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59" r:id="rId4"/>
    <p:sldId id="258" r:id="rId5"/>
    <p:sldId id="262" r:id="rId6"/>
    <p:sldId id="263" r:id="rId7"/>
    <p:sldId id="264" r:id="rId8"/>
    <p:sldId id="257" r:id="rId9"/>
    <p:sldId id="261" r:id="rId10"/>
  </p:sldIdLst>
  <p:sldSz cx="9144000" cy="6858000" type="screen4x3"/>
  <p:notesSz cx="6858000" cy="9144000"/>
  <p:embeddedFontLst>
    <p:embeddedFont>
      <p:font typeface="Verdana" pitchFamily="34" charset="0"/>
      <p:regular r:id="rId13"/>
      <p:bold r:id="rId14"/>
      <p:italic r:id="rId15"/>
      <p:boldItalic r:id="rId16"/>
    </p:embeddedFont>
  </p:embeddedFontLst>
  <p:defaultTextStyle>
    <a:defPPr>
      <a:defRPr lang="da-DK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808080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D0F1"/>
    <a:srgbClr val="B5002F"/>
    <a:srgbClr val="1E1570"/>
    <a:srgbClr val="0055B0"/>
    <a:srgbClr val="150E53"/>
    <a:srgbClr val="B6012F"/>
    <a:srgbClr val="B8D1F2"/>
    <a:srgbClr val="229B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23" autoAdjust="0"/>
    <p:restoredTop sz="97257" autoAdjust="0"/>
  </p:normalViewPr>
  <p:slideViewPr>
    <p:cSldViewPr>
      <p:cViewPr varScale="1">
        <p:scale>
          <a:sx n="67" d="100"/>
          <a:sy n="67" d="100"/>
        </p:scale>
        <p:origin x="-7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348413" y="8869363"/>
            <a:ext cx="5381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BD8C66AD-41EA-4FA1-903F-1BCF4CE562FA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0126415-DD05-44FE-9A51-05CF1F501223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58FF6C-4AF5-44C3-B863-89A15F2CC063}" type="slidenum">
              <a:rPr lang="da-DK" smtClean="0"/>
              <a:pPr/>
              <a:t>1</a:t>
            </a:fld>
            <a:endParaRPr lang="da-DK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4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49213"/>
            <a:ext cx="9036050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220503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319338"/>
            <a:ext cx="7772400" cy="1470025"/>
          </a:xfrm>
        </p:spPr>
        <p:txBody>
          <a:bodyPr/>
          <a:lstStyle>
            <a:lvl1pPr algn="ctr">
              <a:defRPr sz="3600">
                <a:solidFill>
                  <a:srgbClr val="229BB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B5002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88C07F52-5B85-4F1F-9677-F10963C15DA5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128C095-0C92-4D9E-A212-8B0CA0A016C7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89E17D06-0005-4EB8-8025-C0FBF973F985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4222D47A-0F28-4A94-BF60-8F14007470F5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C6A71F68-C55D-484B-8D14-8BF93C0C12C4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ABDD9F10-2B19-4B8C-8439-613554A5BC8A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06A16F3-7A78-4079-8078-E0C314467A1E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4FB01DB-9FC1-4516-8C43-A31F64ED1CDE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DF6A56C-43B0-4B57-9C05-2207E96BE674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4AB644D0-F2C9-4293-ABFD-BD445ECE57DA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C78746AB-6623-448C-8B30-11529256C5CB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6" descr="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91400" y="6407150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pPr>
              <a:defRPr/>
            </a:pPr>
            <a:fld id="{9B26F61E-B497-4192-A1B1-A6D16B12DAFE}" type="datetime1">
              <a:rPr lang="da-DK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51675" y="6407150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2238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41438"/>
            <a:ext cx="82296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2270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55B0"/>
        </a:buClr>
        <a:buSzPct val="85000"/>
        <a:buFont typeface="Wingdings" pitchFamily="2" charset="2"/>
        <a:buChar char="§"/>
        <a:defRPr sz="20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5000"/>
        <a:buFont typeface="Wingdings" pitchFamily="2" charset="2"/>
        <a:buChar char="§"/>
        <a:defRPr sz="2000">
          <a:solidFill>
            <a:srgbClr val="B6012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4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85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C363B6C-AAEB-4A7C-9684-0AECA67EDA1C}" type="datetime1">
              <a:rPr lang="da-DK" smtClean="0"/>
              <a:pPr/>
              <a:t>03-10-2012</a:t>
            </a:fld>
            <a:endParaRPr lang="en-US" smtClean="0"/>
          </a:p>
        </p:txBody>
      </p:sp>
      <p:sp>
        <p:nvSpPr>
          <p:cNvPr id="4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3316" name="Rectangle 82"/>
          <p:cNvSpPr>
            <a:spLocks noGrp="1" noChangeArrowheads="1"/>
          </p:cNvSpPr>
          <p:nvPr>
            <p:ph type="ctrTitle"/>
          </p:nvPr>
        </p:nvSpPr>
        <p:spPr>
          <a:xfrm>
            <a:off x="685800" y="2390775"/>
            <a:ext cx="7772400" cy="2334369"/>
          </a:xfrm>
        </p:spPr>
        <p:txBody>
          <a:bodyPr/>
          <a:lstStyle/>
          <a:p>
            <a:r>
              <a:rPr lang="en-US" dirty="0" smtClean="0"/>
              <a:t>The roles and functions of IHTSDO Special Interest Groups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DRAFT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3207CA1-C88E-4EE0-B48F-3DBEB830A98A}" type="datetime1">
              <a:rPr lang="da-DK" smtClean="0"/>
              <a:pPr/>
              <a:t>03-10-2012</a:t>
            </a:fld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Presented at Management Board, 11 September 2012 and agreed direction of travel</a:t>
            </a:r>
          </a:p>
          <a:p>
            <a:pPr lvl="0"/>
            <a:r>
              <a:rPr lang="en-GB" sz="1600" dirty="0" smtClean="0"/>
              <a:t>MB to provide any specific feedback by 21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September</a:t>
            </a:r>
          </a:p>
          <a:p>
            <a:pPr lvl="0"/>
            <a:r>
              <a:rPr lang="en-GB" sz="1600" dirty="0" smtClean="0"/>
              <a:t>Executive team to draw up templates for Terms of Reference, aligning with this guidance </a:t>
            </a:r>
          </a:p>
          <a:p>
            <a:pPr lvl="0"/>
            <a:r>
              <a:rPr lang="en-GB" sz="1600" dirty="0" smtClean="0"/>
              <a:t>Mapping and Translation SIGs, as Functional SIGs, update Terms of reference at Oct meeting based on template and draft ‘The role and functions of IHTSDO Special Interest Groups’</a:t>
            </a:r>
          </a:p>
          <a:p>
            <a:pPr lvl="0"/>
            <a:r>
              <a:rPr lang="en-GB" sz="1600" dirty="0" smtClean="0"/>
              <a:t>Nursing and Dental SIGs, as Professional SIGs, update Terms of reference at Oct meeting based on template and draft ‘The role and functions of IHTSDO Special Interest Groups’</a:t>
            </a:r>
          </a:p>
          <a:p>
            <a:pPr lvl="0"/>
            <a:r>
              <a:rPr lang="en-GB" sz="1600" dirty="0" smtClean="0"/>
              <a:t>Update ‘The role and functions of IHTSDO Special Interest Groups’ and templates in line with feedback for sign off at November 2012 MB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3207CA1-C88E-4EE0-B48F-3DBEB830A98A}" type="datetime1">
              <a:rPr lang="da-DK" smtClean="0"/>
              <a:pPr/>
              <a:t>03-10-2012</a:t>
            </a:fld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Clarify roles of SIGs in context of IHTSDO governance and advisory structure and new ways of working, including:</a:t>
            </a:r>
          </a:p>
          <a:p>
            <a:pPr lvl="1"/>
            <a:r>
              <a:rPr lang="en-US" dirty="0" smtClean="0"/>
              <a:t>Services moving in house –  SNOMED CT editing, mapping, release production etc</a:t>
            </a:r>
          </a:p>
          <a:p>
            <a:pPr lvl="1"/>
            <a:r>
              <a:rPr lang="en-US" dirty="0" smtClean="0"/>
              <a:t>Member  driven work plan</a:t>
            </a:r>
          </a:p>
          <a:p>
            <a:pPr lvl="1"/>
            <a:r>
              <a:rPr lang="en-US" dirty="0" smtClean="0"/>
              <a:t>Program management in place</a:t>
            </a:r>
          </a:p>
          <a:p>
            <a:r>
              <a:rPr lang="en-US" dirty="0" smtClean="0"/>
              <a:t>For those considering joining and taking on roles within SIGs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harmonisation</a:t>
            </a:r>
            <a:r>
              <a:rPr lang="en-US" dirty="0" smtClean="0"/>
              <a:t> SIGs e.g. Dentistry and IFP/GP</a:t>
            </a:r>
          </a:p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3207CA1-C88E-4EE0-B48F-3DBEB830A98A}" type="datetime1">
              <a:rPr lang="da-DK" smtClean="0"/>
              <a:pPr/>
              <a:t>03-10-2012</a:t>
            </a:fld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SIGs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Professional Special Interest Groups</a:t>
            </a:r>
          </a:p>
          <a:p>
            <a:pPr lvl="1"/>
            <a:r>
              <a:rPr lang="en-US" sz="1400" dirty="0" smtClean="0"/>
              <a:t>Nursing</a:t>
            </a:r>
            <a:endParaRPr lang="en-GB" sz="1400" dirty="0" smtClean="0"/>
          </a:p>
          <a:p>
            <a:pPr lvl="1"/>
            <a:r>
              <a:rPr lang="en-US" sz="1400" dirty="0" smtClean="0"/>
              <a:t>International Family Practice/General Practice</a:t>
            </a:r>
            <a:endParaRPr lang="en-GB" sz="1400" dirty="0" smtClean="0"/>
          </a:p>
          <a:p>
            <a:pPr lvl="1"/>
            <a:r>
              <a:rPr lang="en-US" sz="1400" dirty="0" smtClean="0"/>
              <a:t>Dental </a:t>
            </a:r>
            <a:endParaRPr lang="en-GB" sz="1400" dirty="0" smtClean="0"/>
          </a:p>
          <a:p>
            <a:pPr lvl="1"/>
            <a:r>
              <a:rPr lang="en-US" sz="1400" dirty="0" smtClean="0"/>
              <a:t>Anesthesia</a:t>
            </a:r>
            <a:endParaRPr lang="en-GB" sz="1400" dirty="0" smtClean="0"/>
          </a:p>
          <a:p>
            <a:pPr lvl="1"/>
            <a:r>
              <a:rPr lang="en-US" sz="1400" dirty="0" smtClean="0"/>
              <a:t>International Pathology and Laboratory Medicine </a:t>
            </a:r>
            <a:endParaRPr lang="en-GB" sz="1400" dirty="0" smtClean="0"/>
          </a:p>
          <a:p>
            <a:pPr lvl="1"/>
            <a:r>
              <a:rPr lang="en-US" sz="1400" dirty="0" smtClean="0"/>
              <a:t>Pharmacy</a:t>
            </a:r>
          </a:p>
          <a:p>
            <a:r>
              <a:rPr lang="en-US" dirty="0" smtClean="0"/>
              <a:t>Functional SIGs</a:t>
            </a:r>
          </a:p>
          <a:p>
            <a:pPr lvl="1"/>
            <a:r>
              <a:rPr lang="en-US" sz="1400" dirty="0" smtClean="0"/>
              <a:t>Translation</a:t>
            </a:r>
          </a:p>
          <a:p>
            <a:pPr lvl="1"/>
            <a:r>
              <a:rPr lang="en-US" sz="1400" dirty="0" smtClean="0"/>
              <a:t>Mapping </a:t>
            </a:r>
          </a:p>
          <a:p>
            <a:pPr lvl="1"/>
            <a:r>
              <a:rPr lang="en-US" sz="1400" dirty="0" smtClean="0"/>
              <a:t>Implementation</a:t>
            </a:r>
          </a:p>
          <a:p>
            <a:pPr lvl="1"/>
            <a:r>
              <a:rPr lang="en-US" sz="1400" dirty="0" smtClean="0"/>
              <a:t>Education</a:t>
            </a:r>
          </a:p>
          <a:p>
            <a:pPr lvl="1"/>
            <a:r>
              <a:rPr lang="en-US" sz="1400" dirty="0" smtClean="0"/>
              <a:t>Concept Model</a:t>
            </a:r>
            <a:endParaRPr lang="en-GB" sz="1400" dirty="0" smtClean="0"/>
          </a:p>
          <a:p>
            <a:pPr lvl="1"/>
            <a:endParaRPr lang="en-GB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Professional SIGs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Engage practicing professional in given clinical domain, discipline or specialty</a:t>
            </a:r>
            <a:endParaRPr lang="en-GB" sz="2400" dirty="0" smtClean="0"/>
          </a:p>
          <a:p>
            <a:pPr lvl="0"/>
            <a:r>
              <a:rPr lang="en-US" sz="2400" dirty="0" smtClean="0"/>
              <a:t>Provide links to relevant International Professional Bodies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22D47A-0F28-4A94-BF60-8F14007470F5}" type="datetime1">
              <a:rPr lang="da-DK" smtClean="0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</a:t>
            </a:r>
            <a:r>
              <a:rPr lang="en-GB" dirty="0" smtClean="0"/>
              <a:t>of Professional </a:t>
            </a:r>
            <a:r>
              <a:rPr lang="en-GB" dirty="0" smtClean="0"/>
              <a:t>SIGs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Enhancing the reputation of IHTSDO and the clinical relevance of SNOMED CT and related terminology standards</a:t>
            </a:r>
            <a:endParaRPr lang="en-GB" sz="2400" dirty="0" smtClean="0"/>
          </a:p>
          <a:p>
            <a:pPr lvl="0"/>
            <a:r>
              <a:rPr lang="en-US" sz="2400" dirty="0" smtClean="0"/>
              <a:t>Communicating and promoting the correct use of SNOMED CT and other IHTSDO work in health information systems</a:t>
            </a:r>
            <a:endParaRPr lang="en-GB" sz="2400" dirty="0" smtClean="0"/>
          </a:p>
          <a:p>
            <a:pPr lvl="0"/>
            <a:r>
              <a:rPr lang="en-US" sz="2400" dirty="0" smtClean="0"/>
              <a:t>Providing feedback from related professional groups to IHTSDO</a:t>
            </a:r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22D47A-0F28-4A94-BF60-8F14007470F5}" type="datetime1">
              <a:rPr lang="da-DK" smtClean="0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</a:t>
            </a:r>
            <a:r>
              <a:rPr lang="en-GB" dirty="0" smtClean="0"/>
              <a:t>Professional</a:t>
            </a:r>
            <a:r>
              <a:rPr lang="en-GB" dirty="0" smtClean="0"/>
              <a:t> </a:t>
            </a:r>
            <a:r>
              <a:rPr lang="en-GB" dirty="0" smtClean="0"/>
              <a:t>SIGs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Providing specialist clinical input and advice on requirements for development and maintenance of SNOMED CT content and derivatives, including:</a:t>
            </a:r>
            <a:endParaRPr lang="en-GB" sz="2400" dirty="0" smtClean="0"/>
          </a:p>
          <a:p>
            <a:pPr lvl="1"/>
            <a:r>
              <a:rPr lang="en-US" sz="2400" dirty="0" smtClean="0"/>
              <a:t>Clinical content</a:t>
            </a:r>
            <a:endParaRPr lang="en-GB" sz="2400" dirty="0" smtClean="0"/>
          </a:p>
          <a:p>
            <a:pPr lvl="1"/>
            <a:r>
              <a:rPr lang="en-US" sz="2400" dirty="0" smtClean="0"/>
              <a:t>Reference set representing subsets</a:t>
            </a:r>
            <a:endParaRPr lang="en-GB" sz="2400" dirty="0" smtClean="0"/>
          </a:p>
          <a:p>
            <a:pPr lvl="1"/>
            <a:r>
              <a:rPr lang="en-US" sz="2400" dirty="0" smtClean="0"/>
              <a:t>Mappings to and from other code systems and terminologies (especially those commonly used in their specialty area)</a:t>
            </a:r>
            <a:endParaRPr lang="en-GB" sz="2400" dirty="0" smtClean="0"/>
          </a:p>
          <a:p>
            <a:pPr lvl="0"/>
            <a:r>
              <a:rPr lang="en-US" sz="2400" dirty="0" smtClean="0"/>
              <a:t>Taking responsibility for clinical leadership in specific IHTSDO projects</a:t>
            </a:r>
            <a:endParaRPr lang="en-GB" sz="24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22D47A-0F28-4A94-BF60-8F14007470F5}" type="datetime1">
              <a:rPr lang="da-DK" smtClean="0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3207CA1-C88E-4EE0-B48F-3DBEB830A98A}" type="datetime1">
              <a:rPr lang="da-DK" smtClean="0"/>
              <a:pPr/>
              <a:t>03-10-2012</a:t>
            </a:fld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US" dirty="0" smtClean="0"/>
              <a:t>Characteristics of Functional SIGs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/>
            <a:r>
              <a:rPr lang="en-US" sz="2400" dirty="0" smtClean="0"/>
              <a:t>They provide expertise and feedback on core functional areas within the scope of IHTSDO work;</a:t>
            </a:r>
            <a:endParaRPr lang="en-GB" sz="2400" dirty="0" smtClean="0"/>
          </a:p>
          <a:p>
            <a:pPr lvl="0"/>
            <a:r>
              <a:rPr lang="en-US" sz="2400" dirty="0" smtClean="0"/>
              <a:t>They are not specific to particular clinical specialties.</a:t>
            </a:r>
          </a:p>
          <a:p>
            <a:r>
              <a:rPr lang="en-US" sz="2400" dirty="0" smtClean="0"/>
              <a:t>They are international in their perspective</a:t>
            </a:r>
            <a:endParaRPr lang="en-GB" sz="2400" dirty="0" smtClean="0"/>
          </a:p>
          <a:p>
            <a:pPr lvl="0"/>
            <a:endParaRPr lang="en-US" dirty="0" smtClean="0"/>
          </a:p>
          <a:p>
            <a:pPr lvl="0">
              <a:buNone/>
            </a:pPr>
            <a:r>
              <a:rPr lang="en-US" dirty="0" smtClean="0"/>
              <a:t>.</a:t>
            </a:r>
            <a:endParaRPr lang="en-GB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www.ihtsdo.org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Role of Functional SIGs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Providing advice and expertise to IHTSDO core work activities, to ensure that specific areas are managed consistently and to current best practice </a:t>
            </a:r>
            <a:endParaRPr lang="en-GB" dirty="0" smtClean="0"/>
          </a:p>
          <a:p>
            <a:pPr lvl="0"/>
            <a:r>
              <a:rPr lang="en-US" dirty="0" smtClean="0"/>
              <a:t>Providing advice and expertise to Project Groups as required.</a:t>
            </a:r>
            <a:endParaRPr lang="en-GB" dirty="0" smtClean="0"/>
          </a:p>
          <a:p>
            <a:pPr lvl="0"/>
            <a:r>
              <a:rPr lang="en-US" dirty="0" smtClean="0"/>
              <a:t>Providing advice on frameworks and methods that assist consistent development and maintenance of IHTSDO products and services.</a:t>
            </a:r>
            <a:endParaRPr lang="en-GB" dirty="0" smtClean="0"/>
          </a:p>
          <a:p>
            <a:pPr lvl="0"/>
            <a:r>
              <a:rPr lang="en-US" dirty="0" smtClean="0"/>
              <a:t>Facilitate the sharing of mapping experiences from Member countries</a:t>
            </a:r>
            <a:endParaRPr lang="en-GB" dirty="0" smtClean="0"/>
          </a:p>
          <a:p>
            <a:pPr lvl="0"/>
            <a:r>
              <a:rPr lang="en-US" dirty="0" smtClean="0"/>
              <a:t>Promoting the appropriate use of SNOMED CT and its derivatives in health information systems </a:t>
            </a:r>
            <a:endParaRPr lang="en-GB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22D47A-0F28-4A94-BF60-8F14007470F5}" type="datetime1">
              <a:rPr lang="da-DK" smtClean="0"/>
              <a:pPr>
                <a:defRPr/>
              </a:pPr>
              <a:t>03-10-2012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_Slide_-_Template">
  <a:themeElements>
    <a:clrScheme name="master_IHTSDO_turkis li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Presentation_Slide_-_Template</Template>
  <TotalTime>1934</TotalTime>
  <Words>496</Words>
  <Application>Microsoft Office PowerPoint</Application>
  <PresentationFormat>On-screen Show (4:3)</PresentationFormat>
  <Paragraphs>83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Verdana</vt:lpstr>
      <vt:lpstr>Wingdings</vt:lpstr>
      <vt:lpstr>Presentation_Slide_-_Template</vt:lpstr>
      <vt:lpstr>The roles and functions of IHTSDO Special Interest Groups DRAFT </vt:lpstr>
      <vt:lpstr>Current status</vt:lpstr>
      <vt:lpstr>Purpose</vt:lpstr>
      <vt:lpstr>Types of SIGs</vt:lpstr>
      <vt:lpstr>Characteristics of Professional SIGs</vt:lpstr>
      <vt:lpstr>Role of Professional SIGs (1)</vt:lpstr>
      <vt:lpstr>Role of Professional SIGs (2)</vt:lpstr>
      <vt:lpstr> Characteristics of Functional SIGs</vt:lpstr>
      <vt:lpstr>Role of Functional SIGs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roles and functions of IHTSDO Special Interest Groups</dc:title>
  <dc:creator>Jane Millar</dc:creator>
  <cp:lastModifiedBy>Jane Millar</cp:lastModifiedBy>
  <cp:revision>67</cp:revision>
  <cp:lastPrinted>2007-04-12T09:17:53Z</cp:lastPrinted>
  <dcterms:created xsi:type="dcterms:W3CDTF">2012-09-17T10:31:52Z</dcterms:created>
  <dcterms:modified xsi:type="dcterms:W3CDTF">2012-10-03T16:34:11Z</dcterms:modified>
</cp:coreProperties>
</file>