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22"/>
  </p:notesMasterIdLst>
  <p:handoutMasterIdLst>
    <p:handoutMasterId r:id="rId23"/>
  </p:handoutMasterIdLst>
  <p:sldIdLst>
    <p:sldId id="285" r:id="rId2"/>
    <p:sldId id="297" r:id="rId3"/>
    <p:sldId id="322" r:id="rId4"/>
    <p:sldId id="323" r:id="rId5"/>
    <p:sldId id="286" r:id="rId6"/>
    <p:sldId id="305" r:id="rId7"/>
    <p:sldId id="325" r:id="rId8"/>
    <p:sldId id="308" r:id="rId9"/>
    <p:sldId id="309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4" r:id="rId20"/>
    <p:sldId id="293" r:id="rId21"/>
  </p:sldIdLst>
  <p:sldSz cx="9144000" cy="6858000" type="screen4x3"/>
  <p:notesSz cx="9144000" cy="6858000"/>
  <p:custDataLst>
    <p:tags r:id="rId2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009999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54" autoAdjust="0"/>
    <p:restoredTop sz="86447" autoAdjust="0"/>
  </p:normalViewPr>
  <p:slideViewPr>
    <p:cSldViewPr snapToGrid="0" snapToObjects="1">
      <p:cViewPr varScale="1">
        <p:scale>
          <a:sx n="80" d="100"/>
          <a:sy n="80" d="100"/>
        </p:scale>
        <p:origin x="660" y="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pPr/>
              <a:t>28/04/2014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4/28/2014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4/28/2014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4/28/2014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4/28/2014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lang="en-US" sz="1800" dirty="0" smtClean="0">
                <a:solidFill>
                  <a:srgbClr val="3399FF"/>
                </a:solidFill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Line 222"/>
          <p:cNvSpPr>
            <a:spLocks noChangeShapeType="1"/>
          </p:cNvSpPr>
          <p:nvPr userDrawn="1"/>
        </p:nvSpPr>
        <p:spPr bwMode="auto">
          <a:xfrm>
            <a:off x="468313" y="13493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572272"/>
            <a:ext cx="2895600" cy="28572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48594" y="6572272"/>
            <a:ext cx="1524000" cy="228600"/>
          </a:xfr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4/28/2014</a:t>
            </a:fld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208869" y="6572272"/>
            <a:ext cx="339725" cy="228600"/>
          </a:xfrm>
        </p:spPr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4/28/2014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4/28/2014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4/28/2014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4/28/2014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4/28/2014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4/28/2014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4/28/2014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4/28/2014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Click to edit the text styles in the Master</a:t>
            </a:r>
          </a:p>
          <a:p>
            <a:pPr lvl="1"/>
            <a:r>
              <a:rPr lang="da-DK" noProof="0" dirty="0" smtClean="0"/>
              <a:t>Second Level</a:t>
            </a:r>
          </a:p>
          <a:p>
            <a:pPr lvl="2"/>
            <a:r>
              <a:rPr lang="da-DK" noProof="0" dirty="0" smtClean="0"/>
              <a:t>Third Level</a:t>
            </a:r>
          </a:p>
          <a:p>
            <a:pPr lvl="3"/>
            <a:r>
              <a:rPr lang="da-DK" noProof="0" dirty="0" smtClean="0"/>
              <a:t>Fourth Level</a:t>
            </a:r>
          </a:p>
          <a:p>
            <a:pPr lvl="4"/>
            <a:r>
              <a:rPr lang="da-DK" noProof="0" dirty="0" smtClean="0"/>
              <a:t>Fifth Level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a-DK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aseline="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 smtClean="0"/>
              <a:t>Exchanging SNOMED CT Expressions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371600" y="4743450"/>
            <a:ext cx="6400800" cy="895350"/>
          </a:xfrm>
        </p:spPr>
        <p:txBody>
          <a:bodyPr/>
          <a:lstStyle/>
          <a:p>
            <a:r>
              <a:rPr lang="en-GB" dirty="0" smtClean="0"/>
              <a:t>Linda Bird</a:t>
            </a:r>
          </a:p>
          <a:p>
            <a:r>
              <a:rPr lang="en-GB" dirty="0" smtClean="0"/>
              <a:t>IHTSDO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Requirements - Exchange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527002" cy="5000660"/>
          </a:xfrm>
        </p:spPr>
        <p:txBody>
          <a:bodyPr/>
          <a:lstStyle/>
          <a:p>
            <a:r>
              <a:rPr lang="en-US" dirty="0" smtClean="0">
                <a:solidFill>
                  <a:srgbClr val="009999"/>
                </a:solidFill>
              </a:rPr>
              <a:t>Requirement E.1</a:t>
            </a:r>
          </a:p>
          <a:p>
            <a:pPr lvl="1"/>
            <a:r>
              <a:rPr lang="en-US" dirty="0" smtClean="0"/>
              <a:t>Clinical messages MUST be able to include clinical information that is expressed using a SNOMED CT postcoordinated expression</a:t>
            </a:r>
          </a:p>
          <a:p>
            <a:r>
              <a:rPr lang="en-US" dirty="0" smtClean="0">
                <a:solidFill>
                  <a:srgbClr val="009999"/>
                </a:solidFill>
              </a:rPr>
              <a:t>Requirement E.2</a:t>
            </a:r>
          </a:p>
          <a:p>
            <a:pPr lvl="1"/>
            <a:r>
              <a:rPr lang="en-US" dirty="0" smtClean="0"/>
              <a:t>Clinical </a:t>
            </a:r>
            <a:r>
              <a:rPr lang="en-US" dirty="0"/>
              <a:t>messages </a:t>
            </a:r>
            <a:r>
              <a:rPr lang="en-US" dirty="0" smtClean="0"/>
              <a:t>SHOULD be </a:t>
            </a:r>
            <a:r>
              <a:rPr lang="en-US" dirty="0"/>
              <a:t>able to unambiguously represent SNOMED CT postcoordinated expressions using a maximum of 18 characters.</a:t>
            </a:r>
            <a:endParaRPr lang="en-AU" dirty="0"/>
          </a:p>
          <a:p>
            <a:r>
              <a:rPr lang="en-US" dirty="0">
                <a:solidFill>
                  <a:srgbClr val="009999"/>
                </a:solidFill>
              </a:rPr>
              <a:t>Requirement </a:t>
            </a:r>
            <a:r>
              <a:rPr lang="en-US" dirty="0" smtClean="0">
                <a:solidFill>
                  <a:srgbClr val="009999"/>
                </a:solidFill>
              </a:rPr>
              <a:t>E.3</a:t>
            </a:r>
          </a:p>
          <a:p>
            <a:pPr lvl="1"/>
            <a:r>
              <a:rPr lang="en-US" dirty="0" smtClean="0"/>
              <a:t>Any identifier used to represent SNOMED CT postcoordinated expressions in a message MUST represent one unique expression that can be unequivocally determined by systems not involved in the creation of the expression.</a:t>
            </a:r>
          </a:p>
          <a:p>
            <a:pPr lvl="1"/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997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Requirements - Interpretation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527002" cy="5000660"/>
          </a:xfrm>
        </p:spPr>
        <p:txBody>
          <a:bodyPr/>
          <a:lstStyle/>
          <a:p>
            <a:r>
              <a:rPr lang="en-US" dirty="0" smtClean="0">
                <a:solidFill>
                  <a:srgbClr val="009999"/>
                </a:solidFill>
              </a:rPr>
              <a:t>Requirement I.1</a:t>
            </a:r>
          </a:p>
          <a:p>
            <a:pPr lvl="1"/>
            <a:r>
              <a:rPr lang="en-US" dirty="0" smtClean="0"/>
              <a:t>Receiving </a:t>
            </a:r>
            <a:r>
              <a:rPr lang="en-US" dirty="0"/>
              <a:t>systems </a:t>
            </a:r>
            <a:r>
              <a:rPr lang="en-US" dirty="0" smtClean="0"/>
              <a:t>MUST be </a:t>
            </a:r>
            <a:r>
              <a:rPr lang="en-US" dirty="0"/>
              <a:t>able to unambiguously </a:t>
            </a:r>
            <a:r>
              <a:rPr lang="en-US" dirty="0" smtClean="0"/>
              <a:t>interpret the </a:t>
            </a:r>
            <a:r>
              <a:rPr lang="en-US" dirty="0"/>
              <a:t>literal SNOMED CT expression that was recorded by the sending system.</a:t>
            </a:r>
            <a:endParaRPr lang="en-AU" dirty="0"/>
          </a:p>
          <a:p>
            <a:r>
              <a:rPr lang="en-US" dirty="0">
                <a:solidFill>
                  <a:srgbClr val="009999"/>
                </a:solidFill>
              </a:rPr>
              <a:t>Requirement </a:t>
            </a:r>
            <a:r>
              <a:rPr lang="en-US" dirty="0" smtClean="0">
                <a:solidFill>
                  <a:srgbClr val="009999"/>
                </a:solidFill>
              </a:rPr>
              <a:t>I.2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human readable description </a:t>
            </a:r>
            <a:r>
              <a:rPr lang="en-US" dirty="0" smtClean="0"/>
              <a:t>SHOULD be </a:t>
            </a:r>
            <a:r>
              <a:rPr lang="en-US" dirty="0"/>
              <a:t>available for each SNOMED CT postcoordinated expression, in the local dialect</a:t>
            </a:r>
            <a:r>
              <a:rPr lang="en-AU" dirty="0"/>
              <a:t> </a:t>
            </a:r>
            <a:r>
              <a:rPr lang="en-US" dirty="0"/>
              <a:t> of the receiving system.</a:t>
            </a:r>
            <a:endParaRPr lang="en-AU" dirty="0"/>
          </a:p>
          <a:p>
            <a:r>
              <a:rPr lang="en-US" dirty="0">
                <a:solidFill>
                  <a:srgbClr val="009999"/>
                </a:solidFill>
              </a:rPr>
              <a:t>Requirement </a:t>
            </a:r>
            <a:r>
              <a:rPr lang="en-US" dirty="0" smtClean="0">
                <a:solidFill>
                  <a:srgbClr val="009999"/>
                </a:solidFill>
              </a:rPr>
              <a:t>I.3</a:t>
            </a:r>
          </a:p>
          <a:p>
            <a:pPr lvl="1"/>
            <a:r>
              <a:rPr lang="en-US" dirty="0" smtClean="0"/>
              <a:t>Health </a:t>
            </a:r>
            <a:r>
              <a:rPr lang="en-US" dirty="0"/>
              <a:t>record systems </a:t>
            </a:r>
            <a:r>
              <a:rPr lang="en-US" dirty="0" smtClean="0"/>
              <a:t>MAY be </a:t>
            </a:r>
            <a:r>
              <a:rPr lang="en-US" dirty="0"/>
              <a:t>able to test each SNOMED CT expression for </a:t>
            </a:r>
            <a:r>
              <a:rPr lang="en-US" dirty="0" err="1"/>
              <a:t>subsumption</a:t>
            </a:r>
            <a:r>
              <a:rPr lang="en-US" dirty="0"/>
              <a:t> or equivalence with other SNOMED CT expressions, based on any given release of SNOMED CT.</a:t>
            </a:r>
            <a:r>
              <a:rPr lang="en-AU" dirty="0"/>
              <a:t>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391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Requirements – Managing Content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527002" cy="5000660"/>
          </a:xfrm>
        </p:spPr>
        <p:txBody>
          <a:bodyPr/>
          <a:lstStyle/>
          <a:p>
            <a:r>
              <a:rPr lang="en-US" dirty="0" smtClean="0">
                <a:solidFill>
                  <a:srgbClr val="009999"/>
                </a:solidFill>
              </a:rPr>
              <a:t>Requirement M.1</a:t>
            </a:r>
          </a:p>
          <a:p>
            <a:pPr lvl="1"/>
            <a:r>
              <a:rPr lang="en-US" dirty="0" smtClean="0"/>
              <a:t>Significant </a:t>
            </a:r>
            <a:r>
              <a:rPr lang="en-US" dirty="0"/>
              <a:t>manual effort in the maintenance of </a:t>
            </a:r>
            <a:r>
              <a:rPr lang="en-US" dirty="0" smtClean="0"/>
              <a:t>content derived from expressions MUST be </a:t>
            </a:r>
            <a:r>
              <a:rPr lang="en-US" dirty="0"/>
              <a:t>avoided.</a:t>
            </a:r>
            <a:endParaRPr lang="en-AU" dirty="0"/>
          </a:p>
          <a:p>
            <a:r>
              <a:rPr lang="en-US" dirty="0">
                <a:solidFill>
                  <a:srgbClr val="009999"/>
                </a:solidFill>
              </a:rPr>
              <a:t>Requirement </a:t>
            </a:r>
            <a:r>
              <a:rPr lang="en-US" dirty="0" smtClean="0">
                <a:solidFill>
                  <a:srgbClr val="009999"/>
                </a:solidFill>
              </a:rPr>
              <a:t>M.2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significant increase to the size of SNOMED CT’s core content </a:t>
            </a:r>
            <a:r>
              <a:rPr lang="en-US" dirty="0" smtClean="0"/>
              <a:t>SHOULD be </a:t>
            </a:r>
            <a:r>
              <a:rPr lang="en-US" dirty="0"/>
              <a:t>avoided.</a:t>
            </a:r>
            <a:r>
              <a:rPr lang="en-AU" dirty="0"/>
              <a:t> </a:t>
            </a:r>
          </a:p>
          <a:p>
            <a:r>
              <a:rPr lang="en-US" dirty="0">
                <a:solidFill>
                  <a:srgbClr val="009999"/>
                </a:solidFill>
              </a:rPr>
              <a:t>Requirement M.3</a:t>
            </a:r>
          </a:p>
          <a:p>
            <a:pPr lvl="1"/>
            <a:r>
              <a:rPr lang="en-US" dirty="0" smtClean="0"/>
              <a:t>The original intent of previously recorded expressions MUST not be affected by new versions of SNOMED CT concept definitions</a:t>
            </a:r>
            <a:endParaRPr lang="en-AU" dirty="0"/>
          </a:p>
          <a:p>
            <a:r>
              <a:rPr lang="en-US" dirty="0" smtClean="0">
                <a:solidFill>
                  <a:srgbClr val="009999"/>
                </a:solidFill>
              </a:rPr>
              <a:t>Requirement M.4</a:t>
            </a:r>
          </a:p>
          <a:p>
            <a:pPr lvl="1"/>
            <a:r>
              <a:rPr lang="en-US" dirty="0" smtClean="0"/>
              <a:t>All </a:t>
            </a:r>
            <a:r>
              <a:rPr lang="en-US" dirty="0"/>
              <a:t>SNOMED CT identifiers generated and distributed by the IHTSDO </a:t>
            </a:r>
            <a:r>
              <a:rPr lang="en-US" dirty="0" smtClean="0"/>
              <a:t>MUST </a:t>
            </a:r>
            <a:r>
              <a:rPr lang="en-US" dirty="0" smtClean="0"/>
              <a:t>not conflict with the </a:t>
            </a:r>
            <a:r>
              <a:rPr lang="en-US" dirty="0"/>
              <a:t>IHTSDO-RII (SNOMED CT &amp; LOINC) Cooperation Agreement, dated July 2013.</a:t>
            </a:r>
            <a:r>
              <a:rPr lang="en-AU" dirty="0"/>
              <a:t> </a:t>
            </a:r>
          </a:p>
          <a:p>
            <a:pPr lvl="1"/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291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Candidate Approaches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527002" cy="5000660"/>
          </a:xfrm>
        </p:spPr>
        <p:txBody>
          <a:bodyPr/>
          <a:lstStyle/>
          <a:p>
            <a:r>
              <a:rPr lang="en-AU" dirty="0" smtClean="0"/>
              <a:t>Exchange Full Expression</a:t>
            </a:r>
          </a:p>
          <a:p>
            <a:pPr lvl="1"/>
            <a:r>
              <a:rPr lang="en-AU" dirty="0" smtClean="0"/>
              <a:t>No requirement for reducing expression to 18 characters</a:t>
            </a:r>
          </a:p>
          <a:p>
            <a:r>
              <a:rPr lang="en-AU" dirty="0" smtClean="0"/>
              <a:t>Precoordinated </a:t>
            </a:r>
            <a:r>
              <a:rPr lang="en-AU" dirty="0" smtClean="0"/>
              <a:t>Concepts</a:t>
            </a:r>
          </a:p>
          <a:p>
            <a:pPr lvl="1"/>
            <a:r>
              <a:rPr lang="en-AU" dirty="0" smtClean="0"/>
              <a:t>A </a:t>
            </a:r>
            <a:r>
              <a:rPr lang="en-AU" dirty="0" err="1" smtClean="0"/>
              <a:t>precoordinated</a:t>
            </a:r>
            <a:r>
              <a:rPr lang="en-AU" dirty="0" smtClean="0"/>
              <a:t> concept is created for each </a:t>
            </a:r>
            <a:r>
              <a:rPr lang="en-AU" dirty="0" err="1" smtClean="0"/>
              <a:t>postcoordinated</a:t>
            </a:r>
            <a:r>
              <a:rPr lang="en-AU" dirty="0" smtClean="0"/>
              <a:t> expression that is needed</a:t>
            </a:r>
          </a:p>
          <a:p>
            <a:r>
              <a:rPr lang="en-AU" dirty="0" smtClean="0"/>
              <a:t>Identifier Template</a:t>
            </a:r>
          </a:p>
          <a:p>
            <a:pPr lvl="1"/>
            <a:r>
              <a:rPr lang="en-AU" dirty="0" smtClean="0"/>
              <a:t>An 18-character identifier is constructed from a predefined pattern, where specific characters represent the value of each attribute.</a:t>
            </a:r>
          </a:p>
          <a:p>
            <a:r>
              <a:rPr lang="en-AU" dirty="0" smtClean="0"/>
              <a:t>Compression Algorithm</a:t>
            </a:r>
          </a:p>
          <a:p>
            <a:pPr lvl="1"/>
            <a:r>
              <a:rPr lang="en-AU" dirty="0" smtClean="0"/>
              <a:t>A compression algorithm is used to compress a postcoordinated expression to 18 characters or less (</a:t>
            </a:r>
            <a:r>
              <a:rPr lang="en-AU" dirty="0" err="1" smtClean="0"/>
              <a:t>eg</a:t>
            </a:r>
            <a:r>
              <a:rPr lang="en-AU" dirty="0" smtClean="0"/>
              <a:t> using base 36 or 62)</a:t>
            </a:r>
          </a:p>
          <a:p>
            <a:r>
              <a:rPr lang="en-AU" dirty="0" smtClean="0"/>
              <a:t>Expression Library</a:t>
            </a:r>
          </a:p>
          <a:p>
            <a:pPr lvl="1"/>
            <a:r>
              <a:rPr lang="en-AU" dirty="0" smtClean="0"/>
              <a:t>A shared </a:t>
            </a:r>
            <a:r>
              <a:rPr lang="en-AU" dirty="0" smtClean="0"/>
              <a:t>expression library assigns SNOMED CT identifiers to expressions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527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Precoordinated Concepts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686800" cy="5429264"/>
          </a:xfrm>
        </p:spPr>
        <p:txBody>
          <a:bodyPr/>
          <a:lstStyle/>
          <a:p>
            <a:pPr marL="0" indent="0" algn="ctr">
              <a:buNone/>
            </a:pPr>
            <a:r>
              <a:rPr lang="en-AU" sz="2000" i="1" dirty="0" smtClean="0"/>
              <a:t>A precoordinated concept is created for each postcoordinated expression</a:t>
            </a:r>
          </a:p>
          <a:p>
            <a:pPr marL="0" indent="0" algn="ctr">
              <a:buNone/>
            </a:pPr>
            <a:endParaRPr lang="en-AU" sz="1800" i="1" dirty="0" smtClean="0"/>
          </a:p>
          <a:p>
            <a:r>
              <a:rPr lang="en-AU" dirty="0" smtClean="0"/>
              <a:t>Example</a:t>
            </a:r>
          </a:p>
          <a:p>
            <a:pPr lvl="1"/>
            <a:r>
              <a:rPr lang="en-AU" dirty="0" smtClean="0"/>
              <a:t>‘Family history of &lt;disorder&gt; in &lt;relation&gt;’ would require: </a:t>
            </a:r>
          </a:p>
          <a:p>
            <a:pPr lvl="2"/>
            <a:r>
              <a:rPr lang="en-AU" dirty="0" smtClean="0"/>
              <a:t>1,522,876 (23 x 66,212) new concepts, </a:t>
            </a:r>
          </a:p>
          <a:p>
            <a:pPr lvl="2"/>
            <a:r>
              <a:rPr lang="en-US" dirty="0" smtClean="0"/>
              <a:t>3,045,074 </a:t>
            </a:r>
            <a:r>
              <a:rPr lang="en-US" dirty="0"/>
              <a:t>new </a:t>
            </a:r>
            <a:r>
              <a:rPr lang="en-US" dirty="0" smtClean="0"/>
              <a:t>descriptions, </a:t>
            </a:r>
          </a:p>
          <a:p>
            <a:pPr lvl="2"/>
            <a:r>
              <a:rPr lang="en-US" dirty="0" smtClean="0"/>
              <a:t>7,612,685 </a:t>
            </a:r>
            <a:r>
              <a:rPr lang="en-US" dirty="0"/>
              <a:t>relationships, </a:t>
            </a:r>
            <a:r>
              <a:rPr lang="en-US" dirty="0" smtClean="0"/>
              <a:t>and</a:t>
            </a:r>
          </a:p>
          <a:p>
            <a:pPr lvl="2"/>
            <a:r>
              <a:rPr lang="en-US" dirty="0" smtClean="0"/>
              <a:t>6,090,148 </a:t>
            </a:r>
            <a:r>
              <a:rPr lang="en-US" dirty="0"/>
              <a:t>new members of the language </a:t>
            </a:r>
            <a:r>
              <a:rPr lang="en-US" dirty="0" err="1"/>
              <a:t>refset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SNOMED CT concept identifiers can be used to record postcoordinated clinical meanings</a:t>
            </a:r>
          </a:p>
          <a:p>
            <a:r>
              <a:rPr lang="en-US" dirty="0" smtClean="0"/>
              <a:t>Cons</a:t>
            </a:r>
          </a:p>
          <a:p>
            <a:pPr lvl="1"/>
            <a:r>
              <a:rPr lang="en-US" dirty="0" smtClean="0"/>
              <a:t>Significant increase in size of SNOMED CT international</a:t>
            </a:r>
          </a:p>
          <a:p>
            <a:pPr lvl="1"/>
            <a:r>
              <a:rPr lang="en-US" dirty="0" smtClean="0"/>
              <a:t>Significant increase in effort in maintaining SNOMED CT</a:t>
            </a:r>
          </a:p>
          <a:p>
            <a:pPr lvl="1"/>
            <a:r>
              <a:rPr lang="en-US" dirty="0" smtClean="0"/>
              <a:t>Requires waiting for precoordinated content to be added before use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462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Identifier Template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527002" cy="5309415"/>
          </a:xfrm>
        </p:spPr>
        <p:txBody>
          <a:bodyPr/>
          <a:lstStyle/>
          <a:p>
            <a:pPr marL="57150" indent="0" algn="ctr">
              <a:buNone/>
            </a:pPr>
            <a:r>
              <a:rPr lang="en-AU" sz="2000" i="1" dirty="0" smtClean="0"/>
              <a:t>An 18-character identifier is constructed from a predefined pattern, where specific characters represent the value of each attribute.</a:t>
            </a:r>
          </a:p>
          <a:p>
            <a:r>
              <a:rPr lang="en-AU" dirty="0" smtClean="0"/>
              <a:t>Example</a:t>
            </a:r>
          </a:p>
          <a:p>
            <a:pPr lvl="1"/>
            <a:r>
              <a:rPr lang="en-AU" dirty="0" smtClean="0"/>
              <a:t>123456789012345678</a:t>
            </a:r>
          </a:p>
          <a:p>
            <a:pPr lvl="2"/>
            <a:r>
              <a:rPr lang="en-AU" dirty="0" smtClean="0"/>
              <a:t>Disease (x 5)</a:t>
            </a:r>
          </a:p>
          <a:p>
            <a:pPr lvl="2"/>
            <a:r>
              <a:rPr lang="en-AU" dirty="0" smtClean="0"/>
              <a:t>Finding + Temporal Context  (x 1)</a:t>
            </a:r>
          </a:p>
          <a:p>
            <a:pPr lvl="2"/>
            <a:r>
              <a:rPr lang="en-AU" dirty="0" smtClean="0"/>
              <a:t>Subject Relationship Context (x 2)</a:t>
            </a:r>
          </a:p>
          <a:p>
            <a:pPr lvl="2"/>
            <a:r>
              <a:rPr lang="en-AU" dirty="0" smtClean="0"/>
              <a:t>Namespace/Pattern </a:t>
            </a:r>
            <a:r>
              <a:rPr lang="en-AU" dirty="0" smtClean="0"/>
              <a:t>identifier (x 7)</a:t>
            </a:r>
          </a:p>
          <a:p>
            <a:pPr lvl="2"/>
            <a:r>
              <a:rPr lang="en-AU" dirty="0" smtClean="0"/>
              <a:t>Partition </a:t>
            </a:r>
            <a:r>
              <a:rPr lang="en-AU" dirty="0" smtClean="0"/>
              <a:t>identifier (x 2)</a:t>
            </a:r>
          </a:p>
          <a:p>
            <a:pPr lvl="2"/>
            <a:r>
              <a:rPr lang="en-AU" dirty="0" smtClean="0"/>
              <a:t>Check Digit (x 1)</a:t>
            </a:r>
          </a:p>
          <a:p>
            <a:r>
              <a:rPr lang="en-AU" dirty="0" smtClean="0"/>
              <a:t>Pros</a:t>
            </a:r>
          </a:p>
          <a:p>
            <a:pPr lvl="1"/>
            <a:r>
              <a:rPr lang="en-AU" dirty="0" smtClean="0"/>
              <a:t>Supports offline storage and retrieval of identifiers</a:t>
            </a:r>
          </a:p>
          <a:p>
            <a:r>
              <a:rPr lang="en-AU" dirty="0" smtClean="0"/>
              <a:t>Cons</a:t>
            </a:r>
          </a:p>
          <a:p>
            <a:pPr lvl="1"/>
            <a:r>
              <a:rPr lang="en-AU" dirty="0" smtClean="0"/>
              <a:t>Requires lookup tables </a:t>
            </a:r>
            <a:r>
              <a:rPr lang="en-AU" dirty="0" smtClean="0"/>
              <a:t>for </a:t>
            </a:r>
            <a:r>
              <a:rPr lang="en-AU" dirty="0" smtClean="0"/>
              <a:t>each value set </a:t>
            </a:r>
            <a:r>
              <a:rPr lang="en-AU" dirty="0"/>
              <a:t>and application to </a:t>
            </a:r>
            <a:r>
              <a:rPr lang="en-AU" dirty="0" smtClean="0"/>
              <a:t>be </a:t>
            </a:r>
            <a:r>
              <a:rPr lang="en-AU" dirty="0" smtClean="0"/>
              <a:t>maintained, versioned and distributed</a:t>
            </a:r>
            <a:endParaRPr lang="en-AU" dirty="0" smtClean="0"/>
          </a:p>
          <a:p>
            <a:pPr lvl="1"/>
            <a:r>
              <a:rPr lang="en-AU" dirty="0" smtClean="0"/>
              <a:t>Limitations in the size and # of patterns that may be supported</a:t>
            </a:r>
          </a:p>
          <a:p>
            <a:pPr lvl="1"/>
            <a:endParaRPr lang="en-AU" dirty="0" smtClean="0"/>
          </a:p>
          <a:p>
            <a:pPr lvl="1"/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777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Compression Algorithm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527002" cy="5000660"/>
          </a:xfrm>
        </p:spPr>
        <p:txBody>
          <a:bodyPr/>
          <a:lstStyle/>
          <a:p>
            <a:pPr marL="57150" indent="0" algn="ctr">
              <a:buNone/>
            </a:pPr>
            <a:r>
              <a:rPr lang="en-AU" sz="2000" i="1" dirty="0" smtClean="0"/>
              <a:t>A compression algorithm is used to compress a postcoordinated expression to 18 characters or less (</a:t>
            </a:r>
            <a:r>
              <a:rPr lang="en-AU" sz="2000" i="1" dirty="0" err="1" smtClean="0"/>
              <a:t>eg</a:t>
            </a:r>
            <a:r>
              <a:rPr lang="en-AU" sz="2000" i="1" dirty="0" smtClean="0"/>
              <a:t> using base 36 or 62)</a:t>
            </a:r>
          </a:p>
          <a:p>
            <a:r>
              <a:rPr lang="en-AU" dirty="0" smtClean="0"/>
              <a:t>Example</a:t>
            </a:r>
          </a:p>
          <a:p>
            <a:pPr lvl="1"/>
            <a:r>
              <a:rPr lang="en-AU" sz="1600" dirty="0" smtClean="0"/>
              <a:t>275937001 |family history of cancer|:</a:t>
            </a:r>
          </a:p>
          <a:p>
            <a:pPr marL="857250" lvl="2" indent="0">
              <a:buNone/>
            </a:pPr>
            <a:r>
              <a:rPr lang="en-AU" sz="1600" dirty="0" smtClean="0">
                <a:solidFill>
                  <a:srgbClr val="0070C0"/>
                </a:solidFill>
              </a:rPr>
              <a:t>246090004 |associated finding| = 443961001 |malignant adenomatous neoplasm|,</a:t>
            </a:r>
          </a:p>
          <a:p>
            <a:pPr lvl="1"/>
            <a:r>
              <a:rPr lang="en-AU" sz="1600" dirty="0" smtClean="0"/>
              <a:t>Base 62</a:t>
            </a:r>
            <a:r>
              <a:rPr lang="en-AU" sz="1600" dirty="0"/>
              <a:t>: </a:t>
            </a:r>
            <a:r>
              <a:rPr lang="en-AU" sz="1600" dirty="0" smtClean="0"/>
              <a:t>“</a:t>
            </a:r>
            <a:r>
              <a:rPr lang="en-AU" sz="1600" dirty="0" err="1" smtClean="0"/>
              <a:t>Ifnon:GeZFc</a:t>
            </a:r>
            <a:r>
              <a:rPr lang="en-AU" sz="1600" dirty="0" smtClean="0"/>
              <a:t>=U2oXJ”</a:t>
            </a:r>
          </a:p>
          <a:p>
            <a:r>
              <a:rPr lang="en-AU" dirty="0" smtClean="0"/>
              <a:t>Pros</a:t>
            </a:r>
          </a:p>
          <a:p>
            <a:pPr lvl="1"/>
            <a:r>
              <a:rPr lang="en-AU" dirty="0" smtClean="0"/>
              <a:t>Base 62 compression/decompression is easy to implement</a:t>
            </a:r>
          </a:p>
          <a:p>
            <a:pPr lvl="1"/>
            <a:r>
              <a:rPr lang="en-AU" dirty="0" smtClean="0"/>
              <a:t>Identifiers are reproducible by different systems</a:t>
            </a:r>
          </a:p>
          <a:p>
            <a:pPr lvl="1"/>
            <a:r>
              <a:rPr lang="en-AU" dirty="0" smtClean="0"/>
              <a:t>Supports offline processing of expression identifiers</a:t>
            </a:r>
          </a:p>
          <a:p>
            <a:r>
              <a:rPr lang="en-AU" dirty="0" smtClean="0"/>
              <a:t>Cons</a:t>
            </a:r>
          </a:p>
          <a:p>
            <a:pPr lvl="1"/>
            <a:r>
              <a:rPr lang="en-AU" dirty="0" smtClean="0"/>
              <a:t>Only expressions with a maximum of 31 characters can be supported (assuming a “:” and a “=“ which are not compressed)</a:t>
            </a:r>
          </a:p>
          <a:p>
            <a:pPr lvl="1"/>
            <a:endParaRPr lang="en-AU" dirty="0" smtClean="0"/>
          </a:p>
          <a:p>
            <a:pPr lvl="1"/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0903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Expression Library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6"/>
            <a:ext cx="8534401" cy="5282782"/>
          </a:xfrm>
        </p:spPr>
        <p:txBody>
          <a:bodyPr/>
          <a:lstStyle/>
          <a:p>
            <a:pPr marL="0" indent="0" algn="ctr">
              <a:buNone/>
            </a:pPr>
            <a:r>
              <a:rPr lang="en-AU" sz="2000" i="1" dirty="0" smtClean="0"/>
              <a:t>An expression library assigns SNOMED CT identifiers to expressions</a:t>
            </a:r>
            <a:endParaRPr lang="en-AU" sz="1800" i="1" dirty="0" smtClean="0"/>
          </a:p>
          <a:p>
            <a:r>
              <a:rPr lang="en-AU" dirty="0" smtClean="0"/>
              <a:t>Example</a:t>
            </a:r>
          </a:p>
          <a:p>
            <a:pPr lvl="1"/>
            <a:r>
              <a:rPr lang="en-AU" dirty="0" err="1" smtClean="0"/>
              <a:t>Pregenerate</a:t>
            </a:r>
            <a:r>
              <a:rPr lang="en-AU" dirty="0" smtClean="0"/>
              <a:t> expressions from constrained expression templates:</a:t>
            </a:r>
          </a:p>
          <a:p>
            <a:pPr lvl="2"/>
            <a:r>
              <a:rPr lang="en-AU" sz="1400" dirty="0" smtClean="0"/>
              <a:t>57177007 |family </a:t>
            </a:r>
            <a:r>
              <a:rPr lang="en-AU" sz="1400" dirty="0"/>
              <a:t>history with explicit </a:t>
            </a:r>
            <a:r>
              <a:rPr lang="en-AU" sz="1400" dirty="0" smtClean="0"/>
              <a:t>context|:</a:t>
            </a:r>
            <a:endParaRPr lang="en-AU" sz="1400" dirty="0"/>
          </a:p>
          <a:p>
            <a:pPr marL="1074738" lvl="2" indent="0">
              <a:buNone/>
            </a:pPr>
            <a:r>
              <a:rPr lang="en-AU" sz="1400" dirty="0" smtClean="0"/>
              <a:t>   </a:t>
            </a:r>
            <a:r>
              <a:rPr lang="en-AU" sz="1400" dirty="0"/>
              <a:t>{</a:t>
            </a:r>
            <a:r>
              <a:rPr lang="en-AU" sz="1400" dirty="0" smtClean="0"/>
              <a:t>246090004 |associated finding| = </a:t>
            </a:r>
            <a:r>
              <a:rPr lang="en-AU" sz="1400" dirty="0" smtClean="0">
                <a:solidFill>
                  <a:srgbClr val="C00000"/>
                </a:solidFill>
              </a:rPr>
              <a:t>[[&lt; 64572001 |disease|]]</a:t>
            </a:r>
            <a:r>
              <a:rPr lang="en-AU" sz="1400" dirty="0" smtClean="0"/>
              <a:t>,</a:t>
            </a:r>
            <a:endParaRPr lang="en-AU" sz="1400" dirty="0"/>
          </a:p>
          <a:p>
            <a:pPr marL="1074738" lvl="2" indent="0">
              <a:buNone/>
            </a:pPr>
            <a:r>
              <a:rPr lang="en-AU" sz="1400" dirty="0"/>
              <a:t>    </a:t>
            </a:r>
            <a:r>
              <a:rPr lang="en-AU" sz="1400" dirty="0" smtClean="0"/>
              <a:t>408729009 |finding context| = </a:t>
            </a:r>
            <a:r>
              <a:rPr lang="en-AU" sz="1400" dirty="0" smtClean="0">
                <a:solidFill>
                  <a:srgbClr val="C00000"/>
                </a:solidFill>
              </a:rPr>
              <a:t>[[&lt;&lt; 410515003 |known present|]]</a:t>
            </a:r>
            <a:r>
              <a:rPr lang="en-AU" sz="1400" dirty="0" smtClean="0"/>
              <a:t>,</a:t>
            </a:r>
            <a:endParaRPr lang="en-AU" sz="1400" dirty="0"/>
          </a:p>
          <a:p>
            <a:pPr marL="1074738" lvl="2" indent="0">
              <a:buNone/>
            </a:pPr>
            <a:r>
              <a:rPr lang="en-AU" sz="1400" dirty="0" smtClean="0"/>
              <a:t>    408731000 |temporal context| = </a:t>
            </a:r>
            <a:r>
              <a:rPr lang="en-AU" sz="1400" dirty="0" smtClean="0">
                <a:solidFill>
                  <a:srgbClr val="C00000"/>
                </a:solidFill>
              </a:rPr>
              <a:t>[[&lt;&lt; 410511007 |current </a:t>
            </a:r>
            <a:r>
              <a:rPr lang="en-AU" sz="1400" dirty="0">
                <a:solidFill>
                  <a:srgbClr val="C00000"/>
                </a:solidFill>
              </a:rPr>
              <a:t>or </a:t>
            </a:r>
            <a:r>
              <a:rPr lang="en-AU" sz="1400" dirty="0" smtClean="0">
                <a:solidFill>
                  <a:srgbClr val="C00000"/>
                </a:solidFill>
              </a:rPr>
              <a:t>past|]]</a:t>
            </a:r>
            <a:r>
              <a:rPr lang="en-AU" sz="1400" dirty="0" smtClean="0"/>
              <a:t>,</a:t>
            </a:r>
            <a:endParaRPr lang="en-AU" sz="1400" dirty="0"/>
          </a:p>
          <a:p>
            <a:pPr marL="1074738" lvl="2" indent="0">
              <a:buNone/>
            </a:pPr>
            <a:r>
              <a:rPr lang="en-AU" sz="1400" dirty="0" smtClean="0"/>
              <a:t>    408732007 |subject </a:t>
            </a:r>
            <a:r>
              <a:rPr lang="en-AU" sz="1400" dirty="0"/>
              <a:t>relationship </a:t>
            </a:r>
            <a:r>
              <a:rPr lang="en-AU" sz="1400" dirty="0" smtClean="0"/>
              <a:t>context|= </a:t>
            </a:r>
            <a:r>
              <a:rPr lang="en-AU" sz="1400" dirty="0" smtClean="0">
                <a:solidFill>
                  <a:srgbClr val="C00000"/>
                </a:solidFill>
              </a:rPr>
              <a:t>[[&lt;&lt; 444148008 |person </a:t>
            </a:r>
            <a:r>
              <a:rPr lang="en-AU" sz="1400" dirty="0">
                <a:solidFill>
                  <a:srgbClr val="C00000"/>
                </a:solidFill>
              </a:rPr>
              <a:t>in family of </a:t>
            </a:r>
            <a:r>
              <a:rPr lang="en-AU" sz="1400" dirty="0" smtClean="0">
                <a:solidFill>
                  <a:srgbClr val="C00000"/>
                </a:solidFill>
              </a:rPr>
              <a:t>subject|]]</a:t>
            </a:r>
            <a:r>
              <a:rPr lang="en-AU" sz="1400" dirty="0" smtClean="0"/>
              <a:t>}</a:t>
            </a:r>
            <a:endParaRPr lang="en-AU" sz="1400" dirty="0"/>
          </a:p>
          <a:p>
            <a:pPr lvl="1"/>
            <a:r>
              <a:rPr lang="en-AU" dirty="0" smtClean="0"/>
              <a:t>Additional expressions added dynamically as required</a:t>
            </a:r>
          </a:p>
          <a:p>
            <a:r>
              <a:rPr lang="en-AU" dirty="0" smtClean="0"/>
              <a:t>Pros</a:t>
            </a:r>
          </a:p>
          <a:p>
            <a:pPr lvl="1"/>
            <a:r>
              <a:rPr lang="en-US" dirty="0" smtClean="0"/>
              <a:t>SNOMED </a:t>
            </a:r>
            <a:r>
              <a:rPr lang="en-US" dirty="0"/>
              <a:t>CT </a:t>
            </a:r>
            <a:r>
              <a:rPr lang="en-US" dirty="0" smtClean="0"/>
              <a:t>identifier can be used to </a:t>
            </a:r>
            <a:r>
              <a:rPr lang="en-US" dirty="0"/>
              <a:t>record postcoordinated clinical </a:t>
            </a:r>
            <a:r>
              <a:rPr lang="en-US" dirty="0" smtClean="0"/>
              <a:t>meanings</a:t>
            </a:r>
          </a:p>
          <a:p>
            <a:pPr lvl="1"/>
            <a:r>
              <a:rPr lang="en-US" dirty="0" smtClean="0"/>
              <a:t>Users can be issued expression identifiers without delay</a:t>
            </a:r>
          </a:p>
          <a:p>
            <a:pPr lvl="1"/>
            <a:r>
              <a:rPr lang="en-US" dirty="0" smtClean="0"/>
              <a:t>Other services may be supported, such as equivalence testing</a:t>
            </a:r>
            <a:endParaRPr lang="en-US" dirty="0"/>
          </a:p>
          <a:p>
            <a:r>
              <a:rPr lang="en-AU" dirty="0" smtClean="0"/>
              <a:t>Cons</a:t>
            </a:r>
          </a:p>
          <a:p>
            <a:pPr lvl="1"/>
            <a:r>
              <a:rPr lang="en-AU" dirty="0" smtClean="0"/>
              <a:t>Clinical systems must be online when new identifier is required</a:t>
            </a:r>
          </a:p>
          <a:p>
            <a:pPr lvl="1"/>
            <a:r>
              <a:rPr lang="en-AU" dirty="0" smtClean="0"/>
              <a:t>Expression libraries must be maintained and synchronised</a:t>
            </a:r>
          </a:p>
          <a:p>
            <a:pPr lvl="1"/>
            <a:endParaRPr lang="en-AU" dirty="0" smtClean="0"/>
          </a:p>
          <a:p>
            <a:pPr lvl="1"/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7816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Expression Library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6"/>
            <a:ext cx="8686801" cy="5429264"/>
          </a:xfrm>
        </p:spPr>
        <p:txBody>
          <a:bodyPr/>
          <a:lstStyle/>
          <a:p>
            <a:r>
              <a:rPr lang="en-AU" sz="2000" dirty="0" smtClean="0"/>
              <a:t>Issues under </a:t>
            </a:r>
            <a:r>
              <a:rPr lang="en-AU" sz="2000" dirty="0" smtClean="0"/>
              <a:t>consideration</a:t>
            </a:r>
            <a:endParaRPr lang="en-AU" sz="2000" dirty="0" smtClean="0"/>
          </a:p>
          <a:p>
            <a:pPr lvl="1"/>
            <a:r>
              <a:rPr lang="en-AU" sz="1800" dirty="0" smtClean="0"/>
              <a:t>Architecture</a:t>
            </a:r>
          </a:p>
          <a:p>
            <a:pPr lvl="2"/>
            <a:r>
              <a:rPr lang="en-AU" sz="1800" dirty="0" smtClean="0"/>
              <a:t>International vs national </a:t>
            </a:r>
            <a:r>
              <a:rPr lang="en-AU" sz="1800" dirty="0" smtClean="0"/>
              <a:t>extensions</a:t>
            </a:r>
            <a:endParaRPr lang="en-AU" sz="1800" dirty="0" smtClean="0"/>
          </a:p>
          <a:p>
            <a:pPr lvl="2"/>
            <a:r>
              <a:rPr lang="en-AU" sz="1800" dirty="0" smtClean="0"/>
              <a:t>Separation of responsibility and replication of services</a:t>
            </a:r>
          </a:p>
          <a:p>
            <a:pPr lvl="2"/>
            <a:r>
              <a:rPr lang="en-AU" sz="1800" dirty="0" smtClean="0"/>
              <a:t>Design of storage</a:t>
            </a:r>
          </a:p>
          <a:p>
            <a:pPr lvl="1"/>
            <a:r>
              <a:rPr lang="en-AU" sz="1800" dirty="0" smtClean="0"/>
              <a:t>API</a:t>
            </a:r>
          </a:p>
          <a:p>
            <a:pPr lvl="2"/>
            <a:r>
              <a:rPr lang="en-AU" sz="1800" dirty="0" smtClean="0"/>
              <a:t>API services and parameters</a:t>
            </a:r>
          </a:p>
          <a:p>
            <a:pPr lvl="3"/>
            <a:r>
              <a:rPr lang="en-AU" sz="1600" dirty="0" err="1" smtClean="0"/>
              <a:t>countExpression</a:t>
            </a:r>
            <a:r>
              <a:rPr lang="en-AU" sz="1600" dirty="0"/>
              <a:t>, </a:t>
            </a:r>
            <a:r>
              <a:rPr lang="en-AU" sz="1600" dirty="0" err="1"/>
              <a:t>addExpression</a:t>
            </a:r>
            <a:r>
              <a:rPr lang="en-AU" sz="1600" dirty="0"/>
              <a:t>, </a:t>
            </a:r>
            <a:r>
              <a:rPr lang="en-AU" sz="1600" dirty="0" err="1"/>
              <a:t>validateExpression</a:t>
            </a:r>
            <a:endParaRPr lang="en-AU" sz="1600" dirty="0"/>
          </a:p>
          <a:p>
            <a:pPr lvl="3"/>
            <a:r>
              <a:rPr lang="en-AU" sz="1600" dirty="0" err="1" smtClean="0"/>
              <a:t>getIdentifier</a:t>
            </a:r>
            <a:r>
              <a:rPr lang="en-AU" sz="1600" dirty="0" smtClean="0"/>
              <a:t>, </a:t>
            </a:r>
            <a:r>
              <a:rPr lang="en-AU" sz="1600" dirty="0" err="1" smtClean="0"/>
              <a:t>getExpression</a:t>
            </a:r>
            <a:r>
              <a:rPr lang="en-AU" sz="1600" dirty="0" smtClean="0"/>
              <a:t>, </a:t>
            </a:r>
            <a:r>
              <a:rPr lang="en-AU" sz="1600" dirty="0" err="1" smtClean="0"/>
              <a:t>getDescription</a:t>
            </a:r>
            <a:r>
              <a:rPr lang="en-AU" sz="1600" dirty="0" smtClean="0"/>
              <a:t>, </a:t>
            </a:r>
            <a:r>
              <a:rPr lang="en-AU" sz="1600" dirty="0" err="1" smtClean="0"/>
              <a:t>getMetadata</a:t>
            </a:r>
            <a:endParaRPr lang="en-AU" sz="1600" dirty="0" smtClean="0"/>
          </a:p>
          <a:p>
            <a:pPr lvl="3"/>
            <a:r>
              <a:rPr lang="en-AU" sz="1600" dirty="0" err="1" smtClean="0"/>
              <a:t>compareExpressions</a:t>
            </a:r>
            <a:endParaRPr lang="en-AU" sz="1600" dirty="0" smtClean="0"/>
          </a:p>
          <a:p>
            <a:pPr lvl="1"/>
            <a:r>
              <a:rPr lang="en-AU" sz="1800" dirty="0" smtClean="0"/>
              <a:t>Metadata</a:t>
            </a:r>
          </a:p>
          <a:p>
            <a:pPr lvl="2"/>
            <a:r>
              <a:rPr lang="en-AU" sz="1800" dirty="0" smtClean="0"/>
              <a:t>Expression identifiers</a:t>
            </a:r>
          </a:p>
          <a:p>
            <a:pPr lvl="2"/>
            <a:r>
              <a:rPr lang="en-AU" sz="1800" dirty="0" smtClean="0"/>
              <a:t>Literal versus semantic expressions</a:t>
            </a:r>
          </a:p>
          <a:p>
            <a:pPr lvl="2"/>
            <a:r>
              <a:rPr lang="en-AU" sz="1800" dirty="0" smtClean="0"/>
              <a:t>Effective Time and Active/Inactive status</a:t>
            </a:r>
          </a:p>
          <a:p>
            <a:pPr lvl="2"/>
            <a:r>
              <a:rPr lang="en-AU" sz="1800" dirty="0" smtClean="0"/>
              <a:t>Normal Forms</a:t>
            </a:r>
          </a:p>
          <a:p>
            <a:pPr lvl="2"/>
            <a:r>
              <a:rPr lang="en-AU" sz="1800" dirty="0" smtClean="0"/>
              <a:t>Generating (dialect-specific) descriptions</a:t>
            </a:r>
          </a:p>
          <a:p>
            <a:pPr lvl="1"/>
            <a:r>
              <a:rPr lang="en-AU" sz="1800" dirty="0" smtClean="0"/>
              <a:t>Other</a:t>
            </a:r>
          </a:p>
          <a:p>
            <a:pPr lvl="2"/>
            <a:r>
              <a:rPr lang="en-AU" sz="1800" dirty="0" smtClean="0"/>
              <a:t>Guidelines for expressions over multiple extensions and versions</a:t>
            </a:r>
          </a:p>
          <a:p>
            <a:pPr lvl="1"/>
            <a:endParaRPr lang="en-AU" sz="18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367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Deliverables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5"/>
            <a:ext cx="8397241" cy="4733939"/>
          </a:xfrm>
        </p:spPr>
        <p:txBody>
          <a:bodyPr/>
          <a:lstStyle/>
          <a:p>
            <a:r>
              <a:rPr lang="en-AU" i="1" dirty="0" smtClean="0"/>
              <a:t>Exchanging SNOMED CT Expressions – A Comparison of Approaches </a:t>
            </a:r>
            <a:r>
              <a:rPr lang="en-AU" dirty="0" smtClean="0"/>
              <a:t>(Report)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 smtClean="0"/>
              <a:t>Background, purpose, scope, audience, overview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 smtClean="0"/>
              <a:t>Introduction to SNOMED CT expressions, expression constraints and expression templates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 smtClean="0"/>
              <a:t>Problem statement, use cases and requirements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 smtClean="0"/>
              <a:t>Summary, benefits &amp; limitations of each candidate approach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 smtClean="0"/>
              <a:t>Architecture, API and metadata for Expression Library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 smtClean="0"/>
              <a:t>Automatically generating a human-readable description for each expression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 smtClean="0"/>
              <a:t>Conclusions and future work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 smtClean="0"/>
              <a:t>Appendix: Family history case study</a:t>
            </a:r>
          </a:p>
          <a:p>
            <a:r>
              <a:rPr lang="en-AU" dirty="0" smtClean="0"/>
              <a:t>Pilot process to test the approaches recommended by the report</a:t>
            </a:r>
          </a:p>
          <a:p>
            <a:pPr lvl="1"/>
            <a:endParaRPr lang="en-AU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233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229600" cy="4954309"/>
          </a:xfrm>
        </p:spPr>
        <p:txBody>
          <a:bodyPr/>
          <a:lstStyle/>
          <a:p>
            <a:r>
              <a:rPr lang="en-GB" dirty="0" smtClean="0"/>
              <a:t>Clinical </a:t>
            </a:r>
            <a:r>
              <a:rPr lang="en-GB" dirty="0"/>
              <a:t>information </a:t>
            </a:r>
            <a:r>
              <a:rPr lang="en-GB" dirty="0" smtClean="0"/>
              <a:t>recorded in EHRs using </a:t>
            </a:r>
            <a:r>
              <a:rPr lang="en-GB" dirty="0"/>
              <a:t>SNOMED CT is usually represented using </a:t>
            </a:r>
            <a:r>
              <a:rPr lang="en-GB" dirty="0" smtClean="0"/>
              <a:t>predefined concept identifiers </a:t>
            </a:r>
            <a:r>
              <a:rPr lang="en-GB" sz="2000" dirty="0" smtClean="0"/>
              <a:t>(</a:t>
            </a:r>
            <a:r>
              <a:rPr lang="en-GB" sz="2000" dirty="0" err="1" smtClean="0"/>
              <a:t>Precoordinated</a:t>
            </a:r>
            <a:r>
              <a:rPr lang="en-GB" sz="2000" dirty="0" smtClean="0"/>
              <a:t> Expressions)</a:t>
            </a:r>
            <a:endParaRPr lang="en-GB" dirty="0" smtClean="0"/>
          </a:p>
          <a:p>
            <a:pPr lvl="1"/>
            <a:r>
              <a:rPr lang="en-GB" i="1" dirty="0" smtClean="0">
                <a:solidFill>
                  <a:srgbClr val="009999"/>
                </a:solidFill>
              </a:rPr>
              <a:t>56265001 |heart disease|</a:t>
            </a:r>
          </a:p>
          <a:p>
            <a:r>
              <a:rPr lang="en-GB" dirty="0" smtClean="0"/>
              <a:t>Clinicians sometimes need to record and share a clinical meaning which has not been predefined in SNOMED CT</a:t>
            </a:r>
          </a:p>
          <a:p>
            <a:r>
              <a:rPr lang="en-GB" dirty="0" smtClean="0"/>
              <a:t>SNOMED CT </a:t>
            </a:r>
            <a:r>
              <a:rPr lang="en-GB" dirty="0" err="1" smtClean="0"/>
              <a:t>postcoordinated</a:t>
            </a:r>
            <a:r>
              <a:rPr lang="en-GB" dirty="0" smtClean="0"/>
              <a:t> expressions can be used to represent a new clinical meaning using a structured combination of two or more existing SNOMED CT concepts: </a:t>
            </a:r>
          </a:p>
          <a:p>
            <a:pPr lvl="1"/>
            <a:r>
              <a:rPr lang="en-GB" i="1" dirty="0" smtClean="0">
                <a:solidFill>
                  <a:srgbClr val="009999"/>
                </a:solidFill>
              </a:rPr>
              <a:t>80146002 |appendectomy|: </a:t>
            </a:r>
          </a:p>
          <a:p>
            <a:pPr marL="1082675" lvl="1" indent="0">
              <a:buNone/>
            </a:pPr>
            <a:r>
              <a:rPr lang="en-GB" i="1" dirty="0" smtClean="0">
                <a:solidFill>
                  <a:srgbClr val="009999"/>
                </a:solidFill>
              </a:rPr>
              <a:t>260870009 |priority| = 25876001 |emergency|,</a:t>
            </a:r>
          </a:p>
          <a:p>
            <a:pPr marL="1082675" lvl="1" indent="0">
              <a:buNone/>
            </a:pPr>
            <a:r>
              <a:rPr lang="en-US" i="1" dirty="0">
                <a:solidFill>
                  <a:srgbClr val="009999"/>
                </a:solidFill>
              </a:rPr>
              <a:t>425391005 |using access device| = 86174004 |laparoscope|</a:t>
            </a:r>
            <a:endParaRPr lang="en-GB" i="1" dirty="0">
              <a:solidFill>
                <a:srgbClr val="009999"/>
              </a:solidFill>
            </a:endParaRPr>
          </a:p>
          <a:p>
            <a:pPr marL="0" indent="0">
              <a:buNone/>
            </a:pPr>
            <a:endParaRPr lang="en-GB" sz="28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240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959100"/>
            <a:ext cx="5494338" cy="1362075"/>
          </a:xfrm>
        </p:spPr>
        <p:txBody>
          <a:bodyPr/>
          <a:lstStyle/>
          <a:p>
            <a:r>
              <a:rPr lang="en-AU" dirty="0" smtClean="0"/>
              <a:t>Questions?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386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Problem Statement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Postcoordination</a:t>
            </a:r>
            <a:r>
              <a:rPr lang="en-US" dirty="0"/>
              <a:t> enables users of </a:t>
            </a:r>
            <a:r>
              <a:rPr lang="en-US" dirty="0" smtClean="0"/>
              <a:t>EHRs</a:t>
            </a:r>
            <a:r>
              <a:rPr lang="en-AU" dirty="0"/>
              <a:t>  </a:t>
            </a:r>
            <a:r>
              <a:rPr lang="en-US" dirty="0"/>
              <a:t>to record clinical meanings that are not currently represented as </a:t>
            </a:r>
            <a:r>
              <a:rPr lang="en-US" dirty="0" err="1"/>
              <a:t>precoordinated</a:t>
            </a:r>
            <a:r>
              <a:rPr lang="en-US" dirty="0"/>
              <a:t> concepts in SNOMED </a:t>
            </a:r>
            <a:r>
              <a:rPr lang="en-US" dirty="0" smtClean="0"/>
              <a:t>CT. This </a:t>
            </a:r>
            <a:r>
              <a:rPr lang="en-US" dirty="0"/>
              <a:t>enables clinicians to record the widest possible range of clinical meaning in their health records in a machine </a:t>
            </a:r>
            <a:r>
              <a:rPr lang="en-US" dirty="0" err="1"/>
              <a:t>processable</a:t>
            </a:r>
            <a:r>
              <a:rPr lang="en-US" dirty="0"/>
              <a:t> way. </a:t>
            </a:r>
            <a:endParaRPr lang="en-US" dirty="0" smtClean="0"/>
          </a:p>
          <a:p>
            <a:r>
              <a:rPr lang="en-US" dirty="0" smtClean="0"/>
              <a:t>However</a:t>
            </a:r>
            <a:r>
              <a:rPr lang="en-US" dirty="0"/>
              <a:t>, many clinical systems are still unable to capture these expressions in a codified form, and to subsequently share and reuse them in a consistent and unambiguous way.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048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Problem Statement</a:t>
            </a:r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749" y="1897000"/>
            <a:ext cx="7276501" cy="4961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9854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3333764"/>
          </a:xfrm>
        </p:spPr>
        <p:txBody>
          <a:bodyPr/>
          <a:lstStyle/>
          <a:p>
            <a:r>
              <a:rPr lang="en-GB" dirty="0" smtClean="0"/>
              <a:t>To </a:t>
            </a:r>
            <a:r>
              <a:rPr lang="en-US" dirty="0"/>
              <a:t>describe and </a:t>
            </a:r>
            <a:r>
              <a:rPr lang="en-US" dirty="0" smtClean="0"/>
              <a:t>compare </a:t>
            </a:r>
            <a:r>
              <a:rPr lang="en-US" dirty="0"/>
              <a:t>candidate approaches to </a:t>
            </a:r>
            <a:r>
              <a:rPr lang="en-US" dirty="0" smtClean="0"/>
              <a:t>storing and </a:t>
            </a:r>
            <a:r>
              <a:rPr lang="en-US" dirty="0"/>
              <a:t>exchanging SNOMED CT </a:t>
            </a:r>
            <a:r>
              <a:rPr lang="en-US" dirty="0" smtClean="0"/>
              <a:t>expressions</a:t>
            </a:r>
          </a:p>
          <a:p>
            <a:r>
              <a:rPr lang="en-US" dirty="0" smtClean="0"/>
              <a:t>To further design one </a:t>
            </a:r>
            <a:r>
              <a:rPr lang="en-US" dirty="0"/>
              <a:t>or more of these </a:t>
            </a:r>
            <a:r>
              <a:rPr lang="en-US" dirty="0" smtClean="0"/>
              <a:t>approaches.</a:t>
            </a:r>
            <a:endParaRPr lang="en-GB" dirty="0" smtClean="0"/>
          </a:p>
          <a:p>
            <a:endParaRPr lang="en-GB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Capture and Exchange of Expressions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527002" cy="5000660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dirty="0"/>
              <a:t>Data </a:t>
            </a:r>
            <a:r>
              <a:rPr lang="en-US" dirty="0" smtClean="0"/>
              <a:t>capture</a:t>
            </a:r>
          </a:p>
          <a:p>
            <a:pPr marL="857250" lvl="1" indent="-457200"/>
            <a:r>
              <a:rPr lang="en-US" dirty="0" smtClean="0"/>
              <a:t>The </a:t>
            </a:r>
            <a:r>
              <a:rPr lang="en-US" dirty="0"/>
              <a:t>clinical meaning is captured in a clinical user </a:t>
            </a:r>
            <a:r>
              <a:rPr lang="en-US" dirty="0" smtClean="0"/>
              <a:t>interface</a:t>
            </a:r>
            <a:endParaRPr lang="en-A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Data </a:t>
            </a:r>
            <a:r>
              <a:rPr lang="en-US" dirty="0" smtClean="0"/>
              <a:t>storage</a:t>
            </a:r>
          </a:p>
          <a:p>
            <a:pPr marL="857250" lvl="1" indent="-457200"/>
            <a:r>
              <a:rPr lang="en-US" dirty="0" smtClean="0"/>
              <a:t>Postcoordinated </a:t>
            </a:r>
            <a:r>
              <a:rPr lang="en-US" dirty="0"/>
              <a:t>expression is recorded within the application’s </a:t>
            </a:r>
            <a:r>
              <a:rPr lang="en-US" dirty="0" smtClean="0"/>
              <a:t>database</a:t>
            </a:r>
            <a:endParaRPr lang="en-A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Message </a:t>
            </a:r>
            <a:r>
              <a:rPr lang="en-US" dirty="0" smtClean="0"/>
              <a:t>creation</a:t>
            </a:r>
          </a:p>
          <a:p>
            <a:pPr marL="857250" lvl="1" indent="-457200"/>
            <a:r>
              <a:rPr lang="en-US" dirty="0" smtClean="0"/>
              <a:t>Postcoordinated </a:t>
            </a:r>
            <a:r>
              <a:rPr lang="en-US" dirty="0"/>
              <a:t>expression is inserted </a:t>
            </a:r>
            <a:r>
              <a:rPr lang="en-US" dirty="0" smtClean="0"/>
              <a:t>into </a:t>
            </a:r>
            <a:r>
              <a:rPr lang="en-US" dirty="0"/>
              <a:t>the </a:t>
            </a:r>
            <a:r>
              <a:rPr lang="en-US" dirty="0" smtClean="0"/>
              <a:t>message</a:t>
            </a:r>
            <a:endParaRPr lang="en-A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Message </a:t>
            </a:r>
            <a:r>
              <a:rPr lang="en-US" dirty="0" smtClean="0"/>
              <a:t>exchange</a:t>
            </a:r>
          </a:p>
          <a:p>
            <a:pPr marL="857250" lvl="1" indent="-457200"/>
            <a:r>
              <a:rPr lang="en-US" dirty="0" smtClean="0"/>
              <a:t>Message </a:t>
            </a:r>
            <a:r>
              <a:rPr lang="en-US" dirty="0"/>
              <a:t>is sent from the sending system to the receiving </a:t>
            </a:r>
            <a:r>
              <a:rPr lang="en-US" dirty="0" smtClean="0"/>
              <a:t>system</a:t>
            </a:r>
            <a:endParaRPr lang="en-A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Message </a:t>
            </a:r>
            <a:r>
              <a:rPr lang="en-US" dirty="0" smtClean="0"/>
              <a:t>interpretation</a:t>
            </a:r>
          </a:p>
          <a:p>
            <a:pPr marL="857250" lvl="1" indent="-457200"/>
            <a:r>
              <a:rPr lang="en-US" dirty="0" smtClean="0"/>
              <a:t>Message </a:t>
            </a:r>
            <a:r>
              <a:rPr lang="en-US" dirty="0"/>
              <a:t>is processed and interpreted by the receiving </a:t>
            </a:r>
            <a:r>
              <a:rPr lang="en-US" dirty="0" smtClean="0"/>
              <a:t>system</a:t>
            </a:r>
            <a:endParaRPr lang="en-A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Data </a:t>
            </a:r>
            <a:r>
              <a:rPr lang="en-US" dirty="0" smtClean="0"/>
              <a:t>display</a:t>
            </a:r>
          </a:p>
          <a:p>
            <a:pPr marL="857250" lvl="1" indent="-457200"/>
            <a:r>
              <a:rPr lang="en-US" dirty="0" smtClean="0"/>
              <a:t>If required </a:t>
            </a:r>
            <a:r>
              <a:rPr lang="en-US" dirty="0"/>
              <a:t>the contents of the message are displayed for the users of the receiving </a:t>
            </a:r>
            <a:r>
              <a:rPr lang="en-US" dirty="0" smtClean="0"/>
              <a:t>system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737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Capture and Exchange of Expressions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527002" cy="5000660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dirty="0"/>
              <a:t>Data </a:t>
            </a:r>
            <a:r>
              <a:rPr lang="en-US" dirty="0" smtClean="0"/>
              <a:t>capture</a:t>
            </a:r>
          </a:p>
          <a:p>
            <a:pPr marL="857250" lvl="1" indent="-457200"/>
            <a:r>
              <a:rPr lang="en-US" dirty="0" smtClean="0"/>
              <a:t>The </a:t>
            </a:r>
            <a:r>
              <a:rPr lang="en-US" dirty="0"/>
              <a:t>clinical meaning is captured in a clinical user </a:t>
            </a:r>
            <a:r>
              <a:rPr lang="en-US" dirty="0" smtClean="0"/>
              <a:t>interface</a:t>
            </a:r>
            <a:endParaRPr lang="en-A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Data </a:t>
            </a:r>
            <a:r>
              <a:rPr lang="en-US" dirty="0" smtClean="0">
                <a:solidFill>
                  <a:srgbClr val="FF0000"/>
                </a:solidFill>
              </a:rPr>
              <a:t>storage</a:t>
            </a:r>
          </a:p>
          <a:p>
            <a:pPr marL="857250" lvl="1" indent="-457200"/>
            <a:r>
              <a:rPr lang="en-US" dirty="0" smtClean="0"/>
              <a:t>Postcoordinated </a:t>
            </a:r>
            <a:r>
              <a:rPr lang="en-US" dirty="0"/>
              <a:t>expression is recorded within the application’s </a:t>
            </a:r>
            <a:r>
              <a:rPr lang="en-US" dirty="0" smtClean="0"/>
              <a:t>database</a:t>
            </a:r>
            <a:endParaRPr lang="en-A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Message </a:t>
            </a:r>
            <a:r>
              <a:rPr lang="en-US" dirty="0" smtClean="0">
                <a:solidFill>
                  <a:srgbClr val="FF0000"/>
                </a:solidFill>
              </a:rPr>
              <a:t>creation</a:t>
            </a:r>
          </a:p>
          <a:p>
            <a:pPr marL="857250" lvl="1" indent="-457200"/>
            <a:r>
              <a:rPr lang="en-US" dirty="0" smtClean="0"/>
              <a:t>Postcoordinated </a:t>
            </a:r>
            <a:r>
              <a:rPr lang="en-US" dirty="0"/>
              <a:t>expression is inserted </a:t>
            </a:r>
            <a:r>
              <a:rPr lang="en-US" dirty="0" smtClean="0"/>
              <a:t>into </a:t>
            </a:r>
            <a:r>
              <a:rPr lang="en-US" dirty="0"/>
              <a:t>the </a:t>
            </a:r>
            <a:r>
              <a:rPr lang="en-US" dirty="0" smtClean="0"/>
              <a:t>message</a:t>
            </a:r>
            <a:endParaRPr lang="en-A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Message </a:t>
            </a:r>
            <a:r>
              <a:rPr lang="en-US" dirty="0" smtClean="0">
                <a:solidFill>
                  <a:srgbClr val="FF0000"/>
                </a:solidFill>
              </a:rPr>
              <a:t>exchange</a:t>
            </a:r>
          </a:p>
          <a:p>
            <a:pPr marL="857250" lvl="1" indent="-457200"/>
            <a:r>
              <a:rPr lang="en-US" dirty="0" smtClean="0"/>
              <a:t>Message </a:t>
            </a:r>
            <a:r>
              <a:rPr lang="en-US" dirty="0"/>
              <a:t>is sent from the sending system to the receiving </a:t>
            </a:r>
            <a:r>
              <a:rPr lang="en-US" dirty="0" smtClean="0"/>
              <a:t>system</a:t>
            </a:r>
            <a:endParaRPr lang="en-A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Message </a:t>
            </a:r>
            <a:r>
              <a:rPr lang="en-US" dirty="0" smtClean="0">
                <a:solidFill>
                  <a:srgbClr val="FF0000"/>
                </a:solidFill>
              </a:rPr>
              <a:t>interpretation</a:t>
            </a:r>
          </a:p>
          <a:p>
            <a:pPr marL="857250" lvl="1" indent="-457200"/>
            <a:r>
              <a:rPr lang="en-US" dirty="0" smtClean="0"/>
              <a:t>Message </a:t>
            </a:r>
            <a:r>
              <a:rPr lang="en-US" dirty="0"/>
              <a:t>is processed and interpreted by the receiving </a:t>
            </a:r>
            <a:r>
              <a:rPr lang="en-US" dirty="0" smtClean="0"/>
              <a:t>system</a:t>
            </a:r>
            <a:endParaRPr lang="en-AU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Data </a:t>
            </a:r>
            <a:r>
              <a:rPr lang="en-US" dirty="0" smtClean="0"/>
              <a:t>display</a:t>
            </a:r>
          </a:p>
          <a:p>
            <a:pPr marL="857250" lvl="1" indent="-457200"/>
            <a:r>
              <a:rPr lang="en-US" dirty="0" smtClean="0"/>
              <a:t>If required </a:t>
            </a:r>
            <a:r>
              <a:rPr lang="en-US" dirty="0"/>
              <a:t>the contents of the message are displayed for the users of the receiving </a:t>
            </a:r>
            <a:r>
              <a:rPr lang="en-US" dirty="0" smtClean="0"/>
              <a:t>system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281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Use Cases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527002" cy="5000660"/>
          </a:xfrm>
        </p:spPr>
        <p:txBody>
          <a:bodyPr/>
          <a:lstStyle/>
          <a:p>
            <a:pPr lvl="0"/>
            <a:r>
              <a:rPr lang="en-US" dirty="0"/>
              <a:t>Storing a SNOMED CT </a:t>
            </a:r>
            <a:r>
              <a:rPr lang="en-US" dirty="0" err="1"/>
              <a:t>postcoordinated</a:t>
            </a:r>
            <a:r>
              <a:rPr lang="en-US" dirty="0"/>
              <a:t> expression within a clinical record;</a:t>
            </a:r>
            <a:endParaRPr lang="en-AU" dirty="0"/>
          </a:p>
          <a:p>
            <a:pPr lvl="0"/>
            <a:r>
              <a:rPr lang="en-US" dirty="0"/>
              <a:t>Exchanging SNOMED CT </a:t>
            </a:r>
            <a:r>
              <a:rPr lang="en-US" dirty="0" err="1"/>
              <a:t>postcoordinated</a:t>
            </a:r>
            <a:r>
              <a:rPr lang="en-US" dirty="0"/>
              <a:t> expressions within a clinical message;</a:t>
            </a:r>
            <a:endParaRPr lang="en-AU" dirty="0"/>
          </a:p>
          <a:p>
            <a:pPr lvl="0"/>
            <a:r>
              <a:rPr lang="en-US" dirty="0"/>
              <a:t>Interpreting a SNOMED CT </a:t>
            </a:r>
            <a:r>
              <a:rPr lang="en-US" dirty="0" err="1"/>
              <a:t>postcoordinated</a:t>
            </a:r>
            <a:r>
              <a:rPr lang="en-US" dirty="0"/>
              <a:t> expression sent within a clinical message;</a:t>
            </a:r>
            <a:endParaRPr lang="en-AU" dirty="0"/>
          </a:p>
          <a:p>
            <a:pPr lvl="0"/>
            <a:r>
              <a:rPr lang="en-US" dirty="0"/>
              <a:t>Managing SNOMED CT </a:t>
            </a:r>
            <a:r>
              <a:rPr lang="en-US" dirty="0" err="1"/>
              <a:t>postcoordinated</a:t>
            </a:r>
            <a:r>
              <a:rPr lang="en-US" dirty="0"/>
              <a:t> expression content;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353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Requirements - Storing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527002" cy="5000660"/>
          </a:xfrm>
        </p:spPr>
        <p:txBody>
          <a:bodyPr/>
          <a:lstStyle/>
          <a:p>
            <a:r>
              <a:rPr lang="en-US" dirty="0" smtClean="0">
                <a:solidFill>
                  <a:srgbClr val="009999"/>
                </a:solidFill>
              </a:rPr>
              <a:t>Requirement S.1</a:t>
            </a:r>
          </a:p>
          <a:p>
            <a:pPr lvl="1"/>
            <a:r>
              <a:rPr lang="en-US" dirty="0" smtClean="0"/>
              <a:t>Clinicians MUST</a:t>
            </a:r>
            <a:r>
              <a:rPr lang="en-AU" dirty="0" smtClean="0"/>
              <a:t> </a:t>
            </a:r>
            <a:r>
              <a:rPr lang="en-US" dirty="0"/>
              <a:t>be able to record clinical meanings that require the combination of </a:t>
            </a:r>
            <a:r>
              <a:rPr lang="en-US" dirty="0" smtClean="0"/>
              <a:t>two or more SNOMED </a:t>
            </a:r>
            <a:r>
              <a:rPr lang="en-US"/>
              <a:t>CT </a:t>
            </a:r>
            <a:r>
              <a:rPr lang="en-US" smtClean="0"/>
              <a:t>concepts in </a:t>
            </a:r>
            <a:r>
              <a:rPr lang="en-US" dirty="0"/>
              <a:t>their patient’s health </a:t>
            </a:r>
            <a:r>
              <a:rPr lang="en-US" dirty="0" smtClean="0"/>
              <a:t>records</a:t>
            </a:r>
            <a:endParaRPr lang="en-AU" dirty="0"/>
          </a:p>
          <a:p>
            <a:r>
              <a:rPr lang="en-US" dirty="0" smtClean="0">
                <a:solidFill>
                  <a:srgbClr val="009999"/>
                </a:solidFill>
              </a:rPr>
              <a:t>Requirement S.2</a:t>
            </a:r>
          </a:p>
          <a:p>
            <a:pPr lvl="1"/>
            <a:r>
              <a:rPr lang="en-US" dirty="0" smtClean="0"/>
              <a:t>Clinical </a:t>
            </a:r>
            <a:r>
              <a:rPr lang="en-US" dirty="0"/>
              <a:t>systems </a:t>
            </a:r>
            <a:r>
              <a:rPr lang="en-US" dirty="0" smtClean="0"/>
              <a:t>SHOULD be </a:t>
            </a:r>
            <a:r>
              <a:rPr lang="en-US" dirty="0"/>
              <a:t>able to record </a:t>
            </a:r>
            <a:r>
              <a:rPr lang="en-US" dirty="0" smtClean="0"/>
              <a:t>any necessary SNOMED </a:t>
            </a:r>
            <a:r>
              <a:rPr lang="en-US" dirty="0"/>
              <a:t>CT clinical meanings using a maximum of 18 characters.</a:t>
            </a:r>
            <a:endParaRPr lang="en-AU" dirty="0"/>
          </a:p>
          <a:p>
            <a:r>
              <a:rPr lang="en-US" dirty="0">
                <a:solidFill>
                  <a:srgbClr val="009999"/>
                </a:solidFill>
              </a:rPr>
              <a:t>Requirement </a:t>
            </a:r>
            <a:r>
              <a:rPr lang="en-US" dirty="0" smtClean="0">
                <a:solidFill>
                  <a:srgbClr val="009999"/>
                </a:solidFill>
              </a:rPr>
              <a:t>S.3</a:t>
            </a:r>
          </a:p>
          <a:p>
            <a:pPr lvl="1"/>
            <a:r>
              <a:rPr lang="en-US" dirty="0" smtClean="0"/>
              <a:t>Clinical </a:t>
            </a:r>
            <a:r>
              <a:rPr lang="en-US" dirty="0"/>
              <a:t>systems </a:t>
            </a:r>
            <a:r>
              <a:rPr lang="en-US" dirty="0" smtClean="0"/>
              <a:t>SHOULD be </a:t>
            </a:r>
            <a:r>
              <a:rPr lang="en-US" dirty="0"/>
              <a:t>able to record SNOMED CT clinical meanings (including those represented by postcoordinated expressions) when the system is offline.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0963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20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PowerPoint_Presentation_Template (1)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PowerPoint_Presentation_Template</Template>
  <TotalTime>30998</TotalTime>
  <Words>1233</Words>
  <Application>Microsoft Office PowerPoint</Application>
  <PresentationFormat>On-screen Show (4:3)</PresentationFormat>
  <Paragraphs>181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Verdana</vt:lpstr>
      <vt:lpstr>Wingdings</vt:lpstr>
      <vt:lpstr>PowerPoint_Presentation_Template (1)</vt:lpstr>
      <vt:lpstr>Exchanging SNOMED CT Expressions</vt:lpstr>
      <vt:lpstr>Background</vt:lpstr>
      <vt:lpstr>Problem Statement</vt:lpstr>
      <vt:lpstr>Problem Statement</vt:lpstr>
      <vt:lpstr>Objective</vt:lpstr>
      <vt:lpstr>Capture and Exchange of Expressions</vt:lpstr>
      <vt:lpstr>Capture and Exchange of Expressions</vt:lpstr>
      <vt:lpstr>Use Cases</vt:lpstr>
      <vt:lpstr>Requirements - Storing</vt:lpstr>
      <vt:lpstr>Requirements - Exchange</vt:lpstr>
      <vt:lpstr>Requirements - Interpretation</vt:lpstr>
      <vt:lpstr>Requirements – Managing Content</vt:lpstr>
      <vt:lpstr>Candidate Approaches</vt:lpstr>
      <vt:lpstr>Precoordinated Concepts</vt:lpstr>
      <vt:lpstr>Identifier Template</vt:lpstr>
      <vt:lpstr>Compression Algorithm</vt:lpstr>
      <vt:lpstr>Expression Library</vt:lpstr>
      <vt:lpstr>Expression Library</vt:lpstr>
      <vt:lpstr>Deliverables</vt:lpstr>
      <vt:lpstr>Questions?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Bird</dc:creator>
  <cp:lastModifiedBy>Linda Bird</cp:lastModifiedBy>
  <cp:revision>139</cp:revision>
  <cp:lastPrinted>2012-02-08T14:59:06Z</cp:lastPrinted>
  <dcterms:created xsi:type="dcterms:W3CDTF">2014-03-14T06:16:25Z</dcterms:created>
  <dcterms:modified xsi:type="dcterms:W3CDTF">2014-04-28T11:52:17Z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A2AE0DDA-704A-4877-A955-F90C549ED3E6</vt:lpwstr>
  </property>
  <property fmtid="{D5CDD505-2E9C-101B-9397-08002B2CF9AE}" pid="3" name="ArticulatePath">
    <vt:lpwstr>20140429 Exchanging SNOMED CT Expressions (20140421)</vt:lpwstr>
  </property>
</Properties>
</file>