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22"/>
  </p:notesMasterIdLst>
  <p:handoutMasterIdLst>
    <p:handoutMasterId r:id="rId23"/>
  </p:handoutMasterIdLst>
  <p:sldIdLst>
    <p:sldId id="301" r:id="rId2"/>
    <p:sldId id="303" r:id="rId3"/>
    <p:sldId id="297" r:id="rId4"/>
    <p:sldId id="304" r:id="rId5"/>
    <p:sldId id="305" r:id="rId6"/>
    <p:sldId id="314" r:id="rId7"/>
    <p:sldId id="306" r:id="rId8"/>
    <p:sldId id="308" r:id="rId9"/>
    <p:sldId id="309" r:id="rId10"/>
    <p:sldId id="315" r:id="rId11"/>
    <p:sldId id="318" r:id="rId12"/>
    <p:sldId id="319" r:id="rId13"/>
    <p:sldId id="310" r:id="rId14"/>
    <p:sldId id="316" r:id="rId15"/>
    <p:sldId id="311" r:id="rId16"/>
    <p:sldId id="317" r:id="rId17"/>
    <p:sldId id="312" r:id="rId18"/>
    <p:sldId id="313" r:id="rId19"/>
    <p:sldId id="320" r:id="rId20"/>
    <p:sldId id="293" r:id="rId21"/>
  </p:sldIdLst>
  <p:sldSz cx="9144000" cy="6858000" type="screen4x3"/>
  <p:notesSz cx="9144000" cy="6858000"/>
  <p:custDataLst>
    <p:tags r:id="rId2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987" autoAdjust="0"/>
    <p:restoredTop sz="87389" autoAdjust="0"/>
  </p:normalViewPr>
  <p:slideViewPr>
    <p:cSldViewPr snapToGrid="0" snapToObjects="1">
      <p:cViewPr varScale="1">
        <p:scale>
          <a:sx n="51" d="100"/>
          <a:sy n="51" d="100"/>
        </p:scale>
        <p:origin x="-955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4387F-E010-4F9B-AEA1-DCCE2C26E715}" type="datetimeFigureOut">
              <a:rPr lang="en-GB" smtClean="0"/>
              <a:pPr/>
              <a:t>29/04/2014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B8F18-F341-48B6-A3E5-487CF75F80A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178538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DB1BF-FE3E-4329-BE63-D2A8502369CB}" type="datetimeFigureOut">
              <a:rPr lang="en-US" smtClean="0"/>
              <a:pPr/>
              <a:t>4/29/2014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0B162-B110-41DD-96C2-67D84E7C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858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>
                <a:solidFill>
                  <a:srgbClr val="000000"/>
                </a:solidFill>
              </a:rPr>
              <a:t>SNOMED CT Training - Intermediate Course (Calgary 2009-05-08)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>
                <a:solidFill>
                  <a:srgbClr val="000000"/>
                </a:solidFill>
              </a:rPr>
              <a:t>Copyright 2002-2009 The Clinical Information Consultancy Ltd. Contains some material copyright IHTSDO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72B99C-0242-4D85-B395-15752AAA247A}" type="slidenum">
              <a:rPr lang="en-GB">
                <a:solidFill>
                  <a:srgbClr val="000000"/>
                </a:solidFill>
              </a:rPr>
              <a:pPr/>
              <a:t>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053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62263" y="512763"/>
            <a:ext cx="3427412" cy="2571750"/>
          </a:xfrm>
          <a:ln/>
        </p:spPr>
      </p:sp>
      <p:sp>
        <p:nvSpPr>
          <p:cNvPr id="1053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8115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SNOMED CT can answer these questions</a:t>
            </a:r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839CBF74-B361-4D30-97B6-39ADFAFABED5}" type="slidenum">
              <a:rPr lang="en-US" sz="1300" smtClean="0"/>
              <a:pPr eaLnBrk="1" hangingPunct="1"/>
              <a:t>12</a:t>
            </a:fld>
            <a:endParaRPr lang="en-US" sz="1300" smtClean="0"/>
          </a:p>
        </p:txBody>
      </p:sp>
    </p:spTree>
    <p:extLst>
      <p:ext uri="{BB962C8B-B14F-4D97-AF65-F5344CB8AC3E}">
        <p14:creationId xmlns:p14="http://schemas.microsoft.com/office/powerpoint/2010/main" xmlns="" val="544211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171448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43116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4/29/2014</a:t>
            </a:fld>
            <a:endParaRPr lang="en-US" dirty="0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3310" y="17254"/>
            <a:ext cx="5520690" cy="166306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4/29/2014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4/29/2014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lang="en-US" sz="1800" dirty="0" smtClean="0">
                <a:solidFill>
                  <a:srgbClr val="3399FF"/>
                </a:solidFill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Line 222"/>
          <p:cNvSpPr>
            <a:spLocks noChangeShapeType="1"/>
          </p:cNvSpPr>
          <p:nvPr userDrawn="1"/>
        </p:nvSpPr>
        <p:spPr bwMode="auto">
          <a:xfrm>
            <a:off x="468313" y="13493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572272"/>
            <a:ext cx="2895600" cy="28572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48594" y="6572272"/>
            <a:ext cx="1524000" cy="228600"/>
          </a:xfr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4/29/2014</a:t>
            </a:fld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208869" y="6572272"/>
            <a:ext cx="339725" cy="228600"/>
          </a:xfrm>
        </p:spPr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4/29/2014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79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0006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4/29/2014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4/29/2014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4/29/2014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4/29/2014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00831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4/29/2014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28597" y="1428736"/>
            <a:ext cx="3071834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152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4/29/2014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fld id="{433C56EF-5C50-014F-83FF-A185149DB78E}" type="datetimeFigureOut">
              <a:rPr lang="en-US" smtClean="0"/>
              <a:pPr/>
              <a:t>4/29/2014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Click to edit the text styles in the Master</a:t>
            </a:r>
          </a:p>
          <a:p>
            <a:pPr lvl="1"/>
            <a:r>
              <a:rPr lang="da-DK" noProof="0" dirty="0" smtClean="0"/>
              <a:t>Second Level</a:t>
            </a:r>
          </a:p>
          <a:p>
            <a:pPr lvl="2"/>
            <a:r>
              <a:rPr lang="da-DK" noProof="0" dirty="0" smtClean="0"/>
              <a:t>Third Level</a:t>
            </a:r>
          </a:p>
          <a:p>
            <a:pPr lvl="3"/>
            <a:r>
              <a:rPr lang="da-DK" noProof="0" dirty="0" smtClean="0"/>
              <a:t>Fourth Level</a:t>
            </a:r>
          </a:p>
          <a:p>
            <a:pPr lvl="4"/>
            <a:r>
              <a:rPr lang="da-DK" noProof="0" dirty="0" smtClean="0"/>
              <a:t>Fifth Level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9" name="Picture 8"/>
          <p:cNvPicPr/>
          <p:nvPr/>
        </p:nvPicPr>
        <p:blipFill rotWithShape="1"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a-DK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aseline="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GB" dirty="0" smtClean="0"/>
              <a:t>Data Analytics with SNOMED CT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371600" y="4743450"/>
            <a:ext cx="6400800" cy="895350"/>
          </a:xfrm>
        </p:spPr>
        <p:txBody>
          <a:bodyPr/>
          <a:lstStyle/>
          <a:p>
            <a:r>
              <a:rPr lang="en-GB" dirty="0" smtClean="0"/>
              <a:t>Linda Bird</a:t>
            </a:r>
          </a:p>
          <a:p>
            <a:r>
              <a:rPr lang="en-GB" dirty="0" smtClean="0"/>
              <a:t>IHTSDO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00221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Types of Services (2)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09616957"/>
              </p:ext>
            </p:extLst>
          </p:nvPr>
        </p:nvGraphicFramePr>
        <p:xfrm>
          <a:off x="438150" y="1521340"/>
          <a:ext cx="8286750" cy="4959470"/>
        </p:xfrm>
        <a:graphic>
          <a:graphicData uri="http://schemas.openxmlformats.org/drawingml/2006/table">
            <a:tbl>
              <a:tblPr firstRow="1" bandRow="1" bandCol="1">
                <a:tableStyleId>{912C8C85-51F0-491E-9774-3900AFEF0FD7}</a:tableStyleId>
              </a:tblPr>
              <a:tblGrid>
                <a:gridCol w="3058205"/>
                <a:gridCol w="5228545"/>
              </a:tblGrid>
              <a:tr h="54495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Scope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Service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Enterprise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Reporting on treatments</a:t>
                      </a:r>
                      <a:r>
                        <a:rPr lang="en-AU" baseline="0" dirty="0" smtClean="0"/>
                        <a:t> and regimes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Reporting on patient outcomes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Audits of care delivery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Care delivery planning (e.g. determining optimum discharge time)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Business intelligence – trend analysis and demand predication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Geographic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Monitoring of population health / disease surveillance / epidemiology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Public health reporting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Predictive medicine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Wellness maintenance (using patterns of risk factors – genetic</a:t>
                      </a:r>
                      <a:r>
                        <a:rPr lang="en-AU" baseline="0" dirty="0" smtClean="0"/>
                        <a:t> and behavioural)</a:t>
                      </a:r>
                      <a:endParaRPr lang="en-AU" dirty="0"/>
                    </a:p>
                  </a:txBody>
                  <a:tcPr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xmlns="" val="97809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Practical requirements for meaningful retrieval</a:t>
            </a:r>
            <a:endParaRPr lang="en-GB" dirty="0"/>
          </a:p>
        </p:txBody>
      </p:sp>
      <p:sp>
        <p:nvSpPr>
          <p:cNvPr id="10526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28736"/>
            <a:ext cx="8229600" cy="5000660"/>
          </a:xfrm>
        </p:spPr>
        <p:txBody>
          <a:bodyPr>
            <a:normAutofit/>
          </a:bodyPr>
          <a:lstStyle/>
          <a:p>
            <a:r>
              <a:rPr lang="en-GB" dirty="0" smtClean="0"/>
              <a:t>Meaningful retrieval should allow relevant questions to be answered:</a:t>
            </a:r>
          </a:p>
          <a:p>
            <a:pPr lvl="1">
              <a:tabLst>
                <a:tab pos="2511425" algn="l"/>
              </a:tabLst>
            </a:pPr>
            <a:r>
              <a:rPr lang="en-GB" b="1" dirty="0" smtClean="0"/>
              <a:t>Accurately</a:t>
            </a:r>
            <a:r>
              <a:rPr lang="en-GB" dirty="0" smtClean="0"/>
              <a:t>:	without false positives</a:t>
            </a:r>
          </a:p>
          <a:p>
            <a:pPr lvl="1">
              <a:tabLst>
                <a:tab pos="2511425" algn="l"/>
              </a:tabLst>
            </a:pPr>
            <a:r>
              <a:rPr lang="en-GB" b="1" dirty="0" smtClean="0"/>
              <a:t>Completely</a:t>
            </a:r>
            <a:r>
              <a:rPr lang="en-GB" dirty="0" smtClean="0"/>
              <a:t>: 	without false negative</a:t>
            </a:r>
          </a:p>
          <a:p>
            <a:pPr lvl="1">
              <a:tabLst>
                <a:tab pos="2511425" algn="l"/>
              </a:tabLst>
            </a:pPr>
            <a:r>
              <a:rPr lang="en-GB" b="1" dirty="0" smtClean="0"/>
              <a:t>Efficiently</a:t>
            </a:r>
            <a:r>
              <a:rPr lang="en-GB" dirty="0" smtClean="0"/>
              <a:t>:	quickly and cheaply enough for each use case</a:t>
            </a:r>
          </a:p>
          <a:p>
            <a:r>
              <a:rPr lang="en-GB" dirty="0" smtClean="0"/>
              <a:t>For example</a:t>
            </a:r>
          </a:p>
          <a:p>
            <a:pPr lvl="1"/>
            <a:r>
              <a:rPr lang="en-GB" dirty="0" smtClean="0"/>
              <a:t>To meet individual patient care requirements</a:t>
            </a:r>
          </a:p>
          <a:p>
            <a:pPr lvl="2"/>
            <a:r>
              <a:rPr lang="en-GB" dirty="0" smtClean="0"/>
              <a:t>What is the patient allergic to?</a:t>
            </a:r>
          </a:p>
          <a:p>
            <a:pPr lvl="2"/>
            <a:r>
              <a:rPr lang="en-GB" dirty="0" smtClean="0"/>
              <a:t>What medication is the patient taking?</a:t>
            </a:r>
          </a:p>
          <a:p>
            <a:pPr lvl="2"/>
            <a:r>
              <a:rPr lang="en-GB" dirty="0" smtClean="0"/>
              <a:t>Does the patient have any known problems with their liver?</a:t>
            </a:r>
          </a:p>
          <a:p>
            <a:pPr lvl="1"/>
            <a:r>
              <a:rPr lang="en-GB" dirty="0" smtClean="0"/>
              <a:t>To meet population care requirements </a:t>
            </a:r>
          </a:p>
          <a:p>
            <a:pPr lvl="2"/>
            <a:r>
              <a:rPr lang="en-GB" dirty="0" smtClean="0"/>
              <a:t>How many people did I see with asthma in the last month?</a:t>
            </a:r>
          </a:p>
          <a:p>
            <a:pPr lvl="2"/>
            <a:r>
              <a:rPr lang="en-GB" dirty="0" smtClean="0"/>
              <a:t>Which patients have I treated with digoxin in the last year?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04449" y="6597352"/>
            <a:ext cx="432048" cy="220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A2E7FF4-F64B-4456-9F7B-2B2675D9FEA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853024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Bent Arrow 63"/>
          <p:cNvSpPr/>
          <p:nvPr/>
        </p:nvSpPr>
        <p:spPr bwMode="auto">
          <a:xfrm rot="10800000" flipH="1" flipV="1">
            <a:off x="3570090" y="2148876"/>
            <a:ext cx="767701" cy="1097066"/>
          </a:xfrm>
          <a:prstGeom prst="bentArrow">
            <a:avLst>
              <a:gd name="adj1" fmla="val 25000"/>
              <a:gd name="adj2" fmla="val 27636"/>
              <a:gd name="adj3" fmla="val 25000"/>
              <a:gd name="adj4" fmla="val 43750"/>
            </a:avLst>
          </a:prstGeom>
          <a:solidFill>
            <a:schemeClr val="bg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en-US" sz="1600" b="0">
              <a:solidFill>
                <a:srgbClr val="808080"/>
              </a:solidFill>
              <a:latin typeface="Verdana" pitchFamily="34" charset="0"/>
            </a:endParaRPr>
          </a:p>
        </p:txBody>
      </p:sp>
      <p:cxnSp>
        <p:nvCxnSpPr>
          <p:cNvPr id="27653" name="Straight Connector 5"/>
          <p:cNvCxnSpPr>
            <a:cxnSpLocks noChangeShapeType="1"/>
          </p:cNvCxnSpPr>
          <p:nvPr/>
        </p:nvCxnSpPr>
        <p:spPr bwMode="auto">
          <a:xfrm>
            <a:off x="3325813" y="1156087"/>
            <a:ext cx="0" cy="4835137"/>
          </a:xfrm>
          <a:prstGeom prst="line">
            <a:avLst/>
          </a:prstGeom>
          <a:noFill/>
          <a:ln w="9525" algn="ctr">
            <a:solidFill>
              <a:srgbClr val="80808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7665" name="TextBox 22"/>
          <p:cNvSpPr txBox="1">
            <a:spLocks noChangeArrowheads="1"/>
          </p:cNvSpPr>
          <p:nvPr/>
        </p:nvSpPr>
        <p:spPr bwMode="auto">
          <a:xfrm>
            <a:off x="54501" y="1613525"/>
            <a:ext cx="13131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 smtClean="0">
                <a:solidFill>
                  <a:srgbClr val="7030A0"/>
                </a:solidFill>
              </a:rPr>
              <a:t>Data entry</a:t>
            </a:r>
            <a:endParaRPr lang="en-US" sz="1800" dirty="0">
              <a:solidFill>
                <a:srgbClr val="7030A0"/>
              </a:solidFill>
            </a:endParaRPr>
          </a:p>
        </p:txBody>
      </p:sp>
      <p:sp>
        <p:nvSpPr>
          <p:cNvPr id="27667" name="TextBox 24"/>
          <p:cNvSpPr txBox="1">
            <a:spLocks noChangeArrowheads="1"/>
          </p:cNvSpPr>
          <p:nvPr/>
        </p:nvSpPr>
        <p:spPr bwMode="auto">
          <a:xfrm>
            <a:off x="3666856" y="1679912"/>
            <a:ext cx="47973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800" dirty="0" smtClean="0">
                <a:solidFill>
                  <a:srgbClr val="00B050"/>
                </a:solidFill>
              </a:rPr>
              <a:t>Does patient have respiratory disorder</a:t>
            </a:r>
            <a:r>
              <a:rPr lang="en-US" sz="18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en-US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603512" y="1714157"/>
            <a:ext cx="349250" cy="932468"/>
            <a:chOff x="5822610" y="1791755"/>
            <a:chExt cx="403225" cy="1186657"/>
          </a:xfrm>
        </p:grpSpPr>
        <p:sp>
          <p:nvSpPr>
            <p:cNvPr id="27660" name="Oval 17"/>
            <p:cNvSpPr>
              <a:spLocks noChangeArrowheads="1"/>
            </p:cNvSpPr>
            <p:nvPr/>
          </p:nvSpPr>
          <p:spPr bwMode="auto">
            <a:xfrm>
              <a:off x="5867060" y="1813187"/>
              <a:ext cx="304800" cy="293687"/>
            </a:xfrm>
            <a:prstGeom prst="ellipse">
              <a:avLst/>
            </a:prstGeom>
            <a:noFill/>
            <a:ln w="57150" algn="ctr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endParaRPr lang="en-US" sz="1600" b="0">
                <a:solidFill>
                  <a:srgbClr val="808080"/>
                </a:solidFill>
                <a:latin typeface="Verdana" pitchFamily="34" charset="0"/>
              </a:endParaRPr>
            </a:p>
          </p:txBody>
        </p:sp>
        <p:cxnSp>
          <p:nvCxnSpPr>
            <p:cNvPr id="27661" name="Straight Connector 18"/>
            <p:cNvCxnSpPr>
              <a:cxnSpLocks noChangeShapeType="1"/>
              <a:stCxn id="27660" idx="4"/>
            </p:cNvCxnSpPr>
            <p:nvPr/>
          </p:nvCxnSpPr>
          <p:spPr bwMode="auto">
            <a:xfrm rot="5400000">
              <a:off x="5713866" y="2412468"/>
              <a:ext cx="609600" cy="1588"/>
            </a:xfrm>
            <a:prstGeom prst="line">
              <a:avLst/>
            </a:prstGeom>
            <a:noFill/>
            <a:ln w="5715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7662" name="Straight Connector 19"/>
            <p:cNvCxnSpPr>
              <a:cxnSpLocks noChangeShapeType="1"/>
            </p:cNvCxnSpPr>
            <p:nvPr/>
          </p:nvCxnSpPr>
          <p:spPr bwMode="auto">
            <a:xfrm>
              <a:off x="5822610" y="2292612"/>
              <a:ext cx="392112" cy="1587"/>
            </a:xfrm>
            <a:prstGeom prst="line">
              <a:avLst/>
            </a:prstGeom>
            <a:noFill/>
            <a:ln w="5715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7663" name="Straight Connector 20"/>
            <p:cNvCxnSpPr>
              <a:cxnSpLocks noChangeShapeType="1"/>
            </p:cNvCxnSpPr>
            <p:nvPr/>
          </p:nvCxnSpPr>
          <p:spPr bwMode="auto">
            <a:xfrm rot="5400000">
              <a:off x="5795622" y="2743462"/>
              <a:ext cx="261937" cy="185738"/>
            </a:xfrm>
            <a:prstGeom prst="line">
              <a:avLst/>
            </a:prstGeom>
            <a:noFill/>
            <a:ln w="5715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7664" name="Straight Connector 21"/>
            <p:cNvCxnSpPr>
              <a:cxnSpLocks noChangeShapeType="1"/>
            </p:cNvCxnSpPr>
            <p:nvPr/>
          </p:nvCxnSpPr>
          <p:spPr bwMode="auto">
            <a:xfrm rot="16200000" flipH="1">
              <a:off x="6002791" y="2755368"/>
              <a:ext cx="250825" cy="195263"/>
            </a:xfrm>
            <a:prstGeom prst="line">
              <a:avLst/>
            </a:prstGeom>
            <a:noFill/>
            <a:ln w="5715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6" name="Smiley Face 29"/>
            <p:cNvSpPr>
              <a:spLocks noChangeArrowheads="1"/>
            </p:cNvSpPr>
            <p:nvPr/>
          </p:nvSpPr>
          <p:spPr bwMode="auto">
            <a:xfrm>
              <a:off x="5844041" y="1791755"/>
              <a:ext cx="347662" cy="336550"/>
            </a:xfrm>
            <a:prstGeom prst="smileyFace">
              <a:avLst>
                <a:gd name="adj" fmla="val 4653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endParaRPr lang="en-US" sz="1600" b="0">
                <a:solidFill>
                  <a:srgbClr val="808080"/>
                </a:solidFill>
                <a:latin typeface="Verdana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35898" y="152400"/>
            <a:ext cx="4718050" cy="9144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SNOMED CT supports meaningful health records</a:t>
            </a:r>
            <a:endParaRPr lang="en-GB" dirty="0"/>
          </a:p>
        </p:txBody>
      </p:sp>
      <p:sp>
        <p:nvSpPr>
          <p:cNvPr id="29" name="Bent Arrow 28"/>
          <p:cNvSpPr/>
          <p:nvPr/>
        </p:nvSpPr>
        <p:spPr bwMode="auto">
          <a:xfrm flipV="1">
            <a:off x="1373675" y="3199108"/>
            <a:ext cx="777559" cy="940100"/>
          </a:xfrm>
          <a:prstGeom prst="bentArrow">
            <a:avLst>
              <a:gd name="adj1" fmla="val 25000"/>
              <a:gd name="adj2" fmla="val 25659"/>
              <a:gd name="adj3" fmla="val 26975"/>
              <a:gd name="adj4" fmla="val 44258"/>
            </a:avLst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en-US" sz="1600" b="0">
              <a:solidFill>
                <a:srgbClr val="808080"/>
              </a:solidFill>
              <a:latin typeface="Verdana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494956" y="1244559"/>
            <a:ext cx="403225" cy="1186657"/>
            <a:chOff x="5822610" y="1791755"/>
            <a:chExt cx="403225" cy="1186657"/>
          </a:xfrm>
        </p:grpSpPr>
        <p:sp>
          <p:nvSpPr>
            <p:cNvPr id="34" name="Oval 17"/>
            <p:cNvSpPr>
              <a:spLocks noChangeArrowheads="1"/>
            </p:cNvSpPr>
            <p:nvPr/>
          </p:nvSpPr>
          <p:spPr bwMode="auto">
            <a:xfrm>
              <a:off x="5867060" y="1813187"/>
              <a:ext cx="304800" cy="293687"/>
            </a:xfrm>
            <a:prstGeom prst="ellipse">
              <a:avLst/>
            </a:prstGeom>
            <a:noFill/>
            <a:ln w="57150" algn="ctr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endParaRPr lang="en-US" sz="1600" b="0">
                <a:solidFill>
                  <a:srgbClr val="808080"/>
                </a:solidFill>
                <a:latin typeface="Verdana" pitchFamily="34" charset="0"/>
              </a:endParaRPr>
            </a:p>
          </p:txBody>
        </p:sp>
        <p:cxnSp>
          <p:nvCxnSpPr>
            <p:cNvPr id="35" name="Straight Connector 18"/>
            <p:cNvCxnSpPr>
              <a:cxnSpLocks noChangeShapeType="1"/>
              <a:stCxn id="34" idx="4"/>
            </p:cNvCxnSpPr>
            <p:nvPr/>
          </p:nvCxnSpPr>
          <p:spPr bwMode="auto">
            <a:xfrm rot="5400000">
              <a:off x="5713866" y="2412468"/>
              <a:ext cx="609600" cy="1588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6" name="Straight Connector 19"/>
            <p:cNvCxnSpPr>
              <a:cxnSpLocks noChangeShapeType="1"/>
            </p:cNvCxnSpPr>
            <p:nvPr/>
          </p:nvCxnSpPr>
          <p:spPr bwMode="auto">
            <a:xfrm>
              <a:off x="5822610" y="2292612"/>
              <a:ext cx="392112" cy="1587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7" name="Straight Connector 20"/>
            <p:cNvCxnSpPr>
              <a:cxnSpLocks noChangeShapeType="1"/>
            </p:cNvCxnSpPr>
            <p:nvPr/>
          </p:nvCxnSpPr>
          <p:spPr bwMode="auto">
            <a:xfrm rot="5400000">
              <a:off x="5795622" y="2743462"/>
              <a:ext cx="261937" cy="185738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8" name="Straight Connector 21"/>
            <p:cNvCxnSpPr>
              <a:cxnSpLocks noChangeShapeType="1"/>
            </p:cNvCxnSpPr>
            <p:nvPr/>
          </p:nvCxnSpPr>
          <p:spPr bwMode="auto">
            <a:xfrm rot="16200000" flipH="1">
              <a:off x="6002791" y="2755368"/>
              <a:ext cx="250825" cy="195263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9" name="Smiley Face 29"/>
            <p:cNvSpPr>
              <a:spLocks noChangeArrowheads="1"/>
            </p:cNvSpPr>
            <p:nvPr/>
          </p:nvSpPr>
          <p:spPr bwMode="auto">
            <a:xfrm>
              <a:off x="5844041" y="1791755"/>
              <a:ext cx="347662" cy="336550"/>
            </a:xfrm>
            <a:prstGeom prst="smileyFace">
              <a:avLst>
                <a:gd name="adj" fmla="val 4653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endParaRPr lang="en-US" sz="1600" b="0">
                <a:solidFill>
                  <a:srgbClr val="808080"/>
                </a:solidFill>
                <a:latin typeface="Verdana" pitchFamily="34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54500" y="2442371"/>
            <a:ext cx="41936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41269000</a:t>
            </a:r>
            <a:r>
              <a:rPr lang="en-GB" b="1" dirty="0" smtClean="0"/>
              <a:t> </a:t>
            </a:r>
          </a:p>
          <a:p>
            <a:r>
              <a:rPr lang="en-GB" b="1" dirty="0" err="1" smtClean="0"/>
              <a:t>Influenzal</a:t>
            </a:r>
            <a:r>
              <a:rPr lang="en-GB" b="1" dirty="0" smtClean="0"/>
              <a:t> bronchopneumonia</a:t>
            </a:r>
            <a:endParaRPr lang="en-GB" b="1" dirty="0"/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302919" y="2067660"/>
            <a:ext cx="4161254" cy="64633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800" dirty="0" smtClean="0">
                <a:solidFill>
                  <a:srgbClr val="7030A0"/>
                </a:solidFill>
              </a:rPr>
              <a:t>Yes: is a subtype descendant of “respiratory disorder”</a:t>
            </a:r>
            <a:endParaRPr lang="en-US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7" name="TextBox 24"/>
          <p:cNvSpPr txBox="1">
            <a:spLocks noChangeArrowheads="1"/>
          </p:cNvSpPr>
          <p:nvPr/>
        </p:nvSpPr>
        <p:spPr bwMode="auto">
          <a:xfrm>
            <a:off x="4494256" y="2822912"/>
            <a:ext cx="39984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Does patient have an infection?</a:t>
            </a:r>
            <a:endParaRPr lang="en-U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8603454" y="2859664"/>
            <a:ext cx="403225" cy="871538"/>
            <a:chOff x="5822610" y="1791755"/>
            <a:chExt cx="403225" cy="1186657"/>
          </a:xfrm>
        </p:grpSpPr>
        <p:sp>
          <p:nvSpPr>
            <p:cNvPr id="30" name="Oval 17"/>
            <p:cNvSpPr>
              <a:spLocks noChangeArrowheads="1"/>
            </p:cNvSpPr>
            <p:nvPr/>
          </p:nvSpPr>
          <p:spPr bwMode="auto">
            <a:xfrm>
              <a:off x="5867060" y="1813187"/>
              <a:ext cx="304800" cy="293687"/>
            </a:xfrm>
            <a:prstGeom prst="ellipse">
              <a:avLst/>
            </a:prstGeom>
            <a:noFill/>
            <a:ln w="57150" algn="ctr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endParaRPr lang="en-US" sz="1600" b="0">
                <a:solidFill>
                  <a:srgbClr val="808080"/>
                </a:solidFill>
                <a:latin typeface="Verdana" pitchFamily="34" charset="0"/>
              </a:endParaRPr>
            </a:p>
          </p:txBody>
        </p:sp>
        <p:cxnSp>
          <p:nvCxnSpPr>
            <p:cNvPr id="31" name="Straight Connector 18"/>
            <p:cNvCxnSpPr>
              <a:cxnSpLocks noChangeShapeType="1"/>
              <a:stCxn id="30" idx="4"/>
            </p:cNvCxnSpPr>
            <p:nvPr/>
          </p:nvCxnSpPr>
          <p:spPr bwMode="auto">
            <a:xfrm rot="5400000">
              <a:off x="5713866" y="2412468"/>
              <a:ext cx="609600" cy="1588"/>
            </a:xfrm>
            <a:prstGeom prst="line">
              <a:avLst/>
            </a:prstGeom>
            <a:noFill/>
            <a:ln w="57150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2" name="Straight Connector 19"/>
            <p:cNvCxnSpPr>
              <a:cxnSpLocks noChangeShapeType="1"/>
            </p:cNvCxnSpPr>
            <p:nvPr/>
          </p:nvCxnSpPr>
          <p:spPr bwMode="auto">
            <a:xfrm>
              <a:off x="5822610" y="2292612"/>
              <a:ext cx="392112" cy="1587"/>
            </a:xfrm>
            <a:prstGeom prst="line">
              <a:avLst/>
            </a:prstGeom>
            <a:noFill/>
            <a:ln w="57150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0" name="Straight Connector 20"/>
            <p:cNvCxnSpPr>
              <a:cxnSpLocks noChangeShapeType="1"/>
            </p:cNvCxnSpPr>
            <p:nvPr/>
          </p:nvCxnSpPr>
          <p:spPr bwMode="auto">
            <a:xfrm rot="5400000">
              <a:off x="5795622" y="2743462"/>
              <a:ext cx="261937" cy="185738"/>
            </a:xfrm>
            <a:prstGeom prst="line">
              <a:avLst/>
            </a:prstGeom>
            <a:noFill/>
            <a:ln w="57150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1" name="Straight Connector 21"/>
            <p:cNvCxnSpPr>
              <a:cxnSpLocks noChangeShapeType="1"/>
            </p:cNvCxnSpPr>
            <p:nvPr/>
          </p:nvCxnSpPr>
          <p:spPr bwMode="auto">
            <a:xfrm rot="16200000" flipH="1">
              <a:off x="6002791" y="2755368"/>
              <a:ext cx="250825" cy="195263"/>
            </a:xfrm>
            <a:prstGeom prst="line">
              <a:avLst/>
            </a:prstGeom>
            <a:noFill/>
            <a:ln w="57150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42" name="Smiley Face 29"/>
            <p:cNvSpPr>
              <a:spLocks noChangeArrowheads="1"/>
            </p:cNvSpPr>
            <p:nvPr/>
          </p:nvSpPr>
          <p:spPr bwMode="auto">
            <a:xfrm>
              <a:off x="5844041" y="1791755"/>
              <a:ext cx="347662" cy="336550"/>
            </a:xfrm>
            <a:prstGeom prst="smileyFace">
              <a:avLst>
                <a:gd name="adj" fmla="val 4653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endParaRPr lang="en-US" sz="1600" b="0">
                <a:solidFill>
                  <a:srgbClr val="808080"/>
                </a:solidFill>
                <a:latin typeface="Verdana" pitchFamily="34" charset="0"/>
              </a:endParaRPr>
            </a:p>
          </p:txBody>
        </p:sp>
      </p:grp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4566864" y="3198793"/>
            <a:ext cx="3998492" cy="64633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>
              <a:defRPr b="1">
                <a:solidFill>
                  <a:srgbClr val="7030A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dirty="0" smtClean="0"/>
              <a:t>Yes: </a:t>
            </a:r>
            <a:r>
              <a:rPr lang="en-US" dirty="0"/>
              <a:t>is a subtype descendant of </a:t>
            </a:r>
            <a:r>
              <a:rPr lang="en-US" dirty="0" smtClean="0"/>
              <a:t>“infectious disease”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3828875" y="3245942"/>
            <a:ext cx="756000" cy="343594"/>
          </a:xfrm>
          <a:prstGeom prst="rightArrow">
            <a:avLst>
              <a:gd name="adj1" fmla="val 55206"/>
              <a:gd name="adj2" fmla="val 62904"/>
            </a:avLst>
          </a:prstGeom>
          <a:solidFill>
            <a:schemeClr val="bg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GB" sz="1600">
              <a:solidFill>
                <a:srgbClr val="808080"/>
              </a:solidFill>
              <a:latin typeface="Verdana" pitchFamily="34" charset="0"/>
            </a:endParaRPr>
          </a:p>
        </p:txBody>
      </p:sp>
      <p:sp>
        <p:nvSpPr>
          <p:cNvPr id="45" name="TextBox 24"/>
          <p:cNvSpPr txBox="1">
            <a:spLocks noChangeArrowheads="1"/>
          </p:cNvSpPr>
          <p:nvPr/>
        </p:nvSpPr>
        <p:spPr bwMode="auto">
          <a:xfrm>
            <a:off x="4715712" y="3917504"/>
            <a:ext cx="39984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800" dirty="0" smtClean="0">
                <a:solidFill>
                  <a:schemeClr val="accent5">
                    <a:lumMod val="75000"/>
                  </a:schemeClr>
                </a:solidFill>
              </a:rPr>
              <a:t>Does the disorder affect the lung?</a:t>
            </a:r>
            <a:endParaRPr lang="en-US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4626395" y="4293385"/>
            <a:ext cx="3998492" cy="64633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>
              <a:defRPr b="1">
                <a:solidFill>
                  <a:srgbClr val="7030A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dirty="0" smtClean="0"/>
              <a:t>Yes: has finding site relationship to “lung structure”</a:t>
            </a:r>
            <a:endParaRPr lang="en-US" dirty="0"/>
          </a:p>
        </p:txBody>
      </p:sp>
      <p:sp>
        <p:nvSpPr>
          <p:cNvPr id="47" name="TextBox 24"/>
          <p:cNvSpPr txBox="1">
            <a:spLocks noChangeArrowheads="1"/>
          </p:cNvSpPr>
          <p:nvPr/>
        </p:nvSpPr>
        <p:spPr bwMode="auto">
          <a:xfrm>
            <a:off x="4664912" y="5034228"/>
            <a:ext cx="39984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800" dirty="0" smtClean="0">
                <a:solidFill>
                  <a:srgbClr val="FF0000"/>
                </a:solidFill>
              </a:rPr>
              <a:t>Is the disorder caused by a virus?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4737520" y="5391059"/>
            <a:ext cx="3998492" cy="92333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>
              <a:defRPr b="1">
                <a:solidFill>
                  <a:srgbClr val="7030A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bg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dirty="0" smtClean="0"/>
              <a:t>Yes: has causative agent “o</a:t>
            </a:r>
            <a:r>
              <a:rPr lang="en-GB" dirty="0" err="1" smtClean="0"/>
              <a:t>rthomyxoviridae</a:t>
            </a:r>
            <a:r>
              <a:rPr lang="en-GB" dirty="0" smtClean="0"/>
              <a:t>” which is a subtype descendant of “virus”</a:t>
            </a:r>
            <a:endParaRPr lang="en-US" dirty="0"/>
          </a:p>
        </p:txBody>
      </p:sp>
      <p:sp>
        <p:nvSpPr>
          <p:cNvPr id="49" name="Bent Arrow 48"/>
          <p:cNvSpPr/>
          <p:nvPr/>
        </p:nvSpPr>
        <p:spPr bwMode="auto">
          <a:xfrm flipV="1">
            <a:off x="3612086" y="4581696"/>
            <a:ext cx="1125434" cy="1594194"/>
          </a:xfrm>
          <a:prstGeom prst="bentArrow">
            <a:avLst>
              <a:gd name="adj1" fmla="val 16537"/>
              <a:gd name="adj2" fmla="val 17196"/>
              <a:gd name="adj3" fmla="val 25000"/>
              <a:gd name="adj4" fmla="val 44596"/>
            </a:avLst>
          </a:prstGeom>
          <a:solidFill>
            <a:schemeClr val="bg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en-US" sz="1600" b="0">
              <a:solidFill>
                <a:srgbClr val="808080"/>
              </a:solidFill>
              <a:latin typeface="Verdana" pitchFamily="34" charset="0"/>
            </a:endParaRPr>
          </a:p>
        </p:txBody>
      </p:sp>
      <p:sp>
        <p:nvSpPr>
          <p:cNvPr id="27650" name="Can 1"/>
          <p:cNvSpPr>
            <a:spLocks noChangeArrowheads="1"/>
          </p:cNvSpPr>
          <p:nvPr/>
        </p:nvSpPr>
        <p:spPr bwMode="auto">
          <a:xfrm>
            <a:off x="2151323" y="3119480"/>
            <a:ext cx="1677551" cy="1585334"/>
          </a:xfrm>
          <a:prstGeom prst="can">
            <a:avLst>
              <a:gd name="adj" fmla="val 25000"/>
            </a:avLst>
          </a:prstGeom>
          <a:solidFill>
            <a:schemeClr val="bg1">
              <a:lumMod val="95000"/>
            </a:schemeClr>
          </a:solidFill>
          <a:ln w="57150" algn="ctr">
            <a:solidFill>
              <a:schemeClr val="tx1"/>
            </a:solidFill>
            <a:round/>
            <a:headEnd/>
            <a:tailEnd/>
          </a:ln>
          <a:ex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dirty="0">
                <a:solidFill>
                  <a:srgbClr val="0070C0"/>
                </a:solidFill>
                <a:latin typeface="Verdana" pitchFamily="34" charset="0"/>
              </a:rPr>
              <a:t>EHR </a:t>
            </a:r>
            <a:r>
              <a:rPr lang="en-US" sz="2000" dirty="0" smtClean="0">
                <a:solidFill>
                  <a:srgbClr val="0070C0"/>
                </a:solidFill>
                <a:latin typeface="Verdana" pitchFamily="34" charset="0"/>
              </a:rPr>
              <a:t>Data</a:t>
            </a:r>
          </a:p>
          <a:p>
            <a:pPr algn="ctr" eaLnBrk="0" hangingPunct="0">
              <a:spcBef>
                <a:spcPct val="50000"/>
              </a:spcBef>
            </a:pPr>
            <a:r>
              <a:rPr lang="en-GB" sz="2400" b="1" dirty="0">
                <a:solidFill>
                  <a:srgbClr val="C00000"/>
                </a:solidFill>
              </a:rPr>
              <a:t>41269000</a:t>
            </a:r>
            <a:endParaRPr lang="en-US" sz="2400" b="1" dirty="0">
              <a:solidFill>
                <a:srgbClr val="C00000"/>
              </a:solidFill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8697912" y="4139208"/>
            <a:ext cx="403225" cy="871538"/>
            <a:chOff x="5822610" y="1791755"/>
            <a:chExt cx="403225" cy="1186657"/>
          </a:xfrm>
        </p:grpSpPr>
        <p:sp>
          <p:nvSpPr>
            <p:cNvPr id="51" name="Oval 17"/>
            <p:cNvSpPr>
              <a:spLocks noChangeArrowheads="1"/>
            </p:cNvSpPr>
            <p:nvPr/>
          </p:nvSpPr>
          <p:spPr bwMode="auto">
            <a:xfrm>
              <a:off x="5867060" y="1813187"/>
              <a:ext cx="304800" cy="293687"/>
            </a:xfrm>
            <a:prstGeom prst="ellipse">
              <a:avLst/>
            </a:prstGeom>
            <a:noFill/>
            <a:ln w="57150" algn="ctr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endParaRPr lang="en-US" sz="1600" b="0">
                <a:solidFill>
                  <a:srgbClr val="808080"/>
                </a:solidFill>
                <a:latin typeface="Verdana" pitchFamily="34" charset="0"/>
              </a:endParaRPr>
            </a:p>
          </p:txBody>
        </p:sp>
        <p:cxnSp>
          <p:nvCxnSpPr>
            <p:cNvPr id="52" name="Straight Connector 18"/>
            <p:cNvCxnSpPr>
              <a:cxnSpLocks noChangeShapeType="1"/>
              <a:stCxn id="51" idx="4"/>
            </p:cNvCxnSpPr>
            <p:nvPr/>
          </p:nvCxnSpPr>
          <p:spPr bwMode="auto">
            <a:xfrm rot="5400000">
              <a:off x="5713866" y="2412468"/>
              <a:ext cx="609600" cy="1588"/>
            </a:xfrm>
            <a:prstGeom prst="line">
              <a:avLst/>
            </a:prstGeom>
            <a:noFill/>
            <a:ln w="57150" algn="ctr">
              <a:solidFill>
                <a:schemeClr val="accent5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53" name="Straight Connector 19"/>
            <p:cNvCxnSpPr>
              <a:cxnSpLocks noChangeShapeType="1"/>
            </p:cNvCxnSpPr>
            <p:nvPr/>
          </p:nvCxnSpPr>
          <p:spPr bwMode="auto">
            <a:xfrm>
              <a:off x="5822610" y="2292612"/>
              <a:ext cx="392112" cy="1587"/>
            </a:xfrm>
            <a:prstGeom prst="line">
              <a:avLst/>
            </a:prstGeom>
            <a:noFill/>
            <a:ln w="57150" algn="ctr">
              <a:solidFill>
                <a:schemeClr val="accent5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54" name="Straight Connector 20"/>
            <p:cNvCxnSpPr>
              <a:cxnSpLocks noChangeShapeType="1"/>
            </p:cNvCxnSpPr>
            <p:nvPr/>
          </p:nvCxnSpPr>
          <p:spPr bwMode="auto">
            <a:xfrm rot="5400000">
              <a:off x="5795622" y="2743462"/>
              <a:ext cx="261937" cy="185738"/>
            </a:xfrm>
            <a:prstGeom prst="line">
              <a:avLst/>
            </a:prstGeom>
            <a:noFill/>
            <a:ln w="57150" algn="ctr">
              <a:solidFill>
                <a:schemeClr val="accent5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55" name="Straight Connector 21"/>
            <p:cNvCxnSpPr>
              <a:cxnSpLocks noChangeShapeType="1"/>
            </p:cNvCxnSpPr>
            <p:nvPr/>
          </p:nvCxnSpPr>
          <p:spPr bwMode="auto">
            <a:xfrm rot="16200000" flipH="1">
              <a:off x="6002791" y="2755368"/>
              <a:ext cx="250825" cy="195263"/>
            </a:xfrm>
            <a:prstGeom prst="line">
              <a:avLst/>
            </a:prstGeom>
            <a:noFill/>
            <a:ln w="57150" algn="ctr">
              <a:solidFill>
                <a:schemeClr val="accent5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56" name="Smiley Face 29"/>
            <p:cNvSpPr>
              <a:spLocks noChangeArrowheads="1"/>
            </p:cNvSpPr>
            <p:nvPr/>
          </p:nvSpPr>
          <p:spPr bwMode="auto">
            <a:xfrm>
              <a:off x="5844041" y="1791755"/>
              <a:ext cx="347662" cy="336550"/>
            </a:xfrm>
            <a:prstGeom prst="smileyFace">
              <a:avLst>
                <a:gd name="adj" fmla="val 4653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endParaRPr lang="en-US" sz="1600" b="0">
                <a:solidFill>
                  <a:srgbClr val="808080"/>
                </a:solidFill>
                <a:latin typeface="Verdana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751091" y="5317760"/>
            <a:ext cx="403225" cy="871538"/>
            <a:chOff x="5822610" y="1791755"/>
            <a:chExt cx="403225" cy="1186657"/>
          </a:xfrm>
        </p:grpSpPr>
        <p:sp>
          <p:nvSpPr>
            <p:cNvPr id="58" name="Oval 17"/>
            <p:cNvSpPr>
              <a:spLocks noChangeArrowheads="1"/>
            </p:cNvSpPr>
            <p:nvPr/>
          </p:nvSpPr>
          <p:spPr bwMode="auto">
            <a:xfrm>
              <a:off x="5867060" y="1813187"/>
              <a:ext cx="304800" cy="293687"/>
            </a:xfrm>
            <a:prstGeom prst="ellipse">
              <a:avLst/>
            </a:prstGeom>
            <a:noFill/>
            <a:ln w="57150" algn="ctr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endParaRPr lang="en-US" sz="1600" b="0">
                <a:solidFill>
                  <a:srgbClr val="808080"/>
                </a:solidFill>
                <a:latin typeface="Verdana" pitchFamily="34" charset="0"/>
              </a:endParaRPr>
            </a:p>
          </p:txBody>
        </p:sp>
        <p:cxnSp>
          <p:nvCxnSpPr>
            <p:cNvPr id="59" name="Straight Connector 18"/>
            <p:cNvCxnSpPr>
              <a:cxnSpLocks noChangeShapeType="1"/>
              <a:stCxn id="58" idx="4"/>
            </p:cNvCxnSpPr>
            <p:nvPr/>
          </p:nvCxnSpPr>
          <p:spPr bwMode="auto">
            <a:xfrm rot="5400000">
              <a:off x="5713866" y="2412468"/>
              <a:ext cx="609600" cy="1588"/>
            </a:xfrm>
            <a:prstGeom prst="line">
              <a:avLst/>
            </a:prstGeom>
            <a:noFill/>
            <a:ln w="571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60" name="Straight Connector 19"/>
            <p:cNvCxnSpPr>
              <a:cxnSpLocks noChangeShapeType="1"/>
            </p:cNvCxnSpPr>
            <p:nvPr/>
          </p:nvCxnSpPr>
          <p:spPr bwMode="auto">
            <a:xfrm>
              <a:off x="5822610" y="2292612"/>
              <a:ext cx="392112" cy="1587"/>
            </a:xfrm>
            <a:prstGeom prst="line">
              <a:avLst/>
            </a:prstGeom>
            <a:noFill/>
            <a:ln w="571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61" name="Straight Connector 20"/>
            <p:cNvCxnSpPr>
              <a:cxnSpLocks noChangeShapeType="1"/>
            </p:cNvCxnSpPr>
            <p:nvPr/>
          </p:nvCxnSpPr>
          <p:spPr bwMode="auto">
            <a:xfrm rot="5400000">
              <a:off x="5795622" y="2743462"/>
              <a:ext cx="261937" cy="185738"/>
            </a:xfrm>
            <a:prstGeom prst="line">
              <a:avLst/>
            </a:prstGeom>
            <a:noFill/>
            <a:ln w="571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62" name="Straight Connector 21"/>
            <p:cNvCxnSpPr>
              <a:cxnSpLocks noChangeShapeType="1"/>
            </p:cNvCxnSpPr>
            <p:nvPr/>
          </p:nvCxnSpPr>
          <p:spPr bwMode="auto">
            <a:xfrm rot="16200000" flipH="1">
              <a:off x="6002791" y="2755368"/>
              <a:ext cx="250825" cy="195263"/>
            </a:xfrm>
            <a:prstGeom prst="line">
              <a:avLst/>
            </a:prstGeom>
            <a:noFill/>
            <a:ln w="571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63" name="Smiley Face 29"/>
            <p:cNvSpPr>
              <a:spLocks noChangeArrowheads="1"/>
            </p:cNvSpPr>
            <p:nvPr/>
          </p:nvSpPr>
          <p:spPr bwMode="auto">
            <a:xfrm>
              <a:off x="5844041" y="1791755"/>
              <a:ext cx="347662" cy="336550"/>
            </a:xfrm>
            <a:prstGeom prst="smileyFace">
              <a:avLst>
                <a:gd name="adj" fmla="val 4653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endParaRPr lang="en-US" sz="1600" b="0">
                <a:solidFill>
                  <a:srgbClr val="808080"/>
                </a:solidFill>
                <a:latin typeface="Verdana" pitchFamily="34" charset="0"/>
              </a:endParaRPr>
            </a:p>
          </p:txBody>
        </p:sp>
      </p:grpSp>
      <p:sp>
        <p:nvSpPr>
          <p:cNvPr id="65" name="Right Arrow 64"/>
          <p:cNvSpPr/>
          <p:nvPr/>
        </p:nvSpPr>
        <p:spPr>
          <a:xfrm>
            <a:off x="3828875" y="4303523"/>
            <a:ext cx="756000" cy="343594"/>
          </a:xfrm>
          <a:prstGeom prst="rightArrow">
            <a:avLst>
              <a:gd name="adj1" fmla="val 55206"/>
              <a:gd name="adj2" fmla="val 62904"/>
            </a:avLst>
          </a:prstGeom>
          <a:solidFill>
            <a:schemeClr val="bg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GB" sz="1600">
              <a:solidFill>
                <a:srgbClr val="808080"/>
              </a:solidFill>
              <a:latin typeface="Verdana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503574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SNOMED CT features that support analytics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686800" cy="5429264"/>
          </a:xfrm>
        </p:spPr>
        <p:txBody>
          <a:bodyPr/>
          <a:lstStyle/>
          <a:p>
            <a:r>
              <a:rPr lang="en-GB" dirty="0" smtClean="0"/>
              <a:t>Concepts</a:t>
            </a:r>
          </a:p>
          <a:p>
            <a:pPr lvl="1"/>
            <a:r>
              <a:rPr lang="en-GB" dirty="0" smtClean="0"/>
              <a:t>Enables meaning-based analytics</a:t>
            </a:r>
          </a:p>
          <a:p>
            <a:r>
              <a:rPr lang="en-GB" dirty="0" smtClean="0"/>
              <a:t>Synonyms</a:t>
            </a:r>
          </a:p>
          <a:p>
            <a:pPr lvl="1"/>
            <a:r>
              <a:rPr lang="en-GB" dirty="0" smtClean="0"/>
              <a:t>Allows searching of concepts via any synonym </a:t>
            </a:r>
          </a:p>
          <a:p>
            <a:pPr lvl="1"/>
            <a:r>
              <a:rPr lang="en-GB" dirty="0" smtClean="0"/>
              <a:t>Provides multi-lingual analytics support</a:t>
            </a:r>
          </a:p>
          <a:p>
            <a:r>
              <a:rPr lang="en-GB" dirty="0" smtClean="0"/>
              <a:t>Hierarchies</a:t>
            </a:r>
          </a:p>
          <a:p>
            <a:pPr lvl="1"/>
            <a:r>
              <a:rPr lang="en-GB" dirty="0" smtClean="0"/>
              <a:t>Supports analytics techniques such as aggregation</a:t>
            </a:r>
          </a:p>
          <a:p>
            <a:pPr lvl="1"/>
            <a:r>
              <a:rPr lang="en-GB" dirty="0" smtClean="0"/>
              <a:t>Uses poly-hierarchy to support alternative aggregation options</a:t>
            </a:r>
          </a:p>
          <a:p>
            <a:pPr lvl="2"/>
            <a:r>
              <a:rPr lang="en-GB" dirty="0" err="1" smtClean="0"/>
              <a:t>Eg</a:t>
            </a:r>
            <a:r>
              <a:rPr lang="en-GB" dirty="0" smtClean="0"/>
              <a:t> Measles pneumonia will be included in searches for patients with lung disorder, respiratory disorder, viral illness, measles </a:t>
            </a:r>
            <a:r>
              <a:rPr lang="en-GB" dirty="0" err="1" smtClean="0"/>
              <a:t>etc</a:t>
            </a:r>
            <a:endParaRPr lang="en-GB" dirty="0" smtClean="0"/>
          </a:p>
          <a:p>
            <a:r>
              <a:rPr lang="en-GB" dirty="0" smtClean="0"/>
              <a:t>Relationships / Logic-based (DL) definitions</a:t>
            </a:r>
          </a:p>
          <a:p>
            <a:pPr lvl="1"/>
            <a:r>
              <a:rPr lang="en-GB" dirty="0" smtClean="0"/>
              <a:t>Supports queries based on defining properties</a:t>
            </a:r>
          </a:p>
          <a:p>
            <a:pPr lvl="1"/>
            <a:r>
              <a:rPr lang="en-GB" dirty="0" smtClean="0"/>
              <a:t>Allows </a:t>
            </a:r>
            <a:r>
              <a:rPr lang="en-GB" dirty="0" err="1" smtClean="0"/>
              <a:t>subsumption</a:t>
            </a:r>
            <a:r>
              <a:rPr lang="en-GB" dirty="0" smtClean="0"/>
              <a:t> and equivalence tests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223796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SNOMED CT features that support analytics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686800" cy="5429264"/>
          </a:xfrm>
        </p:spPr>
        <p:txBody>
          <a:bodyPr/>
          <a:lstStyle/>
          <a:p>
            <a:r>
              <a:rPr lang="en-GB" dirty="0" smtClean="0"/>
              <a:t>Situation Context</a:t>
            </a:r>
          </a:p>
          <a:p>
            <a:pPr lvl="1"/>
            <a:r>
              <a:rPr lang="en-GB" dirty="0" smtClean="0"/>
              <a:t>Enables selective retrieval to exclude inappropriate results</a:t>
            </a:r>
          </a:p>
          <a:p>
            <a:pPr lvl="1"/>
            <a:r>
              <a:rPr lang="en-GB" dirty="0" smtClean="0"/>
              <a:t>For example, a query for ‘current respiratory disorder’ should exclude ‘past history of pneumonia’, ‘family history of asthma’, ‘does not have asthma’</a:t>
            </a:r>
          </a:p>
          <a:p>
            <a:r>
              <a:rPr lang="en-GB" dirty="0" smtClean="0"/>
              <a:t>Additional </a:t>
            </a:r>
            <a:r>
              <a:rPr lang="en-GB" dirty="0"/>
              <a:t>knowledge in reference sets</a:t>
            </a:r>
          </a:p>
          <a:p>
            <a:pPr lvl="1"/>
            <a:r>
              <a:rPr lang="en-GB" dirty="0"/>
              <a:t>Maps to and from other code systems</a:t>
            </a:r>
          </a:p>
          <a:p>
            <a:pPr lvl="1"/>
            <a:r>
              <a:rPr lang="en-GB" dirty="0"/>
              <a:t>Simple subset, query and language reference sets</a:t>
            </a:r>
          </a:p>
          <a:p>
            <a:r>
              <a:rPr lang="en-GB" dirty="0"/>
              <a:t>Potential new features, such as GCIs &amp; concrete domains</a:t>
            </a:r>
          </a:p>
          <a:p>
            <a:r>
              <a:rPr lang="en-GB" dirty="0" smtClean="0"/>
              <a:t>Broad coverage of clinical domains</a:t>
            </a:r>
          </a:p>
          <a:p>
            <a:pPr lvl="1"/>
            <a:r>
              <a:rPr lang="en-GB" dirty="0" smtClean="0"/>
              <a:t>Supports different disciplines, specialties, and stages of patient care</a:t>
            </a:r>
          </a:p>
          <a:p>
            <a:pPr lvl="1"/>
            <a:r>
              <a:rPr lang="en-GB" dirty="0" smtClean="0"/>
              <a:t>Enables provision of cross-domain data for medical research</a:t>
            </a:r>
          </a:p>
          <a:p>
            <a:r>
              <a:rPr lang="en-GB" dirty="0" smtClean="0"/>
              <a:t>National and enterprise extensions</a:t>
            </a:r>
          </a:p>
          <a:p>
            <a:pPr lvl="1"/>
            <a:r>
              <a:rPr lang="en-GB" dirty="0" smtClean="0"/>
              <a:t>Enables analytics to support local requirements</a:t>
            </a:r>
          </a:p>
          <a:p>
            <a:pPr lvl="1"/>
            <a:r>
              <a:rPr lang="en-GB" dirty="0" smtClean="0"/>
              <a:t>Globally unique identifiers ensures correct execution of queries</a:t>
            </a:r>
          </a:p>
          <a:p>
            <a:pPr lvl="1"/>
            <a:endParaRPr lang="en-GB" dirty="0" smtClean="0"/>
          </a:p>
          <a:p>
            <a:endParaRPr lang="en-GB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083044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Analytics techniques and approaches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534400" cy="5029214"/>
          </a:xfrm>
        </p:spPr>
        <p:txBody>
          <a:bodyPr/>
          <a:lstStyle/>
          <a:p>
            <a:r>
              <a:rPr lang="en-GB" dirty="0" smtClean="0"/>
              <a:t>Preparing data for analytics</a:t>
            </a:r>
          </a:p>
          <a:p>
            <a:pPr lvl="1"/>
            <a:r>
              <a:rPr lang="en-GB" dirty="0" smtClean="0"/>
              <a:t>Natural Language Processing (NLP)</a:t>
            </a:r>
          </a:p>
          <a:p>
            <a:pPr lvl="1"/>
            <a:r>
              <a:rPr lang="en-GB" dirty="0" smtClean="0"/>
              <a:t>Mapping codes to SNOMED CT</a:t>
            </a:r>
          </a:p>
          <a:p>
            <a:r>
              <a:rPr lang="en-GB" dirty="0" smtClean="0"/>
              <a:t>Aggregation and </a:t>
            </a:r>
            <a:r>
              <a:rPr lang="en-GB" dirty="0" err="1" smtClean="0"/>
              <a:t>Subsumption</a:t>
            </a:r>
            <a:endParaRPr lang="en-GB" dirty="0" smtClean="0"/>
          </a:p>
          <a:p>
            <a:r>
              <a:rPr lang="en-GB" dirty="0" err="1" smtClean="0"/>
              <a:t>Inferencing</a:t>
            </a:r>
            <a:r>
              <a:rPr lang="en-GB" dirty="0" smtClean="0"/>
              <a:t> over Defining Relationships</a:t>
            </a:r>
          </a:p>
          <a:p>
            <a:r>
              <a:rPr lang="en-GB" dirty="0" smtClean="0"/>
              <a:t>Description Logic</a:t>
            </a:r>
          </a:p>
          <a:p>
            <a:r>
              <a:rPr lang="en-GB" dirty="0" smtClean="0"/>
              <a:t>Data warehousing</a:t>
            </a:r>
          </a:p>
          <a:p>
            <a:r>
              <a:rPr lang="en-GB" dirty="0" smtClean="0"/>
              <a:t>Data mining</a:t>
            </a:r>
          </a:p>
          <a:p>
            <a:r>
              <a:rPr lang="en-GB" dirty="0" smtClean="0"/>
              <a:t>Business intelligence</a:t>
            </a:r>
          </a:p>
          <a:p>
            <a:r>
              <a:rPr lang="en-GB" dirty="0" smtClean="0"/>
              <a:t>Techniques for Big Data</a:t>
            </a:r>
          </a:p>
          <a:p>
            <a:r>
              <a:rPr lang="en-GB" dirty="0" smtClean="0"/>
              <a:t>Modelling approaches, </a:t>
            </a:r>
            <a:r>
              <a:rPr lang="en-GB" dirty="0" err="1" smtClean="0"/>
              <a:t>eg</a:t>
            </a:r>
            <a:endParaRPr lang="en-GB" dirty="0" smtClean="0"/>
          </a:p>
          <a:p>
            <a:pPr lvl="1"/>
            <a:r>
              <a:rPr lang="en-GB" dirty="0" smtClean="0"/>
              <a:t>Analytics over Common Model of Meaning / Logical Model / VMR</a:t>
            </a:r>
          </a:p>
          <a:p>
            <a:pPr lvl="1"/>
            <a:r>
              <a:rPr lang="en-GB" dirty="0" smtClean="0"/>
              <a:t>Analytics over Pattern-driven Models (query over abstract models)</a:t>
            </a:r>
          </a:p>
          <a:p>
            <a:pPr lvl="1"/>
            <a:r>
              <a:rPr lang="en-GB" dirty="0" smtClean="0"/>
              <a:t>Analytics over Information Models with Terminology Bindings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07449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Languages and APIs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534400" cy="4166846"/>
          </a:xfrm>
        </p:spPr>
        <p:txBody>
          <a:bodyPr/>
          <a:lstStyle/>
          <a:p>
            <a:r>
              <a:rPr lang="en-GB" dirty="0" smtClean="0"/>
              <a:t>Native database query languages for querying patient data</a:t>
            </a:r>
          </a:p>
          <a:p>
            <a:pPr lvl="1"/>
            <a:r>
              <a:rPr lang="en-GB" dirty="0" smtClean="0"/>
              <a:t>SQL, XQL, AQL </a:t>
            </a:r>
            <a:r>
              <a:rPr lang="en-GB" dirty="0" err="1" smtClean="0"/>
              <a:t>etc</a:t>
            </a:r>
            <a:endParaRPr lang="en-GB" dirty="0" smtClean="0"/>
          </a:p>
          <a:p>
            <a:r>
              <a:rPr lang="en-GB" dirty="0" smtClean="0"/>
              <a:t>Languages/APIs available for querying SNOMED CT</a:t>
            </a:r>
          </a:p>
          <a:p>
            <a:pPr lvl="1"/>
            <a:r>
              <a:rPr lang="en-GB" dirty="0" smtClean="0"/>
              <a:t>Expression Constraint Syntax</a:t>
            </a:r>
          </a:p>
          <a:p>
            <a:pPr lvl="1"/>
            <a:r>
              <a:rPr lang="en-GB" dirty="0" smtClean="0"/>
              <a:t>CTS2 or Proprietary APIs</a:t>
            </a:r>
          </a:p>
          <a:p>
            <a:r>
              <a:rPr lang="en-GB" dirty="0" smtClean="0"/>
              <a:t>Embedding SNOMED CT query languages into patient data query languages</a:t>
            </a:r>
          </a:p>
          <a:p>
            <a:r>
              <a:rPr lang="en-GB" dirty="0" smtClean="0"/>
              <a:t>Query execution strategies</a:t>
            </a:r>
          </a:p>
          <a:p>
            <a:pPr lvl="1"/>
            <a:r>
              <a:rPr lang="en-GB" dirty="0" smtClean="0"/>
              <a:t>Calculate matching terminology subset, then match patient data</a:t>
            </a:r>
          </a:p>
          <a:p>
            <a:pPr lvl="1"/>
            <a:r>
              <a:rPr lang="en-GB" dirty="0" smtClean="0"/>
              <a:t>Find matching patient data, then test each record with terminology</a:t>
            </a:r>
          </a:p>
          <a:p>
            <a:pPr lvl="1"/>
            <a:r>
              <a:rPr lang="en-GB" dirty="0" err="1" smtClean="0"/>
              <a:t>Subsumption</a:t>
            </a:r>
            <a:r>
              <a:rPr lang="en-GB" dirty="0" smtClean="0"/>
              <a:t> testing options</a:t>
            </a:r>
          </a:p>
          <a:p>
            <a:endParaRPr lang="en-GB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9656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Limitations and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972064"/>
          </a:xfrm>
        </p:spPr>
        <p:txBody>
          <a:bodyPr/>
          <a:lstStyle/>
          <a:p>
            <a:r>
              <a:rPr lang="en-GB" dirty="0" smtClean="0"/>
              <a:t>Reliability of patient data</a:t>
            </a:r>
          </a:p>
          <a:p>
            <a:r>
              <a:rPr lang="en-GB" dirty="0" smtClean="0"/>
              <a:t>Multiple terminologies</a:t>
            </a:r>
          </a:p>
          <a:p>
            <a:r>
              <a:rPr lang="en-GB" dirty="0" smtClean="0"/>
              <a:t>Terminology – Information Model boundary</a:t>
            </a:r>
          </a:p>
          <a:p>
            <a:pPr lvl="1"/>
            <a:r>
              <a:rPr lang="en-GB" dirty="0" err="1" smtClean="0"/>
              <a:t>Precoordination</a:t>
            </a:r>
            <a:r>
              <a:rPr lang="en-GB" dirty="0" smtClean="0"/>
              <a:t> vs </a:t>
            </a:r>
            <a:r>
              <a:rPr lang="en-GB" dirty="0" err="1" smtClean="0"/>
              <a:t>postcoordination</a:t>
            </a:r>
            <a:r>
              <a:rPr lang="en-GB" dirty="0" smtClean="0"/>
              <a:t> in structure</a:t>
            </a:r>
          </a:p>
          <a:p>
            <a:pPr lvl="1"/>
            <a:r>
              <a:rPr lang="en-GB" dirty="0" smtClean="0"/>
              <a:t>Effect of context on meaning</a:t>
            </a:r>
          </a:p>
          <a:p>
            <a:r>
              <a:rPr lang="en-GB" dirty="0" smtClean="0"/>
              <a:t>Versioning</a:t>
            </a:r>
          </a:p>
          <a:p>
            <a:r>
              <a:rPr lang="en-GB" dirty="0" smtClean="0"/>
              <a:t>Definitional challenges</a:t>
            </a:r>
          </a:p>
          <a:p>
            <a:pPr lvl="1"/>
            <a:r>
              <a:rPr lang="en-GB" dirty="0" smtClean="0"/>
              <a:t>Logical vs Vernacular</a:t>
            </a:r>
          </a:p>
          <a:p>
            <a:pPr lvl="2"/>
            <a:r>
              <a:rPr lang="en-US" dirty="0" smtClean="0"/>
              <a:t>|insect </a:t>
            </a:r>
            <a:r>
              <a:rPr lang="en-US" dirty="0"/>
              <a:t>bite of </a:t>
            </a:r>
            <a:r>
              <a:rPr lang="en-US" dirty="0" smtClean="0"/>
              <a:t>nose| = </a:t>
            </a:r>
            <a:r>
              <a:rPr lang="en-US" b="1" dirty="0" smtClean="0"/>
              <a:t>&lt;</a:t>
            </a:r>
            <a:r>
              <a:rPr lang="en-US" dirty="0" smtClean="0"/>
              <a:t> |head injury|</a:t>
            </a:r>
            <a:endParaRPr lang="en-AU" dirty="0"/>
          </a:p>
          <a:p>
            <a:pPr lvl="2"/>
            <a:r>
              <a:rPr lang="en-US" dirty="0" smtClean="0"/>
              <a:t>|laceration </a:t>
            </a:r>
            <a:r>
              <a:rPr lang="en-US" dirty="0"/>
              <a:t>of radial </a:t>
            </a:r>
            <a:r>
              <a:rPr lang="en-US" dirty="0" smtClean="0"/>
              <a:t>artery| </a:t>
            </a:r>
            <a:r>
              <a:rPr lang="en-US" b="1" dirty="0" smtClean="0"/>
              <a:t>= &lt; |c</a:t>
            </a:r>
            <a:r>
              <a:rPr lang="en-US" dirty="0" smtClean="0"/>
              <a:t>ardiovascular disease|.</a:t>
            </a:r>
            <a:endParaRPr lang="en-AU" dirty="0"/>
          </a:p>
          <a:p>
            <a:pPr lvl="1"/>
            <a:r>
              <a:rPr lang="en-GB" dirty="0" smtClean="0"/>
              <a:t>Navigational concepts</a:t>
            </a:r>
          </a:p>
          <a:p>
            <a:pPr lvl="1"/>
            <a:r>
              <a:rPr lang="en-GB" dirty="0" smtClean="0"/>
              <a:t>Multiple sufficient sets (GCIs)</a:t>
            </a:r>
          </a:p>
          <a:p>
            <a:pPr lvl="1"/>
            <a:r>
              <a:rPr lang="en-GB" dirty="0" smtClean="0"/>
              <a:t>Incomplete modelling of attributes</a:t>
            </a:r>
          </a:p>
          <a:p>
            <a:r>
              <a:rPr lang="en-GB" dirty="0" smtClean="0"/>
              <a:t>Concept availability</a:t>
            </a:r>
          </a:p>
          <a:p>
            <a:pPr lvl="1"/>
            <a:r>
              <a:rPr lang="en-GB" dirty="0" smtClean="0"/>
              <a:t>Drugs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50059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Organizational Case 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81614"/>
          </a:xfrm>
        </p:spPr>
        <p:txBody>
          <a:bodyPr/>
          <a:lstStyle/>
          <a:p>
            <a:r>
              <a:rPr lang="en-GB" dirty="0" smtClean="0"/>
              <a:t>NHS</a:t>
            </a:r>
          </a:p>
          <a:p>
            <a:pPr lvl="1"/>
            <a:r>
              <a:rPr lang="en-US" dirty="0" smtClean="0"/>
              <a:t>Analysis </a:t>
            </a:r>
            <a:r>
              <a:rPr lang="en-US" dirty="0"/>
              <a:t>of radiology activity using the SNOMED based NHS National Interim Clinical Imaging Procedure codes (NICIP)</a:t>
            </a:r>
            <a:endParaRPr lang="en-AU" dirty="0"/>
          </a:p>
          <a:p>
            <a:r>
              <a:rPr lang="en-GB" dirty="0" smtClean="0"/>
              <a:t>Kaiser Permanente</a:t>
            </a:r>
          </a:p>
          <a:p>
            <a:pPr lvl="1"/>
            <a:r>
              <a:rPr lang="en-GB" dirty="0" smtClean="0"/>
              <a:t>Enterprise Data Repository (data warehouse)</a:t>
            </a:r>
          </a:p>
          <a:p>
            <a:pPr lvl="1"/>
            <a:r>
              <a:rPr lang="en-GB" dirty="0" smtClean="0"/>
              <a:t>Population Management</a:t>
            </a:r>
          </a:p>
          <a:p>
            <a:pPr lvl="1"/>
            <a:r>
              <a:rPr lang="en-GB" dirty="0" err="1" smtClean="0"/>
              <a:t>RDFox</a:t>
            </a:r>
            <a:r>
              <a:rPr lang="en-GB" dirty="0" smtClean="0"/>
              <a:t> Oxford project</a:t>
            </a:r>
          </a:p>
          <a:p>
            <a:pPr lvl="2"/>
            <a:r>
              <a:rPr lang="en-GB" dirty="0" smtClean="0"/>
              <a:t>A data query and scalable DL reasoned hybrid</a:t>
            </a:r>
          </a:p>
          <a:p>
            <a:r>
              <a:rPr lang="en-GB" dirty="0" smtClean="0"/>
              <a:t>Canada Health </a:t>
            </a:r>
            <a:r>
              <a:rPr lang="en-GB" dirty="0" err="1" smtClean="0"/>
              <a:t>Infoway</a:t>
            </a:r>
            <a:endParaRPr lang="en-GB" dirty="0" smtClean="0"/>
          </a:p>
          <a:p>
            <a:pPr lvl="1"/>
            <a:r>
              <a:rPr lang="en-GB" dirty="0" smtClean="0"/>
              <a:t>Developing 90 minute ‘Introduction to Analytics’ webinar</a:t>
            </a:r>
          </a:p>
          <a:p>
            <a:pPr lvl="1"/>
            <a:r>
              <a:rPr lang="en-GB" dirty="0" smtClean="0"/>
              <a:t>Use case: Immunization and Cancer reporting domain</a:t>
            </a:r>
          </a:p>
          <a:p>
            <a:r>
              <a:rPr lang="en-GB" dirty="0" smtClean="0"/>
              <a:t>??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sz="4000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26245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Tooling Case 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81614"/>
          </a:xfrm>
        </p:spPr>
        <p:txBody>
          <a:bodyPr/>
          <a:lstStyle/>
          <a:p>
            <a:r>
              <a:rPr lang="en-GB" dirty="0" smtClean="0"/>
              <a:t>Prototypes</a:t>
            </a:r>
          </a:p>
          <a:p>
            <a:pPr lvl="1"/>
            <a:r>
              <a:rPr lang="en-GB" dirty="0" smtClean="0"/>
              <a:t>UKTC </a:t>
            </a:r>
            <a:r>
              <a:rPr lang="en-GB" dirty="0"/>
              <a:t>Data Migration Workbench</a:t>
            </a:r>
          </a:p>
          <a:p>
            <a:pPr lvl="1"/>
            <a:r>
              <a:rPr lang="en-GB" dirty="0" smtClean="0"/>
              <a:t>UKTC </a:t>
            </a:r>
            <a:r>
              <a:rPr lang="en-GB" dirty="0" err="1" smtClean="0"/>
              <a:t>Snofyre</a:t>
            </a:r>
            <a:endParaRPr lang="en-GB" dirty="0" smtClean="0"/>
          </a:p>
          <a:p>
            <a:pPr lvl="1"/>
            <a:r>
              <a:rPr lang="en-GB" dirty="0" smtClean="0"/>
              <a:t>Information Retrieval with SNOMED CT (</a:t>
            </a:r>
            <a:r>
              <a:rPr lang="en-GB" dirty="0" err="1" smtClean="0"/>
              <a:t>Koopman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Reasoning with Free-Text and SNOMED CT</a:t>
            </a:r>
          </a:p>
          <a:p>
            <a:pPr lvl="2"/>
            <a:r>
              <a:rPr lang="en-GB" dirty="0" smtClean="0"/>
              <a:t>Graph Inference Model</a:t>
            </a:r>
          </a:p>
          <a:p>
            <a:r>
              <a:rPr lang="en-GB" dirty="0" smtClean="0"/>
              <a:t>Generic tooling approaches</a:t>
            </a:r>
          </a:p>
          <a:p>
            <a:pPr marL="342900" lvl="1" indent="-342900">
              <a:buClr>
                <a:srgbClr val="0055B0"/>
              </a:buClr>
            </a:pPr>
            <a:r>
              <a:rPr lang="en-GB" sz="2400" dirty="0" smtClean="0"/>
              <a:t>Vendor input</a:t>
            </a:r>
          </a:p>
          <a:p>
            <a:pPr marL="742950" lvl="2" indent="-342900">
              <a:buClr>
                <a:srgbClr val="0055B0"/>
              </a:buClr>
            </a:pPr>
            <a:r>
              <a:rPr lang="en-GB" sz="2400" dirty="0" smtClean="0"/>
              <a:t>First Databank?</a:t>
            </a:r>
          </a:p>
          <a:p>
            <a:pPr marL="742950" lvl="2" indent="-342900">
              <a:buClr>
                <a:srgbClr val="0055B0"/>
              </a:buClr>
            </a:pPr>
            <a:r>
              <a:rPr lang="en-GB" sz="2400" dirty="0" smtClean="0"/>
              <a:t>??</a:t>
            </a:r>
            <a:endParaRPr lang="en-GB" sz="4000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10436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Analytics with SNOMED 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3333764"/>
          </a:xfrm>
        </p:spPr>
        <p:txBody>
          <a:bodyPr/>
          <a:lstStyle/>
          <a:p>
            <a:r>
              <a:rPr lang="en-GB" dirty="0" smtClean="0"/>
              <a:t>Review </a:t>
            </a:r>
            <a:r>
              <a:rPr lang="en-GB" dirty="0"/>
              <a:t>of current approaches, tools and techniques that are being used to perform analytics over data with SNOMED CT content, and to share developing practice in this </a:t>
            </a:r>
            <a:r>
              <a:rPr lang="en-GB" dirty="0" smtClean="0"/>
              <a:t>area</a:t>
            </a:r>
            <a:endParaRPr lang="en-GB" sz="4000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54407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2959100"/>
            <a:ext cx="5494338" cy="1362075"/>
          </a:xfrm>
        </p:spPr>
        <p:txBody>
          <a:bodyPr/>
          <a:lstStyle/>
          <a:p>
            <a:r>
              <a:rPr lang="en-AU" dirty="0" smtClean="0"/>
              <a:t>Questions?</a:t>
            </a:r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78386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Analytics </a:t>
            </a:r>
            <a:r>
              <a:rPr lang="en-GB" dirty="0" smtClean="0"/>
              <a:t>with SNOMED </a:t>
            </a:r>
            <a:r>
              <a:rPr lang="en-GB" dirty="0"/>
              <a:t>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5"/>
            <a:ext cx="8686800" cy="5362589"/>
          </a:xfrm>
        </p:spPr>
        <p:txBody>
          <a:bodyPr/>
          <a:lstStyle/>
          <a:p>
            <a:r>
              <a:rPr lang="en-GB" dirty="0" smtClean="0"/>
              <a:t>Review of current approaches, tools, techniques (Report)</a:t>
            </a:r>
          </a:p>
          <a:p>
            <a:pPr lvl="1"/>
            <a:r>
              <a:rPr lang="en-GB" dirty="0" smtClean="0"/>
              <a:t>Overview </a:t>
            </a:r>
          </a:p>
          <a:p>
            <a:pPr lvl="2"/>
            <a:r>
              <a:rPr lang="en-GB" sz="1800" dirty="0" smtClean="0"/>
              <a:t>Definition</a:t>
            </a:r>
          </a:p>
          <a:p>
            <a:pPr lvl="2"/>
            <a:r>
              <a:rPr lang="en-GB" sz="1800" dirty="0" smtClean="0"/>
              <a:t>Scope and Purpose</a:t>
            </a:r>
          </a:p>
          <a:p>
            <a:pPr lvl="2"/>
            <a:r>
              <a:rPr lang="en-GB" sz="1800" dirty="0" smtClean="0"/>
              <a:t>Substrates</a:t>
            </a:r>
          </a:p>
          <a:p>
            <a:pPr lvl="2"/>
            <a:r>
              <a:rPr lang="en-GB" sz="1800" dirty="0" smtClean="0"/>
              <a:t>Services</a:t>
            </a:r>
          </a:p>
          <a:p>
            <a:pPr lvl="2"/>
            <a:r>
              <a:rPr lang="en-GB" sz="1800" dirty="0" smtClean="0"/>
              <a:t>Benefits</a:t>
            </a:r>
          </a:p>
          <a:p>
            <a:pPr lvl="1"/>
            <a:r>
              <a:rPr lang="en-GB" dirty="0" smtClean="0"/>
              <a:t>Features of SNOMED CT that support analytics</a:t>
            </a:r>
          </a:p>
          <a:p>
            <a:pPr lvl="1"/>
            <a:r>
              <a:rPr lang="en-GB" dirty="0" smtClean="0"/>
              <a:t>Analytics techniques and approaches</a:t>
            </a:r>
          </a:p>
          <a:p>
            <a:pPr lvl="1"/>
            <a:r>
              <a:rPr lang="en-GB" dirty="0" smtClean="0"/>
              <a:t>Modelling approaches</a:t>
            </a:r>
          </a:p>
          <a:p>
            <a:pPr lvl="1"/>
            <a:r>
              <a:rPr lang="en-GB" dirty="0" smtClean="0"/>
              <a:t>Data architectures</a:t>
            </a:r>
          </a:p>
          <a:p>
            <a:pPr lvl="1"/>
            <a:r>
              <a:rPr lang="en-GB" dirty="0" smtClean="0"/>
              <a:t>Languages and APIs</a:t>
            </a:r>
          </a:p>
          <a:p>
            <a:pPr lvl="1"/>
            <a:r>
              <a:rPr lang="en-GB" dirty="0" smtClean="0"/>
              <a:t>User Interface Design</a:t>
            </a:r>
          </a:p>
          <a:p>
            <a:pPr lvl="1"/>
            <a:r>
              <a:rPr lang="en-GB" dirty="0" smtClean="0"/>
              <a:t>Challenges</a:t>
            </a:r>
          </a:p>
          <a:p>
            <a:pPr lvl="1"/>
            <a:r>
              <a:rPr lang="en-GB" dirty="0" smtClean="0"/>
              <a:t>Appendixes: Organisational and Tooling Case Studies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47322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Definition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3333764"/>
          </a:xfrm>
        </p:spPr>
        <p:txBody>
          <a:bodyPr/>
          <a:lstStyle/>
          <a:p>
            <a:r>
              <a:rPr lang="en-GB" dirty="0" smtClean="0"/>
              <a:t>Analytics is</a:t>
            </a:r>
          </a:p>
          <a:p>
            <a:pPr lvl="1"/>
            <a:r>
              <a:rPr lang="en-GB" dirty="0" smtClean="0"/>
              <a:t>The discovery and communication of meaningful patterns in data.</a:t>
            </a:r>
          </a:p>
          <a:p>
            <a:r>
              <a:rPr lang="en-GB" dirty="0" smtClean="0"/>
              <a:t>Analytics may …</a:t>
            </a:r>
          </a:p>
          <a:p>
            <a:pPr lvl="1"/>
            <a:r>
              <a:rPr lang="en-GB" dirty="0" smtClean="0"/>
              <a:t>Be applied to business data to describe, predict, and improve business performance</a:t>
            </a:r>
          </a:p>
          <a:p>
            <a:pPr lvl="1"/>
            <a:r>
              <a:rPr lang="en-GB" dirty="0" smtClean="0"/>
              <a:t>Result in insights used to recommend action or guide decision making</a:t>
            </a:r>
          </a:p>
          <a:p>
            <a:endParaRPr lang="en-GB" sz="4000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1167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Axes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442960" cy="3333764"/>
          </a:xfrm>
        </p:spPr>
        <p:txBody>
          <a:bodyPr/>
          <a:lstStyle/>
          <a:p>
            <a:r>
              <a:rPr lang="en-GB" dirty="0" smtClean="0"/>
              <a:t>Clinical Data may be </a:t>
            </a:r>
            <a:r>
              <a:rPr lang="en-GB" dirty="0" err="1" smtClean="0"/>
              <a:t>analyzed</a:t>
            </a:r>
            <a:r>
              <a:rPr lang="en-GB" dirty="0" smtClean="0"/>
              <a:t> across the following axes: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Individual patients</a:t>
            </a:r>
          </a:p>
          <a:p>
            <a:pPr lvl="1"/>
            <a:r>
              <a:rPr lang="en-GB" dirty="0" smtClean="0"/>
              <a:t>Individual healthcare workers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Patient groups/cohorts </a:t>
            </a:r>
          </a:p>
          <a:p>
            <a:pPr lvl="2"/>
            <a:r>
              <a:rPr lang="en-GB" dirty="0" smtClean="0">
                <a:solidFill>
                  <a:srgbClr val="0070C0"/>
                </a:solidFill>
              </a:rPr>
              <a:t>Based on demographics, diagnoses, treatments, interventions</a:t>
            </a:r>
          </a:p>
          <a:p>
            <a:pPr lvl="1"/>
            <a:r>
              <a:rPr lang="en-GB" dirty="0" smtClean="0"/>
              <a:t>Enterprise groups</a:t>
            </a:r>
          </a:p>
          <a:p>
            <a:pPr lvl="2"/>
            <a:r>
              <a:rPr lang="en-GB" dirty="0" smtClean="0">
                <a:solidFill>
                  <a:srgbClr val="0070C0"/>
                </a:solidFill>
              </a:rPr>
              <a:t>Teams, wards, clinics, institutions, provider organizations</a:t>
            </a:r>
          </a:p>
          <a:p>
            <a:pPr lvl="1"/>
            <a:r>
              <a:rPr lang="en-GB" dirty="0" smtClean="0"/>
              <a:t>Geographical groups</a:t>
            </a:r>
          </a:p>
          <a:p>
            <a:pPr lvl="2"/>
            <a:r>
              <a:rPr lang="en-GB" dirty="0" smtClean="0">
                <a:solidFill>
                  <a:srgbClr val="0070C0"/>
                </a:solidFill>
              </a:rPr>
              <a:t>Local, town, region, country</a:t>
            </a: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88203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Purpose of Analytics</a:t>
            </a:r>
            <a:endParaRPr lang="en-GB" dirty="0"/>
          </a:p>
        </p:txBody>
      </p:sp>
      <p:pic>
        <p:nvPicPr>
          <p:cNvPr id="5" name="Billed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6736" y="1412240"/>
            <a:ext cx="6412801" cy="5396992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13655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Purpose of Analytics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564880" cy="4789184"/>
          </a:xfrm>
        </p:spPr>
        <p:txBody>
          <a:bodyPr/>
          <a:lstStyle/>
          <a:p>
            <a:r>
              <a:rPr lang="en-GB" sz="2000" dirty="0" smtClean="0"/>
              <a:t>Clinical assessment and treatment</a:t>
            </a:r>
          </a:p>
          <a:p>
            <a:pPr lvl="1"/>
            <a:r>
              <a:rPr lang="en-GB" sz="1800" dirty="0" smtClean="0"/>
              <a:t>Generate historical and summary data to better support patient care</a:t>
            </a:r>
          </a:p>
          <a:p>
            <a:pPr lvl="1"/>
            <a:r>
              <a:rPr lang="en-US" sz="1800" dirty="0" smtClean="0"/>
              <a:t>Context </a:t>
            </a:r>
            <a:r>
              <a:rPr lang="en-US" sz="1800" dirty="0"/>
              <a:t>sensitive presentation of guidelines and care </a:t>
            </a:r>
            <a:r>
              <a:rPr lang="en-US" sz="1800" dirty="0" smtClean="0"/>
              <a:t>pathways</a:t>
            </a:r>
          </a:p>
          <a:p>
            <a:pPr lvl="1"/>
            <a:r>
              <a:rPr lang="en-US" sz="1800" dirty="0" smtClean="0"/>
              <a:t>Enable decision </a:t>
            </a:r>
            <a:r>
              <a:rPr lang="en-US" sz="1800" dirty="0"/>
              <a:t>support </a:t>
            </a:r>
            <a:r>
              <a:rPr lang="en-US" sz="1800" dirty="0" smtClean="0"/>
              <a:t>systems to provide real-time advice</a:t>
            </a:r>
            <a:endParaRPr lang="en-AU" sz="1800" dirty="0"/>
          </a:p>
          <a:p>
            <a:pPr lvl="1"/>
            <a:r>
              <a:rPr lang="en-US" sz="1800" dirty="0" smtClean="0"/>
              <a:t>Identify patients who require follow-up or changes to treatment based on revised guidelines, or candidates for a trial</a:t>
            </a:r>
          </a:p>
          <a:p>
            <a:pPr lvl="1"/>
            <a:r>
              <a:rPr lang="en-US" sz="1800" dirty="0"/>
              <a:t>Enhance audits of care delivery</a:t>
            </a:r>
            <a:endParaRPr lang="en-AU" sz="1800" dirty="0"/>
          </a:p>
          <a:p>
            <a:r>
              <a:rPr lang="en-US" sz="2000" dirty="0" smtClean="0"/>
              <a:t>Population</a:t>
            </a:r>
          </a:p>
          <a:p>
            <a:pPr lvl="1"/>
            <a:r>
              <a:rPr lang="en-US" sz="1800" dirty="0" smtClean="0"/>
              <a:t>Facilitate </a:t>
            </a:r>
            <a:r>
              <a:rPr lang="en-US" sz="1800" dirty="0"/>
              <a:t>early identification of emerging health </a:t>
            </a:r>
            <a:r>
              <a:rPr lang="en-US" sz="1800" dirty="0" smtClean="0"/>
              <a:t>issues</a:t>
            </a:r>
          </a:p>
          <a:p>
            <a:pPr lvl="1"/>
            <a:r>
              <a:rPr lang="en-US" sz="1800" dirty="0" smtClean="0"/>
              <a:t>Monitor population </a:t>
            </a:r>
            <a:r>
              <a:rPr lang="en-US" sz="1800" dirty="0"/>
              <a:t>health and responses to changing clinical </a:t>
            </a:r>
            <a:r>
              <a:rPr lang="en-US" sz="1800" dirty="0" smtClean="0"/>
              <a:t>practices</a:t>
            </a:r>
          </a:p>
          <a:p>
            <a:pPr lvl="1"/>
            <a:r>
              <a:rPr lang="en-US" sz="1800" dirty="0" smtClean="0"/>
              <a:t>Management and provision of health services</a:t>
            </a:r>
            <a:endParaRPr lang="en-AU" sz="1800" dirty="0"/>
          </a:p>
          <a:p>
            <a:r>
              <a:rPr lang="en-US" sz="2000" dirty="0" smtClean="0"/>
              <a:t>Research</a:t>
            </a:r>
            <a:endParaRPr lang="en-AU" sz="2000" dirty="0"/>
          </a:p>
          <a:p>
            <a:pPr marL="719138" lvl="1" indent="-342900">
              <a:buClr>
                <a:srgbClr val="0055B0"/>
              </a:buClr>
            </a:pPr>
            <a:r>
              <a:rPr lang="en-US" sz="1800" dirty="0" smtClean="0"/>
              <a:t>Research into causes and management of diseases</a:t>
            </a:r>
          </a:p>
          <a:p>
            <a:pPr marL="719138" lvl="1" indent="-342900">
              <a:buClr>
                <a:srgbClr val="0055B0"/>
              </a:buClr>
            </a:pPr>
            <a:r>
              <a:rPr lang="en-US" sz="1800" dirty="0" smtClean="0"/>
              <a:t>Contribute </a:t>
            </a:r>
            <a:r>
              <a:rPr lang="en-US" sz="1800" dirty="0"/>
              <a:t>evidence for future improvements in </a:t>
            </a:r>
            <a:r>
              <a:rPr lang="en-US" sz="1800" dirty="0" smtClean="0"/>
              <a:t>treatment</a:t>
            </a:r>
          </a:p>
          <a:p>
            <a:pPr marL="723900" lvl="1" indent="-342900">
              <a:buClr>
                <a:srgbClr val="0055B0"/>
              </a:buClr>
            </a:pPr>
            <a:r>
              <a:rPr lang="en-US" sz="1800" dirty="0"/>
              <a:t>Plan future service delivery based on emerging health trends, priorities and changes in clinical understanding</a:t>
            </a:r>
            <a:endParaRPr lang="en-AU" sz="1800" dirty="0"/>
          </a:p>
          <a:p>
            <a:endParaRPr lang="en-GB" sz="20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42375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Substrates for Analytics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60856549"/>
              </p:ext>
            </p:extLst>
          </p:nvPr>
        </p:nvGraphicFramePr>
        <p:xfrm>
          <a:off x="571500" y="1521340"/>
          <a:ext cx="8001000" cy="5061070"/>
        </p:xfrm>
        <a:graphic>
          <a:graphicData uri="http://schemas.openxmlformats.org/drawingml/2006/table">
            <a:tbl>
              <a:tblPr firstRow="1" bandRow="1" bandCol="1">
                <a:tableStyleId>{912C8C85-51F0-491E-9774-3900AFEF0FD7}</a:tableStyleId>
              </a:tblPr>
              <a:tblGrid>
                <a:gridCol w="5184648"/>
                <a:gridCol w="2816352"/>
              </a:tblGrid>
              <a:tr h="54495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Type of Substrate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Type of Coding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Unstructured documents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Natural language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Structured documents and forms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mtClean="0"/>
                        <a:t>Natural language and Controlled vocabularies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Standalone</a:t>
                      </a:r>
                      <a:r>
                        <a:rPr lang="en-AU" baseline="0" dirty="0" smtClean="0"/>
                        <a:t> clinical software applications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Local proprietary and other code systems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Enterprise-wide healthcare systems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Local proprietary</a:t>
                      </a:r>
                      <a:r>
                        <a:rPr lang="en-AU" baseline="0" dirty="0" smtClean="0"/>
                        <a:t> and other code systems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EHRs with retrospective classification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Classifications </a:t>
                      </a:r>
                      <a:r>
                        <a:rPr lang="en-AU" dirty="0" err="1" smtClean="0"/>
                        <a:t>eg</a:t>
                      </a:r>
                      <a:r>
                        <a:rPr lang="en-AU" dirty="0" smtClean="0"/>
                        <a:t> ICD-10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EHRs with legacy terminology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Legacy terminology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EHRs with </a:t>
                      </a:r>
                      <a:r>
                        <a:rPr lang="en-AU" baseline="0" dirty="0" smtClean="0"/>
                        <a:t>precoordinated SNOMED CT content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SNOMED CT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EHRs with postcoordinated SNOMED CT content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SNOMED CT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Conventional enterprise data warehouse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Various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‘Big data’ (unstructured or </a:t>
                      </a:r>
                      <a:r>
                        <a:rPr lang="en-AU" dirty="0" err="1" smtClean="0"/>
                        <a:t>heterogenous</a:t>
                      </a:r>
                      <a:r>
                        <a:rPr lang="en-AU" dirty="0" smtClean="0"/>
                        <a:t>)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Various</a:t>
                      </a:r>
                      <a:endParaRPr lang="en-AU" dirty="0"/>
                    </a:p>
                  </a:txBody>
                  <a:tcPr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xmlns="" val="228236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Types of Services (1)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60268547"/>
              </p:ext>
            </p:extLst>
          </p:nvPr>
        </p:nvGraphicFramePr>
        <p:xfrm>
          <a:off x="438150" y="1521340"/>
          <a:ext cx="8286750" cy="4791830"/>
        </p:xfrm>
        <a:graphic>
          <a:graphicData uri="http://schemas.openxmlformats.org/drawingml/2006/table">
            <a:tbl>
              <a:tblPr firstRow="1" bandRow="1" bandCol="1">
                <a:tableStyleId>{912C8C85-51F0-491E-9774-3900AFEF0FD7}</a:tableStyleId>
              </a:tblPr>
              <a:tblGrid>
                <a:gridCol w="3058205"/>
                <a:gridCol w="5228545"/>
              </a:tblGrid>
              <a:tr h="54495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Scope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Service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Individual</a:t>
                      </a:r>
                      <a:r>
                        <a:rPr lang="en-AU" baseline="0" dirty="0" smtClean="0"/>
                        <a:t> patient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Clinical decision support and guidelines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Clinical reporting and summarisation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Real time billing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Individual healthcare worker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Clinical queries – e.g. my most common diagnoses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Professional logs and performance tracking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Identify patients who require follow up or change of treatment based on revised guidelines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Patient groups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Primary research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Evidence-based medicine to improve </a:t>
                      </a:r>
                      <a:r>
                        <a:rPr lang="en-AU" baseline="0" dirty="0" smtClean="0"/>
                        <a:t>treatments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Identifying clinical trial</a:t>
                      </a:r>
                      <a:r>
                        <a:rPr lang="en-AU" baseline="0" dirty="0" smtClean="0"/>
                        <a:t> candidates</a:t>
                      </a:r>
                      <a:endParaRPr lang="en-A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Post-marketing drug surveillance</a:t>
                      </a:r>
                      <a:endParaRPr lang="en-AU" dirty="0"/>
                    </a:p>
                  </a:txBody>
                  <a:tcPr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xmlns="" val="377774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2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PowerPoint_Presentation_Template (1)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PowerPoint_Presentation_Template</Template>
  <TotalTime>28263</TotalTime>
  <Words>1171</Words>
  <Application>Microsoft Office PowerPoint</Application>
  <PresentationFormat>On-screen Show (4:3)</PresentationFormat>
  <Paragraphs>236</Paragraphs>
  <Slides>20</Slides>
  <Notes>2</Notes>
  <HiddenSlides>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PowerPoint_Presentation_Template (1)</vt:lpstr>
      <vt:lpstr>Data Analytics with SNOMED CT</vt:lpstr>
      <vt:lpstr>Data Analytics with SNOMED CT</vt:lpstr>
      <vt:lpstr>Data Analytics with SNOMED CT</vt:lpstr>
      <vt:lpstr>Definition</vt:lpstr>
      <vt:lpstr>Axes</vt:lpstr>
      <vt:lpstr>Purpose of Analytics</vt:lpstr>
      <vt:lpstr>Purpose of Analytics</vt:lpstr>
      <vt:lpstr>Substrates for Analytics</vt:lpstr>
      <vt:lpstr>Types of Services (1)</vt:lpstr>
      <vt:lpstr>Types of Services (2)</vt:lpstr>
      <vt:lpstr>Practical requirements for meaningful retrieval</vt:lpstr>
      <vt:lpstr>SNOMED CT supports meaningful health records</vt:lpstr>
      <vt:lpstr>SNOMED CT features that support analytics (1)</vt:lpstr>
      <vt:lpstr>SNOMED CT features that support analytics (2)</vt:lpstr>
      <vt:lpstr>Analytics techniques and approaches</vt:lpstr>
      <vt:lpstr>Languages and APIs</vt:lpstr>
      <vt:lpstr>Limitations and Challenges</vt:lpstr>
      <vt:lpstr>Organizational Case Studies</vt:lpstr>
      <vt:lpstr>Tooling Case Studies</vt:lpstr>
      <vt:lpstr>Questions?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Linda Bird</dc:creator>
  <cp:lastModifiedBy>Susan Matney</cp:lastModifiedBy>
  <cp:revision>141</cp:revision>
  <cp:lastPrinted>2012-02-08T14:59:06Z</cp:lastPrinted>
  <dcterms:created xsi:type="dcterms:W3CDTF">2014-03-14T06:16:25Z</dcterms:created>
  <dcterms:modified xsi:type="dcterms:W3CDTF">2014-04-29T10:33:07Z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5941D199-8EF5-4C1C-B39C-AF2459545020</vt:lpwstr>
  </property>
  <property fmtid="{D5CDD505-2E9C-101B-9397-08002B2CF9AE}" pid="3" name="ArticulatePath">
    <vt:lpwstr>20140429 Information Models and Analytics (20140421)</vt:lpwstr>
  </property>
</Properties>
</file>