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  <p:sldMasterId id="2147484092" r:id="rId2"/>
  </p:sldMasterIdLst>
  <p:notesMasterIdLst>
    <p:notesMasterId r:id="rId16"/>
  </p:notesMasterIdLst>
  <p:handoutMasterIdLst>
    <p:handoutMasterId r:id="rId17"/>
  </p:handoutMasterIdLst>
  <p:sldIdLst>
    <p:sldId id="292" r:id="rId3"/>
    <p:sldId id="293" r:id="rId4"/>
    <p:sldId id="295" r:id="rId5"/>
    <p:sldId id="296" r:id="rId6"/>
    <p:sldId id="302" r:id="rId7"/>
    <p:sldId id="303" r:id="rId8"/>
    <p:sldId id="304" r:id="rId9"/>
    <p:sldId id="305" r:id="rId10"/>
    <p:sldId id="297" r:id="rId11"/>
    <p:sldId id="298" r:id="rId12"/>
    <p:sldId id="299" r:id="rId13"/>
    <p:sldId id="300" r:id="rId14"/>
    <p:sldId id="301" r:id="rId15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>
      <a:defRPr lang="da-DK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B0"/>
    <a:srgbClr val="B5002F"/>
    <a:srgbClr val="B8D0F1"/>
    <a:srgbClr val="1E1570"/>
    <a:srgbClr val="150E53"/>
    <a:srgbClr val="B6012F"/>
    <a:srgbClr val="B8D1F2"/>
    <a:srgbClr val="229B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0" autoAdjust="0"/>
    <p:restoredTop sz="98062" autoAdjust="0"/>
  </p:normalViewPr>
  <p:slideViewPr>
    <p:cSldViewPr>
      <p:cViewPr varScale="1">
        <p:scale>
          <a:sx n="61" d="100"/>
          <a:sy n="61" d="100"/>
        </p:scale>
        <p:origin x="58" y="4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b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40488" y="8869363"/>
            <a:ext cx="4460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b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spcBef>
                <a:spcPct val="50000"/>
              </a:spcBef>
              <a:defRPr sz="1200" smtClean="0"/>
            </a:lvl1pPr>
          </a:lstStyle>
          <a:p>
            <a:pPr>
              <a:defRPr/>
            </a:pPr>
            <a:fld id="{97E3C81C-248B-4AE6-BC47-178A9C6C1E2C}" type="slidenum">
              <a:rPr lang="da-DK" altLang="en-US"/>
              <a:pPr>
                <a:defRPr/>
              </a:pPr>
              <a:t>‹#›</a:t>
            </a:fld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2444843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539AB4F-BC5A-4AC1-A182-715135D9B9F1}" type="slidenum">
              <a:rPr lang="da-DK" altLang="en-US"/>
              <a:pPr>
                <a:defRPr/>
              </a:pPr>
              <a:t>‹#›</a:t>
            </a:fld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41846420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Don’t ask me about the name, before my time,</a:t>
            </a:r>
            <a:r>
              <a:rPr lang="en-GB" baseline="0" dirty="0" smtClean="0"/>
              <a:t> and I hate it too!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BD2BE-0D39-469E-8B13-E83FE0E0A27D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904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slideshare.net/hscic" TargetMode="External"/><Relationship Id="rId5" Type="http://schemas.openxmlformats.org/officeDocument/2006/relationships/hyperlink" Target="https://twitter.com/hscic" TargetMode="External"/><Relationship Id="rId4" Type="http://schemas.openxmlformats.org/officeDocument/2006/relationships/hyperlink" Target="http://www.hscic.gov.uk/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6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24970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99" y="2780928"/>
            <a:ext cx="8838470" cy="3657298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396000" y="6093296"/>
            <a:ext cx="8352000" cy="532390"/>
          </a:xfrm>
          <a:prstGeom prst="round2Same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396000" y="2412000"/>
            <a:ext cx="8424000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00A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38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3430488"/>
            <a:ext cx="8351520" cy="2590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Round Same Side Corner Rectangle 12"/>
          <p:cNvSpPr/>
          <p:nvPr userDrawn="1"/>
        </p:nvSpPr>
        <p:spPr>
          <a:xfrm flipV="1">
            <a:off x="396000" y="6021288"/>
            <a:ext cx="8352000" cy="604398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srgbClr val="FFFFFF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60000" y="3429000"/>
            <a:ext cx="8424936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00A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1000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3430488"/>
            <a:ext cx="8351520" cy="2590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Round Same Side Corner Rectangle 12"/>
          <p:cNvSpPr/>
          <p:nvPr userDrawn="1"/>
        </p:nvSpPr>
        <p:spPr>
          <a:xfrm flipV="1">
            <a:off x="396000" y="6021288"/>
            <a:ext cx="8352000" cy="604398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60000" y="3429000"/>
            <a:ext cx="8424936" cy="0"/>
          </a:xfrm>
          <a:prstGeom prst="line">
            <a:avLst/>
          </a:prstGeom>
          <a:ln w="44450" cap="rnd">
            <a:solidFill>
              <a:srgbClr val="C02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C02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513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3430488"/>
            <a:ext cx="8351520" cy="2590800"/>
          </a:xfrm>
          <a:prstGeom prst="rect">
            <a:avLst/>
          </a:prstGeom>
        </p:spPr>
      </p:pic>
      <p:sp>
        <p:nvSpPr>
          <p:cNvPr id="14" name="Round Same Side Corner Rectangle 13"/>
          <p:cNvSpPr/>
          <p:nvPr userDrawn="1"/>
        </p:nvSpPr>
        <p:spPr>
          <a:xfrm flipV="1">
            <a:off x="396000" y="6021288"/>
            <a:ext cx="8352000" cy="604398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srgbClr val="FFFF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360000" y="3429000"/>
            <a:ext cx="8424936" cy="0"/>
          </a:xfrm>
          <a:prstGeom prst="line">
            <a:avLst/>
          </a:prstGeom>
          <a:ln w="44450" cap="rnd">
            <a:solidFill>
              <a:srgbClr val="702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7020A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611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3430488"/>
            <a:ext cx="8351520" cy="2590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360000" y="3429000"/>
            <a:ext cx="8424936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 Same Side Corner Rectangle 13"/>
          <p:cNvSpPr/>
          <p:nvPr userDrawn="1"/>
        </p:nvSpPr>
        <p:spPr>
          <a:xfrm flipV="1">
            <a:off x="396000" y="6021288"/>
            <a:ext cx="8352000" cy="604398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00A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5050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3430488"/>
            <a:ext cx="8351520" cy="2590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360000" y="3429000"/>
            <a:ext cx="8424936" cy="0"/>
          </a:xfrm>
          <a:prstGeom prst="line">
            <a:avLst/>
          </a:prstGeom>
          <a:ln w="44450" cap="rnd">
            <a:solidFill>
              <a:srgbClr val="C02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 Same Side Corner Rectangle 12"/>
          <p:cNvSpPr/>
          <p:nvPr userDrawn="1"/>
        </p:nvSpPr>
        <p:spPr>
          <a:xfrm flipV="1">
            <a:off x="396000" y="6021288"/>
            <a:ext cx="8352000" cy="604398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1728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en-US" dirty="0" smtClean="0"/>
              <a:t>Title heading in 35pt Arial</a:t>
            </a:r>
            <a:endParaRPr lang="en-GB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484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C02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156000"/>
            <a:ext cx="8064500" cy="358775"/>
          </a:xfrm>
        </p:spPr>
        <p:txBody>
          <a:bodyPr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86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accent3"/>
                </a:solidFill>
              </a:defRPr>
            </a:lvl1pPr>
          </a:lstStyle>
          <a:p>
            <a:fld id="{4F2E129E-16B7-480B-972E-C025DBFD1D53}" type="slidenum">
              <a:rPr lang="en-GB" smtClean="0">
                <a:solidFill>
                  <a:srgbClr val="505050"/>
                </a:solidFill>
              </a:rPr>
              <a:pPr/>
              <a:t>‹#›</a:t>
            </a:fld>
            <a:endParaRPr lang="en-GB" dirty="0">
              <a:solidFill>
                <a:srgbClr val="505050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396000" y="6741368"/>
            <a:ext cx="8424936" cy="0"/>
          </a:xfrm>
          <a:prstGeom prst="line">
            <a:avLst/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83220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 baseline="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C02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396000" y="6741368"/>
            <a:ext cx="8424936" cy="0"/>
          </a:xfrm>
          <a:prstGeom prst="line">
            <a:avLst/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1000">
                <a:solidFill>
                  <a:schemeClr val="accent3"/>
                </a:solidFill>
              </a:defRPr>
            </a:lvl1pPr>
          </a:lstStyle>
          <a:p>
            <a:fld id="{4F2E129E-16B7-480B-972E-C025DBFD1D53}" type="slidenum">
              <a:rPr lang="en-GB" smtClean="0">
                <a:solidFill>
                  <a:srgbClr val="505050"/>
                </a:solidFill>
              </a:rPr>
              <a:pPr/>
              <a:t>‹#›</a:t>
            </a:fld>
            <a:endParaRPr lang="en-GB" dirty="0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216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702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396000" y="6741368"/>
            <a:ext cx="8424936" cy="0"/>
          </a:xfrm>
          <a:prstGeom prst="line">
            <a:avLst/>
          </a:prstGeom>
          <a:ln w="889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1000">
                <a:solidFill>
                  <a:schemeClr val="accent3"/>
                </a:solidFill>
              </a:defRPr>
            </a:lvl1pPr>
          </a:lstStyle>
          <a:p>
            <a:fld id="{4F2E129E-16B7-480B-972E-C025DBFD1D53}" type="slidenum">
              <a:rPr lang="en-GB" smtClean="0">
                <a:solidFill>
                  <a:srgbClr val="505050"/>
                </a:solidFill>
              </a:rPr>
              <a:pPr/>
              <a:t>‹#›</a:t>
            </a:fld>
            <a:endParaRPr lang="en-GB" dirty="0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17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95536" y="1772816"/>
            <a:ext cx="79208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300" dirty="0" smtClean="0">
                <a:solidFill>
                  <a:srgbClr val="003360"/>
                </a:solidFill>
                <a:latin typeface="Arial"/>
              </a:rPr>
              <a:t>Connect with us</a:t>
            </a:r>
            <a:endParaRPr lang="en-GB" sz="3300" dirty="0">
              <a:solidFill>
                <a:srgbClr val="003360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92896"/>
            <a:ext cx="505926" cy="153606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115616" y="2486829"/>
            <a:ext cx="7704856" cy="1487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350"/>
              </a:spcAft>
            </a:pPr>
            <a:r>
              <a:rPr lang="en-GB" sz="2800" dirty="0" smtClean="0">
                <a:solidFill>
                  <a:srgbClr val="003360"/>
                </a:solidFill>
                <a:latin typeface="Arial"/>
                <a:hlinkClick r:id="rId4" tooltip="www.hscic.gov.uk"/>
              </a:rPr>
              <a:t>www.hscic.gov.uk</a:t>
            </a:r>
            <a:endParaRPr lang="en-GB" sz="2800" dirty="0" smtClean="0">
              <a:solidFill>
                <a:srgbClr val="003360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350"/>
              </a:spcAft>
            </a:pPr>
            <a:r>
              <a:rPr lang="en-GB" sz="2800" dirty="0" smtClean="0">
                <a:solidFill>
                  <a:srgbClr val="003360"/>
                </a:solidFill>
                <a:latin typeface="Arial"/>
                <a:hlinkClick r:id="rId5"/>
              </a:rPr>
              <a:t>@</a:t>
            </a:r>
            <a:r>
              <a:rPr lang="en-GB" sz="2800" dirty="0" err="1" smtClean="0">
                <a:solidFill>
                  <a:srgbClr val="003360"/>
                </a:solidFill>
                <a:latin typeface="Arial"/>
                <a:hlinkClick r:id="rId5"/>
              </a:rPr>
              <a:t>hscic</a:t>
            </a:r>
            <a:endParaRPr lang="en-GB" sz="2800" dirty="0" smtClean="0">
              <a:solidFill>
                <a:srgbClr val="003360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350"/>
              </a:spcAft>
            </a:pPr>
            <a:r>
              <a:rPr lang="en-GB" sz="2800" dirty="0" smtClean="0">
                <a:solidFill>
                  <a:srgbClr val="003360"/>
                </a:solidFill>
                <a:latin typeface="Arial"/>
                <a:hlinkClick r:id="rId6" tooltip="www.slideshare.net/hscic"/>
              </a:rPr>
              <a:t>www.slideshare.net/hscic</a:t>
            </a:r>
            <a:endParaRPr lang="en-GB" sz="2800" dirty="0" smtClean="0">
              <a:solidFill>
                <a:srgbClr val="003360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15616" y="4057908"/>
            <a:ext cx="792088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800" b="1" dirty="0" smtClean="0">
                <a:solidFill>
                  <a:srgbClr val="003360"/>
                </a:solidFill>
                <a:latin typeface="Arial"/>
              </a:rPr>
              <a:t>0300 303 5678</a:t>
            </a:r>
            <a:endParaRPr lang="en-GB" sz="2800" b="1" dirty="0">
              <a:solidFill>
                <a:srgbClr val="003360"/>
              </a:solidFill>
              <a:latin typeface="Arial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60000" y="2420888"/>
            <a:ext cx="5904000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4615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6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19173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7753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9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3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76831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4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5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8276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6582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2900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6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9058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6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0942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41438"/>
            <a:ext cx="82296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en-US" smtClean="0"/>
              <a:t>Klik for at redigere titeltypografi i masteren</a:t>
            </a:r>
          </a:p>
        </p:txBody>
      </p:sp>
      <p:sp>
        <p:nvSpPr>
          <p:cNvPr id="1027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en-US" smtClean="0"/>
              <a:t>Klik for at redigere teksttypografierne i masteren</a:t>
            </a:r>
          </a:p>
          <a:p>
            <a:pPr lvl="1"/>
            <a:r>
              <a:rPr lang="da-DK" altLang="en-US" smtClean="0"/>
              <a:t>Andet niveau</a:t>
            </a:r>
          </a:p>
          <a:p>
            <a:pPr lvl="2"/>
            <a:r>
              <a:rPr lang="da-DK" altLang="en-US" smtClean="0"/>
              <a:t>Tredje niveau</a:t>
            </a:r>
          </a:p>
          <a:p>
            <a:pPr lvl="3"/>
            <a:r>
              <a:rPr lang="da-DK" altLang="en-US" smtClean="0"/>
              <a:t>Fjerde niveau</a:t>
            </a:r>
          </a:p>
          <a:p>
            <a:pPr lvl="4"/>
            <a:r>
              <a:rPr lang="da-DK" altLang="en-US" smtClean="0"/>
              <a:t>Femte niveau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391400" y="6407150"/>
            <a:ext cx="1524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00">
                <a:solidFill>
                  <a:srgbClr val="150E53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 bwMode="auto">
          <a:xfrm>
            <a:off x="7051675" y="6407150"/>
            <a:ext cx="339725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5B0"/>
        </a:buClr>
        <a:buSzPct val="85000"/>
        <a:buFont typeface="Wingdings" panose="05000000000000000000" pitchFamily="2" charset="2"/>
        <a:buChar char="§"/>
        <a:defRPr sz="2000">
          <a:solidFill>
            <a:srgbClr val="0055B0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5000"/>
        <a:buFont typeface="Wingdings" panose="05000000000000000000" pitchFamily="2" charset="2"/>
        <a:buChar char="§"/>
        <a:defRPr sz="2000">
          <a:solidFill>
            <a:srgbClr val="B6012F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anose="05000000000000000000" pitchFamily="2" charset="2"/>
        <a:buChar char="§"/>
        <a:defRPr sz="2400">
          <a:solidFill>
            <a:srgbClr val="229BB8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2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91F9D6EA-53C1-4056-A5B8-5AF66D913895}" type="datetime1">
              <a:rPr lang="en-GB" smtClean="0">
                <a:solidFill>
                  <a:srgbClr val="001830">
                    <a:tint val="75000"/>
                  </a:srgbClr>
                </a:solidFill>
                <a:latin typeface="Arial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22/10/2014</a:t>
            </a:fld>
            <a:endParaRPr lang="en-GB" dirty="0">
              <a:solidFill>
                <a:srgbClr val="00183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001830">
                    <a:tint val="75000"/>
                  </a:srgbClr>
                </a:solidFill>
                <a:latin typeface="Arial"/>
              </a:rPr>
              <a:t>Click to edit master footer style</a:t>
            </a:r>
            <a:endParaRPr lang="en-GB">
              <a:solidFill>
                <a:srgbClr val="00183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F2E129E-16B7-480B-972E-C025DBFD1D53}" type="slidenum">
              <a:rPr lang="en-GB" smtClean="0">
                <a:solidFill>
                  <a:srgbClr val="001830">
                    <a:tint val="75000"/>
                  </a:srgbClr>
                </a:solidFill>
                <a:latin typeface="Arial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srgbClr val="00183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551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://www.diseasesdatabase.com/snomed/snomed_subset_browser.asp?dblSubsetID=135100000013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zac.whitewood-moores@hscic.gov.uk" TargetMode="Externa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7772400" cy="1362075"/>
          </a:xfrm>
        </p:spPr>
        <p:txBody>
          <a:bodyPr/>
          <a:lstStyle/>
          <a:p>
            <a:pPr algn="r">
              <a:defRPr/>
            </a:pPr>
            <a:r>
              <a:rPr lang="en-GB" sz="3200" b="0" dirty="0" smtClean="0">
                <a:latin typeface="+mn-lt"/>
              </a:rPr>
              <a:t>Proposal for </a:t>
            </a:r>
            <a:r>
              <a:rPr lang="en-GB" sz="3200" b="0" dirty="0" err="1" smtClean="0">
                <a:latin typeface="+mn-lt"/>
              </a:rPr>
              <a:t>snomed</a:t>
            </a:r>
            <a:r>
              <a:rPr lang="en-GB" sz="3200" b="0" dirty="0" smtClean="0">
                <a:latin typeface="+mn-lt"/>
              </a:rPr>
              <a:t> </a:t>
            </a:r>
            <a:r>
              <a:rPr lang="en-GB" sz="3200" b="0" dirty="0" err="1" smtClean="0">
                <a:latin typeface="+mn-lt"/>
              </a:rPr>
              <a:t>ct</a:t>
            </a:r>
            <a:r>
              <a:rPr lang="en-GB" sz="3200" b="0" dirty="0" smtClean="0">
                <a:latin typeface="+mn-lt"/>
              </a:rPr>
              <a:t> subset for nursing units (location)</a:t>
            </a:r>
            <a:endParaRPr lang="en-GB" sz="2800" b="0" dirty="0">
              <a:latin typeface="+mn-lt"/>
            </a:endParaRP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91000"/>
            <a:ext cx="8153400" cy="1500188"/>
          </a:xfrm>
        </p:spPr>
        <p:txBody>
          <a:bodyPr/>
          <a:lstStyle/>
          <a:p>
            <a:pPr algn="ctr"/>
            <a:r>
              <a:rPr lang="en-GB" altLang="en-US" sz="2400" dirty="0" smtClean="0">
                <a:latin typeface="Arial" panose="020B0604020202020204" pitchFamily="34" charset="0"/>
              </a:rPr>
              <a:t>Judith J. Warren, PhD, RN, FAAN, FACMI</a:t>
            </a:r>
          </a:p>
        </p:txBody>
      </p:sp>
      <p:sp>
        <p:nvSpPr>
          <p:cNvPr id="13316" name="AutoShape 6" descr="data:image/jpeg;base64,/9j/4AAQSkZJRgABAQAAAQABAAD/2wCEAAkGBxAHEBASEhEVExAQFRAVEBcWFBEVFxUUGBEXFhUSFBQYHSgiJBwlGxQXITEiJSkrOi4uFyIzODMsNygtLisBCgoKDg0OGhAQGzQmICY0NzA1LjI3NzQsLzQ0NzIsLCwsLCwvLCwsLCwvNC8sLCwsNCwsLCw0LCwsLCwsLSwsLP/AABEIAOEA4QMBEQACEQEDEQH/xAAcAAEBAAIDAQEAAAAAAAAAAAAABwUGAwQIAgH/xABIEAACAQICAwgNCgUFAQEAAAAAAQIDBAURBgcSITFBUWFxgZETFBciMjNUcpOxsrPSFRY0QlJzgpKhokNTdIPBNWJjwtHhI//EABsBAQACAwEBAAAAAAAAAAAAAAAFBgIDBAcB/8QAOhEBAAECAgMMCQUBAQEBAAAAAAECAwQRBhIxBRMhQVFhcZGhscHRFCIyMzRSU4HhFRZCcqLx8JJi/9oADAMBAAIRAxEAPwC4gAAAAAAAAAAAAAAAAAAAAAAAAAAAAAAAAAAAAAAAAAAAAAAAAAAAAAAAAAAAAAAAAAAAAAAAAAAAAAAAAAAAAAAAAAAAAAAAAAAAAAAAAAAAAAAAAAAAAAAAAAAAAAAAAAAAAAAAAAAAAAAAAAAAAAAAAAAAAAAAAAAAAAAAAAAAAAAAAAAAAAAAAAAAAAAAAAAAAAAAAAAAAAAAAAAAAAAAAAAAAAAAAAAAAAAAAAAAAAAANb0h01s8CzjKfZKq/h08pSXnPeXSc93E0W+CdqXwO4uKxfrUxlTyzs+3HLRMR1qXVbxNGnSX+5uo+vcX6HHVjq59mMllsaK4en3tc1dkeLA3OnGJXG/dTS/2qEP1iszROJuzxpS3uHgKNluPvnPe6Xzmv/LLj01X/wBMN+ufNLo/TMH9Kn/5jyctDS3EaG9d1n503P2sz7GIuR/KWFe5GCr22qftGXcy9jrKxC2y25Qqrh24JN8mccjbTjLkbeFwXtGsFX7MTT0T55tuwTWjb3bUbim6Df1k9uHBv7ia6nvb51W8dTPBVGSBxmi9+3GtZq1ubZPlPZ0N7trmF3BTpzjOEt2MotNPmaO2KomM4Vq5brt1TTXGUxxS5T6wTXEtaUrGtWpdqKXYqlSGfZWs9mbjnlschH146aapjVW/D6LU3bVFzfcs4idnLGfK63dcl5GvTP4DH0+flbv2lT9X/P5O65LyNemfwD0+flP2lT9X/P5O65LyNemfwD0+flP2lT9X/P5O65LyNemfwD0+flP2lT9X/P5c1nrX7NUpxnaxhCUoqUuyt7MW0nLLY4Fun2nH5zGcNd3RTVoqqpuZzEbMtvNtU0kVOAAGC0w0hWjVuq2wqknOMYxctnPPNt55PeSNN+9vVOaS3K3PnHXt7zyjLPPa0nuuS8jXpn8Bx+nz8qx/tKn6v+fyd1yXka9M/gHp8/KftKn6v+fyd1yXka9M/gHp8/KftKn6v+fyd1yXka9M/gHp8/KftKn6v+fyd1yXka9M/gHp8/KftKn6v+fy2bQjTF6USrRdFUuxKD3J7We02vsriOjD4jfZngyyQ26+40bn00TFetrZ8WXjLbTqQYAAmGsLTuVOUrW0nk45qtVWW/w04P1vkI7E4rKdSjrXLcPcKKojEYiOinxnwhL28yOXMD6AAAAABndFtKLjRypnB7VKTXZKb8GS41xPlRus36rc8GxGbpbl2cbRlXGVXFPHHnHMueCYtSxqhCtSecJreeWcXwxkuNEzbuRXTrQ81xeEuYW7Nq5tjt54QDST6bd/f3HvZEHd9urpepYD4W1/WnuhjjB1gAAAA9HaO33ylaW9XhnTg5edlk/1zJ61VrURLyTHWN4xNdvkmWRNjkAJVrnv9qdtbr6sZVZfiezH2ZdZG4+rhildtE8PlRcvTxzl1cM98JqR64AAAAApOpXxl55lL2pEhgNtSoaW+7tdM+CrEkpABq2sTH/kO0ahLKtXzhS40su/muZPraObFXd7o4NsprcLc/0vExrR6tPDPhH37s0JbzIZ6WB9AAAAAAAANw1aaQvB7pU5y/8AwuGoyz3oz3oT/wAdPIdWEu6leU7JQGkG58YnDzcpj1qeH7cceLAaSfTbv7+497I0Xfbq6ZSeA+Ftf1p7oY4wdgAAAALNqhve2LGdNvdoVZJebJKS/c5ktgas7eXI890osamLiuP5R2xwd2TeTsVsAgusS+7fxG4aeaptU1+BZP8AXMhcVVrXZenbhWN5wNEcvD1/hrRzpgAAAAFJ1K+MvPMpe1IkMBtqVDS33drpnwVYklIAIprXxPt2+7Gn3tvFR/FLvpetLoIjG161zLkeiaNYbesHvk7apz+0cENLORYgABvmh2ryWM0417icqVGe7CKXfzX2s3vJ8G480dtjCTXGtVwQrG6ukVOGrm1ZjWqjbPFHNzz3N3hq6w2Cy7FJ8rqTz9Z2eh2uRXJ0ix8znrdkMJj+q2lUi5Wk5Qmk8oTe1GXIpb6fWabmBjLOiUjgtKbkVRTiYzjljgmPtsnsSu4oTtpyhOLjODaknuNNb6ZGzExOUrtbrpuUxVTOcS4z4zAAH3XqyrylOTzlNuUm99tvNt9LEznOcsaKIopimnZHA+AyAAAABv8Aqev+wXVWi3uVqecd360Hnklx5N9R24GvKuaeVVtKrGth6bsfxnsn8rASqhOG8uFa051HvU4yk+ZLM+VTlGbO1bm5XFEcc5PNVxWlcTlOTzlOUpSfG282/wBSvTOc5y9gooiimKadkcDjDMAAAAFJ1K+MvPMpe1IkMBtqVDS33drpnwVYklIfjeQHm7G7nty5uKn8yrVl1zbRX7k61Uy9dwlvesPbo5IiOx0jF0gGQ0fsvlG7t6T3qlWnGXm7S2v0zM7VOtXEOTHX94w1y5HFE9fF2vRsIKCSSySSSXElvIn3kszMznL6D4AQfWU4PE7nZ/4trey2uxRz/wDvLmQuLy32cnpmj+t+n29bn6s5/wDdDWDnTQAAAAAAAAAzGh178nX9rU4FUSfNNOD/AEkzbYq1bkSj91bG/YO5Rzd3D4PQ5OvKWrayr/tDDq27lKrs0o8u0939qk+g5sXVq2p501uBh9+x1HJTw9X5yQkhnpgAAAAAFJ1K+MvPMpe1IkMBtqVDS33drpnwVYklIAAAAAA1nSDTa1wCt2GrGo57MZd7FNZPPLh5Dnu4mi3VqymMDuJiMZa323MZZ5cLFVdadlFblOrJ8WzFetmqcdb5Jd1Oi2LmeGqmP/dDA41rUq14uNtRVPPc25vaktz6sVuJ8rz5jTcx0zwUwksJorbomKr9efNHBH3nb3dKeVqsq8pSk3KUm3JvfbbzbZwTOc5ytlFMUUxTTGUQ+AyAMlo7hM8buaVCP1337+zBeFLoRstW5uVRTDjx2Lpwtiq7VxbOeeKHFjdGNtdXMILKEK1aMVxRVRpLqR8uREVzEcrPB11V4e3XVtmmJ7HSMHSAAPqrTdGUoyWUotqS4mnk0JjLgY01RVEVRsl8hkJ5B8ej9H735Stberw1KdOUvO2VtLrzJ61VrURLyTHWN4xNy3yTPVxdjQdc99uWtBcc6kuhbMfXI4sfVspWjROxw3LvRHjPglxHLoAfSg2nLLcTSb5Wm0v2vqGTHWjPJ8hkAAKTqV8ZeeZS9qRIYDbUqGlvu7XTPgqxJKQAAAAABFNbf+o/2qXrkRGN969E0Y+B+8+DSzkWIAAAO7g+GVMYrRo0tnbnvbUlFZcLzf8Agzt0TXVqw5sVireGtTdubI5Ft0M0RpaMwbzVS4msqlTLLczz2IcS3FztZ8SUvYw8Wo53nW6269zH15bKI2R4zz9yLaSfTbv7+497IiLvt1dL0PAfC2v6090McYOsAAbJrCse0cQrZLJVdmqvxrOX7to34mnVuSiNw7++4KnPbT6vVs7MmtmhLgFp1S3/AG1YOm3u0Kko7/1X3y6N1roJbBVZ28uR53pNY3vGa8fyjPwaBrNvu3cSrL6tFQpx6I5y/dKRxYurWuzzLTo9Y3rA0Tx1Zz5dmTVTmTYBsCsexYRKs1u1bylFc0KFb/Mmb9XKzrc/mit/1t04tclEz11U+TXzQlQABSdSvjLzzKXtSJDAbalQ0t93a6Z8FWJJSAAAAAAIprb/ANR/tUvXIiMb716Jox8D958GlnIsQAAAfsZODTTya3U1vp8aD5MRMZSqurjTad5KNpcyzm/EVHvy/wCOfLxPhyJLC4mavUqUjd7cSm1TOIsRlHHHJzx4wnWkn027+/uPeyOC77dXStuA+Ftf1p7oY4wdYAApWuKxyVnXS3HGVOb5UlKH/bqJDHU+zUp+it/3tqemO6fBNSPXAA37VFiSs691CTyjOltv+1m8+qbO3BV5VTEqvpRhpu2rdVO2Jy6/+NJxC6d7Wq1Xv1Jzl1tvI46qtaqZWKxai1bptxxREOufG4Ao2ldh8m4BYQfhOtTnLj2p0602nzbWXQd96jVw9Mc/mqW5uI3/AHZvVxs1ZjqmmPynJwLaAAKTqV8ZeeZS9qRIYDbUqGlvu7XTPgqxJKQxOO6R2uAbHbFRw7JtbGUJyz2cs/BT+0jVcvUW/ad2D3NxGM1t5pzy28MRt6WK7ouF/wA9+irfCa/TLXK7f27uh8nbHmd0XC/579FW+EemWuU/bu6HydseZ3RcL/nv0Vb4R6Za5T9u7ofJ2x5sxgePW2PRnK3ntqDSlnGUcm1mtySRtt3abkZ0uDGYC/hKopvRlM/fudLG9DrPHKvZa0JOeyo7k5RWS3txc5hcw9Fyc6nRhN2MVhLe92pjLbsYm41YYfV8Hs0PNmn7UWapwVueV3UaT42nbqz0x5TDTNLNXtbBISrUpdmoxzc9zKcF9prhXKuo5L2EqojWjhhYdzNIbWKqi1cjVqnZyT+WknIsYAA+qVR0pKUW1KLTi1vpp5poROXCxqpiqJpnZLkvLiV5UqVJeHUlKcstxZyk28uln2qc5mZY2rdNuiminZEZdThPjYAALnrGse3cMqPLdpKFRfh8L9rZMYqnWtTzPNdwb+9boU//AKzjr2dqGEO9JA+ua1uZ2jbi8nKFSD5Yzg4SXVJn2KpjY13LVNyIirimJ+8TnDhPjYAdvCLR39xQpL+LUpw/NJJmVFOtVEOfFXd5s13OSJnsVfXBFQw+ilvK4ppcyo1STx3u46fNSNFpzxtcz8s99KOkUv4AApOpXxl55lL2pEhgNtSoaW+7tdM+CrEkpCda56G1Qtp/ZqSj0Sjn/wBTgx8erErZonXleuUcsZ9qSkYvQAApWpa6Ual3Sb8ONKcVn9lyTyX4l1EhgKuGqFP0ttZ0WrnJMx15eSqkkpIB8zgqiaazTTTXGnvoS+xMxOcPNuL0Fa3FeEfBhUqRjw7im0kV+uMqph67hbk3LFFc7ZiJ7HUMXQAAAAAAA9K3Vsr2hOlLwatOUJc0oZP1lgmnWpyeP27s2r0XI2xOfVObzdcUXbznCXhQlKMudPJ+ogJjKcnrtuuK6YqjZPC4z4zAAADcdVNj23iEZtblCE59LWyvafUdWDpzuZ8iv6S397wU0/NMR4ty1yfQKX9TT9zVOvHe7jp81f0V+Mq/rPfSjhFPQAABSdSvjLzzKXtSJDAbalQ0t93a6Z8FWJJSGq6zLJ3mG1slnKk4VFzRktp9EXJ9BzYunWtSmtHr0WsfRnsnOPLtyQohnpgAAy2i2MywG6p11uxTyqL7UH4SXLwrlRss3N7ripwbpYKMZh6rU7eLp4l/w6/pYnTjVpTU6ct5r9U+XkJymuKozh5dfw9yxcm3cjKYdoyaWD0s0jpaPUJTlJOq0+wwz3ZS4HlxJ77NN69FunOdqR3M3OuY29FNMerxzyR58jz/AFqjrSlKTzlJtyfG282yDmc5zep00xTTFMbIfAZAAAAAAAPTlHwY8y9RYY2PG6valB9Ylj2jiNwsso1HGpHlUopvL8W0ughsVTq3ZembhX99wNueOODq/GTWznTAAAAVjUzYdjo3Nd/xJRpx5oJtvpc1+Uk8BTwTUo2ld/O5bsxxRn1/87Xb1yfQKX9RT9zVMsd7uOnzaNFfjKv6z30o4RT0AAAUnUr4y88yl7UiQwG2pUNLfd2umfBViSUhx3FGNzCUJLOM4uMuZrJnyYzjJnRXNFUVU7Y4XnLG8NlhFxWoS36cpJcsc+9l0rJ9JA3KJoqmmXrWDxNOJsU3aeOP+x9pdEwdIAA7eG4pXwuW1RqzpyeWey2s8t7Nbz3+EyorqonOmXPiMLZxFOrdpiY52Ylp1iUll2zLnUYZ9eRt9Ku8rgjcLAROe9x2+bA3VzO7m51JynOW/KTbb6WaZmZnOUnbt0W6YpojKI4ocR8bAAByW9GVzOMIJynNqMUt9tvJIREzOUMK66aKZqqnKI4X3fWzsqtSlLJypTnCWW9nGTi8uo+1RqzMMbNyLtum5GyYievhcB8bQAB6co+DHmXqLDGx43V7UpfrnscpW1dLfU6cnzd9H1yI7H08MVLlonf9W5Z6J8J8EzI9cgAAAv8AoFZdoYdaxyyc4Ko+eff+pom8NTq2oeW7tX9+x1yeScurgYPXJ9Apf1FP3NU0473cdPmktFfjKv6z30o4RT0AAAUnUr4y88yl7UiQwG2pUNLfd2umfBViSUgA0LWhoq8UgrmjHOtRi1UiluzprdzXLHd50zixdjXjWp2ws+ju6sYeveLs+rVsnknylHSKX4D6AAAAAAAAVTVdoi6GV5Xi1Jp9rwksmk/4rT4Xwcjz4USWDw+Xr1fZSdIt14rzwtmeD+U+Hnz8CeaSfTbv7+497I4Lvt1dK14D4W1/WnuhjjB1gAD05R8GPMvUWGNjxur2patrPw/t7DqjS76hKNWPRnGX7ZSObF0a1qeZNaO4jesdTHFV6vjHbEIYQ70oAAdrC7R39elSWedScI7nLLJsyop1qohoxN6LNqq5PFEy9JUqapRjFbiiklzJZIn4jJ5DVVNUzM8bRtcn0Cl/UU/c1Tjx3u46fNZdFfjKv6z30o4RT0AAAUnUr4y88yl7UiQwG2pUNLfd2umfBViSUgAAT/TPV3DEnKta7NOtJ5zg9yE3wtcUv0fJvnDfwkVetRtWncnSKqxEWsRw08U8cecdqV4nhlfCp7FanKnLg2lvrji95rmI2uiqicqoXXD4m1iKde1VExzePI6hi6AAAAAdrDsOrYnPYo05VJ8UVnlyt7yXKzKmiqqcqYaL+JtWKde7VERzqjodq4jYuNa72Z1Fk4U1uwi+Ob4Xyb3OSNjBxT61al7q6R1XYm1huCOOrjno5O/oUNHeqjzlpJ9Nu/v7j3siAu+3V0vW8B8La/rT3Qxxg6wAB6co+DHmXqLDGx43V7UuO/tle0qlN71SMovpWR8qjWiYZWbs2rlNccU5vNVak6MpRkspRbUlxNPJor8xlwPYKaoqiKo2S+AyANt1XWPbmI05fVoRqVJfl2Y9O1JPoOrB053Y5kDpHf3rA1Rx1TEeM9kLkTDzdoeuT6BS/qKfuapxY73cdPms2ivxlX9Z76UcIp6AAAKTqV8ZeeZS9qRIYDbUqGlvu7XTPgqxJKQAAAHFc28LqLjOEZxe+pJNdTPkxExlLO3crt1a1E5TzNZxDV5h17m1SdJvhpyceqLzj+hz1YS1VxZJixpDjrXBra3THjwT2sPV1T2zfe3FVLlVOXqSNU4Cjil306WYj+Vunt/Li7ktLyqfo4/+nz0CPmbP3bd+lHW5aWqe2XhXFVrkVOPrTPsYCjjmWurSzEfxt09v4ZjD9XmHWWTdJ1WuGpJy64rKP6G2nCWqeLNwX9Icdd/lq9EePDPa2W2tqdpHZpwjCK4IpRXUjoimI4IQ9y7Xcq1q5mZ53MfWABh62i1hXlKUrWk5SblJuKzbbzbfSapsW5nOaXfTupjKKYppuzERzvj5o4d5JS/Ij56Pa+WGX6vjvq1dZ80cO8kpfkQ9HtfLB+r476tXWfNHDvJKX5EPR7Xywfq+O+rV1s0lkbkc/QMPW0WsK8pTla0nKbcpNxWbbebb6TVNi3M5zS76N1MZRTFNNyYiOd8fNHDvJKX5EfPR7Xywy/V8d9WrrPmjh3klL8iHo9r5YP1fHfVq63cw3BbbC3J0aMKbkkpOKyzS4GZ0W6aPZjJov43EYiIi7XNWXK75m5XVxHDqOJxUK1ONSCaklJZpSSaz6m+sxqopqjKqG6xibtirWtVTE7OBjvmjh3klL8iNfo9r5Ydf6vjvq1dZ80cO8kpfkQ9HtfLB+r476tXWfNHDvJKX5EPR7Xywfq+O+rV1u5huDW2FuToUYU3PJS2VlmlvZmdFumj2Yyc+Ixl/EREXa5qy5XfM3MAAAAAAAAAAAAAAAAAAAAAAAAAAAAAAAAAAAAAAAAAAAAAAAAAAAAAAAAAAAAAAAAAAAAAAAAAAAAAAAAAAAAAAAAAAAAAAAAAAAAAAAAAAAAAAAAAAAAAAAAAAAAAAAAAAAAAAAAAAAAAAAAAAAAAAAAAAAAAAAAAAAAAAAAAAAAAAAAAAAAAAAAAAAAAAAAAAAAAAAAAAAAAAAAAAAAAAAAAAAAAAAAAAAAAAAAAAAAB//9k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55B0"/>
              </a:buClr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B6012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50000"/>
              <a:buFont typeface="Wingdings" panose="05000000000000000000" pitchFamily="2" charset="2"/>
              <a:buChar char="§"/>
              <a:defRPr sz="2400">
                <a:solidFill>
                  <a:srgbClr val="229BB8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808080"/>
              </a:solidFill>
              <a:latin typeface="Verdana" panose="020B0604030504040204" pitchFamily="34" charset="0"/>
            </a:endParaRPr>
          </a:p>
        </p:txBody>
      </p:sp>
      <p:sp>
        <p:nvSpPr>
          <p:cNvPr id="13317" name="AutoShape 8" descr="data:image/jpeg;base64,/9j/4AAQSkZJRgABAQAAAQABAAD/2wCEAAkGBxAHEBASEhEVExAQFRAVEBcWFBEVFxUUGBEXFhUSFBQYHSgiJBwlGxQXITEiJSkrOi4uFyIzODMsNygtLisBCgoKDg0OGhAQGzQmICY0NzA1LjI3NzQsLzQ0NzIsLCwsLCwvLCwsLCwvNC8sLCwsNCwsLCw0LCwsLCwsLSwsLP/AABEIAOEA4QMBEQACEQEDEQH/xAAcAAEBAAIDAQEAAAAAAAAAAAAABwUGAwQIAgH/xABIEAACAQICAwgNCgUFAQEAAAAAAQIDBAURBgcSITFBUWFxgZETFBciMjNUcpOxsrPSFRY0QlJzgpKhokNTdIPBNWJjwtHhI//EABsBAQACAwEBAAAAAAAAAAAAAAAFBgIDBAcB/8QAOhEBAAECAgMMCQUBAQEBAAAAAAECAwQRBhIxBRMhQVFhcZGhscHRFCIyMzRSU4HhFRZCcqLx8JJi/9oADAMBAAIRAxEAPwC4gAAAAAAAAAAAAAAAAAAAAAAAAAAAAAAAAAAAAAAAAAAAAAAAAAAAAAAAAAAAAAAAAAAAAAAAAAAAAAAAAAAAAAAAAAAAAAAAAAAAAAAAAAAAAAAAAAAAAAAAAAAAAAAAAAAAAAAAAAAAAAAAAAAAAAAAAAAAAAAAAAAAAAAAAAAAAAAAAAAAAAAAAAAAAAAAAAAAAAAAAAAAAAAAAAAAAAAAAAAAAAAAAAAAAAAAAAAAAAAANb0h01s8CzjKfZKq/h08pSXnPeXSc93E0W+CdqXwO4uKxfrUxlTyzs+3HLRMR1qXVbxNGnSX+5uo+vcX6HHVjq59mMllsaK4en3tc1dkeLA3OnGJXG/dTS/2qEP1iszROJuzxpS3uHgKNluPvnPe6Xzmv/LLj01X/wBMN+ufNLo/TMH9Kn/5jyctDS3EaG9d1n503P2sz7GIuR/KWFe5GCr22qftGXcy9jrKxC2y25Qqrh24JN8mccjbTjLkbeFwXtGsFX7MTT0T55tuwTWjb3bUbim6Df1k9uHBv7ia6nvb51W8dTPBVGSBxmi9+3GtZq1ubZPlPZ0N7trmF3BTpzjOEt2MotNPmaO2KomM4Vq5brt1TTXGUxxS5T6wTXEtaUrGtWpdqKXYqlSGfZWs9mbjnlschH146aapjVW/D6LU3bVFzfcs4idnLGfK63dcl5GvTP4DH0+flbv2lT9X/P5O65LyNemfwD0+flP2lT9X/P5O65LyNemfwD0+flP2lT9X/P5O65LyNemfwD0+flP2lT9X/P5c1nrX7NUpxnaxhCUoqUuyt7MW0nLLY4Fun2nH5zGcNd3RTVoqqpuZzEbMtvNtU0kVOAAGC0w0hWjVuq2wqknOMYxctnPPNt55PeSNN+9vVOaS3K3PnHXt7zyjLPPa0nuuS8jXpn8Bx+nz8qx/tKn6v+fyd1yXka9M/gHp8/KftKn6v+fyd1yXka9M/gHp8/KftKn6v+fyd1yXka9M/gHp8/KftKn6v+fyd1yXka9M/gHp8/KftKn6v+fy2bQjTF6USrRdFUuxKD3J7We02vsriOjD4jfZngyyQ26+40bn00TFetrZ8WXjLbTqQYAAmGsLTuVOUrW0nk45qtVWW/w04P1vkI7E4rKdSjrXLcPcKKojEYiOinxnwhL28yOXMD6AAAAABndFtKLjRypnB7VKTXZKb8GS41xPlRus36rc8GxGbpbl2cbRlXGVXFPHHnHMueCYtSxqhCtSecJreeWcXwxkuNEzbuRXTrQ81xeEuYW7Nq5tjt54QDST6bd/f3HvZEHd9urpepYD4W1/WnuhjjB1gAAAA9HaO33ylaW9XhnTg5edlk/1zJ61VrURLyTHWN4xNdvkmWRNjkAJVrnv9qdtbr6sZVZfiezH2ZdZG4+rhildtE8PlRcvTxzl1cM98JqR64AAAAApOpXxl55lL2pEhgNtSoaW+7tdM+CrEkpABq2sTH/kO0ahLKtXzhS40su/muZPraObFXd7o4NsprcLc/0vExrR6tPDPhH37s0JbzIZ6WB9AAAAAAAANw1aaQvB7pU5y/8AwuGoyz3oz3oT/wAdPIdWEu6leU7JQGkG58YnDzcpj1qeH7cceLAaSfTbv7+497I0Xfbq6ZSeA+Ftf1p7oY4wdgAAAALNqhve2LGdNvdoVZJebJKS/c5ktgas7eXI890osamLiuP5R2xwd2TeTsVsAgusS+7fxG4aeaptU1+BZP8AXMhcVVrXZenbhWN5wNEcvD1/hrRzpgAAAAFJ1K+MvPMpe1IkMBtqVDS33drpnwVYklIAIprXxPt2+7Gn3tvFR/FLvpetLoIjG161zLkeiaNYbesHvk7apz+0cENLORYgABvmh2ryWM0417icqVGe7CKXfzX2s3vJ8G480dtjCTXGtVwQrG6ukVOGrm1ZjWqjbPFHNzz3N3hq6w2Cy7FJ8rqTz9Z2eh2uRXJ0ix8znrdkMJj+q2lUi5Wk5Qmk8oTe1GXIpb6fWabmBjLOiUjgtKbkVRTiYzjljgmPtsnsSu4oTtpyhOLjODaknuNNb6ZGzExOUrtbrpuUxVTOcS4z4zAAH3XqyrylOTzlNuUm99tvNt9LEznOcsaKIopimnZHA+AyAAAABv8Aqev+wXVWi3uVqecd360Hnklx5N9R24GvKuaeVVtKrGth6bsfxnsn8rASqhOG8uFa051HvU4yk+ZLM+VTlGbO1bm5XFEcc5PNVxWlcTlOTzlOUpSfG282/wBSvTOc5y9gooiimKadkcDjDMAAAAFJ1K+MvPMpe1IkMBtqVDS33drpnwVYklIfjeQHm7G7nty5uKn8yrVl1zbRX7k61Uy9dwlvesPbo5IiOx0jF0gGQ0fsvlG7t6T3qlWnGXm7S2v0zM7VOtXEOTHX94w1y5HFE9fF2vRsIKCSSySSSXElvIn3kszMznL6D4AQfWU4PE7nZ/4trey2uxRz/wDvLmQuLy32cnpmj+t+n29bn6s5/wDdDWDnTQAAAAAAAAAzGh178nX9rU4FUSfNNOD/AEkzbYq1bkSj91bG/YO5Rzd3D4PQ5OvKWrayr/tDDq27lKrs0o8u0939qk+g5sXVq2p501uBh9+x1HJTw9X5yQkhnpgAAAAAFJ1K+MvPMpe1IkMBtqVDS33drpnwVYklIAAAAAA1nSDTa1wCt2GrGo57MZd7FNZPPLh5Dnu4mi3VqymMDuJiMZa323MZZ5cLFVdadlFblOrJ8WzFetmqcdb5Jd1Oi2LmeGqmP/dDA41rUq14uNtRVPPc25vaktz6sVuJ8rz5jTcx0zwUwksJorbomKr9efNHBH3nb3dKeVqsq8pSk3KUm3JvfbbzbZwTOc5ytlFMUUxTTGUQ+AyAMlo7hM8buaVCP1337+zBeFLoRstW5uVRTDjx2Lpwtiq7VxbOeeKHFjdGNtdXMILKEK1aMVxRVRpLqR8uREVzEcrPB11V4e3XVtmmJ7HSMHSAAPqrTdGUoyWUotqS4mnk0JjLgY01RVEVRsl8hkJ5B8ej9H735Stberw1KdOUvO2VtLrzJ61VrURLyTHWN4xNy3yTPVxdjQdc99uWtBcc6kuhbMfXI4sfVspWjROxw3LvRHjPglxHLoAfSg2nLLcTSb5Wm0v2vqGTHWjPJ8hkAAKTqV8ZeeZS9qRIYDbUqGlvu7XTPgqxJKQAAAAABFNbf+o/2qXrkRGN969E0Y+B+8+DSzkWIAAAO7g+GVMYrRo0tnbnvbUlFZcLzf8Agzt0TXVqw5sVireGtTdubI5Ft0M0RpaMwbzVS4msqlTLLczz2IcS3FztZ8SUvYw8Wo53nW6269zH15bKI2R4zz9yLaSfTbv7+497IiLvt1dL0PAfC2v6090McYOsAAbJrCse0cQrZLJVdmqvxrOX7to34mnVuSiNw7++4KnPbT6vVs7MmtmhLgFp1S3/AG1YOm3u0Kko7/1X3y6N1roJbBVZ28uR53pNY3vGa8fyjPwaBrNvu3cSrL6tFQpx6I5y/dKRxYurWuzzLTo9Y3rA0Tx1Zz5dmTVTmTYBsCsexYRKs1u1bylFc0KFb/Mmb9XKzrc/mit/1t04tclEz11U+TXzQlQABSdSvjLzzKXtSJDAbalQ0t93a6Z8FWJJSAAAAAAIprb/ANR/tUvXIiMb716Jox8D958GlnIsQAAAfsZODTTya3U1vp8aD5MRMZSqurjTad5KNpcyzm/EVHvy/wCOfLxPhyJLC4mavUqUjd7cSm1TOIsRlHHHJzx4wnWkn027+/uPeyOC77dXStuA+Ftf1p7oY4wdYAApWuKxyVnXS3HGVOb5UlKH/bqJDHU+zUp+it/3tqemO6fBNSPXAA37VFiSs691CTyjOltv+1m8+qbO3BV5VTEqvpRhpu2rdVO2Jy6/+NJxC6d7Wq1Xv1Jzl1tvI46qtaqZWKxai1bptxxREOufG4Ao2ldh8m4BYQfhOtTnLj2p0602nzbWXQd96jVw9Mc/mqW5uI3/AHZvVxs1ZjqmmPynJwLaAAKTqV8ZeeZS9qRIYDbUqGlvu7XTPgqxJKQxOO6R2uAbHbFRw7JtbGUJyz2cs/BT+0jVcvUW/ad2D3NxGM1t5pzy28MRt6WK7ouF/wA9+irfCa/TLXK7f27uh8nbHmd0XC/579FW+EemWuU/bu6HydseZ3RcL/nv0Vb4R6Za5T9u7ofJ2x5sxgePW2PRnK3ntqDSlnGUcm1mtySRtt3abkZ0uDGYC/hKopvRlM/fudLG9DrPHKvZa0JOeyo7k5RWS3txc5hcw9Fyc6nRhN2MVhLe92pjLbsYm41YYfV8Hs0PNmn7UWapwVueV3UaT42nbqz0x5TDTNLNXtbBISrUpdmoxzc9zKcF9prhXKuo5L2EqojWjhhYdzNIbWKqi1cjVqnZyT+WknIsYAA+qVR0pKUW1KLTi1vpp5poROXCxqpiqJpnZLkvLiV5UqVJeHUlKcstxZyk28uln2qc5mZY2rdNuiminZEZdThPjYAALnrGse3cMqPLdpKFRfh8L9rZMYqnWtTzPNdwb+9boU//AKzjr2dqGEO9JA+ua1uZ2jbi8nKFSD5Yzg4SXVJn2KpjY13LVNyIirimJ+8TnDhPjYAdvCLR39xQpL+LUpw/NJJmVFOtVEOfFXd5s13OSJnsVfXBFQw+ilvK4ppcyo1STx3u46fNSNFpzxtcz8s99KOkUv4AApOpXxl55lL2pEhgNtSoaW+7tdM+CrEkpCda56G1Qtp/ZqSj0Sjn/wBTgx8erErZonXleuUcsZ9qSkYvQAApWpa6Ual3Sb8ONKcVn9lyTyX4l1EhgKuGqFP0ttZ0WrnJMx15eSqkkpIB8zgqiaazTTTXGnvoS+xMxOcPNuL0Fa3FeEfBhUqRjw7im0kV+uMqph67hbk3LFFc7ZiJ7HUMXQAAAAAAA9K3Vsr2hOlLwatOUJc0oZP1lgmnWpyeP27s2r0XI2xOfVObzdcUXbznCXhQlKMudPJ+ogJjKcnrtuuK6YqjZPC4z4zAAADcdVNj23iEZtblCE59LWyvafUdWDpzuZ8iv6S397wU0/NMR4ty1yfQKX9TT9zVOvHe7jp81f0V+Mq/rPfSjhFPQAABSdSvjLzzKXtSJDAbalQ0t93a6Z8FWJJSGq6zLJ3mG1slnKk4VFzRktp9EXJ9BzYunWtSmtHr0WsfRnsnOPLtyQohnpgAAy2i2MywG6p11uxTyqL7UH4SXLwrlRss3N7ripwbpYKMZh6rU7eLp4l/w6/pYnTjVpTU6ct5r9U+XkJymuKozh5dfw9yxcm3cjKYdoyaWD0s0jpaPUJTlJOq0+wwz3ZS4HlxJ77NN69FunOdqR3M3OuY29FNMerxzyR58jz/AFqjrSlKTzlJtyfG282yDmc5zep00xTTFMbIfAZAAAAAAAPTlHwY8y9RYY2PG6valB9Ylj2jiNwsso1HGpHlUopvL8W0ughsVTq3ZembhX99wNueOODq/GTWznTAAAAVjUzYdjo3Nd/xJRpx5oJtvpc1+Uk8BTwTUo2ld/O5bsxxRn1/87Xb1yfQKX9RT9zVMsd7uOnzaNFfjKv6z30o4RT0AAAUnUr4y88yl7UiQwG2pUNLfd2umfBViSUhx3FGNzCUJLOM4uMuZrJnyYzjJnRXNFUVU7Y4XnLG8NlhFxWoS36cpJcsc+9l0rJ9JA3KJoqmmXrWDxNOJsU3aeOP+x9pdEwdIAA7eG4pXwuW1RqzpyeWey2s8t7Nbz3+EyorqonOmXPiMLZxFOrdpiY52Ylp1iUll2zLnUYZ9eRt9Ku8rgjcLAROe9x2+bA3VzO7m51JynOW/KTbb6WaZmZnOUnbt0W6YpojKI4ocR8bAAByW9GVzOMIJynNqMUt9tvJIREzOUMK66aKZqqnKI4X3fWzsqtSlLJypTnCWW9nGTi8uo+1RqzMMbNyLtum5GyYievhcB8bQAB6co+DHmXqLDGx43V7UpfrnscpW1dLfU6cnzd9H1yI7H08MVLlonf9W5Z6J8J8EzI9cgAAAv8AoFZdoYdaxyyc4Ko+eff+pom8NTq2oeW7tX9+x1yeScurgYPXJ9Apf1FP3NU0473cdPmktFfjKv6z30o4RT0AAAUnUr4y88yl7UiQwG2pUNLfd2umfBViSUgA0LWhoq8UgrmjHOtRi1UiluzprdzXLHd50zixdjXjWp2ws+ju6sYeveLs+rVsnknylHSKX4D6AAAAAAAAVTVdoi6GV5Xi1Jp9rwksmk/4rT4Xwcjz4USWDw+Xr1fZSdIt14rzwtmeD+U+Hnz8CeaSfTbv7+497I4Lvt1dK14D4W1/WnuhjjB1gAD05R8GPMvUWGNjxur2patrPw/t7DqjS76hKNWPRnGX7ZSObF0a1qeZNaO4jesdTHFV6vjHbEIYQ70oAAdrC7R39elSWedScI7nLLJsyop1qohoxN6LNqq5PFEy9JUqapRjFbiiklzJZIn4jJ5DVVNUzM8bRtcn0Cl/UU/c1Tjx3u46fNZdFfjKv6z30o4RT0AAAUnUr4y88yl7UiQwG2pUNLfd2umfBViSUgAAT/TPV3DEnKta7NOtJ5zg9yE3wtcUv0fJvnDfwkVetRtWncnSKqxEWsRw08U8cecdqV4nhlfCp7FanKnLg2lvrji95rmI2uiqicqoXXD4m1iKde1VExzePI6hi6AAAAAdrDsOrYnPYo05VJ8UVnlyt7yXKzKmiqqcqYaL+JtWKde7VERzqjodq4jYuNa72Z1Fk4U1uwi+Ob4Xyb3OSNjBxT61al7q6R1XYm1huCOOrjno5O/oUNHeqjzlpJ9Nu/v7j3siAu+3V0vW8B8La/rT3Qxxg6wAB6co+DHmXqLDGx43V7UuO/tle0qlN71SMovpWR8qjWiYZWbs2rlNccU5vNVak6MpRkspRbUlxNPJor8xlwPYKaoqiKo2S+AyANt1XWPbmI05fVoRqVJfl2Y9O1JPoOrB053Y5kDpHf3rA1Rx1TEeM9kLkTDzdoeuT6BS/qKfuapxY73cdPms2ivxlX9Z76UcIp6AAAKTqV8ZeeZS9qRIYDbUqGlvu7XTPgqxJKQAAAHFc28LqLjOEZxe+pJNdTPkxExlLO3crt1a1E5TzNZxDV5h17m1SdJvhpyceqLzj+hz1YS1VxZJixpDjrXBra3THjwT2sPV1T2zfe3FVLlVOXqSNU4Cjil306WYj+Vunt/Li7ktLyqfo4/+nz0CPmbP3bd+lHW5aWqe2XhXFVrkVOPrTPsYCjjmWurSzEfxt09v4ZjD9XmHWWTdJ1WuGpJy64rKP6G2nCWqeLNwX9Icdd/lq9EePDPa2W2tqdpHZpwjCK4IpRXUjoimI4IQ9y7Xcq1q5mZ53MfWABh62i1hXlKUrWk5SblJuKzbbzbfSapsW5nOaXfTupjKKYppuzERzvj5o4d5JS/Ij56Pa+WGX6vjvq1dZ80cO8kpfkQ9HtfLB+r476tXWfNHDvJKX5EPR7Xywfq+O+rV1s0lkbkc/QMPW0WsK8pTla0nKbcpNxWbbebb6TVNi3M5zS76N1MZRTFNNyYiOd8fNHDvJKX5EfPR7Xywy/V8d9WrrPmjh3klL8iHo9r5YP1fHfVq63cw3BbbC3J0aMKbkkpOKyzS4GZ0W6aPZjJov43EYiIi7XNWXK75m5XVxHDqOJxUK1ONSCaklJZpSSaz6m+sxqopqjKqG6xibtirWtVTE7OBjvmjh3klL8iNfo9r5Ydf6vjvq1dZ80cO8kpfkQ9HtfLB+r476tXWfNHDvJKX5EPR7Xywfq+O+rV1u5huDW2FuToUYU3PJS2VlmlvZmdFumj2Yyc+Ixl/EREXa5qy5XfM3MAAAAAAAAAAAAAAAAAAAAAAAAAAAAAAAAAAAAAAAAAAAAAAAAAAAAAAAAAAAAAAAAAAAAAAAAAAAAAAAAAAAAAAAAAAAAAAAAAAAAAAAAAAAAAAAAAAAAAAAAAAAAAAAAAAAAAAAAAAAAAAAAAAAAAAAAAAAAAAAAAAAAAAAAAAAAAAAAAAAAAAAAAAAAAAAAAAAAAAAAAAAAAAAAAAAAAAAAAAAAAAAAAAAAAAAAAAAAB//9k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55B0"/>
              </a:buClr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B6012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50000"/>
              <a:buFont typeface="Wingdings" panose="05000000000000000000" pitchFamily="2" charset="2"/>
              <a:buChar char="§"/>
              <a:defRPr sz="2400">
                <a:solidFill>
                  <a:srgbClr val="229BB8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808080"/>
              </a:solidFill>
              <a:latin typeface="Verdana" panose="020B0604030504040204" pitchFamily="34" charset="0"/>
            </a:endParaRPr>
          </a:p>
        </p:txBody>
      </p:sp>
      <p:sp>
        <p:nvSpPr>
          <p:cNvPr id="13318" name="AutoShape 10" descr="data:image/jpeg;base64,/9j/4AAQSkZJRgABAQAAAQABAAD/2wCEAAkGBxAHEBASEhEVExAQFRAVEBcWFBEVFxUUGBEXFhUSFBQYHSgiJBwlGxQXITEiJSkrOi4uFyIzODMsNygtLisBCgoKDg0OGhAQGzQmICY0NzA1LjI3NzQsLzQ0NzIsLCwsLCwvLCwsLCwvNC8sLCwsNCwsLCw0LCwsLCwsLSwsLP/AABEIAOEA4QMBEQACEQEDEQH/xAAcAAEBAAIDAQEAAAAAAAAAAAAABwUGAwQIAgH/xABIEAACAQICAwgNCgUFAQEAAAAAAQIDBAURBgcSITFBUWFxgZETFBciMjNUcpOxsrPSFRY0QlJzgpKhokNTdIPBNWJjwtHhI//EABsBAQACAwEBAAAAAAAAAAAAAAAFBgIDBAcB/8QAOhEBAAECAgMMCQUBAQEBAAAAAAECAwQRBhIxBRMhQVFhcZGhscHRFCIyMzRSU4HhFRZCcqLx8JJi/9oADAMBAAIRAxEAPwC4gAAAAAAAAAAAAAAAAAAAAAAAAAAAAAAAAAAAAAAAAAAAAAAAAAAAAAAAAAAAAAAAAAAAAAAAAAAAAAAAAAAAAAAAAAAAAAAAAAAAAAAAAAAAAAAAAAAAAAAAAAAAAAAAAAAAAAAAAAAAAAAAAAAAAAAAAAAAAAAAAAAAAAAAAAAAAAAAAAAAAAAAAAAAAAAAAAAAAAAAAAAAAAAAAAAAAAAAAAAAAAAAAAAAAAAAAAAAAAAANb0h01s8CzjKfZKq/h08pSXnPeXSc93E0W+CdqXwO4uKxfrUxlTyzs+3HLRMR1qXVbxNGnSX+5uo+vcX6HHVjq59mMllsaK4en3tc1dkeLA3OnGJXG/dTS/2qEP1iszROJuzxpS3uHgKNluPvnPe6Xzmv/LLj01X/wBMN+ufNLo/TMH9Kn/5jyctDS3EaG9d1n503P2sz7GIuR/KWFe5GCr22qftGXcy9jrKxC2y25Qqrh24JN8mccjbTjLkbeFwXtGsFX7MTT0T55tuwTWjb3bUbim6Df1k9uHBv7ia6nvb51W8dTPBVGSBxmi9+3GtZq1ubZPlPZ0N7trmF3BTpzjOEt2MotNPmaO2KomM4Vq5brt1TTXGUxxS5T6wTXEtaUrGtWpdqKXYqlSGfZWs9mbjnlschH146aapjVW/D6LU3bVFzfcs4idnLGfK63dcl5GvTP4DH0+flbv2lT9X/P5O65LyNemfwD0+flP2lT9X/P5O65LyNemfwD0+flP2lT9X/P5O65LyNemfwD0+flP2lT9X/P5c1nrX7NUpxnaxhCUoqUuyt7MW0nLLY4Fun2nH5zGcNd3RTVoqqpuZzEbMtvNtU0kVOAAGC0w0hWjVuq2wqknOMYxctnPPNt55PeSNN+9vVOaS3K3PnHXt7zyjLPPa0nuuS8jXpn8Bx+nz8qx/tKn6v+fyd1yXka9M/gHp8/KftKn6v+fyd1yXka9M/gHp8/KftKn6v+fyd1yXka9M/gHp8/KftKn6v+fyd1yXka9M/gHp8/KftKn6v+fy2bQjTF6USrRdFUuxKD3J7We02vsriOjD4jfZngyyQ26+40bn00TFetrZ8WXjLbTqQYAAmGsLTuVOUrW0nk45qtVWW/w04P1vkI7E4rKdSjrXLcPcKKojEYiOinxnwhL28yOXMD6AAAAABndFtKLjRypnB7VKTXZKb8GS41xPlRus36rc8GxGbpbl2cbRlXGVXFPHHnHMueCYtSxqhCtSecJreeWcXwxkuNEzbuRXTrQ81xeEuYW7Nq5tjt54QDST6bd/f3HvZEHd9urpepYD4W1/WnuhjjB1gAAAA9HaO33ylaW9XhnTg5edlk/1zJ61VrURLyTHWN4xNdvkmWRNjkAJVrnv9qdtbr6sZVZfiezH2ZdZG4+rhildtE8PlRcvTxzl1cM98JqR64AAAAApOpXxl55lL2pEhgNtSoaW+7tdM+CrEkpABq2sTH/kO0ahLKtXzhS40su/muZPraObFXd7o4NsprcLc/0vExrR6tPDPhH37s0JbzIZ6WB9AAAAAAAANw1aaQvB7pU5y/8AwuGoyz3oz3oT/wAdPIdWEu6leU7JQGkG58YnDzcpj1qeH7cceLAaSfTbv7+497I0Xfbq6ZSeA+Ftf1p7oY4wdgAAAALNqhve2LGdNvdoVZJebJKS/c5ktgas7eXI890osamLiuP5R2xwd2TeTsVsAgusS+7fxG4aeaptU1+BZP8AXMhcVVrXZenbhWN5wNEcvD1/hrRzpgAAAAFJ1K+MvPMpe1IkMBtqVDS33drpnwVYklIAIprXxPt2+7Gn3tvFR/FLvpetLoIjG161zLkeiaNYbesHvk7apz+0cENLORYgABvmh2ryWM0417icqVGe7CKXfzX2s3vJ8G480dtjCTXGtVwQrG6ukVOGrm1ZjWqjbPFHNzz3N3hq6w2Cy7FJ8rqTz9Z2eh2uRXJ0ix8znrdkMJj+q2lUi5Wk5Qmk8oTe1GXIpb6fWabmBjLOiUjgtKbkVRTiYzjljgmPtsnsSu4oTtpyhOLjODaknuNNb6ZGzExOUrtbrpuUxVTOcS4z4zAAH3XqyrylOTzlNuUm99tvNt9LEznOcsaKIopimnZHA+AyAAAABv8Aqev+wXVWi3uVqecd360Hnklx5N9R24GvKuaeVVtKrGth6bsfxnsn8rASqhOG8uFa051HvU4yk+ZLM+VTlGbO1bm5XFEcc5PNVxWlcTlOTzlOUpSfG282/wBSvTOc5y9gooiimKadkcDjDMAAAAFJ1K+MvPMpe1IkMBtqVDS33drpnwVYklIfjeQHm7G7nty5uKn8yrVl1zbRX7k61Uy9dwlvesPbo5IiOx0jF0gGQ0fsvlG7t6T3qlWnGXm7S2v0zM7VOtXEOTHX94w1y5HFE9fF2vRsIKCSSySSSXElvIn3kszMznL6D4AQfWU4PE7nZ/4trey2uxRz/wDvLmQuLy32cnpmj+t+n29bn6s5/wDdDWDnTQAAAAAAAAAzGh178nX9rU4FUSfNNOD/AEkzbYq1bkSj91bG/YO5Rzd3D4PQ5OvKWrayr/tDDq27lKrs0o8u0939qk+g5sXVq2p501uBh9+x1HJTw9X5yQkhnpgAAAAAFJ1K+MvPMpe1IkMBtqVDS33drpnwVYklIAAAAAA1nSDTa1wCt2GrGo57MZd7FNZPPLh5Dnu4mi3VqymMDuJiMZa323MZZ5cLFVdadlFblOrJ8WzFetmqcdb5Jd1Oi2LmeGqmP/dDA41rUq14uNtRVPPc25vaktz6sVuJ8rz5jTcx0zwUwksJorbomKr9efNHBH3nb3dKeVqsq8pSk3KUm3JvfbbzbZwTOc5ytlFMUUxTTGUQ+AyAMlo7hM8buaVCP1337+zBeFLoRstW5uVRTDjx2Lpwtiq7VxbOeeKHFjdGNtdXMILKEK1aMVxRVRpLqR8uREVzEcrPB11V4e3XVtmmJ7HSMHSAAPqrTdGUoyWUotqS4mnk0JjLgY01RVEVRsl8hkJ5B8ej9H735Stberw1KdOUvO2VtLrzJ61VrURLyTHWN4xNy3yTPVxdjQdc99uWtBcc6kuhbMfXI4sfVspWjROxw3LvRHjPglxHLoAfSg2nLLcTSb5Wm0v2vqGTHWjPJ8hkAAKTqV8ZeeZS9qRIYDbUqGlvu7XTPgqxJKQAAAAABFNbf+o/2qXrkRGN969E0Y+B+8+DSzkWIAAAO7g+GVMYrRo0tnbnvbUlFZcLzf8Agzt0TXVqw5sVireGtTdubI5Ft0M0RpaMwbzVS4msqlTLLczz2IcS3FztZ8SUvYw8Wo53nW6269zH15bKI2R4zz9yLaSfTbv7+497IiLvt1dL0PAfC2v6090McYOsAAbJrCse0cQrZLJVdmqvxrOX7to34mnVuSiNw7++4KnPbT6vVs7MmtmhLgFp1S3/AG1YOm3u0Kko7/1X3y6N1roJbBVZ28uR53pNY3vGa8fyjPwaBrNvu3cSrL6tFQpx6I5y/dKRxYurWuzzLTo9Y3rA0Tx1Zz5dmTVTmTYBsCsexYRKs1u1bylFc0KFb/Mmb9XKzrc/mit/1t04tclEz11U+TXzQlQABSdSvjLzzKXtSJDAbalQ0t93a6Z8FWJJSAAAAAAIprb/ANR/tUvXIiMb716Jox8D958GlnIsQAAAfsZODTTya3U1vp8aD5MRMZSqurjTad5KNpcyzm/EVHvy/wCOfLxPhyJLC4mavUqUjd7cSm1TOIsRlHHHJzx4wnWkn027+/uPeyOC77dXStuA+Ftf1p7oY4wdYAApWuKxyVnXS3HGVOb5UlKH/bqJDHU+zUp+it/3tqemO6fBNSPXAA37VFiSs691CTyjOltv+1m8+qbO3BV5VTEqvpRhpu2rdVO2Jy6/+NJxC6d7Wq1Xv1Jzl1tvI46qtaqZWKxai1bptxxREOufG4Ao2ldh8m4BYQfhOtTnLj2p0602nzbWXQd96jVw9Mc/mqW5uI3/AHZvVxs1ZjqmmPynJwLaAAKTqV8ZeeZS9qRIYDbUqGlvu7XTPgqxJKQxOO6R2uAbHbFRw7JtbGUJyz2cs/BT+0jVcvUW/ad2D3NxGM1t5pzy28MRt6WK7ouF/wA9+irfCa/TLXK7f27uh8nbHmd0XC/579FW+EemWuU/bu6HydseZ3RcL/nv0Vb4R6Za5T9u7ofJ2x5sxgePW2PRnK3ntqDSlnGUcm1mtySRtt3abkZ0uDGYC/hKopvRlM/fudLG9DrPHKvZa0JOeyo7k5RWS3txc5hcw9Fyc6nRhN2MVhLe92pjLbsYm41YYfV8Hs0PNmn7UWapwVueV3UaT42nbqz0x5TDTNLNXtbBISrUpdmoxzc9zKcF9prhXKuo5L2EqojWjhhYdzNIbWKqi1cjVqnZyT+WknIsYAA+qVR0pKUW1KLTi1vpp5poROXCxqpiqJpnZLkvLiV5UqVJeHUlKcstxZyk28uln2qc5mZY2rdNuiminZEZdThPjYAALnrGse3cMqPLdpKFRfh8L9rZMYqnWtTzPNdwb+9boU//AKzjr2dqGEO9JA+ua1uZ2jbi8nKFSD5Yzg4SXVJn2KpjY13LVNyIirimJ+8TnDhPjYAdvCLR39xQpL+LUpw/NJJmVFOtVEOfFXd5s13OSJnsVfXBFQw+ilvK4ppcyo1STx3u46fNSNFpzxtcz8s99KOkUv4AApOpXxl55lL2pEhgNtSoaW+7tdM+CrEkpCda56G1Qtp/ZqSj0Sjn/wBTgx8erErZonXleuUcsZ9qSkYvQAApWpa6Ual3Sb8ONKcVn9lyTyX4l1EhgKuGqFP0ttZ0WrnJMx15eSqkkpIB8zgqiaazTTTXGnvoS+xMxOcPNuL0Fa3FeEfBhUqRjw7im0kV+uMqph67hbk3LFFc7ZiJ7HUMXQAAAAAAA9K3Vsr2hOlLwatOUJc0oZP1lgmnWpyeP27s2r0XI2xOfVObzdcUXbznCXhQlKMudPJ+ogJjKcnrtuuK6YqjZPC4z4zAAADcdVNj23iEZtblCE59LWyvafUdWDpzuZ8iv6S397wU0/NMR4ty1yfQKX9TT9zVOvHe7jp81f0V+Mq/rPfSjhFPQAABSdSvjLzzKXtSJDAbalQ0t93a6Z8FWJJSGq6zLJ3mG1slnKk4VFzRktp9EXJ9BzYunWtSmtHr0WsfRnsnOPLtyQohnpgAAy2i2MywG6p11uxTyqL7UH4SXLwrlRss3N7ripwbpYKMZh6rU7eLp4l/w6/pYnTjVpTU6ct5r9U+XkJymuKozh5dfw9yxcm3cjKYdoyaWD0s0jpaPUJTlJOq0+wwz3ZS4HlxJ77NN69FunOdqR3M3OuY29FNMerxzyR58jz/AFqjrSlKTzlJtyfG282yDmc5zep00xTTFMbIfAZAAAAAAAPTlHwY8y9RYY2PG6valB9Ylj2jiNwsso1HGpHlUopvL8W0ughsVTq3ZembhX99wNueOODq/GTWznTAAAAVjUzYdjo3Nd/xJRpx5oJtvpc1+Uk8BTwTUo2ld/O5bsxxRn1/87Xb1yfQKX9RT9zVMsd7uOnzaNFfjKv6z30o4RT0AAAUnUr4y88yl7UiQwG2pUNLfd2umfBViSUhx3FGNzCUJLOM4uMuZrJnyYzjJnRXNFUVU7Y4XnLG8NlhFxWoS36cpJcsc+9l0rJ9JA3KJoqmmXrWDxNOJsU3aeOP+x9pdEwdIAA7eG4pXwuW1RqzpyeWey2s8t7Nbz3+EyorqonOmXPiMLZxFOrdpiY52Ylp1iUll2zLnUYZ9eRt9Ku8rgjcLAROe9x2+bA3VzO7m51JynOW/KTbb6WaZmZnOUnbt0W6YpojKI4ocR8bAAByW9GVzOMIJynNqMUt9tvJIREzOUMK66aKZqqnKI4X3fWzsqtSlLJypTnCWW9nGTi8uo+1RqzMMbNyLtum5GyYievhcB8bQAB6co+DHmXqLDGx43V7UpfrnscpW1dLfU6cnzd9H1yI7H08MVLlonf9W5Z6J8J8EzI9cgAAAv8AoFZdoYdaxyyc4Ko+eff+pom8NTq2oeW7tX9+x1yeScurgYPXJ9Apf1FP3NU0473cdPmktFfjKv6z30o4RT0AAAUnUr4y88yl7UiQwG2pUNLfd2umfBViSUgA0LWhoq8UgrmjHOtRi1UiluzprdzXLHd50zixdjXjWp2ws+ju6sYeveLs+rVsnknylHSKX4D6AAAAAAAAVTVdoi6GV5Xi1Jp9rwksmk/4rT4Xwcjz4USWDw+Xr1fZSdIt14rzwtmeD+U+Hnz8CeaSfTbv7+497I4Lvt1dK14D4W1/WnuhjjB1gAD05R8GPMvUWGNjxur2patrPw/t7DqjS76hKNWPRnGX7ZSObF0a1qeZNaO4jesdTHFV6vjHbEIYQ70oAAdrC7R39elSWedScI7nLLJsyop1qohoxN6LNqq5PFEy9JUqapRjFbiiklzJZIn4jJ5DVVNUzM8bRtcn0Cl/UU/c1Tjx3u46fNZdFfjKv6z30o4RT0AAAUnUr4y88yl7UiQwG2pUNLfd2umfBViSUgAAT/TPV3DEnKta7NOtJ5zg9yE3wtcUv0fJvnDfwkVetRtWncnSKqxEWsRw08U8cecdqV4nhlfCp7FanKnLg2lvrji95rmI2uiqicqoXXD4m1iKde1VExzePI6hi6AAAAAdrDsOrYnPYo05VJ8UVnlyt7yXKzKmiqqcqYaL+JtWKde7VERzqjodq4jYuNa72Z1Fk4U1uwi+Ob4Xyb3OSNjBxT61al7q6R1XYm1huCOOrjno5O/oUNHeqjzlpJ9Nu/v7j3siAu+3V0vW8B8La/rT3Qxxg6wAB6co+DHmXqLDGx43V7UuO/tle0qlN71SMovpWR8qjWiYZWbs2rlNccU5vNVak6MpRkspRbUlxNPJor8xlwPYKaoqiKo2S+AyANt1XWPbmI05fVoRqVJfl2Y9O1JPoOrB053Y5kDpHf3rA1Rx1TEeM9kLkTDzdoeuT6BS/qKfuapxY73cdPms2ivxlX9Z76UcIp6AAAKTqV8ZeeZS9qRIYDbUqGlvu7XTPgqxJKQAAAHFc28LqLjOEZxe+pJNdTPkxExlLO3crt1a1E5TzNZxDV5h17m1SdJvhpyceqLzj+hz1YS1VxZJixpDjrXBra3THjwT2sPV1T2zfe3FVLlVOXqSNU4Cjil306WYj+Vunt/Li7ktLyqfo4/+nz0CPmbP3bd+lHW5aWqe2XhXFVrkVOPrTPsYCjjmWurSzEfxt09v4ZjD9XmHWWTdJ1WuGpJy64rKP6G2nCWqeLNwX9Icdd/lq9EePDPa2W2tqdpHZpwjCK4IpRXUjoimI4IQ9y7Xcq1q5mZ53MfWABh62i1hXlKUrWk5SblJuKzbbzbfSapsW5nOaXfTupjKKYppuzERzvj5o4d5JS/Ij56Pa+WGX6vjvq1dZ80cO8kpfkQ9HtfLB+r476tXWfNHDvJKX5EPR7Xywfq+O+rV1s0lkbkc/QMPW0WsK8pTla0nKbcpNxWbbebb6TVNi3M5zS76N1MZRTFNNyYiOd8fNHDvJKX5EfPR7Xywy/V8d9WrrPmjh3klL8iHo9r5YP1fHfVq63cw3BbbC3J0aMKbkkpOKyzS4GZ0W6aPZjJov43EYiIi7XNWXK75m5XVxHDqOJxUK1ONSCaklJZpSSaz6m+sxqopqjKqG6xibtirWtVTE7OBjvmjh3klL8iNfo9r5Ydf6vjvq1dZ80cO8kpfkQ9HtfLB+r476tXWfNHDvJKX5EPR7Xywfq+O+rV1u5huDW2FuToUYU3PJS2VlmlvZmdFumj2Yyc+Ixl/EREXa5qy5XfM3MAAAAAAAAAAAAAAAAAAAAAAAAAAAAAAAAAAAAAAAAAAAAAAAAAAAAAAAAAAAAAAAAAAAAAAAAAAAAAAAAAAAAAAAAAAAAAAAAAAAAAAAAAAAAAAAAAAAAAAAAAAAAAAAAAAAAAAAAAAAAAAAAAAAAAAAAAAAAAAAAAAAAAAAAAAAAAAAAAAAAAAAAAAAAAAAAAAAAAAAAAAAAAAAAAAAAAAAAAAAAAAAAAAAAAAAAAAAAB//9k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55B0"/>
              </a:buClr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B6012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50000"/>
              <a:buFont typeface="Wingdings" panose="05000000000000000000" pitchFamily="2" charset="2"/>
              <a:buChar char="§"/>
              <a:defRPr sz="2400">
                <a:solidFill>
                  <a:srgbClr val="229BB8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808080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Incidental Location Type subset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>
                <a:solidFill>
                  <a:srgbClr val="505050"/>
                </a:solidFill>
              </a:rPr>
              <a:pPr/>
              <a:t>10</a:t>
            </a:fld>
            <a:endParaRPr lang="en-GB" dirty="0">
              <a:solidFill>
                <a:srgbClr val="50505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5" r="60185" b="28617"/>
          <a:stretch/>
        </p:blipFill>
        <p:spPr bwMode="auto">
          <a:xfrm>
            <a:off x="499305" y="1268760"/>
            <a:ext cx="8075240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5969297"/>
            <a:ext cx="8426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001830"/>
                </a:solidFill>
                <a:latin typeface="Arial"/>
                <a:hlinkClick r:id="rId4"/>
              </a:rPr>
              <a:t>http://</a:t>
            </a:r>
            <a:r>
              <a:rPr lang="en-GB" sz="1400" dirty="0" smtClean="0">
                <a:solidFill>
                  <a:srgbClr val="001830"/>
                </a:solidFill>
                <a:latin typeface="Arial"/>
                <a:hlinkClick r:id="rId4"/>
              </a:rPr>
              <a:t>www.diseasesdatabase.com/snomed/snomed_subset_browser.asp?dblSubsetID=1351000000133</a:t>
            </a:r>
            <a:r>
              <a:rPr lang="en-GB" sz="1400" dirty="0" smtClean="0">
                <a:solidFill>
                  <a:srgbClr val="001830"/>
                </a:solidFill>
                <a:latin typeface="Arial"/>
              </a:rPr>
              <a:t> </a:t>
            </a:r>
            <a:endParaRPr lang="en-GB" sz="1400" dirty="0">
              <a:solidFill>
                <a:srgbClr val="0018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817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Is the externally curated list comprehensive?</a:t>
            </a:r>
          </a:p>
          <a:p>
            <a:r>
              <a:rPr lang="en-GB" dirty="0" smtClean="0"/>
              <a:t>Are there any unresolved IP issues?</a:t>
            </a:r>
          </a:p>
          <a:p>
            <a:r>
              <a:rPr lang="en-GB" dirty="0" smtClean="0"/>
              <a:t>Is there a formal collaboration agreement in place?</a:t>
            </a:r>
          </a:p>
          <a:p>
            <a:r>
              <a:rPr lang="en-GB" dirty="0" smtClean="0"/>
              <a:t>Nursing is a peripatetic profession, not all care takes place in Nursing Units</a:t>
            </a:r>
          </a:p>
          <a:p>
            <a:r>
              <a:rPr lang="en-GB" dirty="0" smtClean="0"/>
              <a:t>Increasingly healthcare activity is being shifted from hospitals to community settings </a:t>
            </a:r>
          </a:p>
          <a:p>
            <a:r>
              <a:rPr lang="en-GB" dirty="0" smtClean="0"/>
              <a:t>The Nursing profession are rarely independent actors, so is Nursing Units the right descriptor?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>
                <a:solidFill>
                  <a:srgbClr val="505050"/>
                </a:solidFill>
              </a:rPr>
              <a:pPr/>
              <a:t>11</a:t>
            </a:fld>
            <a:endParaRPr lang="en-GB" dirty="0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288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Suggested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Gap analysis to ensure all Nursing Units from the Classification are in SNOMED CT</a:t>
            </a:r>
          </a:p>
          <a:p>
            <a:pPr lvl="1"/>
            <a:r>
              <a:rPr lang="en-GB" dirty="0" smtClean="0"/>
              <a:t>Most would apply internationally</a:t>
            </a:r>
          </a:p>
          <a:p>
            <a:pPr lvl="1"/>
            <a:r>
              <a:rPr lang="en-GB" dirty="0" smtClean="0"/>
              <a:t>Any US only localities should go in US extension</a:t>
            </a:r>
          </a:p>
          <a:p>
            <a:r>
              <a:rPr lang="en-GB" dirty="0" smtClean="0"/>
              <a:t>Consider whether a </a:t>
            </a:r>
            <a:r>
              <a:rPr lang="en-GB" dirty="0" err="1" smtClean="0"/>
              <a:t>refset</a:t>
            </a:r>
            <a:r>
              <a:rPr lang="en-GB" dirty="0" smtClean="0"/>
              <a:t> would have international utility </a:t>
            </a:r>
          </a:p>
          <a:p>
            <a:r>
              <a:rPr lang="en-GB" dirty="0" smtClean="0"/>
              <a:t>Consider whether the Nursing emphasis in the classification should be in the </a:t>
            </a:r>
            <a:r>
              <a:rPr lang="en-GB" dirty="0" err="1" smtClean="0"/>
              <a:t>refset</a:t>
            </a:r>
            <a:r>
              <a:rPr lang="en-GB" dirty="0" smtClean="0"/>
              <a:t> too</a:t>
            </a:r>
          </a:p>
          <a:p>
            <a:r>
              <a:rPr lang="en-GB" dirty="0" smtClean="0"/>
              <a:t>Consider whether a wider, care setting </a:t>
            </a:r>
            <a:r>
              <a:rPr lang="en-GB" dirty="0" err="1" smtClean="0"/>
              <a:t>refset</a:t>
            </a:r>
            <a:r>
              <a:rPr lang="en-GB" dirty="0" smtClean="0"/>
              <a:t> would have greater utility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>
                <a:solidFill>
                  <a:srgbClr val="505050"/>
                </a:solidFill>
              </a:rPr>
              <a:pPr/>
              <a:t>12</a:t>
            </a:fld>
            <a:endParaRPr lang="en-GB" dirty="0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257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Thoughts or comments …?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Email: zac.whitewood-moores@hscic.gov.uk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4F2E129E-16B7-480B-972E-C025DBFD1D53}" type="slidenum">
              <a:rPr lang="en-GB" smtClean="0">
                <a:solidFill>
                  <a:srgbClr val="001830">
                    <a:tint val="75000"/>
                  </a:srgbClr>
                </a:solidFill>
              </a:rPr>
              <a:pPr/>
              <a:t>13</a:t>
            </a:fld>
            <a:endParaRPr lang="en-GB" dirty="0">
              <a:solidFill>
                <a:srgbClr val="00183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069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Database for Nursing Quality Indicators (NDNQI) developed by American Nurses Association</a:t>
            </a:r>
          </a:p>
          <a:p>
            <a:r>
              <a:rPr lang="en-US" dirty="0" smtClean="0"/>
              <a:t>Reports quality indicators and benchmarks according to nursing unit</a:t>
            </a:r>
          </a:p>
          <a:p>
            <a:pPr lvl="1"/>
            <a:r>
              <a:rPr lang="en-US" dirty="0" smtClean="0"/>
              <a:t>Created a standardized nursing unit typology and value set</a:t>
            </a:r>
          </a:p>
          <a:p>
            <a:pPr lvl="1"/>
            <a:r>
              <a:rPr lang="en-US" dirty="0" smtClean="0"/>
              <a:t>Used by over 2000 hospitals</a:t>
            </a:r>
          </a:p>
          <a:p>
            <a:pPr lvl="1"/>
            <a:r>
              <a:rPr lang="en-US" dirty="0" smtClean="0"/>
              <a:t>In 11 countries</a:t>
            </a:r>
          </a:p>
          <a:p>
            <a:r>
              <a:rPr lang="en-US" dirty="0" smtClean="0"/>
              <a:t>Need to share value set with other quality indicator developers and with HL7</a:t>
            </a:r>
          </a:p>
          <a:p>
            <a:pPr lvl="1"/>
            <a:r>
              <a:rPr lang="en-US" dirty="0" smtClean="0"/>
              <a:t>NLM’ Value Set Authority Center</a:t>
            </a:r>
          </a:p>
          <a:p>
            <a:pPr lvl="1"/>
            <a:r>
              <a:rPr lang="en-US" dirty="0" smtClean="0"/>
              <a:t>Requires using a standardized terminology</a:t>
            </a:r>
          </a:p>
          <a:p>
            <a:pPr lvl="2"/>
            <a:r>
              <a:rPr lang="en-US" sz="2000" dirty="0" smtClean="0"/>
              <a:t>Either SNOMED CT or LOINC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734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Committee Charge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October 2014, submit a request for subsets that pertain to Nursing’s needs</a:t>
            </a:r>
          </a:p>
          <a:p>
            <a:r>
              <a:rPr lang="en-US" dirty="0" smtClean="0"/>
              <a:t>Nursing Unit subset could be one of these</a:t>
            </a:r>
          </a:p>
          <a:p>
            <a:r>
              <a:rPr lang="en-US" dirty="0" smtClean="0"/>
              <a:t>Steps needed</a:t>
            </a:r>
          </a:p>
          <a:p>
            <a:pPr lvl="1"/>
            <a:r>
              <a:rPr lang="en-US" dirty="0" smtClean="0"/>
              <a:t>Assess Nursing SIG support</a:t>
            </a:r>
          </a:p>
          <a:p>
            <a:pPr lvl="1"/>
            <a:r>
              <a:rPr lang="en-US" dirty="0" smtClean="0"/>
              <a:t>NDNQI is willing to collaborate in the name of standard harmonization</a:t>
            </a:r>
          </a:p>
          <a:p>
            <a:pPr lvl="1"/>
            <a:r>
              <a:rPr lang="en-US" dirty="0" smtClean="0"/>
              <a:t>Determine IP of NDNQI </a:t>
            </a:r>
          </a:p>
          <a:p>
            <a:pPr lvl="1"/>
            <a:r>
              <a:rPr lang="en-US" dirty="0" smtClean="0"/>
              <a:t>Identify team</a:t>
            </a:r>
          </a:p>
          <a:p>
            <a:pPr lvl="1"/>
            <a:r>
              <a:rPr lang="en-US" dirty="0" smtClean="0"/>
              <a:t>Create Inception document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75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17106"/>
            <a:ext cx="9144000" cy="6858000"/>
            <a:chOff x="0" y="-17106"/>
            <a:chExt cx="9144000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7106"/>
              <a:ext cx="9144000" cy="6858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505200" y="6248400"/>
              <a:ext cx="1219200" cy="33855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© NDNQI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6238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6248400"/>
            <a:ext cx="1447800" cy="492496"/>
          </a:xfrm>
        </p:spPr>
        <p:txBody>
          <a:bodyPr/>
          <a:lstStyle/>
          <a:p>
            <a:r>
              <a:rPr lang="en-US" sz="1200" dirty="0" smtClean="0"/>
              <a:t>NDNQI 7/2014</a:t>
            </a:r>
            <a:endParaRPr lang="en-US" sz="1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47800"/>
            <a:ext cx="7178523" cy="4572000"/>
          </a:xfrm>
        </p:spPr>
      </p:pic>
    </p:spTree>
    <p:extLst>
      <p:ext uri="{BB962C8B-B14F-4D97-AF65-F5344CB8AC3E}">
        <p14:creationId xmlns:p14="http://schemas.microsoft.com/office/powerpoint/2010/main" val="1089695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8" y="4864"/>
            <a:ext cx="9132651" cy="68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349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" y="0"/>
            <a:ext cx="9128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73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Questions</a:t>
            </a:r>
          </a:p>
          <a:p>
            <a:pPr algn="ctr"/>
            <a:endParaRPr lang="en-US" sz="5400" dirty="0"/>
          </a:p>
          <a:p>
            <a:pPr algn="ctr"/>
            <a:r>
              <a:rPr lang="en-US" sz="5400" smtClean="0"/>
              <a:t>jjwarren@live.com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96012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Reflections on the Nursing Units proposal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Similar subset in the UK to support clinical messages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Zac Whitewood-Moores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563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tion_Slide_-_Template">
  <a:themeElements>
    <a:clrScheme name="master_IHTSDO_turkis lin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Presentation_Slide_-_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NI Description.ppt [Compatibility Mode]" id="{00F3CDE5-16F3-4C5B-978A-C273DEC31080}" vid="{4339FDC4-18FD-4BB2-9A78-CB75AF51189A}"/>
    </a:ext>
  </a:extLst>
</a:theme>
</file>

<file path=ppt/theme/theme2.xml><?xml version="1.0" encoding="utf-8"?>
<a:theme xmlns:a="http://schemas.openxmlformats.org/drawingml/2006/main" name="HSCIC_Powepoint_v2.0_0814">
  <a:themeElements>
    <a:clrScheme name="HSCIC_Accent_Green">
      <a:dk1>
        <a:srgbClr val="001830"/>
      </a:dk1>
      <a:lt1>
        <a:srgbClr val="FFFFFF"/>
      </a:lt1>
      <a:dk2>
        <a:srgbClr val="000000"/>
      </a:dk2>
      <a:lt2>
        <a:srgbClr val="F4FCFF"/>
      </a:lt2>
      <a:accent1>
        <a:srgbClr val="003360"/>
      </a:accent1>
      <a:accent2>
        <a:srgbClr val="A0D0E8"/>
      </a:accent2>
      <a:accent3>
        <a:srgbClr val="505050"/>
      </a:accent3>
      <a:accent4>
        <a:srgbClr val="80A0B0"/>
      </a:accent4>
      <a:accent5>
        <a:srgbClr val="D8E0E8"/>
      </a:accent5>
      <a:accent6>
        <a:srgbClr val="00A050"/>
      </a:accent6>
      <a:hlink>
        <a:srgbClr val="0060E0"/>
      </a:hlink>
      <a:folHlink>
        <a:srgbClr val="701870"/>
      </a:folHlink>
    </a:clrScheme>
    <a:fontScheme name="Corporate 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4035</TotalTime>
  <Words>334</Words>
  <Application>Microsoft Office PowerPoint</Application>
  <PresentationFormat>On-screen Show (4:3)</PresentationFormat>
  <Paragraphs>54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Verdana</vt:lpstr>
      <vt:lpstr>Wingdings</vt:lpstr>
      <vt:lpstr>1_Presentation_Slide_-_Template</vt:lpstr>
      <vt:lpstr>HSCIC_Powepoint_v2.0_0814</vt:lpstr>
      <vt:lpstr>Proposal for snomed ct subset for nursing units (location)</vt:lpstr>
      <vt:lpstr>Background</vt:lpstr>
      <vt:lpstr>Content Committee Charge</vt:lpstr>
      <vt:lpstr>PowerPoint Presentation</vt:lpstr>
      <vt:lpstr>NDNQI 7/2014</vt:lpstr>
      <vt:lpstr>PowerPoint Presentation</vt:lpstr>
      <vt:lpstr>PowerPoint Presentation</vt:lpstr>
      <vt:lpstr>PowerPoint Presentation</vt:lpstr>
      <vt:lpstr>PowerPoint Presentation</vt:lpstr>
      <vt:lpstr>Incidental Location Type subset</vt:lpstr>
      <vt:lpstr>Potential challenges</vt:lpstr>
      <vt:lpstr>Suggested steps</vt:lpstr>
      <vt:lpstr>PowerPoint Presentation</vt:lpstr>
    </vt:vector>
  </TitlesOfParts>
  <Company>University of Kansas School of Nursing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Judith Warren</dc:creator>
  <cp:lastModifiedBy>Judy Warren</cp:lastModifiedBy>
  <cp:revision>114</cp:revision>
  <cp:lastPrinted>2007-04-12T09:17:53Z</cp:lastPrinted>
  <dcterms:created xsi:type="dcterms:W3CDTF">2009-10-05T18:36:54Z</dcterms:created>
  <dcterms:modified xsi:type="dcterms:W3CDTF">2014-10-22T20:29:48Z</dcterms:modified>
</cp:coreProperties>
</file>