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86" r:id="rId3"/>
    <p:sldId id="287" r:id="rId4"/>
    <p:sldId id="293" r:id="rId5"/>
    <p:sldId id="288" r:id="rId6"/>
    <p:sldId id="294" r:id="rId7"/>
    <p:sldId id="289" r:id="rId8"/>
    <p:sldId id="290" r:id="rId9"/>
    <p:sldId id="291" r:id="rId10"/>
    <p:sldId id="292" r:id="rId11"/>
    <p:sldId id="295" r:id="rId12"/>
    <p:sldId id="296" r:id="rId13"/>
    <p:sldId id="297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0ECDBD7-4E1F-496D-B6F2-54A702A40D24}">
          <p14:sldIdLst>
            <p14:sldId id="268"/>
            <p14:sldId id="286"/>
            <p14:sldId id="287"/>
            <p14:sldId id="293"/>
            <p14:sldId id="288"/>
            <p14:sldId id="294"/>
            <p14:sldId id="289"/>
            <p14:sldId id="290"/>
            <p14:sldId id="291"/>
            <p14:sldId id="292"/>
          </p14:sldIdLst>
        </p14:section>
        <p14:section name="Untitled Section" id="{9C5F44EC-C021-494C-9E0B-7CCC8E5B1142}">
          <p14:sldIdLst>
            <p14:sldId id="295"/>
            <p14:sldId id="296"/>
            <p14:sldId id="29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2050"/>
    <a:srgbClr val="00A050"/>
    <a:srgbClr val="E8F4F0"/>
    <a:srgbClr val="702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710" autoAdjust="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7FFDFB-7E47-4DD6-B3B8-07B5A799607E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DDCA8FD-F604-4A0E-B1F5-1A1FA996B7E2}">
      <dgm:prSet phldrT="[Text]"/>
      <dgm:spPr/>
      <dgm:t>
        <a:bodyPr/>
        <a:lstStyle/>
        <a:p>
          <a:r>
            <a:rPr lang="en-GB" dirty="0" smtClean="0"/>
            <a:t>Challenges</a:t>
          </a:r>
          <a:endParaRPr lang="en-GB" dirty="0"/>
        </a:p>
      </dgm:t>
    </dgm:pt>
    <dgm:pt modelId="{987F48A6-CF0A-4B1D-997E-334750B652D0}" type="parTrans" cxnId="{49E3E93E-3726-4AE4-922F-ABA46C395F0E}">
      <dgm:prSet/>
      <dgm:spPr/>
      <dgm:t>
        <a:bodyPr/>
        <a:lstStyle/>
        <a:p>
          <a:endParaRPr lang="en-GB"/>
        </a:p>
      </dgm:t>
    </dgm:pt>
    <dgm:pt modelId="{7BF2D331-0A82-4D1B-9DB3-522088D3BAC5}" type="sibTrans" cxnId="{49E3E93E-3726-4AE4-922F-ABA46C395F0E}">
      <dgm:prSet/>
      <dgm:spPr/>
      <dgm:t>
        <a:bodyPr/>
        <a:lstStyle/>
        <a:p>
          <a:endParaRPr lang="en-GB"/>
        </a:p>
      </dgm:t>
    </dgm:pt>
    <dgm:pt modelId="{0293F2D2-A3C3-403B-B5BA-7A02A0716D2A}">
      <dgm:prSet phldrT="[Text]"/>
      <dgm:spPr/>
      <dgm:t>
        <a:bodyPr/>
        <a:lstStyle/>
        <a:p>
          <a:r>
            <a:rPr lang="en-GB" dirty="0" smtClean="0"/>
            <a:t>Reliance on legacy </a:t>
          </a:r>
          <a:r>
            <a:rPr lang="en-GB" dirty="0" smtClean="0"/>
            <a:t>code </a:t>
          </a:r>
          <a:r>
            <a:rPr lang="en-GB" dirty="0" smtClean="0"/>
            <a:t>schemes</a:t>
          </a:r>
          <a:endParaRPr lang="en-GB" dirty="0"/>
        </a:p>
      </dgm:t>
    </dgm:pt>
    <dgm:pt modelId="{B2DFB99B-7190-4093-9B9F-E08FE730C3CA}" type="parTrans" cxnId="{3C37F2D6-143B-4812-AFE2-2D934BB7C1CC}">
      <dgm:prSet/>
      <dgm:spPr/>
      <dgm:t>
        <a:bodyPr/>
        <a:lstStyle/>
        <a:p>
          <a:endParaRPr lang="en-GB"/>
        </a:p>
      </dgm:t>
    </dgm:pt>
    <dgm:pt modelId="{478B18D2-0F1D-44A6-A86A-744928BA99EB}" type="sibTrans" cxnId="{3C37F2D6-143B-4812-AFE2-2D934BB7C1CC}">
      <dgm:prSet/>
      <dgm:spPr/>
      <dgm:t>
        <a:bodyPr/>
        <a:lstStyle/>
        <a:p>
          <a:endParaRPr lang="en-GB"/>
        </a:p>
      </dgm:t>
    </dgm:pt>
    <dgm:pt modelId="{ED33ACD8-67FC-42FC-AC0F-32B9FF050E8D}">
      <dgm:prSet phldrT="[Text]"/>
      <dgm:spPr/>
      <dgm:t>
        <a:bodyPr/>
        <a:lstStyle/>
        <a:p>
          <a:r>
            <a:rPr lang="en-GB" dirty="0" smtClean="0"/>
            <a:t>Localisation of standards</a:t>
          </a:r>
          <a:endParaRPr lang="en-GB" dirty="0"/>
        </a:p>
      </dgm:t>
    </dgm:pt>
    <dgm:pt modelId="{1F7E3DCD-E0CD-4DBF-AFAB-0FC7E46A1704}" type="parTrans" cxnId="{7CA7BB20-83FE-473D-8116-497CD92798A8}">
      <dgm:prSet/>
      <dgm:spPr/>
      <dgm:t>
        <a:bodyPr/>
        <a:lstStyle/>
        <a:p>
          <a:endParaRPr lang="en-GB"/>
        </a:p>
      </dgm:t>
    </dgm:pt>
    <dgm:pt modelId="{05E5FB64-11EF-40DB-8641-F34C0111A234}" type="sibTrans" cxnId="{7CA7BB20-83FE-473D-8116-497CD92798A8}">
      <dgm:prSet/>
      <dgm:spPr/>
      <dgm:t>
        <a:bodyPr/>
        <a:lstStyle/>
        <a:p>
          <a:endParaRPr lang="en-GB"/>
        </a:p>
      </dgm:t>
    </dgm:pt>
    <dgm:pt modelId="{423B3E41-014A-4467-A63C-3F64DAD01AEB}">
      <dgm:prSet phldrT="[Text]"/>
      <dgm:spPr/>
      <dgm:t>
        <a:bodyPr/>
        <a:lstStyle/>
        <a:p>
          <a:r>
            <a:rPr lang="en-GB" dirty="0" smtClean="0"/>
            <a:t>Opportunities</a:t>
          </a:r>
          <a:endParaRPr lang="en-GB" dirty="0"/>
        </a:p>
      </dgm:t>
    </dgm:pt>
    <dgm:pt modelId="{9BDA0662-7296-447E-ABA4-D76DA49EBF1B}" type="parTrans" cxnId="{79B14C51-BF9B-47A0-8B3D-0DA9DF4229D3}">
      <dgm:prSet/>
      <dgm:spPr/>
      <dgm:t>
        <a:bodyPr/>
        <a:lstStyle/>
        <a:p>
          <a:endParaRPr lang="en-GB"/>
        </a:p>
      </dgm:t>
    </dgm:pt>
    <dgm:pt modelId="{A15D8D4D-87BA-411E-B91F-01DDB84D91B3}" type="sibTrans" cxnId="{79B14C51-BF9B-47A0-8B3D-0DA9DF4229D3}">
      <dgm:prSet/>
      <dgm:spPr/>
      <dgm:t>
        <a:bodyPr/>
        <a:lstStyle/>
        <a:p>
          <a:endParaRPr lang="en-GB"/>
        </a:p>
      </dgm:t>
    </dgm:pt>
    <dgm:pt modelId="{1651C3EA-2475-4134-8021-7E7004535F89}">
      <dgm:prSet phldrT="[Text]"/>
      <dgm:spPr/>
      <dgm:t>
        <a:bodyPr/>
        <a:lstStyle/>
        <a:p>
          <a:r>
            <a:rPr lang="en-GB" dirty="0" smtClean="0"/>
            <a:t>Improved Standardisation</a:t>
          </a:r>
          <a:endParaRPr lang="en-GB" dirty="0"/>
        </a:p>
      </dgm:t>
    </dgm:pt>
    <dgm:pt modelId="{3535CB44-BF68-4879-A440-34F372DFB513}" type="parTrans" cxnId="{AF63B537-EEF3-4FC5-AFB3-DBF94E50A2A3}">
      <dgm:prSet/>
      <dgm:spPr/>
      <dgm:t>
        <a:bodyPr/>
        <a:lstStyle/>
        <a:p>
          <a:endParaRPr lang="en-GB"/>
        </a:p>
      </dgm:t>
    </dgm:pt>
    <dgm:pt modelId="{D6116172-F6D3-4A51-87E0-641DAA253468}" type="sibTrans" cxnId="{AF63B537-EEF3-4FC5-AFB3-DBF94E50A2A3}">
      <dgm:prSet/>
      <dgm:spPr/>
      <dgm:t>
        <a:bodyPr/>
        <a:lstStyle/>
        <a:p>
          <a:endParaRPr lang="en-GB"/>
        </a:p>
      </dgm:t>
    </dgm:pt>
    <dgm:pt modelId="{B55EAFA8-F83B-4297-A68F-9036F14253EE}">
      <dgm:prSet phldrT="[Text]"/>
      <dgm:spPr/>
      <dgm:t>
        <a:bodyPr/>
        <a:lstStyle/>
        <a:p>
          <a:r>
            <a:rPr lang="en-GB" dirty="0" smtClean="0"/>
            <a:t>Increased clinical involvement and knowledge</a:t>
          </a:r>
          <a:endParaRPr lang="en-GB" dirty="0"/>
        </a:p>
      </dgm:t>
    </dgm:pt>
    <dgm:pt modelId="{1919B4C8-DF12-457D-B7AA-B5797076401C}" type="parTrans" cxnId="{4E317D14-3FE9-4048-92B3-0BC9E80A4362}">
      <dgm:prSet/>
      <dgm:spPr/>
      <dgm:t>
        <a:bodyPr/>
        <a:lstStyle/>
        <a:p>
          <a:endParaRPr lang="en-GB"/>
        </a:p>
      </dgm:t>
    </dgm:pt>
    <dgm:pt modelId="{748E6611-6E0A-4E70-AE00-D8C68794B56D}" type="sibTrans" cxnId="{4E317D14-3FE9-4048-92B3-0BC9E80A4362}">
      <dgm:prSet/>
      <dgm:spPr/>
      <dgm:t>
        <a:bodyPr/>
        <a:lstStyle/>
        <a:p>
          <a:endParaRPr lang="en-GB"/>
        </a:p>
      </dgm:t>
    </dgm:pt>
    <dgm:pt modelId="{62C69776-E715-42C8-BE18-0BCDC8E0B460}">
      <dgm:prSet phldrT="[Text]"/>
      <dgm:spPr/>
      <dgm:t>
        <a:bodyPr/>
        <a:lstStyle/>
        <a:p>
          <a:r>
            <a:rPr lang="en-GB" dirty="0" smtClean="0"/>
            <a:t>Increased engagement and promotion of SNOMED CT</a:t>
          </a:r>
          <a:endParaRPr lang="en-GB" dirty="0"/>
        </a:p>
      </dgm:t>
    </dgm:pt>
    <dgm:pt modelId="{6E7FC626-4FE0-41E7-A4AC-7E7518C75026}" type="parTrans" cxnId="{71028293-224E-4F11-8052-A1D5D44ECA53}">
      <dgm:prSet/>
      <dgm:spPr/>
      <dgm:t>
        <a:bodyPr/>
        <a:lstStyle/>
        <a:p>
          <a:endParaRPr lang="en-GB"/>
        </a:p>
      </dgm:t>
    </dgm:pt>
    <dgm:pt modelId="{7970678C-ACFF-48C6-BC28-E0CFA5608AA6}" type="sibTrans" cxnId="{71028293-224E-4F11-8052-A1D5D44ECA53}">
      <dgm:prSet/>
      <dgm:spPr/>
      <dgm:t>
        <a:bodyPr/>
        <a:lstStyle/>
        <a:p>
          <a:endParaRPr lang="en-GB"/>
        </a:p>
      </dgm:t>
    </dgm:pt>
    <dgm:pt modelId="{6144CB26-D849-48EA-8C70-29A1BF4A8978}">
      <dgm:prSet/>
      <dgm:spPr/>
      <dgm:t>
        <a:bodyPr/>
        <a:lstStyle/>
        <a:p>
          <a:r>
            <a:rPr lang="en-GB" dirty="0" smtClean="0"/>
            <a:t>Scale of change </a:t>
          </a:r>
          <a:r>
            <a:rPr lang="en-GB" smtClean="0"/>
            <a:t>required nationally </a:t>
          </a:r>
          <a:r>
            <a:rPr lang="en-GB" dirty="0" smtClean="0"/>
            <a:t>and timescales</a:t>
          </a:r>
          <a:endParaRPr lang="en-GB" dirty="0"/>
        </a:p>
      </dgm:t>
    </dgm:pt>
    <dgm:pt modelId="{84A389AB-2E20-4E7E-9136-564418E78FF3}" type="parTrans" cxnId="{3014A42F-D962-4C5F-A8D2-E052EA13E3AC}">
      <dgm:prSet/>
      <dgm:spPr/>
      <dgm:t>
        <a:bodyPr/>
        <a:lstStyle/>
        <a:p>
          <a:endParaRPr lang="en-GB"/>
        </a:p>
      </dgm:t>
    </dgm:pt>
    <dgm:pt modelId="{A566A9D4-4641-44FB-B28F-4DDD098E7DD1}" type="sibTrans" cxnId="{3014A42F-D962-4C5F-A8D2-E052EA13E3AC}">
      <dgm:prSet/>
      <dgm:spPr/>
      <dgm:t>
        <a:bodyPr/>
        <a:lstStyle/>
        <a:p>
          <a:endParaRPr lang="en-GB"/>
        </a:p>
      </dgm:t>
    </dgm:pt>
    <dgm:pt modelId="{76CC601A-9586-4DA5-A2DE-549372185621}">
      <dgm:prSet/>
      <dgm:spPr/>
      <dgm:t>
        <a:bodyPr/>
        <a:lstStyle/>
        <a:p>
          <a:r>
            <a:rPr lang="en-GB" dirty="0" smtClean="0"/>
            <a:t>Increased co-operation with suppliers, clinicians and secondary data collections</a:t>
          </a:r>
          <a:endParaRPr lang="en-GB" dirty="0"/>
        </a:p>
      </dgm:t>
    </dgm:pt>
    <dgm:pt modelId="{770825D7-F065-4203-8966-C2DB97C5047C}" type="parTrans" cxnId="{8E8FEADE-C0BF-4135-8DB6-ECBD49FC1CC1}">
      <dgm:prSet/>
      <dgm:spPr/>
      <dgm:t>
        <a:bodyPr/>
        <a:lstStyle/>
        <a:p>
          <a:endParaRPr lang="en-GB"/>
        </a:p>
      </dgm:t>
    </dgm:pt>
    <dgm:pt modelId="{3FBEA75C-1320-4F25-BEAA-27636CD255C6}" type="sibTrans" cxnId="{8E8FEADE-C0BF-4135-8DB6-ECBD49FC1CC1}">
      <dgm:prSet/>
      <dgm:spPr/>
      <dgm:t>
        <a:bodyPr/>
        <a:lstStyle/>
        <a:p>
          <a:endParaRPr lang="en-GB"/>
        </a:p>
      </dgm:t>
    </dgm:pt>
    <dgm:pt modelId="{A37C9F8B-2ECD-40BA-97B2-A760E754917C}" type="pres">
      <dgm:prSet presAssocID="{6F7FFDFB-7E47-4DD6-B3B8-07B5A799607E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2EA71BF-6759-452E-872F-85EC0BBC1E37}" type="pres">
      <dgm:prSet presAssocID="{6F7FFDFB-7E47-4DD6-B3B8-07B5A799607E}" presName="dummyMaxCanvas" presStyleCnt="0"/>
      <dgm:spPr/>
    </dgm:pt>
    <dgm:pt modelId="{E980D8D1-9758-44B7-9202-D3D888D4ECDD}" type="pres">
      <dgm:prSet presAssocID="{6F7FFDFB-7E47-4DD6-B3B8-07B5A799607E}" presName="parentComposite" presStyleCnt="0"/>
      <dgm:spPr/>
    </dgm:pt>
    <dgm:pt modelId="{9886A4C7-BB0E-4AB2-8AD8-4D3683EE9E12}" type="pres">
      <dgm:prSet presAssocID="{6F7FFDFB-7E47-4DD6-B3B8-07B5A799607E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9AF117B5-70B9-4431-8A9D-E72DBD5DD66D}" type="pres">
      <dgm:prSet presAssocID="{6F7FFDFB-7E47-4DD6-B3B8-07B5A799607E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GB"/>
        </a:p>
      </dgm:t>
    </dgm:pt>
    <dgm:pt modelId="{D06DC454-1146-4B07-B06E-784BBEC1869B}" type="pres">
      <dgm:prSet presAssocID="{6F7FFDFB-7E47-4DD6-B3B8-07B5A799607E}" presName="childrenComposite" presStyleCnt="0"/>
      <dgm:spPr/>
    </dgm:pt>
    <dgm:pt modelId="{0C32FCDF-4FAD-47FE-A9BA-7064A569C635}" type="pres">
      <dgm:prSet presAssocID="{6F7FFDFB-7E47-4DD6-B3B8-07B5A799607E}" presName="dummyMaxCanvas_ChildArea" presStyleCnt="0"/>
      <dgm:spPr/>
    </dgm:pt>
    <dgm:pt modelId="{E963ED29-219F-48EE-BDEF-7A4DE8E969F4}" type="pres">
      <dgm:prSet presAssocID="{6F7FFDFB-7E47-4DD6-B3B8-07B5A799607E}" presName="fulcrum" presStyleLbl="alignAccFollowNode1" presStyleIdx="2" presStyleCnt="4"/>
      <dgm:spPr/>
    </dgm:pt>
    <dgm:pt modelId="{235CFA58-2857-4E5A-B6A6-920D19B5C43B}" type="pres">
      <dgm:prSet presAssocID="{6F7FFDFB-7E47-4DD6-B3B8-07B5A799607E}" presName="balance_34" presStyleLbl="alignAccFollowNode1" presStyleIdx="3" presStyleCnt="4">
        <dgm:presLayoutVars>
          <dgm:bulletEnabled val="1"/>
        </dgm:presLayoutVars>
      </dgm:prSet>
      <dgm:spPr/>
    </dgm:pt>
    <dgm:pt modelId="{F240DE96-4646-4E9B-A98D-CC356F239C77}" type="pres">
      <dgm:prSet presAssocID="{6F7FFDFB-7E47-4DD6-B3B8-07B5A799607E}" presName="right_34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8B3F97-26D4-4708-AA0D-27181E700024}" type="pres">
      <dgm:prSet presAssocID="{6F7FFDFB-7E47-4DD6-B3B8-07B5A799607E}" presName="right_34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07D374-BDA8-4914-8F96-999EC7D54DC7}" type="pres">
      <dgm:prSet presAssocID="{6F7FFDFB-7E47-4DD6-B3B8-07B5A799607E}" presName="right_34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AF5673-C86D-4FF4-B24C-EC0F93B0E19C}" type="pres">
      <dgm:prSet presAssocID="{6F7FFDFB-7E47-4DD6-B3B8-07B5A799607E}" presName="right_34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B51429-5714-4196-B365-BB01BCD60A4F}" type="pres">
      <dgm:prSet presAssocID="{6F7FFDFB-7E47-4DD6-B3B8-07B5A799607E}" presName="left_34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2D6461-928A-4711-BF58-C6710B39E12B}" type="pres">
      <dgm:prSet presAssocID="{6F7FFDFB-7E47-4DD6-B3B8-07B5A799607E}" presName="left_34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8C6AE4-C1EA-4867-BE56-414BEC12B495}" type="pres">
      <dgm:prSet presAssocID="{6F7FFDFB-7E47-4DD6-B3B8-07B5A799607E}" presName="left_34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47DDE0D-1CF2-4FF2-AC6A-D514B0315242}" type="presOf" srcId="{1651C3EA-2475-4134-8021-7E7004535F89}" destId="{F240DE96-4646-4E9B-A98D-CC356F239C77}" srcOrd="0" destOrd="0" presId="urn:microsoft.com/office/officeart/2005/8/layout/balance1"/>
    <dgm:cxn modelId="{49E3E93E-3726-4AE4-922F-ABA46C395F0E}" srcId="{6F7FFDFB-7E47-4DD6-B3B8-07B5A799607E}" destId="{9DDCA8FD-F604-4A0E-B1F5-1A1FA996B7E2}" srcOrd="0" destOrd="0" parTransId="{987F48A6-CF0A-4B1D-997E-334750B652D0}" sibTransId="{7BF2D331-0A82-4D1B-9DB3-522088D3BAC5}"/>
    <dgm:cxn modelId="{8E8FEADE-C0BF-4135-8DB6-ECBD49FC1CC1}" srcId="{423B3E41-014A-4467-A63C-3F64DAD01AEB}" destId="{76CC601A-9586-4DA5-A2DE-549372185621}" srcOrd="2" destOrd="0" parTransId="{770825D7-F065-4203-8966-C2DB97C5047C}" sibTransId="{3FBEA75C-1320-4F25-BEAA-27636CD255C6}"/>
    <dgm:cxn modelId="{A01F2EB5-FAA1-40DF-AC1E-2BF2B9F609AB}" type="presOf" srcId="{0293F2D2-A3C3-403B-B5BA-7A02A0716D2A}" destId="{0FB51429-5714-4196-B365-BB01BCD60A4F}" srcOrd="0" destOrd="0" presId="urn:microsoft.com/office/officeart/2005/8/layout/balance1"/>
    <dgm:cxn modelId="{79B14C51-BF9B-47A0-8B3D-0DA9DF4229D3}" srcId="{6F7FFDFB-7E47-4DD6-B3B8-07B5A799607E}" destId="{423B3E41-014A-4467-A63C-3F64DAD01AEB}" srcOrd="1" destOrd="0" parTransId="{9BDA0662-7296-447E-ABA4-D76DA49EBF1B}" sibTransId="{A15D8D4D-87BA-411E-B91F-01DDB84D91B3}"/>
    <dgm:cxn modelId="{A410F099-FD90-4882-9B5A-75A97EFBE8F4}" type="presOf" srcId="{B55EAFA8-F83B-4297-A68F-9036F14253EE}" destId="{478B3F97-26D4-4708-AA0D-27181E700024}" srcOrd="0" destOrd="0" presId="urn:microsoft.com/office/officeart/2005/8/layout/balance1"/>
    <dgm:cxn modelId="{3014A42F-D962-4C5F-A8D2-E052EA13E3AC}" srcId="{9DDCA8FD-F604-4A0E-B1F5-1A1FA996B7E2}" destId="{6144CB26-D849-48EA-8C70-29A1BF4A8978}" srcOrd="1" destOrd="0" parTransId="{84A389AB-2E20-4E7E-9136-564418E78FF3}" sibTransId="{A566A9D4-4641-44FB-B28F-4DDD098E7DD1}"/>
    <dgm:cxn modelId="{7CA7BB20-83FE-473D-8116-497CD92798A8}" srcId="{9DDCA8FD-F604-4A0E-B1F5-1A1FA996B7E2}" destId="{ED33ACD8-67FC-42FC-AC0F-32B9FF050E8D}" srcOrd="2" destOrd="0" parTransId="{1F7E3DCD-E0CD-4DBF-AFAB-0FC7E46A1704}" sibTransId="{05E5FB64-11EF-40DB-8641-F34C0111A234}"/>
    <dgm:cxn modelId="{AF63B537-EEF3-4FC5-AFB3-DBF94E50A2A3}" srcId="{423B3E41-014A-4467-A63C-3F64DAD01AEB}" destId="{1651C3EA-2475-4134-8021-7E7004535F89}" srcOrd="0" destOrd="0" parTransId="{3535CB44-BF68-4879-A440-34F372DFB513}" sibTransId="{D6116172-F6D3-4A51-87E0-641DAA253468}"/>
    <dgm:cxn modelId="{71028293-224E-4F11-8052-A1D5D44ECA53}" srcId="{423B3E41-014A-4467-A63C-3F64DAD01AEB}" destId="{62C69776-E715-42C8-BE18-0BCDC8E0B460}" srcOrd="3" destOrd="0" parTransId="{6E7FC626-4FE0-41E7-A4AC-7E7518C75026}" sibTransId="{7970678C-ACFF-48C6-BC28-E0CFA5608AA6}"/>
    <dgm:cxn modelId="{59194682-9A98-4025-96EF-E4CEF98BF3C8}" type="presOf" srcId="{76CC601A-9586-4DA5-A2DE-549372185621}" destId="{B507D374-BDA8-4914-8F96-999EC7D54DC7}" srcOrd="0" destOrd="0" presId="urn:microsoft.com/office/officeart/2005/8/layout/balance1"/>
    <dgm:cxn modelId="{30F9EB90-79CB-4E4B-9A20-5E548B7C28A9}" type="presOf" srcId="{9DDCA8FD-F604-4A0E-B1F5-1A1FA996B7E2}" destId="{9886A4C7-BB0E-4AB2-8AD8-4D3683EE9E12}" srcOrd="0" destOrd="0" presId="urn:microsoft.com/office/officeart/2005/8/layout/balance1"/>
    <dgm:cxn modelId="{80FDABA7-E7B6-4900-B1F7-B2CEA3E6BB30}" type="presOf" srcId="{6144CB26-D849-48EA-8C70-29A1BF4A8978}" destId="{952D6461-928A-4711-BF58-C6710B39E12B}" srcOrd="0" destOrd="0" presId="urn:microsoft.com/office/officeart/2005/8/layout/balance1"/>
    <dgm:cxn modelId="{CF0BC9EC-3B29-468B-A9A7-5DEA72593F97}" type="presOf" srcId="{ED33ACD8-67FC-42FC-AC0F-32B9FF050E8D}" destId="{D88C6AE4-C1EA-4867-BE56-414BEC12B495}" srcOrd="0" destOrd="0" presId="urn:microsoft.com/office/officeart/2005/8/layout/balance1"/>
    <dgm:cxn modelId="{07F1678F-F6F4-462C-AA94-A2B5E34F1ED5}" type="presOf" srcId="{6F7FFDFB-7E47-4DD6-B3B8-07B5A799607E}" destId="{A37C9F8B-2ECD-40BA-97B2-A760E754917C}" srcOrd="0" destOrd="0" presId="urn:microsoft.com/office/officeart/2005/8/layout/balance1"/>
    <dgm:cxn modelId="{CE242E21-C0CA-4276-87BB-124C8C14ED9E}" type="presOf" srcId="{62C69776-E715-42C8-BE18-0BCDC8E0B460}" destId="{AFAF5673-C86D-4FF4-B24C-EC0F93B0E19C}" srcOrd="0" destOrd="0" presId="urn:microsoft.com/office/officeart/2005/8/layout/balance1"/>
    <dgm:cxn modelId="{3C37F2D6-143B-4812-AFE2-2D934BB7C1CC}" srcId="{9DDCA8FD-F604-4A0E-B1F5-1A1FA996B7E2}" destId="{0293F2D2-A3C3-403B-B5BA-7A02A0716D2A}" srcOrd="0" destOrd="0" parTransId="{B2DFB99B-7190-4093-9B9F-E08FE730C3CA}" sibTransId="{478B18D2-0F1D-44A6-A86A-744928BA99EB}"/>
    <dgm:cxn modelId="{4E317D14-3FE9-4048-92B3-0BC9E80A4362}" srcId="{423B3E41-014A-4467-A63C-3F64DAD01AEB}" destId="{B55EAFA8-F83B-4297-A68F-9036F14253EE}" srcOrd="1" destOrd="0" parTransId="{1919B4C8-DF12-457D-B7AA-B5797076401C}" sibTransId="{748E6611-6E0A-4E70-AE00-D8C68794B56D}"/>
    <dgm:cxn modelId="{15B031CD-E0BD-4D42-B874-CD33B8DA73F3}" type="presOf" srcId="{423B3E41-014A-4467-A63C-3F64DAD01AEB}" destId="{9AF117B5-70B9-4431-8A9D-E72DBD5DD66D}" srcOrd="0" destOrd="0" presId="urn:microsoft.com/office/officeart/2005/8/layout/balance1"/>
    <dgm:cxn modelId="{45DD5ACB-5E83-4CE6-811E-8FBB346BD777}" type="presParOf" srcId="{A37C9F8B-2ECD-40BA-97B2-A760E754917C}" destId="{42EA71BF-6759-452E-872F-85EC0BBC1E37}" srcOrd="0" destOrd="0" presId="urn:microsoft.com/office/officeart/2005/8/layout/balance1"/>
    <dgm:cxn modelId="{0BD9F1CD-7DB9-4419-A472-082553388AA3}" type="presParOf" srcId="{A37C9F8B-2ECD-40BA-97B2-A760E754917C}" destId="{E980D8D1-9758-44B7-9202-D3D888D4ECDD}" srcOrd="1" destOrd="0" presId="urn:microsoft.com/office/officeart/2005/8/layout/balance1"/>
    <dgm:cxn modelId="{AA306FF4-545E-49AE-9704-2B396FFB5765}" type="presParOf" srcId="{E980D8D1-9758-44B7-9202-D3D888D4ECDD}" destId="{9886A4C7-BB0E-4AB2-8AD8-4D3683EE9E12}" srcOrd="0" destOrd="0" presId="urn:microsoft.com/office/officeart/2005/8/layout/balance1"/>
    <dgm:cxn modelId="{79FA9776-22AF-450B-9F7D-FD8404F0D08F}" type="presParOf" srcId="{E980D8D1-9758-44B7-9202-D3D888D4ECDD}" destId="{9AF117B5-70B9-4431-8A9D-E72DBD5DD66D}" srcOrd="1" destOrd="0" presId="urn:microsoft.com/office/officeart/2005/8/layout/balance1"/>
    <dgm:cxn modelId="{3255FA08-8D0F-40DF-97ED-25A8D22EB5A2}" type="presParOf" srcId="{A37C9F8B-2ECD-40BA-97B2-A760E754917C}" destId="{D06DC454-1146-4B07-B06E-784BBEC1869B}" srcOrd="2" destOrd="0" presId="urn:microsoft.com/office/officeart/2005/8/layout/balance1"/>
    <dgm:cxn modelId="{B8E90B93-D194-41D6-808A-93F8A851D03E}" type="presParOf" srcId="{D06DC454-1146-4B07-B06E-784BBEC1869B}" destId="{0C32FCDF-4FAD-47FE-A9BA-7064A569C635}" srcOrd="0" destOrd="0" presId="urn:microsoft.com/office/officeart/2005/8/layout/balance1"/>
    <dgm:cxn modelId="{92141E97-7284-40B7-BBFF-A50F1695745E}" type="presParOf" srcId="{D06DC454-1146-4B07-B06E-784BBEC1869B}" destId="{E963ED29-219F-48EE-BDEF-7A4DE8E969F4}" srcOrd="1" destOrd="0" presId="urn:microsoft.com/office/officeart/2005/8/layout/balance1"/>
    <dgm:cxn modelId="{B1AD8794-634F-40E6-A0EC-89539AEA954D}" type="presParOf" srcId="{D06DC454-1146-4B07-B06E-784BBEC1869B}" destId="{235CFA58-2857-4E5A-B6A6-920D19B5C43B}" srcOrd="2" destOrd="0" presId="urn:microsoft.com/office/officeart/2005/8/layout/balance1"/>
    <dgm:cxn modelId="{F6C78B55-6F2C-4064-8086-EF8E6451E906}" type="presParOf" srcId="{D06DC454-1146-4B07-B06E-784BBEC1869B}" destId="{F240DE96-4646-4E9B-A98D-CC356F239C77}" srcOrd="3" destOrd="0" presId="urn:microsoft.com/office/officeart/2005/8/layout/balance1"/>
    <dgm:cxn modelId="{499FD147-6140-4F27-B57D-A9225D8DF737}" type="presParOf" srcId="{D06DC454-1146-4B07-B06E-784BBEC1869B}" destId="{478B3F97-26D4-4708-AA0D-27181E700024}" srcOrd="4" destOrd="0" presId="urn:microsoft.com/office/officeart/2005/8/layout/balance1"/>
    <dgm:cxn modelId="{980662B1-E45A-458C-B570-FC6BFD91905B}" type="presParOf" srcId="{D06DC454-1146-4B07-B06E-784BBEC1869B}" destId="{B507D374-BDA8-4914-8F96-999EC7D54DC7}" srcOrd="5" destOrd="0" presId="urn:microsoft.com/office/officeart/2005/8/layout/balance1"/>
    <dgm:cxn modelId="{97CA0AC7-D401-41C9-8B09-010E0D950488}" type="presParOf" srcId="{D06DC454-1146-4B07-B06E-784BBEC1869B}" destId="{AFAF5673-C86D-4FF4-B24C-EC0F93B0E19C}" srcOrd="6" destOrd="0" presId="urn:microsoft.com/office/officeart/2005/8/layout/balance1"/>
    <dgm:cxn modelId="{2E00921C-78FB-48A3-91B8-62B856721E2D}" type="presParOf" srcId="{D06DC454-1146-4B07-B06E-784BBEC1869B}" destId="{0FB51429-5714-4196-B365-BB01BCD60A4F}" srcOrd="7" destOrd="0" presId="urn:microsoft.com/office/officeart/2005/8/layout/balance1"/>
    <dgm:cxn modelId="{E42C8910-A307-45C1-9BC2-61752DE2368E}" type="presParOf" srcId="{D06DC454-1146-4B07-B06E-784BBEC1869B}" destId="{952D6461-928A-4711-BF58-C6710B39E12B}" srcOrd="8" destOrd="0" presId="urn:microsoft.com/office/officeart/2005/8/layout/balance1"/>
    <dgm:cxn modelId="{215916F8-19D1-41E4-BBEE-F32E088B2000}" type="presParOf" srcId="{D06DC454-1146-4B07-B06E-784BBEC1869B}" destId="{D88C6AE4-C1EA-4867-BE56-414BEC12B495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60D83A-A9FC-4F69-9DBB-C4D6FD744D29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32F7FBFF-8D46-4BFF-AA05-31834F8BF360}">
      <dgm:prSet phldrT="[Text]" custT="1"/>
      <dgm:spPr/>
      <dgm:t>
        <a:bodyPr/>
        <a:lstStyle/>
        <a:p>
          <a:r>
            <a:rPr lang="en-GB" sz="2800" dirty="0" smtClean="0"/>
            <a:t>UK </a:t>
          </a:r>
          <a:r>
            <a:rPr lang="en-GB" sz="2400" dirty="0" smtClean="0"/>
            <a:t>requirements</a:t>
          </a:r>
          <a:endParaRPr lang="en-GB" sz="2400" dirty="0"/>
        </a:p>
      </dgm:t>
    </dgm:pt>
    <dgm:pt modelId="{D8CCC7C7-281E-4EDB-90C3-89F1E06BE5C3}" type="parTrans" cxnId="{8A88AF79-4BCF-4D75-9651-7E3A097139D1}">
      <dgm:prSet/>
      <dgm:spPr/>
      <dgm:t>
        <a:bodyPr/>
        <a:lstStyle/>
        <a:p>
          <a:endParaRPr lang="en-GB"/>
        </a:p>
      </dgm:t>
    </dgm:pt>
    <dgm:pt modelId="{9A93F62C-953B-405D-B201-06DAABEE39E0}" type="sibTrans" cxnId="{8A88AF79-4BCF-4D75-9651-7E3A097139D1}">
      <dgm:prSet/>
      <dgm:spPr/>
      <dgm:t>
        <a:bodyPr/>
        <a:lstStyle/>
        <a:p>
          <a:endParaRPr lang="en-GB"/>
        </a:p>
      </dgm:t>
    </dgm:pt>
    <dgm:pt modelId="{A225E309-014F-47CE-9D34-DFEDA1BE1B6B}">
      <dgm:prSet phldrT="[Text]" custT="1"/>
      <dgm:spPr/>
      <dgm:t>
        <a:bodyPr/>
        <a:lstStyle/>
        <a:p>
          <a:r>
            <a:rPr lang="en-GB" sz="2400" dirty="0" smtClean="0"/>
            <a:t>Other NRC requirements </a:t>
          </a:r>
          <a:endParaRPr lang="en-GB" sz="2400" dirty="0"/>
        </a:p>
      </dgm:t>
    </dgm:pt>
    <dgm:pt modelId="{8637A2CC-DFB3-49A0-A066-0E45F7F7AC40}" type="parTrans" cxnId="{981ABB24-5A8D-4A10-B78A-FB0E8A44E415}">
      <dgm:prSet/>
      <dgm:spPr/>
      <dgm:t>
        <a:bodyPr/>
        <a:lstStyle/>
        <a:p>
          <a:endParaRPr lang="en-GB"/>
        </a:p>
      </dgm:t>
    </dgm:pt>
    <dgm:pt modelId="{22561B9E-CA4D-4523-B942-6AF55701932A}" type="sibTrans" cxnId="{981ABB24-5A8D-4A10-B78A-FB0E8A44E415}">
      <dgm:prSet/>
      <dgm:spPr/>
      <dgm:t>
        <a:bodyPr/>
        <a:lstStyle/>
        <a:p>
          <a:endParaRPr lang="en-GB"/>
        </a:p>
      </dgm:t>
    </dgm:pt>
    <dgm:pt modelId="{44996270-95E6-44FE-8CB3-A919842CC867}">
      <dgm:prSet phldrT="[Text]" custT="1"/>
      <dgm:spPr/>
      <dgm:t>
        <a:bodyPr/>
        <a:lstStyle/>
        <a:p>
          <a:r>
            <a:rPr lang="en-GB" sz="2400" dirty="0" smtClean="0"/>
            <a:t>IHTSDO maintenance of standard antecedent mapping product</a:t>
          </a:r>
          <a:endParaRPr lang="en-GB" sz="2400" dirty="0"/>
        </a:p>
      </dgm:t>
    </dgm:pt>
    <dgm:pt modelId="{9389FC3C-BCCF-439A-AE70-58937A20314B}" type="parTrans" cxnId="{F12AD12A-A592-4F6F-8AB4-02AE25BB291A}">
      <dgm:prSet/>
      <dgm:spPr/>
      <dgm:t>
        <a:bodyPr/>
        <a:lstStyle/>
        <a:p>
          <a:endParaRPr lang="en-GB"/>
        </a:p>
      </dgm:t>
    </dgm:pt>
    <dgm:pt modelId="{C623F6C9-7506-476E-BB49-06F464694FBF}" type="sibTrans" cxnId="{F12AD12A-A592-4F6F-8AB4-02AE25BB291A}">
      <dgm:prSet/>
      <dgm:spPr/>
      <dgm:t>
        <a:bodyPr/>
        <a:lstStyle/>
        <a:p>
          <a:endParaRPr lang="en-GB"/>
        </a:p>
      </dgm:t>
    </dgm:pt>
    <dgm:pt modelId="{BDBCB762-E8CD-40D9-9660-94CA6AF8E61A}" type="pres">
      <dgm:prSet presAssocID="{A260D83A-A9FC-4F69-9DBB-C4D6FD744D29}" presName="CompostProcess" presStyleCnt="0">
        <dgm:presLayoutVars>
          <dgm:dir/>
          <dgm:resizeHandles val="exact"/>
        </dgm:presLayoutVars>
      </dgm:prSet>
      <dgm:spPr/>
    </dgm:pt>
    <dgm:pt modelId="{FEED606B-41D0-4B5E-8B74-C3975FE89E3A}" type="pres">
      <dgm:prSet presAssocID="{A260D83A-A9FC-4F69-9DBB-C4D6FD744D29}" presName="arrow" presStyleLbl="bgShp" presStyleIdx="0" presStyleCnt="1"/>
      <dgm:spPr/>
    </dgm:pt>
    <dgm:pt modelId="{308EAAE3-0EA5-47AC-8718-FA868E1BD335}" type="pres">
      <dgm:prSet presAssocID="{A260D83A-A9FC-4F69-9DBB-C4D6FD744D29}" presName="linearProcess" presStyleCnt="0"/>
      <dgm:spPr/>
    </dgm:pt>
    <dgm:pt modelId="{EB85820F-B655-49D7-9FAE-11A9C936D629}" type="pres">
      <dgm:prSet presAssocID="{32F7FBFF-8D46-4BFF-AA05-31834F8BF360}" presName="textNode" presStyleLbl="node1" presStyleIdx="0" presStyleCnt="3" custLinFactNeighborX="-56800" custLinFactNeighborY="-58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2780D3-3D09-4708-9D14-DFFB36B5E128}" type="pres">
      <dgm:prSet presAssocID="{9A93F62C-953B-405D-B201-06DAABEE39E0}" presName="sibTrans" presStyleCnt="0"/>
      <dgm:spPr/>
    </dgm:pt>
    <dgm:pt modelId="{FE516321-5944-497C-A65C-D9A54B008BF9}" type="pres">
      <dgm:prSet presAssocID="{A225E309-014F-47CE-9D34-DFEDA1BE1B6B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26AF68-E0AB-4679-82E2-8885E4D2D516}" type="pres">
      <dgm:prSet presAssocID="{22561B9E-CA4D-4523-B942-6AF55701932A}" presName="sibTrans" presStyleCnt="0"/>
      <dgm:spPr/>
    </dgm:pt>
    <dgm:pt modelId="{25379156-63D7-4FD2-A5F8-D4E5861FA21E}" type="pres">
      <dgm:prSet presAssocID="{44996270-95E6-44FE-8CB3-A919842CC867}" presName="textNode" presStyleLbl="node1" presStyleIdx="2" presStyleCnt="3" custScaleY="115909" custLinFactNeighborX="1954" custLinFactNeighborY="21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CF7C0FB-A9C9-4666-A6DC-019C341A150D}" type="presOf" srcId="{44996270-95E6-44FE-8CB3-A919842CC867}" destId="{25379156-63D7-4FD2-A5F8-D4E5861FA21E}" srcOrd="0" destOrd="0" presId="urn:microsoft.com/office/officeart/2005/8/layout/hProcess9"/>
    <dgm:cxn modelId="{981ABB24-5A8D-4A10-B78A-FB0E8A44E415}" srcId="{A260D83A-A9FC-4F69-9DBB-C4D6FD744D29}" destId="{A225E309-014F-47CE-9D34-DFEDA1BE1B6B}" srcOrd="1" destOrd="0" parTransId="{8637A2CC-DFB3-49A0-A066-0E45F7F7AC40}" sibTransId="{22561B9E-CA4D-4523-B942-6AF55701932A}"/>
    <dgm:cxn modelId="{2C760575-0263-4FBF-AD7C-AF13F99E6EB2}" type="presOf" srcId="{A225E309-014F-47CE-9D34-DFEDA1BE1B6B}" destId="{FE516321-5944-497C-A65C-D9A54B008BF9}" srcOrd="0" destOrd="0" presId="urn:microsoft.com/office/officeart/2005/8/layout/hProcess9"/>
    <dgm:cxn modelId="{8A88AF79-4BCF-4D75-9651-7E3A097139D1}" srcId="{A260D83A-A9FC-4F69-9DBB-C4D6FD744D29}" destId="{32F7FBFF-8D46-4BFF-AA05-31834F8BF360}" srcOrd="0" destOrd="0" parTransId="{D8CCC7C7-281E-4EDB-90C3-89F1E06BE5C3}" sibTransId="{9A93F62C-953B-405D-B201-06DAABEE39E0}"/>
    <dgm:cxn modelId="{CC730B6A-1822-4F4A-AC8A-B29E88F99C4B}" type="presOf" srcId="{32F7FBFF-8D46-4BFF-AA05-31834F8BF360}" destId="{EB85820F-B655-49D7-9FAE-11A9C936D629}" srcOrd="0" destOrd="0" presId="urn:microsoft.com/office/officeart/2005/8/layout/hProcess9"/>
    <dgm:cxn modelId="{82700873-6911-4A47-A72D-89A7A695CB27}" type="presOf" srcId="{A260D83A-A9FC-4F69-9DBB-C4D6FD744D29}" destId="{BDBCB762-E8CD-40D9-9660-94CA6AF8E61A}" srcOrd="0" destOrd="0" presId="urn:microsoft.com/office/officeart/2005/8/layout/hProcess9"/>
    <dgm:cxn modelId="{F12AD12A-A592-4F6F-8AB4-02AE25BB291A}" srcId="{A260D83A-A9FC-4F69-9DBB-C4D6FD744D29}" destId="{44996270-95E6-44FE-8CB3-A919842CC867}" srcOrd="2" destOrd="0" parTransId="{9389FC3C-BCCF-439A-AE70-58937A20314B}" sibTransId="{C623F6C9-7506-476E-BB49-06F464694FBF}"/>
    <dgm:cxn modelId="{2C63BD2B-C257-47DC-95C4-67C685946322}" type="presParOf" srcId="{BDBCB762-E8CD-40D9-9660-94CA6AF8E61A}" destId="{FEED606B-41D0-4B5E-8B74-C3975FE89E3A}" srcOrd="0" destOrd="0" presId="urn:microsoft.com/office/officeart/2005/8/layout/hProcess9"/>
    <dgm:cxn modelId="{47C37B19-E1E3-4EFE-BFFB-E76CDFFED027}" type="presParOf" srcId="{BDBCB762-E8CD-40D9-9660-94CA6AF8E61A}" destId="{308EAAE3-0EA5-47AC-8718-FA868E1BD335}" srcOrd="1" destOrd="0" presId="urn:microsoft.com/office/officeart/2005/8/layout/hProcess9"/>
    <dgm:cxn modelId="{3851FFC5-B677-46A6-AD3F-F97510328172}" type="presParOf" srcId="{308EAAE3-0EA5-47AC-8718-FA868E1BD335}" destId="{EB85820F-B655-49D7-9FAE-11A9C936D629}" srcOrd="0" destOrd="0" presId="urn:microsoft.com/office/officeart/2005/8/layout/hProcess9"/>
    <dgm:cxn modelId="{BE8333E0-17F4-4D0E-B1A5-D25B7C7C8E83}" type="presParOf" srcId="{308EAAE3-0EA5-47AC-8718-FA868E1BD335}" destId="{172780D3-3D09-4708-9D14-DFFB36B5E128}" srcOrd="1" destOrd="0" presId="urn:microsoft.com/office/officeart/2005/8/layout/hProcess9"/>
    <dgm:cxn modelId="{E6B3435D-2559-4D49-B6C8-89F0FD4BCAA0}" type="presParOf" srcId="{308EAAE3-0EA5-47AC-8718-FA868E1BD335}" destId="{FE516321-5944-497C-A65C-D9A54B008BF9}" srcOrd="2" destOrd="0" presId="urn:microsoft.com/office/officeart/2005/8/layout/hProcess9"/>
    <dgm:cxn modelId="{F45A325D-A8A2-4FE5-8802-08BC85DE650E}" type="presParOf" srcId="{308EAAE3-0EA5-47AC-8718-FA868E1BD335}" destId="{F326AF68-E0AB-4679-82E2-8885E4D2D516}" srcOrd="3" destOrd="0" presId="urn:microsoft.com/office/officeart/2005/8/layout/hProcess9"/>
    <dgm:cxn modelId="{0D54274A-1F6C-48D5-86EC-C0E1F28DA1B6}" type="presParOf" srcId="{308EAAE3-0EA5-47AC-8718-FA868E1BD335}" destId="{25379156-63D7-4FD2-A5F8-D4E5861FA21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6A4C7-BB0E-4AB2-8AD8-4D3683EE9E12}">
      <dsp:nvSpPr>
        <dsp:cNvPr id="0" name=""/>
        <dsp:cNvSpPr/>
      </dsp:nvSpPr>
      <dsp:spPr>
        <a:xfrm>
          <a:off x="2123376" y="0"/>
          <a:ext cx="1629346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Challenges</a:t>
          </a:r>
          <a:endParaRPr lang="en-GB" sz="1800" kern="1200" dirty="0"/>
        </a:p>
      </dsp:txBody>
      <dsp:txXfrm>
        <a:off x="2149888" y="26512"/>
        <a:ext cx="1576322" cy="852168"/>
      </dsp:txXfrm>
    </dsp:sp>
    <dsp:sp modelId="{9AF117B5-70B9-4431-8A9D-E72DBD5DD66D}">
      <dsp:nvSpPr>
        <dsp:cNvPr id="0" name=""/>
        <dsp:cNvSpPr/>
      </dsp:nvSpPr>
      <dsp:spPr>
        <a:xfrm>
          <a:off x="4476877" y="0"/>
          <a:ext cx="1629346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Opportunities</a:t>
          </a:r>
          <a:endParaRPr lang="en-GB" sz="1800" kern="1200" dirty="0"/>
        </a:p>
      </dsp:txBody>
      <dsp:txXfrm>
        <a:off x="4503389" y="26512"/>
        <a:ext cx="1576322" cy="852168"/>
      </dsp:txXfrm>
    </dsp:sp>
    <dsp:sp modelId="{E963ED29-219F-48EE-BDEF-7A4DE8E969F4}">
      <dsp:nvSpPr>
        <dsp:cNvPr id="0" name=""/>
        <dsp:cNvSpPr/>
      </dsp:nvSpPr>
      <dsp:spPr>
        <a:xfrm>
          <a:off x="3775352" y="3847068"/>
          <a:ext cx="678894" cy="678894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5CFA58-2857-4E5A-B6A6-920D19B5C43B}">
      <dsp:nvSpPr>
        <dsp:cNvPr id="0" name=""/>
        <dsp:cNvSpPr/>
      </dsp:nvSpPr>
      <dsp:spPr>
        <a:xfrm rot="240000">
          <a:off x="2077494" y="3556154"/>
          <a:ext cx="4074610" cy="2849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0DE96-4646-4E9B-A98D-CC356F239C77}">
      <dsp:nvSpPr>
        <dsp:cNvPr id="0" name=""/>
        <dsp:cNvSpPr/>
      </dsp:nvSpPr>
      <dsp:spPr>
        <a:xfrm rot="240000">
          <a:off x="4528328" y="3042852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Improved Standardisation</a:t>
          </a:r>
          <a:endParaRPr lang="en-GB" sz="900" kern="1200" dirty="0"/>
        </a:p>
      </dsp:txBody>
      <dsp:txXfrm>
        <a:off x="4555587" y="3070111"/>
        <a:ext cx="1562444" cy="503891"/>
      </dsp:txXfrm>
    </dsp:sp>
    <dsp:sp modelId="{478B3F97-26D4-4708-AA0D-27181E700024}">
      <dsp:nvSpPr>
        <dsp:cNvPr id="0" name=""/>
        <dsp:cNvSpPr/>
      </dsp:nvSpPr>
      <dsp:spPr>
        <a:xfrm rot="240000">
          <a:off x="4573588" y="2445425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Increased clinical involvement and knowledge</a:t>
          </a:r>
          <a:endParaRPr lang="en-GB" sz="900" kern="1200" dirty="0"/>
        </a:p>
      </dsp:txBody>
      <dsp:txXfrm>
        <a:off x="4600847" y="2472684"/>
        <a:ext cx="1562444" cy="503891"/>
      </dsp:txXfrm>
    </dsp:sp>
    <dsp:sp modelId="{B507D374-BDA8-4914-8F96-999EC7D54DC7}">
      <dsp:nvSpPr>
        <dsp:cNvPr id="0" name=""/>
        <dsp:cNvSpPr/>
      </dsp:nvSpPr>
      <dsp:spPr>
        <a:xfrm rot="240000">
          <a:off x="4618847" y="1847998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Increased co-operation with suppliers, clinicians and secondary data collections</a:t>
          </a:r>
          <a:endParaRPr lang="en-GB" sz="900" kern="1200" dirty="0"/>
        </a:p>
      </dsp:txBody>
      <dsp:txXfrm>
        <a:off x="4646106" y="1875257"/>
        <a:ext cx="1562444" cy="503891"/>
      </dsp:txXfrm>
    </dsp:sp>
    <dsp:sp modelId="{AFAF5673-C86D-4FF4-B24C-EC0F93B0E19C}">
      <dsp:nvSpPr>
        <dsp:cNvPr id="0" name=""/>
        <dsp:cNvSpPr/>
      </dsp:nvSpPr>
      <dsp:spPr>
        <a:xfrm rot="240000">
          <a:off x="4664107" y="1250570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Increased engagement and promotion of SNOMED CT</a:t>
          </a:r>
          <a:endParaRPr lang="en-GB" sz="900" kern="1200" dirty="0"/>
        </a:p>
      </dsp:txBody>
      <dsp:txXfrm>
        <a:off x="4691366" y="1277829"/>
        <a:ext cx="1562444" cy="503891"/>
      </dsp:txXfrm>
    </dsp:sp>
    <dsp:sp modelId="{0FB51429-5714-4196-B365-BB01BCD60A4F}">
      <dsp:nvSpPr>
        <dsp:cNvPr id="0" name=""/>
        <dsp:cNvSpPr/>
      </dsp:nvSpPr>
      <dsp:spPr>
        <a:xfrm rot="240000">
          <a:off x="2174827" y="2879917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Reliance on legacy </a:t>
          </a:r>
          <a:r>
            <a:rPr lang="en-GB" sz="900" kern="1200" dirty="0" smtClean="0"/>
            <a:t>code </a:t>
          </a:r>
          <a:r>
            <a:rPr lang="en-GB" sz="900" kern="1200" dirty="0" smtClean="0"/>
            <a:t>schemes</a:t>
          </a:r>
          <a:endParaRPr lang="en-GB" sz="900" kern="1200" dirty="0"/>
        </a:p>
      </dsp:txBody>
      <dsp:txXfrm>
        <a:off x="2202086" y="2907176"/>
        <a:ext cx="1562444" cy="503891"/>
      </dsp:txXfrm>
    </dsp:sp>
    <dsp:sp modelId="{952D6461-928A-4711-BF58-C6710B39E12B}">
      <dsp:nvSpPr>
        <dsp:cNvPr id="0" name=""/>
        <dsp:cNvSpPr/>
      </dsp:nvSpPr>
      <dsp:spPr>
        <a:xfrm rot="240000">
          <a:off x="2220087" y="2282490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Scale of change </a:t>
          </a:r>
          <a:r>
            <a:rPr lang="en-GB" sz="900" kern="1200" smtClean="0"/>
            <a:t>required nationally </a:t>
          </a:r>
          <a:r>
            <a:rPr lang="en-GB" sz="900" kern="1200" dirty="0" smtClean="0"/>
            <a:t>and timescales</a:t>
          </a:r>
          <a:endParaRPr lang="en-GB" sz="900" kern="1200" dirty="0"/>
        </a:p>
      </dsp:txBody>
      <dsp:txXfrm>
        <a:off x="2247346" y="2309749"/>
        <a:ext cx="1562444" cy="503891"/>
      </dsp:txXfrm>
    </dsp:sp>
    <dsp:sp modelId="{D88C6AE4-C1EA-4867-BE56-414BEC12B495}">
      <dsp:nvSpPr>
        <dsp:cNvPr id="0" name=""/>
        <dsp:cNvSpPr/>
      </dsp:nvSpPr>
      <dsp:spPr>
        <a:xfrm rot="240000">
          <a:off x="2265347" y="1685063"/>
          <a:ext cx="1616962" cy="558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>Localisation of standards</a:t>
          </a:r>
          <a:endParaRPr lang="en-GB" sz="900" kern="1200" dirty="0"/>
        </a:p>
      </dsp:txBody>
      <dsp:txXfrm>
        <a:off x="2292606" y="1712322"/>
        <a:ext cx="1562444" cy="5038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D606B-41D0-4B5E-8B74-C3975FE89E3A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85820F-B655-49D7-9FAE-11A9C936D629}">
      <dsp:nvSpPr>
        <dsp:cNvPr id="0" name=""/>
        <dsp:cNvSpPr/>
      </dsp:nvSpPr>
      <dsp:spPr>
        <a:xfrm>
          <a:off x="0" y="1252732"/>
          <a:ext cx="250017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UK </a:t>
          </a:r>
          <a:r>
            <a:rPr lang="en-GB" sz="2400" kern="1200" dirty="0" smtClean="0"/>
            <a:t>requirements</a:t>
          </a:r>
          <a:endParaRPr lang="en-GB" sz="2400" kern="1200" dirty="0"/>
        </a:p>
      </dsp:txBody>
      <dsp:txXfrm>
        <a:off x="88376" y="1341108"/>
        <a:ext cx="2323420" cy="1633633"/>
      </dsp:txXfrm>
    </dsp:sp>
    <dsp:sp modelId="{FE516321-5944-497C-A65C-D9A54B008BF9}">
      <dsp:nvSpPr>
        <dsp:cNvPr id="0" name=""/>
        <dsp:cNvSpPr/>
      </dsp:nvSpPr>
      <dsp:spPr>
        <a:xfrm>
          <a:off x="2864713" y="1357788"/>
          <a:ext cx="250017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Other NRC requirements </a:t>
          </a:r>
          <a:endParaRPr lang="en-GB" sz="2400" kern="1200" dirty="0"/>
        </a:p>
      </dsp:txBody>
      <dsp:txXfrm>
        <a:off x="2953089" y="1446164"/>
        <a:ext cx="2323420" cy="1633633"/>
      </dsp:txXfrm>
    </dsp:sp>
    <dsp:sp modelId="{25379156-63D7-4FD2-A5F8-D4E5861FA21E}">
      <dsp:nvSpPr>
        <dsp:cNvPr id="0" name=""/>
        <dsp:cNvSpPr/>
      </dsp:nvSpPr>
      <dsp:spPr>
        <a:xfrm>
          <a:off x="5729427" y="1252741"/>
          <a:ext cx="2500172" cy="2098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IHTSDO maintenance of standard antecedent mapping product</a:t>
          </a:r>
          <a:endParaRPr lang="en-GB" sz="2400" kern="1200" dirty="0"/>
        </a:p>
      </dsp:txBody>
      <dsp:txXfrm>
        <a:off x="5831862" y="1355176"/>
        <a:ext cx="2295302" cy="1893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BA8F-77E7-4D74-8429-FEA15301A487}" type="datetimeFigureOut">
              <a:rPr lang="en-GB" smtClean="0"/>
              <a:t>14/04/2016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BD2BE-0D39-469E-8B13-E83FE0E0A27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26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fine</a:t>
            </a:r>
            <a:r>
              <a:rPr lang="en-GB" baseline="0" dirty="0" smtClean="0"/>
              <a:t> balance between challenges and opportunities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BD2BE-0D39-469E-8B13-E83FE0E0A27D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149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scic.gov.uk/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www.slideshare.net/hscic" TargetMode="External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hscic" TargetMode="External"/><Relationship Id="rId5" Type="http://schemas.openxmlformats.org/officeDocument/2006/relationships/hyperlink" Target="mailto:enquiries@hscic.gov.uk" TargetMode="External"/><Relationship Id="rId4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331464"/>
            <a:ext cx="9144000" cy="3526536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00A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1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702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99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57" y="1810512"/>
            <a:ext cx="6480048" cy="32369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15" b="27031"/>
          <a:stretch/>
        </p:blipFill>
        <p:spPr>
          <a:xfrm>
            <a:off x="0" y="5409384"/>
            <a:ext cx="9144000" cy="147600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115616" y="2564904"/>
            <a:ext cx="295232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hlinkClick r:id="rId5"/>
          </p:cNvPr>
          <p:cNvSpPr txBox="1"/>
          <p:nvPr userDrawn="1"/>
        </p:nvSpPr>
        <p:spPr>
          <a:xfrm>
            <a:off x="431657" y="2942620"/>
            <a:ext cx="435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TextBox 13">
            <a:hlinkClick r:id="rId6"/>
          </p:cNvPr>
          <p:cNvSpPr txBox="1"/>
          <p:nvPr userDrawn="1"/>
        </p:nvSpPr>
        <p:spPr>
          <a:xfrm>
            <a:off x="478397" y="3933056"/>
            <a:ext cx="1771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>
            <a:hlinkClick r:id="rId7"/>
          </p:cNvPr>
          <p:cNvSpPr txBox="1"/>
          <p:nvPr userDrawn="1"/>
        </p:nvSpPr>
        <p:spPr>
          <a:xfrm>
            <a:off x="478396" y="4454788"/>
            <a:ext cx="466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hlinkClick r:id="rId8"/>
          </p:cNvPr>
          <p:cNvSpPr txBox="1"/>
          <p:nvPr userDrawn="1"/>
        </p:nvSpPr>
        <p:spPr>
          <a:xfrm>
            <a:off x="431657" y="2420888"/>
            <a:ext cx="3636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31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746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022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7020A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04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583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308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00"/>
            <a:ext cx="9144000" cy="3566160"/>
          </a:xfrm>
          <a:prstGeom prst="rect">
            <a:avLst/>
          </a:prstGeom>
        </p:spPr>
      </p:pic>
      <p:sp>
        <p:nvSpPr>
          <p:cNvPr id="12" name="Round Same Side Corner Rectangle 11"/>
          <p:cNvSpPr/>
          <p:nvPr userDrawn="1"/>
        </p:nvSpPr>
        <p:spPr>
          <a:xfrm flipV="1">
            <a:off x="0" y="3330000"/>
            <a:ext cx="9144000" cy="475200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3426"/>
            <a:ext cx="3420161" cy="1075334"/>
          </a:xfrm>
          <a:prstGeom prst="rect">
            <a:avLst/>
          </a:prstGeom>
        </p:spPr>
      </p:pic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396000" y="2160000"/>
            <a:ext cx="7848600" cy="720725"/>
          </a:xfrm>
        </p:spPr>
        <p:txBody>
          <a:bodyPr>
            <a:normAutofit/>
          </a:bodyPr>
          <a:lstStyle>
            <a:lvl1pPr marL="0" indent="0">
              <a:buNone/>
              <a:defRPr sz="3500" b="1" spc="-40" baseline="0"/>
            </a:lvl1pPr>
          </a:lstStyle>
          <a:p>
            <a:pPr lvl="0"/>
            <a:r>
              <a:rPr lang="en-US" dirty="0" smtClean="0"/>
              <a:t>Title heading in 35pt Arial Bold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2772000"/>
            <a:ext cx="7848600" cy="622300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solidFill>
                  <a:srgbClr val="C02050"/>
                </a:solidFill>
              </a:defRPr>
            </a:lvl1pPr>
          </a:lstStyle>
          <a:p>
            <a:r>
              <a:rPr lang="en-US" dirty="0" smtClean="0"/>
              <a:t>Subheading in 21pt Arial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2000" y="3456000"/>
            <a:ext cx="8064500" cy="358775"/>
          </a:xfrm>
        </p:spPr>
        <p:txBody>
          <a:bodyPr tIns="0" bIns="0">
            <a:normAutofit/>
          </a:bodyPr>
          <a:lstStyle>
            <a:lvl1pPr marL="0" indent="0">
              <a:buNone/>
              <a:defRPr sz="175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Presented by… footer in 17.5pt Arial Bold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02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406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 baseline="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C02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40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9D6EA-53C1-4056-A5B8-5AF66D913895}" type="datetime1">
              <a:rPr lang="en-GB" smtClean="0"/>
              <a:t>14/04/2016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Click to edit master footer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129E-16B7-480B-972E-C025DBFD1D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45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1" r:id="rId2"/>
    <p:sldLayoutId id="2147483692" r:id="rId3"/>
    <p:sldLayoutId id="2147483686" r:id="rId4"/>
    <p:sldLayoutId id="2147483688" r:id="rId5"/>
    <p:sldLayoutId id="2147483689" r:id="rId6"/>
    <p:sldLayoutId id="2147483690" r:id="rId7"/>
    <p:sldLayoutId id="2147483662" r:id="rId8"/>
    <p:sldLayoutId id="2147483677" r:id="rId9"/>
    <p:sldLayoutId id="2147483678" r:id="rId10"/>
    <p:sldLayoutId id="214748368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sd.hscic.gov.uk/trud3/user/guest/group/121/pack/1/subpack/266/releases" TargetMode="Externa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Mapping from antecedent SNOMED to SNOMED CT in Histopathology and Cellular Pathology</a:t>
            </a:r>
            <a:endParaRPr lang="en-GB" dirty="0"/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IHTSDO Business Meeting, London April 2016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resented </a:t>
            </a:r>
            <a:r>
              <a:rPr lang="en-GB" dirty="0"/>
              <a:t>by J</a:t>
            </a:r>
            <a:r>
              <a:rPr lang="en-GB" dirty="0" smtClean="0"/>
              <a:t>eremy Rogers and Deborah </a:t>
            </a:r>
            <a:r>
              <a:rPr lang="en-GB" dirty="0" smtClean="0"/>
              <a:t>Drake, UKTC HSCIC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88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File format and future development opportunity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hlinkClick r:id="rId2"/>
              </a:rPr>
              <a:t>File  distributed via TRUD</a:t>
            </a:r>
            <a:endParaRPr lang="en-GB" dirty="0" smtClean="0"/>
          </a:p>
          <a:p>
            <a:pPr lvl="1"/>
            <a:r>
              <a:rPr lang="en-GB" dirty="0" smtClean="0"/>
              <a:t>Currently following product development lifecycle procedure</a:t>
            </a:r>
          </a:p>
          <a:p>
            <a:pPr lvl="1"/>
            <a:r>
              <a:rPr lang="en-GB" dirty="0" smtClean="0"/>
              <a:t>Simple human readable format – other file types can be blocked by Firewalls making download difficult</a:t>
            </a:r>
          </a:p>
          <a:p>
            <a:pPr lvl="1"/>
            <a:r>
              <a:rPr lang="en-GB" dirty="0" smtClean="0"/>
              <a:t>Status = technical preview</a:t>
            </a:r>
          </a:p>
          <a:p>
            <a:pPr lvl="1"/>
            <a:r>
              <a:rPr lang="en-GB" dirty="0" smtClean="0"/>
              <a:t>Supporting documentation – maybe with a case study example later</a:t>
            </a:r>
          </a:p>
          <a:p>
            <a:r>
              <a:rPr lang="en-GB" dirty="0" smtClean="0"/>
              <a:t>Could be eventually be adopted as part of the NLMC / ‘suite’ of standards for pathology</a:t>
            </a:r>
          </a:p>
          <a:p>
            <a:r>
              <a:rPr lang="en-GB" dirty="0" smtClean="0"/>
              <a:t>Could be built on to help standardise consistent code use in these and other affected pathology domains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2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have we found so far?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7685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69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possible future of the mapping product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8153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39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2050" name="Picture 2" descr="C:\Users\deho\AppData\Local\Microsoft\Windows\Temporary Internet Files\Content.IE5\3THKEVRE\Tango-style_question_icon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4474244" cy="447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17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Work began by the UK Terminology Centre in order to try support the move from antecedent versions of SNOMED to SNOMED CT (helpdesk enquiries to information standards)</a:t>
            </a:r>
          </a:p>
          <a:p>
            <a:r>
              <a:rPr lang="en-GB" dirty="0" smtClean="0"/>
              <a:t>The move from older versions affects</a:t>
            </a:r>
          </a:p>
          <a:p>
            <a:pPr lvl="1"/>
            <a:r>
              <a:rPr lang="en-GB" dirty="0" smtClean="0"/>
              <a:t>Laboratories adopting SNOMED CT  (e.g. cellular / histopathology </a:t>
            </a:r>
            <a:r>
              <a:rPr lang="en-GB" dirty="0" smtClean="0"/>
              <a:t>domains) </a:t>
            </a:r>
            <a:endParaRPr lang="en-GB" dirty="0" smtClean="0"/>
          </a:p>
          <a:p>
            <a:pPr lvl="1"/>
            <a:r>
              <a:rPr lang="en-GB" dirty="0"/>
              <a:t>S</a:t>
            </a:r>
            <a:r>
              <a:rPr lang="en-GB" dirty="0" smtClean="0"/>
              <a:t>uppliers trying to embed SNOMED CT into new Laboratory Information Management Systems (LIMS)</a:t>
            </a:r>
          </a:p>
          <a:p>
            <a:pPr lvl="1"/>
            <a:r>
              <a:rPr lang="en-GB" dirty="0" smtClean="0"/>
              <a:t>Secondary care systems</a:t>
            </a:r>
          </a:p>
          <a:p>
            <a:pPr lvl="1"/>
            <a:r>
              <a:rPr lang="en-GB" dirty="0" smtClean="0"/>
              <a:t>Cancer Outcomes and Services Dataset</a:t>
            </a:r>
          </a:p>
          <a:p>
            <a:pPr lvl="1"/>
            <a:r>
              <a:rPr lang="en-GB" dirty="0" smtClean="0"/>
              <a:t>Royal College of Pathology and reporting standards</a:t>
            </a:r>
          </a:p>
          <a:p>
            <a:pPr lvl="1"/>
            <a:r>
              <a:rPr lang="en-GB" dirty="0" smtClean="0"/>
              <a:t>Other systems which secondary report e.g. cervical cytopathology, bowel cancer screening</a:t>
            </a:r>
          </a:p>
          <a:p>
            <a:pPr lvl="1"/>
            <a:r>
              <a:rPr lang="en-GB" dirty="0" smtClean="0"/>
              <a:t>Other clinical domains (e.g. microbiology)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5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coverage of mapping to SNOMED 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609850" y="32194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International (IHTSDO) mapping files do exist already but….</a:t>
            </a:r>
          </a:p>
          <a:p>
            <a:pPr lvl="1"/>
            <a:r>
              <a:rPr lang="en-GB" dirty="0" smtClean="0"/>
              <a:t>‘Product’ has not been maintained</a:t>
            </a:r>
          </a:p>
          <a:p>
            <a:pPr lvl="1"/>
            <a:r>
              <a:rPr lang="en-GB" dirty="0" smtClean="0"/>
              <a:t>Becoming more out of date as time passes </a:t>
            </a:r>
          </a:p>
          <a:p>
            <a:pPr lvl="1"/>
            <a:r>
              <a:rPr lang="en-GB" dirty="0" smtClean="0"/>
              <a:t>Contains a number of non-SNOMED CT mapped items</a:t>
            </a:r>
          </a:p>
          <a:p>
            <a:r>
              <a:rPr lang="en-GB" dirty="0" smtClean="0"/>
              <a:t>No current single source of truth / clinical </a:t>
            </a:r>
            <a:r>
              <a:rPr lang="en-GB" b="1" dirty="0" smtClean="0"/>
              <a:t>validated </a:t>
            </a:r>
            <a:r>
              <a:rPr lang="en-GB" dirty="0" smtClean="0"/>
              <a:t>version for mappings available</a:t>
            </a:r>
          </a:p>
          <a:p>
            <a:r>
              <a:rPr lang="en-GB" dirty="0" smtClean="0"/>
              <a:t>Various mappings </a:t>
            </a:r>
            <a:r>
              <a:rPr lang="en-GB" dirty="0" smtClean="0"/>
              <a:t>currently</a:t>
            </a:r>
            <a:r>
              <a:rPr lang="en-GB" dirty="0" smtClean="0"/>
              <a:t> done </a:t>
            </a:r>
            <a:r>
              <a:rPr lang="en-GB" dirty="0" smtClean="0"/>
              <a:t>locally and </a:t>
            </a:r>
            <a:r>
              <a:rPr lang="en-GB" dirty="0" smtClean="0"/>
              <a:t>nationally without </a:t>
            </a:r>
            <a:r>
              <a:rPr lang="en-GB" dirty="0" smtClean="0"/>
              <a:t>reference to mapping files / </a:t>
            </a:r>
            <a:r>
              <a:rPr lang="en-GB" dirty="0" smtClean="0"/>
              <a:t>a standard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99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Criteria to go to a Technical preview product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Utility</a:t>
            </a:r>
          </a:p>
          <a:p>
            <a:pPr lvl="1"/>
            <a:r>
              <a:rPr lang="en-GB" dirty="0" smtClean="0"/>
              <a:t>At least 4 laboratories so far with similar needs and 1 created their own mapping product (NB early adopters / moving to SNOMED CT) 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ther enquiries being received from independent laboratories and secondary users</a:t>
            </a:r>
          </a:p>
          <a:p>
            <a:pPr lvl="1"/>
            <a:r>
              <a:rPr lang="en-GB" dirty="0" smtClean="0"/>
              <a:t>Evidence RC Path in the same solution space for Bowel screening &amp; dataset specifications</a:t>
            </a:r>
          </a:p>
          <a:p>
            <a:pPr marL="514350" indent="-457200"/>
            <a:r>
              <a:rPr lang="en-GB" dirty="0" smtClean="0"/>
              <a:t>Quality</a:t>
            </a:r>
          </a:p>
          <a:p>
            <a:pPr marL="914400" lvl="1" indent="-457200"/>
            <a:r>
              <a:rPr lang="en-GB" dirty="0" smtClean="0"/>
              <a:t>Computed as a derivative of mapping resources (Quality Assured by IHTSDO*)</a:t>
            </a:r>
          </a:p>
          <a:p>
            <a:pPr marL="914400" lvl="1" indent="-457200"/>
            <a:r>
              <a:rPr lang="en-GB" dirty="0" smtClean="0"/>
              <a:t>Coverage of mapping on next slide</a:t>
            </a:r>
          </a:p>
          <a:p>
            <a:pPr marL="914400" lvl="1" indent="-457200"/>
            <a:r>
              <a:rPr lang="en-GB" dirty="0" smtClean="0"/>
              <a:t>*NB known map errors from ambiguous content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52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</a:t>
            </a:r>
            <a:r>
              <a:rPr lang="en-GB" dirty="0" smtClean="0"/>
              <a:t>egacy coding schemes &amp; SNOMED CT maps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137362"/>
              </p:ext>
            </p:extLst>
          </p:nvPr>
        </p:nvGraphicFramePr>
        <p:xfrm>
          <a:off x="462372" y="1916832"/>
          <a:ext cx="8435280" cy="249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820"/>
                <a:gridCol w="2108820"/>
                <a:gridCol w="1841376"/>
                <a:gridCol w="2376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LEGACY</a:t>
                      </a:r>
                      <a:r>
                        <a:rPr lang="en-GB" baseline="0" dirty="0" smtClean="0"/>
                        <a:t> 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TOTAL  No. CODES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No. MAPPED to SNOMED</a:t>
                      </a:r>
                      <a:r>
                        <a:rPr lang="en-GB" baseline="0" dirty="0" smtClean="0"/>
                        <a:t> 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No. NOT</a:t>
                      </a:r>
                      <a:r>
                        <a:rPr lang="en-GB" baseline="0" dirty="0" smtClean="0"/>
                        <a:t> MAPPED to SNOMED CT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</a:t>
                      </a:r>
                      <a:r>
                        <a:rPr lang="en-GB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42,584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40,475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(95%)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2,109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 2+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117,580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24,787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(21.1%)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92,793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</a:t>
                      </a:r>
                      <a:r>
                        <a:rPr lang="en-GB" baseline="0" dirty="0" smtClean="0"/>
                        <a:t>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98,779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85,910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(87%)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12,869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</a:t>
                      </a:r>
                      <a:r>
                        <a:rPr lang="en-GB" baseline="0" dirty="0" smtClean="0"/>
                        <a:t> 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110,792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96,686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(87.3%)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14,106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</a:t>
                      </a:r>
                      <a:r>
                        <a:rPr lang="en-GB" baseline="0" dirty="0" smtClean="0"/>
                        <a:t> 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132,517</a:t>
                      </a:r>
                      <a:endParaRPr lang="en-GB" sz="18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118,592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(89.5%)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13,925</a:t>
                      </a:r>
                      <a:endParaRPr lang="en-GB" sz="18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1560" y="485384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SNOMED 2+ = </a:t>
            </a:r>
            <a:r>
              <a:rPr lang="en-GB" dirty="0"/>
              <a:t>SNOMED 2 </a:t>
            </a:r>
            <a:r>
              <a:rPr lang="en-GB" dirty="0" smtClean="0"/>
              <a:t>extended </a:t>
            </a:r>
            <a:r>
              <a:rPr lang="en-GB" dirty="0"/>
              <a:t>by enumerating all the codes implied by means of a legitimate code digit swap or addition.</a:t>
            </a:r>
          </a:p>
          <a:p>
            <a:r>
              <a:rPr lang="en-GB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22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preview product criteria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Capability</a:t>
            </a:r>
          </a:p>
          <a:p>
            <a:pPr lvl="1"/>
            <a:r>
              <a:rPr lang="en-GB" dirty="0" smtClean="0"/>
              <a:t>Current draft (technical preview) product already exists</a:t>
            </a:r>
          </a:p>
          <a:p>
            <a:pPr lvl="1"/>
            <a:r>
              <a:rPr lang="en-GB" dirty="0" smtClean="0"/>
              <a:t>Legitimate ? Capability for further Quality Assurance resourcing</a:t>
            </a:r>
          </a:p>
          <a:p>
            <a:pPr lvl="1"/>
            <a:r>
              <a:rPr lang="en-GB" dirty="0" smtClean="0"/>
              <a:t>Clinical support from Pathologists gaining traction</a:t>
            </a:r>
          </a:p>
          <a:p>
            <a:pPr lvl="1"/>
            <a:r>
              <a:rPr lang="en-GB" dirty="0" smtClean="0"/>
              <a:t>Will possibly be brought into the NLMC ‘suite’ in the future</a:t>
            </a:r>
          </a:p>
          <a:p>
            <a:pPr lvl="1"/>
            <a:r>
              <a:rPr lang="en-GB" dirty="0" smtClean="0"/>
              <a:t>Creation of a standard to map reduces local lab, supplier and duplication of burden to move to SNOMED CT</a:t>
            </a:r>
          </a:p>
          <a:p>
            <a:pPr lvl="1"/>
            <a:r>
              <a:rPr lang="en-GB" dirty="0" smtClean="0"/>
              <a:t>Improves standardisation in migration to SNOMED CT from various legacy products</a:t>
            </a:r>
          </a:p>
          <a:p>
            <a:r>
              <a:rPr lang="en-GB" dirty="0" smtClean="0"/>
              <a:t>Safety</a:t>
            </a:r>
          </a:p>
          <a:p>
            <a:pPr lvl="1"/>
            <a:r>
              <a:rPr lang="en-GB" dirty="0" smtClean="0"/>
              <a:t>Probably less unsafe than alternative</a:t>
            </a:r>
          </a:p>
          <a:p>
            <a:pPr lvl="1"/>
            <a:r>
              <a:rPr lang="en-GB" dirty="0" smtClean="0"/>
              <a:t>Centralisation of risk; risk mitigation as per other maps also validated* locally on migration – *note local clinical validation still required</a:t>
            </a:r>
          </a:p>
          <a:p>
            <a:pPr lvl="1"/>
            <a:r>
              <a:rPr lang="en-GB" dirty="0" smtClean="0"/>
              <a:t>Guidance documentation will be provided helping improve methodology / support</a:t>
            </a:r>
          </a:p>
          <a:p>
            <a:pPr lvl="1"/>
            <a:r>
              <a:rPr lang="en-GB" dirty="0" smtClean="0"/>
              <a:t>Professional engagement on preferred delivery format and Quality Assurance</a:t>
            </a:r>
          </a:p>
          <a:p>
            <a:pPr lvl="1"/>
            <a:r>
              <a:rPr lang="en-GB" dirty="0" smtClean="0"/>
              <a:t>Reduces local duplicity of mapping to a different map from other data sources</a:t>
            </a:r>
          </a:p>
          <a:p>
            <a:pPr lvl="1"/>
            <a:r>
              <a:rPr lang="en-GB" dirty="0" smtClean="0"/>
              <a:t>Helps enable move to SNOMED CT from unsupported, less safe coding schemes</a:t>
            </a:r>
          </a:p>
          <a:p>
            <a:pPr lvl="1"/>
            <a:r>
              <a:rPr lang="en-GB" dirty="0" smtClean="0"/>
              <a:t>Increased clinical engagement and understanding of a complex issue</a:t>
            </a:r>
          </a:p>
          <a:p>
            <a:pPr lvl="1"/>
            <a:r>
              <a:rPr lang="en-GB" dirty="0" smtClean="0"/>
              <a:t>Standard file formats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1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Legacy coding in laboratory LIMS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829264"/>
              </p:ext>
            </p:extLst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1882552"/>
                <a:gridCol w="1584176"/>
                <a:gridCol w="1471032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CODE</a:t>
                      </a:r>
                      <a:r>
                        <a:rPr lang="en-GB" baseline="0" dirty="0" smtClean="0"/>
                        <a:t> ORIGIN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</a:t>
                      </a:r>
                      <a:r>
                        <a:rPr lang="en-GB" baseline="0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</a:t>
                      </a:r>
                      <a:r>
                        <a:rPr lang="en-GB" baseline="0" dirty="0" smtClean="0"/>
                        <a:t>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 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</a:t>
                      </a:r>
                      <a:r>
                        <a:rPr lang="en-GB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3,700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 3.5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2,215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1,634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12,451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16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SNOMED 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1,148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66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ICD-O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119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UNKNOWN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5,266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 </a:t>
                      </a:r>
                      <a:endParaRPr lang="en-GB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97 </a:t>
                      </a:r>
                      <a:endParaRPr lang="en-GB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2,223 </a:t>
                      </a:r>
                      <a:endParaRPr lang="en-GB" sz="18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8,167 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12,528 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3,839 </a:t>
                      </a:r>
                      <a:endParaRPr lang="en-GB" sz="18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r>
                        <a:rPr lang="en-GB" baseline="0" dirty="0" smtClean="0"/>
                        <a:t> MAPABBLE TO SNOMED 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2,197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99%) 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2,738 </a:t>
                      </a:r>
                      <a:endParaRPr lang="en-GB" sz="18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33%)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12,396 </a:t>
                      </a:r>
                      <a:endParaRPr lang="en-GB" sz="18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99%)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3,563 </a:t>
                      </a:r>
                      <a:endParaRPr lang="en-GB" sz="1800" b="1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92%)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157192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Collectively the labs map to a superset of 11,323 SNOMED CT codes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563 </a:t>
            </a:r>
            <a:r>
              <a:rPr lang="en-GB" dirty="0" smtClean="0"/>
              <a:t>codes or </a:t>
            </a:r>
            <a:r>
              <a:rPr lang="en-GB" dirty="0" smtClean="0"/>
              <a:t>legacy equivalent used in all 4 </a:t>
            </a:r>
            <a:r>
              <a:rPr lang="en-GB" dirty="0" smtClean="0"/>
              <a:t>labs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Analysis of original data and its origins required before mapping to SNOMED 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50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Unique code use by based LIMS in same labs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7257803"/>
              </p:ext>
            </p:extLst>
          </p:nvPr>
        </p:nvGraphicFramePr>
        <p:xfrm>
          <a:off x="467544" y="1556792"/>
          <a:ext cx="8229600" cy="212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OF UNIQUE CODES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PERCENTAGE OF 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6720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54 %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LAB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24 %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005064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Current coding appears a mixture of legacy coding and bespoke local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Appears a coding drift over time from standard coding structures / scope creep of local coding requirements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Not all coding in LIMS is necessarily clinical (e.g. some administrative)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GB" dirty="0" smtClean="0"/>
              <a:t>here are also national secondary data collections dependent on LIMS data (e.g. COSD; RC Pathology datasets, other national collections)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15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 for UK maps to SNOMED 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3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To create one single source of truth for national UK mappings</a:t>
            </a:r>
          </a:p>
          <a:p>
            <a:r>
              <a:rPr lang="en-GB" dirty="0" smtClean="0"/>
              <a:t>Could be clinically adopted / validated / maintained with HSCIC support</a:t>
            </a:r>
          </a:p>
          <a:p>
            <a:r>
              <a:rPr lang="en-GB" dirty="0" smtClean="0"/>
              <a:t>Based around current usage but also current national standard reporting</a:t>
            </a:r>
          </a:p>
          <a:p>
            <a:r>
              <a:rPr lang="en-GB" dirty="0" smtClean="0"/>
              <a:t>Decrease mapping variability (&amp; potential coding mismatching) </a:t>
            </a:r>
          </a:p>
          <a:p>
            <a:pPr lvl="1"/>
            <a:r>
              <a:rPr lang="en-GB" dirty="0"/>
              <a:t>Which could eventually </a:t>
            </a:r>
            <a:r>
              <a:rPr lang="en-GB" dirty="0" smtClean="0"/>
              <a:t>increase interoperability and standardisation</a:t>
            </a:r>
          </a:p>
          <a:p>
            <a:r>
              <a:rPr lang="en-GB" dirty="0" smtClean="0"/>
              <a:t>Aid migration to SNOMED CT from legacy coding schemes going out of licence</a:t>
            </a:r>
          </a:p>
          <a:p>
            <a:r>
              <a:rPr lang="en-GB" dirty="0" smtClean="0"/>
              <a:t>Aid to increase the adoption, understanding and use of the recommended standard clinical terminology SNOMED CT</a:t>
            </a:r>
          </a:p>
          <a:p>
            <a:r>
              <a:rPr lang="en-GB" dirty="0" smtClean="0"/>
              <a:t>Potential to decrease overall burden to the NHS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CIC_Powepoint_v2.5_0115 (3)">
  <a:themeElements>
    <a:clrScheme name="HSCIC_Accent_Green">
      <a:dk1>
        <a:srgbClr val="001830"/>
      </a:dk1>
      <a:lt1>
        <a:srgbClr val="FFFFFF"/>
      </a:lt1>
      <a:dk2>
        <a:srgbClr val="000000"/>
      </a:dk2>
      <a:lt2>
        <a:srgbClr val="F4FCFF"/>
      </a:lt2>
      <a:accent1>
        <a:srgbClr val="003360"/>
      </a:accent1>
      <a:accent2>
        <a:srgbClr val="A0D0E8"/>
      </a:accent2>
      <a:accent3>
        <a:srgbClr val="505050"/>
      </a:accent3>
      <a:accent4>
        <a:srgbClr val="80A0B0"/>
      </a:accent4>
      <a:accent5>
        <a:srgbClr val="D8E0E8"/>
      </a:accent5>
      <a:accent6>
        <a:srgbClr val="00A050"/>
      </a:accent6>
      <a:hlink>
        <a:srgbClr val="0060E0"/>
      </a:hlink>
      <a:folHlink>
        <a:srgbClr val="701870"/>
      </a:folHlink>
    </a:clrScheme>
    <a:fontScheme name="Corpor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HSCIC_Powepoint_v2.5_0115 (3)</Template>
  <TotalTime>725</TotalTime>
  <Words>1001</Words>
  <Application>Microsoft Office PowerPoint</Application>
  <PresentationFormat>On-screen Show (4:3)</PresentationFormat>
  <Paragraphs>184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HSCIC_Powepoint_v2.5_0115 (3)</vt:lpstr>
      <vt:lpstr>PowerPoint Presentation</vt:lpstr>
      <vt:lpstr>Background</vt:lpstr>
      <vt:lpstr>Current coverage of mapping to SNOMED CT</vt:lpstr>
      <vt:lpstr>Criteria to go to a Technical preview product 1</vt:lpstr>
      <vt:lpstr>Legacy coding schemes &amp; SNOMED CT maps </vt:lpstr>
      <vt:lpstr>Technical preview product criteria 2</vt:lpstr>
      <vt:lpstr>Legacy coding in laboratory LIMS </vt:lpstr>
      <vt:lpstr>Unique code use by based LIMS in same labs</vt:lpstr>
      <vt:lpstr>Requirement for UK maps to SNOMED CT</vt:lpstr>
      <vt:lpstr>File format and future development opportunity</vt:lpstr>
      <vt:lpstr>What have we found so far?</vt:lpstr>
      <vt:lpstr>The possible future of the mapping product</vt:lpstr>
      <vt:lpstr>Questions?</vt:lpstr>
    </vt:vector>
  </TitlesOfParts>
  <Company>NHS Connecting for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Drake Deborah</dc:creator>
  <cp:lastModifiedBy>Debbie Drake</cp:lastModifiedBy>
  <cp:revision>53</cp:revision>
  <cp:lastPrinted>2014-12-18T12:02:32Z</cp:lastPrinted>
  <dcterms:created xsi:type="dcterms:W3CDTF">2015-11-26T17:17:26Z</dcterms:created>
  <dcterms:modified xsi:type="dcterms:W3CDTF">2016-04-14T11:17:34Z</dcterms:modified>
</cp:coreProperties>
</file>