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62" r:id="rId2"/>
  </p:sldMasterIdLst>
  <p:notesMasterIdLst>
    <p:notesMasterId r:id="rId68"/>
  </p:notesMasterIdLst>
  <p:handoutMasterIdLst>
    <p:handoutMasterId r:id="rId69"/>
  </p:handoutMasterIdLst>
  <p:sldIdLst>
    <p:sldId id="260" r:id="rId3"/>
    <p:sldId id="451" r:id="rId4"/>
    <p:sldId id="452" r:id="rId5"/>
    <p:sldId id="455" r:id="rId6"/>
    <p:sldId id="456" r:id="rId7"/>
    <p:sldId id="453" r:id="rId8"/>
    <p:sldId id="454" r:id="rId9"/>
    <p:sldId id="472" r:id="rId10"/>
    <p:sldId id="473" r:id="rId11"/>
    <p:sldId id="457" r:id="rId12"/>
    <p:sldId id="458" r:id="rId13"/>
    <p:sldId id="459" r:id="rId14"/>
    <p:sldId id="460" r:id="rId15"/>
    <p:sldId id="464" r:id="rId16"/>
    <p:sldId id="465" r:id="rId17"/>
    <p:sldId id="466" r:id="rId18"/>
    <p:sldId id="467" r:id="rId19"/>
    <p:sldId id="468" r:id="rId20"/>
    <p:sldId id="469" r:id="rId21"/>
    <p:sldId id="470" r:id="rId22"/>
    <p:sldId id="471" r:id="rId23"/>
    <p:sldId id="438" r:id="rId24"/>
    <p:sldId id="447" r:id="rId25"/>
    <p:sldId id="448" r:id="rId26"/>
    <p:sldId id="449" r:id="rId27"/>
    <p:sldId id="440" r:id="rId28"/>
    <p:sldId id="441" r:id="rId29"/>
    <p:sldId id="444" r:id="rId30"/>
    <p:sldId id="442" r:id="rId31"/>
    <p:sldId id="443" r:id="rId32"/>
    <p:sldId id="384" r:id="rId33"/>
    <p:sldId id="385" r:id="rId34"/>
    <p:sldId id="386" r:id="rId35"/>
    <p:sldId id="387" r:id="rId36"/>
    <p:sldId id="388" r:id="rId37"/>
    <p:sldId id="389" r:id="rId38"/>
    <p:sldId id="390" r:id="rId39"/>
    <p:sldId id="391" r:id="rId40"/>
    <p:sldId id="392" r:id="rId41"/>
    <p:sldId id="393" r:id="rId42"/>
    <p:sldId id="394" r:id="rId43"/>
    <p:sldId id="395" r:id="rId44"/>
    <p:sldId id="396" r:id="rId45"/>
    <p:sldId id="397" r:id="rId46"/>
    <p:sldId id="398" r:id="rId47"/>
    <p:sldId id="399" r:id="rId48"/>
    <p:sldId id="400" r:id="rId49"/>
    <p:sldId id="401" r:id="rId50"/>
    <p:sldId id="404" r:id="rId51"/>
    <p:sldId id="408" r:id="rId52"/>
    <p:sldId id="409" r:id="rId53"/>
    <p:sldId id="410" r:id="rId54"/>
    <p:sldId id="411" r:id="rId55"/>
    <p:sldId id="412" r:id="rId56"/>
    <p:sldId id="413" r:id="rId57"/>
    <p:sldId id="414" r:id="rId58"/>
    <p:sldId id="445" r:id="rId59"/>
    <p:sldId id="415" r:id="rId60"/>
    <p:sldId id="437" r:id="rId61"/>
    <p:sldId id="416" r:id="rId62"/>
    <p:sldId id="418" r:id="rId63"/>
    <p:sldId id="420" r:id="rId64"/>
    <p:sldId id="446" r:id="rId65"/>
    <p:sldId id="383" r:id="rId66"/>
    <p:sldId id="351" r:id="rId67"/>
  </p:sldIdLst>
  <p:sldSz cx="9144000" cy="6858000" type="screen4x3"/>
  <p:notesSz cx="9363075" cy="7077075"/>
  <p:defaultTextStyle>
    <a:defPPr>
      <a:defRPr lang="fr-FR"/>
    </a:defPPr>
    <a:lvl1pPr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5" autoAdjust="0"/>
  </p:normalViewPr>
  <p:slideViewPr>
    <p:cSldViewPr>
      <p:cViewPr varScale="1">
        <p:scale>
          <a:sx n="68" d="100"/>
          <a:sy n="68" d="100"/>
        </p:scale>
        <p:origin x="-3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-2130" y="-96"/>
      </p:cViewPr>
      <p:guideLst>
        <p:guide orient="horz" pos="2229"/>
        <p:guide pos="294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2196024-4F2F-4F6E-8197-2D9B57F7512B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E46D12BD-067D-4C24-9A5F-159C91F23DAF}">
      <dgm:prSet phldrT="[Text]" custT="1"/>
      <dgm:spPr/>
      <dgm:t>
        <a:bodyPr/>
        <a:lstStyle/>
        <a:p>
          <a:r>
            <a:rPr lang="en-GB" sz="1400" dirty="0" smtClean="0"/>
            <a:t>Country</a:t>
          </a:r>
          <a:endParaRPr lang="en-GB" sz="1400" dirty="0"/>
        </a:p>
      </dgm:t>
    </dgm:pt>
    <dgm:pt modelId="{04230750-ED19-44BC-892E-587732767228}" type="parTrans" cxnId="{C3E3A64D-94E6-4D89-8240-20B561D75114}">
      <dgm:prSet/>
      <dgm:spPr/>
      <dgm:t>
        <a:bodyPr/>
        <a:lstStyle/>
        <a:p>
          <a:endParaRPr lang="en-GB"/>
        </a:p>
      </dgm:t>
    </dgm:pt>
    <dgm:pt modelId="{91A368B3-9292-4CD6-BF1A-13B2FB09F013}" type="sibTrans" cxnId="{C3E3A64D-94E6-4D89-8240-20B561D75114}">
      <dgm:prSet/>
      <dgm:spPr/>
      <dgm:t>
        <a:bodyPr/>
        <a:lstStyle/>
        <a:p>
          <a:endParaRPr lang="en-GB"/>
        </a:p>
      </dgm:t>
    </dgm:pt>
    <dgm:pt modelId="{C69692C9-8E08-49E5-B8D5-C7B9DD9B5657}">
      <dgm:prSet phldrT="[Text]" custT="1"/>
      <dgm:spPr/>
      <dgm:t>
        <a:bodyPr/>
        <a:lstStyle/>
        <a:p>
          <a:r>
            <a:rPr lang="en-GB" sz="1400" dirty="0" smtClean="0"/>
            <a:t>Region</a:t>
          </a:r>
          <a:endParaRPr lang="en-GB" sz="1400" dirty="0"/>
        </a:p>
      </dgm:t>
    </dgm:pt>
    <dgm:pt modelId="{C2F511FA-F051-4CAA-88EB-D7AF8D8A83C0}" type="parTrans" cxnId="{D582E179-EE30-4114-B41D-5A43C0FA2A47}">
      <dgm:prSet/>
      <dgm:spPr/>
      <dgm:t>
        <a:bodyPr/>
        <a:lstStyle/>
        <a:p>
          <a:endParaRPr lang="en-GB"/>
        </a:p>
      </dgm:t>
    </dgm:pt>
    <dgm:pt modelId="{30B2E4DD-3654-4DD6-9CA2-07CC1CFE7834}" type="sibTrans" cxnId="{D582E179-EE30-4114-B41D-5A43C0FA2A47}">
      <dgm:prSet/>
      <dgm:spPr/>
      <dgm:t>
        <a:bodyPr/>
        <a:lstStyle/>
        <a:p>
          <a:endParaRPr lang="en-GB"/>
        </a:p>
      </dgm:t>
    </dgm:pt>
    <dgm:pt modelId="{1300BB4E-2697-4168-9672-197C8FFA0B26}">
      <dgm:prSet phldrT="[Text]" custT="1"/>
      <dgm:spPr/>
      <dgm:t>
        <a:bodyPr/>
        <a:lstStyle/>
        <a:p>
          <a:r>
            <a:rPr lang="en-GB" sz="1400" dirty="0" smtClean="0"/>
            <a:t>Hospital</a:t>
          </a:r>
          <a:endParaRPr lang="en-GB" sz="1400" dirty="0"/>
        </a:p>
      </dgm:t>
    </dgm:pt>
    <dgm:pt modelId="{1C73D65D-727A-4FFB-AC05-DCDBD2854CC3}" type="parTrans" cxnId="{2DFD2FFB-4CDD-470A-AB05-5D4E08BB52DD}">
      <dgm:prSet/>
      <dgm:spPr/>
      <dgm:t>
        <a:bodyPr/>
        <a:lstStyle/>
        <a:p>
          <a:endParaRPr lang="en-GB"/>
        </a:p>
      </dgm:t>
    </dgm:pt>
    <dgm:pt modelId="{81D8B68D-EBC5-437F-8D96-0779EECE26CB}" type="sibTrans" cxnId="{2DFD2FFB-4CDD-470A-AB05-5D4E08BB52DD}">
      <dgm:prSet/>
      <dgm:spPr/>
      <dgm:t>
        <a:bodyPr/>
        <a:lstStyle/>
        <a:p>
          <a:endParaRPr lang="en-GB"/>
        </a:p>
      </dgm:t>
    </dgm:pt>
    <dgm:pt modelId="{2D472C9B-DD43-4850-9F31-2E370C635C12}">
      <dgm:prSet phldrT="[Text]" custT="1"/>
      <dgm:spPr/>
      <dgm:t>
        <a:bodyPr/>
        <a:lstStyle/>
        <a:p>
          <a:r>
            <a:rPr lang="en-GB" sz="1400" dirty="0" smtClean="0"/>
            <a:t>Unit</a:t>
          </a:r>
          <a:endParaRPr lang="en-GB" sz="1400" dirty="0"/>
        </a:p>
      </dgm:t>
    </dgm:pt>
    <dgm:pt modelId="{10DF05CB-9EDB-4144-905F-3C1D870FD97A}" type="parTrans" cxnId="{B8E3CD41-C3BE-4E6F-9FB4-DA9F86BE4A8D}">
      <dgm:prSet/>
      <dgm:spPr/>
      <dgm:t>
        <a:bodyPr/>
        <a:lstStyle/>
        <a:p>
          <a:endParaRPr lang="en-GB"/>
        </a:p>
      </dgm:t>
    </dgm:pt>
    <dgm:pt modelId="{759FA04B-DF1E-4422-9852-C72A1D3ADD37}" type="sibTrans" cxnId="{B8E3CD41-C3BE-4E6F-9FB4-DA9F86BE4A8D}">
      <dgm:prSet/>
      <dgm:spPr/>
      <dgm:t>
        <a:bodyPr/>
        <a:lstStyle/>
        <a:p>
          <a:endParaRPr lang="en-GB"/>
        </a:p>
      </dgm:t>
    </dgm:pt>
    <dgm:pt modelId="{F9240879-F055-44BC-8104-53CFE1644647}" type="pres">
      <dgm:prSet presAssocID="{82196024-4F2F-4F6E-8197-2D9B57F7512B}" presName="Name0" presStyleCnt="0">
        <dgm:presLayoutVars>
          <dgm:dir/>
          <dgm:animLvl val="lvl"/>
          <dgm:resizeHandles val="exact"/>
        </dgm:presLayoutVars>
      </dgm:prSet>
      <dgm:spPr/>
    </dgm:pt>
    <dgm:pt modelId="{564578D5-372A-4DB9-A3E2-20EB918EEB3A}" type="pres">
      <dgm:prSet presAssocID="{E46D12BD-067D-4C24-9A5F-159C91F23DAF}" presName="Name8" presStyleCnt="0"/>
      <dgm:spPr/>
    </dgm:pt>
    <dgm:pt modelId="{7CB8E58D-F75B-479C-AF93-9F9549C188FD}" type="pres">
      <dgm:prSet presAssocID="{E46D12BD-067D-4C24-9A5F-159C91F23DAF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3B6841-E59C-45A7-9622-472514E4E679}" type="pres">
      <dgm:prSet presAssocID="{E46D12BD-067D-4C24-9A5F-159C91F23DA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4A8B905-4394-48F4-9F10-B042F781A230}" type="pres">
      <dgm:prSet presAssocID="{C69692C9-8E08-49E5-B8D5-C7B9DD9B5657}" presName="Name8" presStyleCnt="0"/>
      <dgm:spPr/>
    </dgm:pt>
    <dgm:pt modelId="{FFD27178-F30F-427C-A27C-8E5B1C7CBF08}" type="pres">
      <dgm:prSet presAssocID="{C69692C9-8E08-49E5-B8D5-C7B9DD9B5657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CB7EAFE-D69A-4B9D-8D46-F201298B1D4D}" type="pres">
      <dgm:prSet presAssocID="{C69692C9-8E08-49E5-B8D5-C7B9DD9B565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D12A4A8-9FBD-41CA-9030-05C7A080EE64}" type="pres">
      <dgm:prSet presAssocID="{1300BB4E-2697-4168-9672-197C8FFA0B26}" presName="Name8" presStyleCnt="0"/>
      <dgm:spPr/>
    </dgm:pt>
    <dgm:pt modelId="{F392AB94-E234-40D3-BB5F-2CBD793BAAFF}" type="pres">
      <dgm:prSet presAssocID="{1300BB4E-2697-4168-9672-197C8FFA0B26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CB513B0-99BD-4345-BA17-A62E5055BE57}" type="pres">
      <dgm:prSet presAssocID="{1300BB4E-2697-4168-9672-197C8FFA0B2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55EFB8A-8C0E-4F37-9D14-09FB56B94044}" type="pres">
      <dgm:prSet presAssocID="{2D472C9B-DD43-4850-9F31-2E370C635C12}" presName="Name8" presStyleCnt="0"/>
      <dgm:spPr/>
    </dgm:pt>
    <dgm:pt modelId="{64AD7271-173A-43A5-83CD-80FFC3476087}" type="pres">
      <dgm:prSet presAssocID="{2D472C9B-DD43-4850-9F31-2E370C635C12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00ED9BD-C048-4804-A04E-3004552AE143}" type="pres">
      <dgm:prSet presAssocID="{2D472C9B-DD43-4850-9F31-2E370C635C1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80470AC-E7BE-4AE9-BA39-F7FD15E534DF}" type="presOf" srcId="{1300BB4E-2697-4168-9672-197C8FFA0B26}" destId="{0CB513B0-99BD-4345-BA17-A62E5055BE57}" srcOrd="1" destOrd="0" presId="urn:microsoft.com/office/officeart/2005/8/layout/pyramid1"/>
    <dgm:cxn modelId="{89A354BC-B8E6-4C6D-9493-D24A40E15FBE}" type="presOf" srcId="{E46D12BD-067D-4C24-9A5F-159C91F23DAF}" destId="{D43B6841-E59C-45A7-9622-472514E4E679}" srcOrd="1" destOrd="0" presId="urn:microsoft.com/office/officeart/2005/8/layout/pyramid1"/>
    <dgm:cxn modelId="{C16BBF84-3C5E-42AD-9EE9-1AE2584F6482}" type="presOf" srcId="{C69692C9-8E08-49E5-B8D5-C7B9DD9B5657}" destId="{FFD27178-F30F-427C-A27C-8E5B1C7CBF08}" srcOrd="0" destOrd="0" presId="urn:microsoft.com/office/officeart/2005/8/layout/pyramid1"/>
    <dgm:cxn modelId="{6D078B6A-F2C5-455E-8898-F608438F16D0}" type="presOf" srcId="{82196024-4F2F-4F6E-8197-2D9B57F7512B}" destId="{F9240879-F055-44BC-8104-53CFE1644647}" srcOrd="0" destOrd="0" presId="urn:microsoft.com/office/officeart/2005/8/layout/pyramid1"/>
    <dgm:cxn modelId="{B0639222-A160-4894-87BF-588A7CB69B1A}" type="presOf" srcId="{E46D12BD-067D-4C24-9A5F-159C91F23DAF}" destId="{7CB8E58D-F75B-479C-AF93-9F9549C188FD}" srcOrd="0" destOrd="0" presId="urn:microsoft.com/office/officeart/2005/8/layout/pyramid1"/>
    <dgm:cxn modelId="{A5421F96-0EF8-4465-B254-AE53E3C63910}" type="presOf" srcId="{2D472C9B-DD43-4850-9F31-2E370C635C12}" destId="{64AD7271-173A-43A5-83CD-80FFC3476087}" srcOrd="0" destOrd="0" presId="urn:microsoft.com/office/officeart/2005/8/layout/pyramid1"/>
    <dgm:cxn modelId="{3824EF29-FCFB-4666-9909-55353074FFEA}" type="presOf" srcId="{1300BB4E-2697-4168-9672-197C8FFA0B26}" destId="{F392AB94-E234-40D3-BB5F-2CBD793BAAFF}" srcOrd="0" destOrd="0" presId="urn:microsoft.com/office/officeart/2005/8/layout/pyramid1"/>
    <dgm:cxn modelId="{D582E179-EE30-4114-B41D-5A43C0FA2A47}" srcId="{82196024-4F2F-4F6E-8197-2D9B57F7512B}" destId="{C69692C9-8E08-49E5-B8D5-C7B9DD9B5657}" srcOrd="1" destOrd="0" parTransId="{C2F511FA-F051-4CAA-88EB-D7AF8D8A83C0}" sibTransId="{30B2E4DD-3654-4DD6-9CA2-07CC1CFE7834}"/>
    <dgm:cxn modelId="{2DFD2FFB-4CDD-470A-AB05-5D4E08BB52DD}" srcId="{82196024-4F2F-4F6E-8197-2D9B57F7512B}" destId="{1300BB4E-2697-4168-9672-197C8FFA0B26}" srcOrd="2" destOrd="0" parTransId="{1C73D65D-727A-4FFB-AC05-DCDBD2854CC3}" sibTransId="{81D8B68D-EBC5-437F-8D96-0779EECE26CB}"/>
    <dgm:cxn modelId="{ED90FE65-0633-488E-A164-99FEBC47ADB7}" type="presOf" srcId="{2D472C9B-DD43-4850-9F31-2E370C635C12}" destId="{E00ED9BD-C048-4804-A04E-3004552AE143}" srcOrd="1" destOrd="0" presId="urn:microsoft.com/office/officeart/2005/8/layout/pyramid1"/>
    <dgm:cxn modelId="{B8E3CD41-C3BE-4E6F-9FB4-DA9F86BE4A8D}" srcId="{82196024-4F2F-4F6E-8197-2D9B57F7512B}" destId="{2D472C9B-DD43-4850-9F31-2E370C635C12}" srcOrd="3" destOrd="0" parTransId="{10DF05CB-9EDB-4144-905F-3C1D870FD97A}" sibTransId="{759FA04B-DF1E-4422-9852-C72A1D3ADD37}"/>
    <dgm:cxn modelId="{C3E3A64D-94E6-4D89-8240-20B561D75114}" srcId="{82196024-4F2F-4F6E-8197-2D9B57F7512B}" destId="{E46D12BD-067D-4C24-9A5F-159C91F23DAF}" srcOrd="0" destOrd="0" parTransId="{04230750-ED19-44BC-892E-587732767228}" sibTransId="{91A368B3-9292-4CD6-BF1A-13B2FB09F013}"/>
    <dgm:cxn modelId="{587D4FBA-D3C6-4808-B8E8-7506632E2311}" type="presOf" srcId="{C69692C9-8E08-49E5-B8D5-C7B9DD9B5657}" destId="{4CB7EAFE-D69A-4B9D-8D46-F201298B1D4D}" srcOrd="1" destOrd="0" presId="urn:microsoft.com/office/officeart/2005/8/layout/pyramid1"/>
    <dgm:cxn modelId="{AB3F5D32-1F48-4579-8F39-7D358704E608}" type="presParOf" srcId="{F9240879-F055-44BC-8104-53CFE1644647}" destId="{564578D5-372A-4DB9-A3E2-20EB918EEB3A}" srcOrd="0" destOrd="0" presId="urn:microsoft.com/office/officeart/2005/8/layout/pyramid1"/>
    <dgm:cxn modelId="{229CCF0D-F750-4C3D-ABA4-9AEDCB46061B}" type="presParOf" srcId="{564578D5-372A-4DB9-A3E2-20EB918EEB3A}" destId="{7CB8E58D-F75B-479C-AF93-9F9549C188FD}" srcOrd="0" destOrd="0" presId="urn:microsoft.com/office/officeart/2005/8/layout/pyramid1"/>
    <dgm:cxn modelId="{B2F84E83-66C8-448B-9C4C-9C25F7D4D72D}" type="presParOf" srcId="{564578D5-372A-4DB9-A3E2-20EB918EEB3A}" destId="{D43B6841-E59C-45A7-9622-472514E4E679}" srcOrd="1" destOrd="0" presId="urn:microsoft.com/office/officeart/2005/8/layout/pyramid1"/>
    <dgm:cxn modelId="{AFFC0639-6041-4223-9AF3-FD8EF04FEA94}" type="presParOf" srcId="{F9240879-F055-44BC-8104-53CFE1644647}" destId="{24A8B905-4394-48F4-9F10-B042F781A230}" srcOrd="1" destOrd="0" presId="urn:microsoft.com/office/officeart/2005/8/layout/pyramid1"/>
    <dgm:cxn modelId="{60711292-4D96-4888-A528-C5A065F3178B}" type="presParOf" srcId="{24A8B905-4394-48F4-9F10-B042F781A230}" destId="{FFD27178-F30F-427C-A27C-8E5B1C7CBF08}" srcOrd="0" destOrd="0" presId="urn:microsoft.com/office/officeart/2005/8/layout/pyramid1"/>
    <dgm:cxn modelId="{6594E99A-F2FD-4DC0-9554-F5183CDCBB9C}" type="presParOf" srcId="{24A8B905-4394-48F4-9F10-B042F781A230}" destId="{4CB7EAFE-D69A-4B9D-8D46-F201298B1D4D}" srcOrd="1" destOrd="0" presId="urn:microsoft.com/office/officeart/2005/8/layout/pyramid1"/>
    <dgm:cxn modelId="{6C899C6D-81F6-4274-8049-EED2B86B6BB3}" type="presParOf" srcId="{F9240879-F055-44BC-8104-53CFE1644647}" destId="{ED12A4A8-9FBD-41CA-9030-05C7A080EE64}" srcOrd="2" destOrd="0" presId="urn:microsoft.com/office/officeart/2005/8/layout/pyramid1"/>
    <dgm:cxn modelId="{6983A76C-AEB3-47F7-84AD-866B24786563}" type="presParOf" srcId="{ED12A4A8-9FBD-41CA-9030-05C7A080EE64}" destId="{F392AB94-E234-40D3-BB5F-2CBD793BAAFF}" srcOrd="0" destOrd="0" presId="urn:microsoft.com/office/officeart/2005/8/layout/pyramid1"/>
    <dgm:cxn modelId="{7F42954A-E9A4-4B3F-B045-ACF12D7DE6FE}" type="presParOf" srcId="{ED12A4A8-9FBD-41CA-9030-05C7A080EE64}" destId="{0CB513B0-99BD-4345-BA17-A62E5055BE57}" srcOrd="1" destOrd="0" presId="urn:microsoft.com/office/officeart/2005/8/layout/pyramid1"/>
    <dgm:cxn modelId="{ACCBD316-1734-4FEB-A6F5-2346CDBB90E8}" type="presParOf" srcId="{F9240879-F055-44BC-8104-53CFE1644647}" destId="{C55EFB8A-8C0E-4F37-9D14-09FB56B94044}" srcOrd="3" destOrd="0" presId="urn:microsoft.com/office/officeart/2005/8/layout/pyramid1"/>
    <dgm:cxn modelId="{47218981-FC94-4AD5-AA6B-F6FE828575B8}" type="presParOf" srcId="{C55EFB8A-8C0E-4F37-9D14-09FB56B94044}" destId="{64AD7271-173A-43A5-83CD-80FFC3476087}" srcOrd="0" destOrd="0" presId="urn:microsoft.com/office/officeart/2005/8/layout/pyramid1"/>
    <dgm:cxn modelId="{CA3AF426-4B78-4C5F-8205-0560A461C977}" type="presParOf" srcId="{C55EFB8A-8C0E-4F37-9D14-09FB56B94044}" destId="{E00ED9BD-C048-4804-A04E-3004552AE143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03577" y="0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721993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303577" y="6721993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D9421512-AD59-460A-9364-BA11856E418E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5670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303577" y="0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fr-FR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1475" y="530225"/>
            <a:ext cx="3540125" cy="2654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308" y="3361611"/>
            <a:ext cx="7490460" cy="3184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721993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303577" y="6721993"/>
            <a:ext cx="4057333" cy="353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936" tIns="46968" rIns="93936" bIns="4696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152BACDE-DD66-4E76-BF50-FA0EE71975DE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4435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3079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F90BD8-4482-415E-A17C-277FA09B7946}" type="slidenum">
              <a:rPr lang="en-US" smtClean="0"/>
              <a:pPr/>
              <a:t>9</a:t>
            </a:fld>
            <a:endParaRPr lang="en-US" dirty="0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76C28F-80B6-4A8F-B8EF-08E19B53EB4B}" type="slidenum">
              <a:rPr lang="en-GB"/>
              <a:pPr/>
              <a:t>36</a:t>
            </a:fld>
            <a:endParaRPr lang="en-GB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5B5EED-315C-4C72-9F2C-1607E3D3B299}" type="slidenum">
              <a:rPr lang="en-GB"/>
              <a:pPr/>
              <a:t>37</a:t>
            </a:fld>
            <a:endParaRPr lang="en-GB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CC6102-F6AF-4C55-A729-B7F4943CF2AE}" type="slidenum">
              <a:rPr lang="en-GB"/>
              <a:pPr/>
              <a:t>38</a:t>
            </a:fld>
            <a:endParaRPr lang="en-GB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32F1E6-D2E6-4909-A04C-8D09E9AA8840}" type="slidenum">
              <a:rPr lang="en-GB"/>
              <a:pPr/>
              <a:t>39</a:t>
            </a:fld>
            <a:endParaRPr lang="en-GB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A37E8E-5F80-40C7-88B5-9C56864025D2}" type="slidenum">
              <a:rPr lang="en-GB"/>
              <a:pPr/>
              <a:t>40</a:t>
            </a:fld>
            <a:endParaRPr lang="en-GB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53B9E2-9303-47F5-BD3D-774655ABC29D}" type="slidenum">
              <a:rPr lang="en-GB"/>
              <a:pPr/>
              <a:t>41</a:t>
            </a:fld>
            <a:endParaRPr lang="en-GB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F07930-250F-409D-AE28-09D5E9373470}" type="slidenum">
              <a:rPr lang="en-GB"/>
              <a:pPr/>
              <a:t>42</a:t>
            </a:fld>
            <a:endParaRPr lang="en-GB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2760F6-A610-45BD-A66F-494637F57BEC}" type="slidenum">
              <a:rPr lang="en-GB"/>
              <a:pPr/>
              <a:t>43</a:t>
            </a:fld>
            <a:endParaRPr lang="en-GB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29A830-737F-4409-89DF-E5A42F77CBE6}" type="slidenum">
              <a:rPr lang="en-GB"/>
              <a:pPr/>
              <a:t>44</a:t>
            </a:fld>
            <a:endParaRPr lang="en-GB"/>
          </a:p>
        </p:txBody>
      </p:sp>
      <p:sp>
        <p:nvSpPr>
          <p:cNvPr id="310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0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0258F7-DF9D-4BAF-A438-84EE2AA1F7E1}" type="slidenum">
              <a:rPr lang="en-GB"/>
              <a:pPr/>
              <a:t>45</a:t>
            </a:fld>
            <a:endParaRPr lang="en-GB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7617E-DDA0-4558-BFEE-3B681E556B68}" type="slidenum">
              <a:rPr lang="en-GB" smtClean="0"/>
              <a:pPr/>
              <a:t>23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C6130E-9324-4192-ABD2-24FD678731A5}" type="slidenum">
              <a:rPr lang="en-GB"/>
              <a:pPr/>
              <a:t>46</a:t>
            </a:fld>
            <a:endParaRPr lang="en-GB"/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9A5B44-3358-4543-91DB-E6C592E0FA19}" type="slidenum">
              <a:rPr lang="en-GB"/>
              <a:pPr/>
              <a:t>47</a:t>
            </a:fld>
            <a:endParaRPr lang="en-GB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A10A00-B1C6-4A42-9FEF-7CFABE1DF0C3}" type="slidenum">
              <a:rPr lang="en-GB"/>
              <a:pPr/>
              <a:t>48</a:t>
            </a:fld>
            <a:endParaRPr lang="en-GB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7617E-DDA0-4558-BFEE-3B681E556B68}" type="slidenum">
              <a:rPr lang="en-GB" smtClean="0"/>
              <a:pPr/>
              <a:t>24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37617E-DDA0-4558-BFEE-3B681E556B68}" type="slidenum">
              <a:rPr lang="en-GB" smtClean="0"/>
              <a:pPr/>
              <a:t>25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DE4402-9236-4076-8176-1617BF045743}" type="slidenum">
              <a:rPr lang="en-GB"/>
              <a:pPr/>
              <a:t>31</a:t>
            </a:fld>
            <a:endParaRPr lang="en-GB"/>
          </a:p>
        </p:txBody>
      </p:sp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68F49C-1CFC-4895-86CA-D8B5B9D706FA}" type="slidenum">
              <a:rPr lang="en-GB"/>
              <a:pPr/>
              <a:t>32</a:t>
            </a:fld>
            <a:endParaRPr lang="en-GB"/>
          </a:p>
        </p:txBody>
      </p:sp>
      <p:sp>
        <p:nvSpPr>
          <p:cNvPr id="229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167DDC-8B7B-48EC-8054-C33320777229}" type="slidenum">
              <a:rPr lang="en-GB"/>
              <a:pPr/>
              <a:t>33</a:t>
            </a:fld>
            <a:endParaRPr lang="en-GB"/>
          </a:p>
        </p:txBody>
      </p:sp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868613" y="552450"/>
            <a:ext cx="3535362" cy="2651125"/>
          </a:xfrm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D70433-EF2F-4998-854B-B7BCEC282658}" type="slidenum">
              <a:rPr lang="en-GB"/>
              <a:pPr/>
              <a:t>34</a:t>
            </a:fld>
            <a:endParaRPr lang="en-GB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7D4F0A-EA38-40E4-8C65-B18908EF9115}" type="slidenum">
              <a:rPr lang="en-GB"/>
              <a:pPr/>
              <a:t>35</a:t>
            </a:fld>
            <a:endParaRPr lang="en-GB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8411" y="3361611"/>
            <a:ext cx="6866255" cy="3184684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F6470-F79A-4694-995C-4E5FEEAB9EE0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597C6C-84A9-4B9F-89CD-6559EBAE75C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9B380-358C-4067-A9FF-5D2F7B48D6D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981200" y="274638"/>
            <a:ext cx="6705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981200" y="1600200"/>
            <a:ext cx="32766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10200" y="1600200"/>
            <a:ext cx="32766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981200" y="3962400"/>
            <a:ext cx="32766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0200" y="3962400"/>
            <a:ext cx="32766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2399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5895E-B76A-4449-AC8C-990945043091}" type="datetimeFigureOut">
              <a:rPr lang="en-US" altLang="en-US"/>
              <a:pPr>
                <a:defRPr/>
              </a:pPr>
              <a:t>10/27/2014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11DA2-C444-4A5A-A205-7DD870F5E8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569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92DAA-F568-4E6B-BAD7-A20EF9532D98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5417C-5254-40F6-A9C8-8633854A6B58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5C624-932E-4C1C-8B4A-55D4796F4635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B92FA-B182-4685-9B49-22DEE9A5115B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E043B-5DFE-43A1-91E5-08B9BA0DD43C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FF06E-9E31-4066-9FDE-A337B883C9E9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F1C76-D89A-4B7C-83E7-AB2D563A19B2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91254-E2C9-4471-8E59-80EB5F48DDEE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endParaRPr lang="fr-FR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4F9100D-2EB6-439E-894E-64F6BCF5B3A5}" type="slidenum">
              <a:rPr lang="fr-FR"/>
              <a:pPr/>
              <a:t>‹#›</a:t>
            </a:fld>
            <a:endParaRPr lang="fr-FR"/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0" y="6381750"/>
            <a:ext cx="914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fr-CH" sz="1600" b="1" i="1">
                <a:solidFill>
                  <a:schemeClr val="accent2"/>
                </a:solidFill>
              </a:rPr>
              <a:t>ICN - </a:t>
            </a:r>
            <a:r>
              <a:rPr lang="en-GB" sz="1600" b="1" i="1">
                <a:solidFill>
                  <a:schemeClr val="accent2"/>
                </a:solidFill>
              </a:rPr>
              <a:t>Advancing</a:t>
            </a:r>
            <a:r>
              <a:rPr lang="fr-FR" sz="1600" b="1" i="1">
                <a:solidFill>
                  <a:schemeClr val="accent2"/>
                </a:solidFill>
              </a:rPr>
              <a:t> nursing and health worldwide</a:t>
            </a:r>
          </a:p>
        </p:txBody>
      </p:sp>
      <p:sp>
        <p:nvSpPr>
          <p:cNvPr id="34824" name="Rectangle 8"/>
          <p:cNvSpPr>
            <a:spLocks noChangeArrowheads="1"/>
          </p:cNvSpPr>
          <p:nvPr userDrawn="1"/>
        </p:nvSpPr>
        <p:spPr bwMode="auto">
          <a:xfrm>
            <a:off x="7596188" y="6372225"/>
            <a:ext cx="13684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fr-CH" sz="1600"/>
              <a:t>www.icn.ch</a:t>
            </a:r>
          </a:p>
          <a:p>
            <a:endParaRPr lang="fr-FR" sz="16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CC0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algn="l" defTabSz="457200">
              <a:defRPr/>
            </a:pPr>
            <a:fld id="{36E258C3-D041-4E59-BDEB-79B61EEAD6DC}" type="datetimeFigureOut">
              <a:rPr lang="en-US" altLang="en-US">
                <a:latin typeface="Calibri" pitchFamily="34" charset="0"/>
                <a:ea typeface="MS PGothic" pitchFamily="34" charset="-128"/>
              </a:rPr>
              <a:pPr algn="l" defTabSz="457200">
                <a:defRPr/>
              </a:pPr>
              <a:t>10/27/2014</a:t>
            </a:fld>
            <a:endParaRPr lang="en-US" altLang="en-US">
              <a:latin typeface="Calibri" pitchFamily="34" charset="0"/>
              <a:ea typeface="MS PGothic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defTabSz="457200"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 defTabSz="457200">
              <a:defRPr/>
            </a:pPr>
            <a:fld id="{E07034E5-D81C-4D0E-84BA-9703F50FF26C}" type="slidenum">
              <a:rPr lang="en-US" altLang="en-US">
                <a:latin typeface="Calibri" pitchFamily="34" charset="0"/>
                <a:ea typeface="MS PGothic" pitchFamily="34" charset="-128"/>
              </a:rPr>
              <a:pPr defTabSz="457200">
                <a:defRPr/>
              </a:pPr>
              <a:t>‹#›</a:t>
            </a:fld>
            <a:endParaRPr lang="en-US" altLang="en-US">
              <a:latin typeface="Calibri" pitchFamily="34" charset="0"/>
              <a:ea typeface="MS PGothic" pitchFamily="34" charset="-128"/>
            </a:endParaRPr>
          </a:p>
        </p:txBody>
      </p:sp>
      <p:pic>
        <p:nvPicPr>
          <p:cNvPr id="1031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38200" y="-320675"/>
            <a:ext cx="10347325" cy="742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.bin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w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emf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Introduction </a:t>
            </a:r>
            <a:r>
              <a:rPr lang="en-GB" smtClean="0"/>
              <a:t>to the International </a:t>
            </a:r>
            <a:r>
              <a:rPr lang="en-GB" dirty="0"/>
              <a:t>Classification for Nursing Practice (ICNP®)</a:t>
            </a:r>
            <a:endParaRPr lang="en-GB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Nick Hardiker, RN PhD</a:t>
            </a:r>
          </a:p>
          <a:p>
            <a:r>
              <a:rPr lang="en-GB" sz="2400" dirty="0" smtClean="0"/>
              <a:t>Director</a:t>
            </a:r>
          </a:p>
          <a:p>
            <a:r>
              <a:rPr lang="en-GB" sz="2400" dirty="0" smtClean="0"/>
              <a:t>ICN </a:t>
            </a:r>
            <a:r>
              <a:rPr lang="en-GB" sz="2400" dirty="0" err="1" smtClean="0"/>
              <a:t>eHealth</a:t>
            </a:r>
            <a:r>
              <a:rPr lang="en-GB" sz="2400" dirty="0" smtClean="0"/>
              <a:t> Programme</a:t>
            </a:r>
          </a:p>
          <a:p>
            <a:endParaRPr lang="en-GB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ICN eHealth Programme</a:t>
            </a: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Transforming nursing through the visionary application of information and communication technology</a:t>
            </a:r>
          </a:p>
          <a:p>
            <a:r>
              <a:rPr lang="en-US" dirty="0" smtClean="0"/>
              <a:t>25 years in the making</a:t>
            </a:r>
          </a:p>
          <a:p>
            <a:r>
              <a:rPr lang="en-US" dirty="0" smtClean="0"/>
              <a:t>Announced at the ICN Conference 2011 in Malta</a:t>
            </a:r>
          </a:p>
          <a:p>
            <a:endParaRPr lang="en-US" dirty="0" smtClean="0"/>
          </a:p>
          <a:p>
            <a:pPr algn="r">
              <a:buNone/>
            </a:pPr>
            <a:r>
              <a:rPr lang="en-US" sz="1600" i="1" dirty="0" smtClean="0"/>
              <a:t>http://www.icn.ch/pillarsprograms/ehealth/</a:t>
            </a:r>
          </a:p>
        </p:txBody>
      </p:sp>
    </p:spTree>
    <p:extLst>
      <p:ext uri="{BB962C8B-B14F-4D97-AF65-F5344CB8AC3E}">
        <p14:creationId xmlns:p14="http://schemas.microsoft.com/office/powerpoint/2010/main" val="145040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personal 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err="1" smtClean="0"/>
              <a:t>eHealth</a:t>
            </a:r>
            <a:r>
              <a:rPr lang="en-GB" dirty="0" smtClean="0"/>
              <a:t> systems are in routine use to parallel other aspects of contemporary life</a:t>
            </a:r>
          </a:p>
          <a:p>
            <a:pPr>
              <a:defRPr/>
            </a:pPr>
            <a:r>
              <a:rPr lang="en-GB" dirty="0" smtClean="0"/>
              <a:t>Data is available and routinely used/exploited for the benefit of patients and those caring for them</a:t>
            </a:r>
          </a:p>
          <a:p>
            <a:pPr>
              <a:defRPr/>
            </a:pPr>
            <a:r>
              <a:rPr lang="en-GB" dirty="0" smtClean="0"/>
              <a:t>People are actively working on continually improving how things are i.e. advancing together the art/science of nursing informatics</a:t>
            </a:r>
          </a:p>
          <a:p>
            <a:pPr>
              <a:defRPr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7479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5856" y="2708920"/>
            <a:ext cx="38164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7200" dirty="0" smtClean="0">
                <a:solidFill>
                  <a:schemeClr val="bg1"/>
                </a:solidFill>
              </a:rPr>
              <a:t>Health</a:t>
            </a:r>
            <a:endParaRPr lang="en-GB" sz="1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2708920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200" dirty="0" smtClean="0">
                <a:solidFill>
                  <a:schemeClr val="bg1"/>
                </a:solidFill>
              </a:rPr>
              <a:t>e</a:t>
            </a:r>
            <a:endParaRPr lang="en-GB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298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Emerging position statement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right to connect via information and </a:t>
            </a:r>
            <a:r>
              <a:rPr lang="en-GB" dirty="0"/>
              <a:t>communications </a:t>
            </a:r>
            <a:r>
              <a:rPr lang="en-GB" dirty="0" smtClean="0"/>
              <a:t>technology</a:t>
            </a:r>
          </a:p>
          <a:p>
            <a:pPr lvl="1"/>
            <a:r>
              <a:rPr lang="en-GB" dirty="0"/>
              <a:t>ICT can improve access to good healthcare, address inequalities in its provision and help citizens take a more active </a:t>
            </a:r>
            <a:r>
              <a:rPr lang="en-GB" dirty="0" smtClean="0"/>
              <a:t>role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743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ICN eHealth?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Worldwide proliferation of ICT</a:t>
            </a:r>
          </a:p>
          <a:p>
            <a:r>
              <a:rPr lang="en-US" sz="2800" dirty="0"/>
              <a:t>ICN informs, supports and advocates for nursing and its members</a:t>
            </a:r>
          </a:p>
          <a:p>
            <a:r>
              <a:rPr lang="en-US" sz="2800" dirty="0" err="1"/>
              <a:t>eHealth</a:t>
            </a:r>
            <a:r>
              <a:rPr lang="en-US" sz="2800" dirty="0"/>
              <a:t> threads through ICN processes and products</a:t>
            </a:r>
          </a:p>
          <a:p>
            <a:r>
              <a:rPr lang="en-US" sz="2800" dirty="0" smtClean="0"/>
              <a:t>ICT in health care provides new opportunities, not least equity and improved access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459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ICN </a:t>
            </a:r>
            <a:r>
              <a:rPr lang="en-GB" dirty="0" err="1" smtClean="0"/>
              <a:t>eHealth</a:t>
            </a:r>
            <a:r>
              <a:rPr lang="en-GB" dirty="0" smtClean="0"/>
              <a:t> </a:t>
            </a:r>
            <a:r>
              <a:rPr lang="en-GB" dirty="0" err="1" smtClean="0"/>
              <a:t>workstreams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Connecting Nurses</a:t>
            </a:r>
          </a:p>
          <a:p>
            <a:r>
              <a:rPr lang="en-GB" dirty="0" smtClean="0"/>
              <a:t>ICN </a:t>
            </a:r>
            <a:r>
              <a:rPr lang="en-GB" dirty="0" err="1" smtClean="0"/>
              <a:t>Telenursing</a:t>
            </a:r>
            <a:r>
              <a:rPr lang="en-GB" dirty="0" smtClean="0"/>
              <a:t> Network</a:t>
            </a:r>
          </a:p>
          <a:p>
            <a:r>
              <a:rPr lang="en-GB" dirty="0" smtClean="0"/>
              <a:t>International Classification for Nursing Practice (ICNP®)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7829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Connecting nurses</a:t>
            </a:r>
          </a:p>
        </p:txBody>
      </p:sp>
      <p:sp>
        <p:nvSpPr>
          <p:cNvPr id="2765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forum for expert healthcare professionals from around the world to share their ideas, advice and innovations</a:t>
            </a:r>
          </a:p>
        </p:txBody>
      </p:sp>
    </p:spTree>
    <p:extLst>
      <p:ext uri="{BB962C8B-B14F-4D97-AF65-F5344CB8AC3E}">
        <p14:creationId xmlns:p14="http://schemas.microsoft.com/office/powerpoint/2010/main" val="260272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Information </a:t>
            </a:r>
            <a:r>
              <a:rPr lang="en-GB" dirty="0" err="1" smtClean="0"/>
              <a:t>Shareapy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patient education service for nurses and midwives to share, via a dedicated and moderated social network, links to high quality, reputable health resources with their patients, families, friends or colleagues</a:t>
            </a:r>
          </a:p>
        </p:txBody>
      </p:sp>
    </p:spTree>
    <p:extLst>
      <p:ext uri="{BB962C8B-B14F-4D97-AF65-F5344CB8AC3E}">
        <p14:creationId xmlns:p14="http://schemas.microsoft.com/office/powerpoint/2010/main" val="141870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6552" y="-102146"/>
            <a:ext cx="11730905" cy="6960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8918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Care Challenge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 contest that highlights nursing innovations and helps to put them into practice</a:t>
            </a:r>
          </a:p>
          <a:p>
            <a:r>
              <a:rPr lang="en-US" sz="2400" dirty="0" smtClean="0"/>
              <a:t>There have been two winning </a:t>
            </a:r>
            <a:r>
              <a:rPr lang="en-US" sz="2400" dirty="0"/>
              <a:t>entries </a:t>
            </a:r>
            <a:r>
              <a:rPr lang="en-US" sz="2400" dirty="0" smtClean="0"/>
              <a:t>this year. The authors have </a:t>
            </a:r>
            <a:r>
              <a:rPr lang="en-US" sz="2400" dirty="0"/>
              <a:t>chosen a professionally produced video displaying their project as means of support from Connecting </a:t>
            </a:r>
            <a:r>
              <a:rPr lang="en-US" sz="2400" dirty="0" smtClean="0"/>
              <a:t>Nurses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30810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‘Technological </a:t>
            </a:r>
            <a:r>
              <a:rPr lang="en-US" dirty="0"/>
              <a:t>progress is like an axe in the hands of a pathological </a:t>
            </a:r>
            <a:r>
              <a:rPr lang="en-US" dirty="0" smtClean="0"/>
              <a:t>criminal’</a:t>
            </a:r>
          </a:p>
          <a:p>
            <a:pPr marL="400050" lvl="1" indent="0" algn="r">
              <a:buNone/>
            </a:pPr>
            <a:r>
              <a:rPr lang="en-US" sz="2000" i="1" dirty="0" smtClean="0"/>
              <a:t>Albert Einstein</a:t>
            </a: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313460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7924" y="-72570"/>
            <a:ext cx="11687175" cy="693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7936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ICN Telenursing Network</a:t>
            </a:r>
          </a:p>
        </p:txBody>
      </p:sp>
      <p:sp>
        <p:nvSpPr>
          <p:cNvPr id="2560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Global resource for sharing knowledge and expertise around </a:t>
            </a:r>
            <a:r>
              <a:rPr lang="en-US" dirty="0" err="1" smtClean="0"/>
              <a:t>telehealth</a:t>
            </a:r>
            <a:r>
              <a:rPr lang="en-US" dirty="0" smtClean="0"/>
              <a:t> and </a:t>
            </a:r>
            <a:r>
              <a:rPr lang="en-US" dirty="0" err="1" smtClean="0"/>
              <a:t>telecare</a:t>
            </a:r>
            <a:endParaRPr lang="en-US" dirty="0" smtClean="0"/>
          </a:p>
          <a:p>
            <a:r>
              <a:rPr lang="en-US" dirty="0" smtClean="0"/>
              <a:t>Launched in 2009</a:t>
            </a:r>
          </a:p>
          <a:p>
            <a:r>
              <a:rPr lang="en-US" dirty="0" smtClean="0"/>
              <a:t>296 members in 65 countries</a:t>
            </a:r>
          </a:p>
          <a:p>
            <a:r>
              <a:rPr lang="en-US" dirty="0" smtClean="0"/>
              <a:t>Membership open to all</a:t>
            </a:r>
          </a:p>
        </p:txBody>
      </p:sp>
    </p:spTree>
    <p:extLst>
      <p:ext uri="{BB962C8B-B14F-4D97-AF65-F5344CB8AC3E}">
        <p14:creationId xmlns:p14="http://schemas.microsoft.com/office/powerpoint/2010/main" val="200329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87"/>
            <a:ext cx="8229600" cy="1143000"/>
          </a:xfrm>
        </p:spPr>
        <p:txBody>
          <a:bodyPr>
            <a:noAutofit/>
          </a:bodyPr>
          <a:lstStyle/>
          <a:p>
            <a:r>
              <a:rPr lang="en-GB" dirty="0" smtClean="0"/>
              <a:t>ICNP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ICN has supported ICNP since 1989</a:t>
            </a:r>
          </a:p>
          <a:p>
            <a:pPr>
              <a:defRPr/>
            </a:pPr>
            <a:r>
              <a:rPr lang="en-GB" dirty="0" smtClean="0"/>
              <a:t>A standardised terminology used to represent nursing diagnoses, interventions and outcomes</a:t>
            </a:r>
          </a:p>
          <a:p>
            <a:pPr>
              <a:buNone/>
              <a:defRPr/>
            </a:pPr>
            <a:endParaRPr lang="en-GB" dirty="0" smtClean="0"/>
          </a:p>
          <a:p>
            <a:pPr algn="r">
              <a:buNone/>
              <a:defRPr/>
            </a:pPr>
            <a:r>
              <a:rPr lang="en-GB" sz="2100" i="1" dirty="0" smtClean="0"/>
              <a:t>http://www.icn.ch/pillarsprograms/international-classification-for-nursing-practice-icnpr/</a:t>
            </a:r>
          </a:p>
        </p:txBody>
      </p:sp>
    </p:spTree>
    <p:extLst>
      <p:ext uri="{BB962C8B-B14F-4D97-AF65-F5344CB8AC3E}">
        <p14:creationId xmlns:p14="http://schemas.microsoft.com/office/powerpoint/2010/main" val="5827003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ICNP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Reliable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Compliance with international standards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/>
              <a:t>Quality improvement process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A </a:t>
            </a:r>
            <a:r>
              <a:rPr lang="en-GB" dirty="0"/>
              <a:t>formal infrastructure that facilitates cross-mapping and allows output in multiple </a:t>
            </a:r>
            <a:r>
              <a:rPr lang="en-GB" dirty="0" smtClean="0"/>
              <a:t>formats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1125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ICNP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Easy to understand</a:t>
            </a:r>
          </a:p>
          <a:p>
            <a:pPr marL="742950" lvl="2" indent="-3429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500" dirty="0" smtClean="0"/>
              <a:t>Ongoing focus on pre-formed (pre-coordinated) statements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Increasing numbers of catalogues (subsets tailored for specific purposes)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Available in 15 different languages</a:t>
            </a:r>
          </a:p>
        </p:txBody>
      </p:sp>
    </p:spTree>
    <p:extLst>
      <p:ext uri="{BB962C8B-B14F-4D97-AF65-F5344CB8AC3E}">
        <p14:creationId xmlns:p14="http://schemas.microsoft.com/office/powerpoint/2010/main" val="295129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ICNP Characteristics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/>
              <a:t>Internationally-</a:t>
            </a:r>
            <a:r>
              <a:rPr lang="en-US" dirty="0" err="1" smtClean="0"/>
              <a:t>recognised</a:t>
            </a:r>
            <a:endParaRPr lang="en-US" dirty="0" smtClean="0"/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/>
              <a:t>Recognised</a:t>
            </a:r>
            <a:r>
              <a:rPr lang="en-US" dirty="0"/>
              <a:t> by a number of National Nurses Associations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dirty="0" smtClean="0"/>
              <a:t>A </a:t>
            </a:r>
            <a:r>
              <a:rPr lang="en-GB" dirty="0"/>
              <a:t>R</a:t>
            </a:r>
            <a:r>
              <a:rPr lang="en-GB" dirty="0" smtClean="0"/>
              <a:t>elated </a:t>
            </a:r>
            <a:r>
              <a:rPr lang="en-GB" dirty="0"/>
              <a:t>C</a:t>
            </a:r>
            <a:r>
              <a:rPr lang="en-GB" dirty="0" smtClean="0"/>
              <a:t>lassification </a:t>
            </a:r>
            <a:r>
              <a:rPr lang="en-GB" dirty="0"/>
              <a:t>in </a:t>
            </a:r>
            <a:r>
              <a:rPr lang="en-GB" dirty="0" smtClean="0"/>
              <a:t>WHO-FIC</a:t>
            </a:r>
          </a:p>
          <a:p>
            <a:pPr lvl="1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err="1" smtClean="0"/>
              <a:t>Harmonisation</a:t>
            </a:r>
            <a:r>
              <a:rPr lang="en-US" dirty="0" smtClean="0"/>
              <a:t>/collaboration agreements with other standards development </a:t>
            </a:r>
            <a:r>
              <a:rPr lang="en-US" dirty="0" err="1" smtClean="0"/>
              <a:t>organisations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4104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Vital statistics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783 pre-coordinated diagnosis and outcome statements (15% increase from 2011) </a:t>
            </a:r>
            <a:endParaRPr lang="en-GB" dirty="0" smtClean="0"/>
          </a:p>
          <a:p>
            <a:pPr lvl="0"/>
            <a:r>
              <a:rPr lang="en-US" dirty="0" smtClean="0"/>
              <a:t>809 pre-coordinated intervention statements (50% increase from 2011)</a:t>
            </a:r>
          </a:p>
          <a:p>
            <a:pPr lvl="0"/>
            <a:r>
              <a:rPr lang="en-US" dirty="0" smtClean="0"/>
              <a:t>The 2015 release will comprise over 4000 elementary </a:t>
            </a:r>
            <a:r>
              <a:rPr lang="en-US" smtClean="0"/>
              <a:t>and pre-coordinated concepts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6118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85" y="548680"/>
            <a:ext cx="7582247" cy="512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331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755" y="548680"/>
            <a:ext cx="7599677" cy="5138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4720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ICNP® Application &amp; Development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Practical use at point of care</a:t>
            </a:r>
          </a:p>
          <a:p>
            <a:pPr lvl="1" eaLnBrk="1" hangingPunct="1"/>
            <a:r>
              <a:rPr lang="en-US" dirty="0" smtClean="0"/>
              <a:t>A degree of national endorsement in Portugal, Norway, Canada, USA</a:t>
            </a:r>
          </a:p>
          <a:p>
            <a:pPr lvl="1" eaLnBrk="1" hangingPunct="1"/>
            <a:r>
              <a:rPr lang="en-US" dirty="0"/>
              <a:t>C</a:t>
            </a:r>
            <a:r>
              <a:rPr lang="en-US" dirty="0" smtClean="0"/>
              <a:t>ommercial agreements with software suppliers in Norway, USA, Portugal</a:t>
            </a:r>
          </a:p>
          <a:p>
            <a:pPr eaLnBrk="1" hangingPunct="1"/>
            <a:r>
              <a:rPr lang="en-US" sz="2800" dirty="0" smtClean="0"/>
              <a:t>Catalogue development and translation activity</a:t>
            </a:r>
          </a:p>
          <a:p>
            <a:r>
              <a:rPr lang="en-US" dirty="0" smtClean="0"/>
              <a:t>Individual and collaborative R&amp;D projects</a:t>
            </a:r>
          </a:p>
          <a:p>
            <a:pPr eaLnBrk="1" hangingPunct="1"/>
            <a:r>
              <a:rPr lang="en-GB" dirty="0" smtClean="0"/>
              <a:t>ICN Accredited Centres for ICNP® Research &amp; Development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6326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leehumordee.s2pd.com/wp-content/uploads/2014/02/3742030-1x1-940x9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18143"/>
            <a:ext cx="5544616" cy="5544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034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ICN Accredited Centres for ICNP® Research &amp; Development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smtClean="0"/>
              <a:t>Australia – Canberra</a:t>
            </a:r>
          </a:p>
          <a:p>
            <a:pPr lvl="1"/>
            <a:r>
              <a:rPr lang="en-GB" dirty="0" smtClean="0"/>
              <a:t>ICNP® and evidence-based practice</a:t>
            </a:r>
          </a:p>
          <a:p>
            <a:r>
              <a:rPr lang="en-GB" dirty="0" smtClean="0"/>
              <a:t>Australia – Flinders</a:t>
            </a:r>
          </a:p>
          <a:p>
            <a:pPr lvl="1"/>
            <a:r>
              <a:rPr lang="en-GB" dirty="0" smtClean="0"/>
              <a:t>ICNP® and disaster nursing</a:t>
            </a:r>
          </a:p>
          <a:p>
            <a:r>
              <a:rPr lang="en-GB" dirty="0" smtClean="0"/>
              <a:t>Brazil</a:t>
            </a:r>
          </a:p>
          <a:p>
            <a:pPr lvl="1"/>
            <a:r>
              <a:rPr lang="en-GB" dirty="0" smtClean="0"/>
              <a:t>Development and use of ICNP®</a:t>
            </a:r>
          </a:p>
          <a:p>
            <a:r>
              <a:rPr lang="en-GB" dirty="0" smtClean="0"/>
              <a:t>Canada</a:t>
            </a:r>
          </a:p>
          <a:p>
            <a:pPr lvl="1"/>
            <a:r>
              <a:rPr lang="en-GB" dirty="0"/>
              <a:t>ICNP® </a:t>
            </a:r>
            <a:r>
              <a:rPr lang="en-GB" dirty="0" smtClean="0"/>
              <a:t>and RNAO Best </a:t>
            </a:r>
            <a:r>
              <a:rPr lang="en-GB" dirty="0"/>
              <a:t>p</a:t>
            </a:r>
            <a:r>
              <a:rPr lang="en-GB" dirty="0" smtClean="0"/>
              <a:t>ractice guidelines</a:t>
            </a:r>
          </a:p>
          <a:p>
            <a:r>
              <a:rPr lang="en-GB" dirty="0" smtClean="0"/>
              <a:t>Chile</a:t>
            </a:r>
          </a:p>
          <a:p>
            <a:pPr lvl="1"/>
            <a:r>
              <a:rPr lang="en-GB" dirty="0" smtClean="0"/>
              <a:t>ICNP® and family nursing</a:t>
            </a:r>
          </a:p>
          <a:p>
            <a:r>
              <a:rPr lang="en-GB" dirty="0" smtClean="0"/>
              <a:t>German-speaking countries</a:t>
            </a:r>
          </a:p>
          <a:p>
            <a:pPr lvl="1"/>
            <a:r>
              <a:rPr lang="en-GB" dirty="0" smtClean="0"/>
              <a:t>3 NNAs and 3 national user groups – Translation - Development and use of ICNP®</a:t>
            </a:r>
          </a:p>
          <a:p>
            <a:r>
              <a:rPr lang="en-GB" dirty="0" smtClean="0"/>
              <a:t>Iran</a:t>
            </a:r>
          </a:p>
          <a:p>
            <a:pPr lvl="1"/>
            <a:r>
              <a:rPr lang="en-GB" dirty="0" smtClean="0"/>
              <a:t>Translation - Development and use of ICNP®</a:t>
            </a:r>
          </a:p>
          <a:p>
            <a:r>
              <a:rPr lang="en-GB" dirty="0" smtClean="0"/>
              <a:t>Korea</a:t>
            </a:r>
          </a:p>
          <a:p>
            <a:pPr lvl="1"/>
            <a:r>
              <a:rPr lang="en-GB" dirty="0" smtClean="0"/>
              <a:t>Translation - Development and use of ICNP®</a:t>
            </a:r>
          </a:p>
          <a:p>
            <a:r>
              <a:rPr lang="en-GB" dirty="0" smtClean="0"/>
              <a:t>Poland</a:t>
            </a:r>
          </a:p>
          <a:p>
            <a:pPr lvl="1"/>
            <a:r>
              <a:rPr lang="en-GB" dirty="0" smtClean="0"/>
              <a:t>Translation - Development and use of ICNP®</a:t>
            </a:r>
          </a:p>
          <a:p>
            <a:r>
              <a:rPr lang="en-GB" dirty="0" smtClean="0"/>
              <a:t>Portugal</a:t>
            </a:r>
          </a:p>
          <a:p>
            <a:pPr lvl="1"/>
            <a:r>
              <a:rPr lang="en-GB" dirty="0" smtClean="0"/>
              <a:t>Improve quality of care through Nursing Information Systems and ICNP®</a:t>
            </a:r>
          </a:p>
          <a:p>
            <a:r>
              <a:rPr lang="en-GB" dirty="0" smtClean="0"/>
              <a:t>USA</a:t>
            </a:r>
          </a:p>
          <a:p>
            <a:pPr lvl="1"/>
            <a:r>
              <a:rPr lang="en-GB" dirty="0" smtClean="0"/>
              <a:t>ICNP® and minimum data sets</a:t>
            </a:r>
          </a:p>
        </p:txBody>
      </p:sp>
    </p:spTree>
    <p:extLst>
      <p:ext uri="{BB962C8B-B14F-4D97-AF65-F5344CB8AC3E}">
        <p14:creationId xmlns:p14="http://schemas.microsoft.com/office/powerpoint/2010/main" val="5329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Natural language (speech and text)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Main currency for clinical information</a:t>
            </a:r>
          </a:p>
          <a:p>
            <a:r>
              <a:rPr lang="en-GB"/>
              <a:t>Expressive</a:t>
            </a:r>
          </a:p>
          <a:p>
            <a:r>
              <a:rPr lang="en-GB"/>
              <a:t>Familiar...</a:t>
            </a:r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r>
              <a:rPr lang="en-GB"/>
              <a:t>...but complex and difficult to analyse, manipulate and reuse</a:t>
            </a:r>
          </a:p>
        </p:txBody>
      </p:sp>
    </p:spTree>
    <p:extLst>
      <p:ext uri="{BB962C8B-B14F-4D97-AF65-F5344CB8AC3E}">
        <p14:creationId xmlns:p14="http://schemas.microsoft.com/office/powerpoint/2010/main" val="35333478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Finding the incidence of heart disease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rgbClr val="00FF00"/>
              </a:buClr>
              <a:buFont typeface="Wingdings" pitchFamily="2" charset="2"/>
              <a:buChar char="ü"/>
            </a:pPr>
            <a:r>
              <a:rPr lang="en-US"/>
              <a:t>angina pectoris</a:t>
            </a:r>
          </a:p>
          <a:p>
            <a:pPr>
              <a:buClr>
                <a:srgbClr val="00FF00"/>
              </a:buClr>
              <a:buFont typeface="Wingdings" pitchFamily="2" charset="2"/>
              <a:buChar char="ü"/>
            </a:pPr>
            <a:r>
              <a:rPr lang="en-US"/>
              <a:t>mitral stenosis</a:t>
            </a:r>
          </a:p>
          <a:p>
            <a:pPr>
              <a:buClr>
                <a:srgbClr val="FF0000"/>
              </a:buClr>
              <a:buFont typeface="Arial Unicode MS" pitchFamily="34" charset="-128"/>
              <a:buChar char="X"/>
            </a:pPr>
            <a:r>
              <a:rPr lang="en-US"/>
              <a:t>angina pectoris ruled out</a:t>
            </a:r>
          </a:p>
          <a:p>
            <a:pPr>
              <a:buClr>
                <a:srgbClr val="FF0000"/>
              </a:buClr>
              <a:buFont typeface="Arial Unicode MS" pitchFamily="34" charset="-128"/>
              <a:buChar char="X"/>
            </a:pPr>
            <a:r>
              <a:rPr lang="en-US"/>
              <a:t>family history of heart disease</a:t>
            </a:r>
          </a:p>
        </p:txBody>
      </p:sp>
    </p:spTree>
    <p:extLst>
      <p:ext uri="{BB962C8B-B14F-4D97-AF65-F5344CB8AC3E}">
        <p14:creationId xmlns:p14="http://schemas.microsoft.com/office/powerpoint/2010/main" val="14462594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Proliferation of terminologies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Many tasks, many users</a:t>
            </a:r>
          </a:p>
          <a:p>
            <a:r>
              <a:rPr lang="en-GB"/>
              <a:t>Health care changes constantly</a:t>
            </a:r>
          </a:p>
          <a:p>
            <a:r>
              <a:rPr lang="en-GB"/>
              <a:t>Health care is very ‘big’</a:t>
            </a:r>
          </a:p>
          <a:p>
            <a:r>
              <a:rPr lang="en-GB"/>
              <a:t>For a particular purpose it is easy to build your own</a:t>
            </a:r>
          </a:p>
          <a:p>
            <a:endParaRPr lang="en-GB"/>
          </a:p>
          <a:p>
            <a:r>
              <a:rPr lang="en-GB"/>
              <a:t>Terminologies are getting bigger, more numerous, more complex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0377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Terminologies within UMLS</a:t>
            </a: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AI/RHEUM, 1993</a:t>
            </a:r>
          </a:p>
          <a:p>
            <a:r>
              <a:rPr lang="en-US" sz="2800"/>
              <a:t>Alternative Billing Concepts</a:t>
            </a:r>
          </a:p>
          <a:p>
            <a:r>
              <a:rPr lang="en-US" sz="2800"/>
              <a:t>Alcohol and Other Drug Thesaurus, 2000</a:t>
            </a:r>
          </a:p>
          <a:p>
            <a:r>
              <a:rPr lang="en-US" sz="2800"/>
              <a:t>Beth Israel Vocabulary, 1.0</a:t>
            </a:r>
          </a:p>
          <a:p>
            <a:r>
              <a:rPr lang="en-US" sz="2800"/>
              <a:t>Canonical Clinical Problem Statement System, 1999</a:t>
            </a:r>
          </a:p>
          <a:p>
            <a:r>
              <a:rPr lang="en-US" sz="2800"/>
              <a:t>Clinical Classifications Software, 2003</a:t>
            </a:r>
          </a:p>
          <a:p>
            <a:r>
              <a:rPr lang="en-US" sz="2800"/>
              <a:t>Current Dental Terminology (CDT), 4</a:t>
            </a:r>
          </a:p>
        </p:txBody>
      </p:sp>
    </p:spTree>
    <p:extLst>
      <p:ext uri="{BB962C8B-B14F-4D97-AF65-F5344CB8AC3E}">
        <p14:creationId xmlns:p14="http://schemas.microsoft.com/office/powerpoint/2010/main" val="662157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000"/>
              <a:t>COSTAR, 1989-1995</a:t>
            </a:r>
          </a:p>
          <a:p>
            <a:pPr>
              <a:lnSpc>
                <a:spcPct val="80000"/>
              </a:lnSpc>
            </a:pPr>
            <a:r>
              <a:rPr lang="en-US" sz="2000"/>
              <a:t>Medical Entities Dictionary, 2003</a:t>
            </a:r>
          </a:p>
          <a:p>
            <a:pPr>
              <a:lnSpc>
                <a:spcPct val="80000"/>
              </a:lnSpc>
            </a:pPr>
            <a:r>
              <a:rPr lang="en-US" sz="2000"/>
              <a:t>Physicians' Current Procedural Terminology, 2004</a:t>
            </a:r>
          </a:p>
          <a:p>
            <a:pPr>
              <a:lnSpc>
                <a:spcPct val="80000"/>
              </a:lnSpc>
            </a:pPr>
            <a:r>
              <a:rPr lang="en-US" sz="2000"/>
              <a:t>Physicians' Current Procedural Terminology, Spanish Translation, 2001</a:t>
            </a:r>
          </a:p>
          <a:p>
            <a:pPr>
              <a:lnSpc>
                <a:spcPct val="80000"/>
              </a:lnSpc>
            </a:pPr>
            <a:r>
              <a:rPr lang="en-US" sz="2000"/>
              <a:t>CRISP Thesaurus, 2004</a:t>
            </a:r>
          </a:p>
          <a:p>
            <a:pPr>
              <a:lnSpc>
                <a:spcPct val="80000"/>
              </a:lnSpc>
            </a:pPr>
            <a:r>
              <a:rPr lang="en-US" sz="2000"/>
              <a:t>COSTART, 1995</a:t>
            </a:r>
          </a:p>
          <a:p>
            <a:pPr>
              <a:lnSpc>
                <a:spcPct val="80000"/>
              </a:lnSpc>
            </a:pPr>
            <a:r>
              <a:rPr lang="en-US" sz="2000"/>
              <a:t>Diseases Database, 2000</a:t>
            </a:r>
          </a:p>
          <a:p>
            <a:pPr>
              <a:lnSpc>
                <a:spcPct val="80000"/>
              </a:lnSpc>
            </a:pPr>
            <a:r>
              <a:rPr lang="en-US" sz="2000"/>
              <a:t>German translation of ICD10, 1995</a:t>
            </a:r>
          </a:p>
          <a:p>
            <a:pPr>
              <a:lnSpc>
                <a:spcPct val="80000"/>
              </a:lnSpc>
            </a:pPr>
            <a:r>
              <a:rPr lang="en-US" sz="2000"/>
              <a:t>German translation of UMDNS, 1996</a:t>
            </a:r>
          </a:p>
          <a:p>
            <a:pPr>
              <a:lnSpc>
                <a:spcPct val="80000"/>
              </a:lnSpc>
            </a:pPr>
            <a:r>
              <a:rPr lang="en-US" sz="2000"/>
              <a:t>DSM-III-R, 1987</a:t>
            </a:r>
          </a:p>
          <a:p>
            <a:pPr>
              <a:lnSpc>
                <a:spcPct val="80000"/>
              </a:lnSpc>
            </a:pPr>
            <a:r>
              <a:rPr lang="en-US" sz="2000"/>
              <a:t>DSM-IV, 1994</a:t>
            </a:r>
          </a:p>
          <a:p>
            <a:pPr>
              <a:lnSpc>
                <a:spcPct val="80000"/>
              </a:lnSpc>
            </a:pPr>
            <a:r>
              <a:rPr lang="en-US" sz="2000"/>
              <a:t>DXplain, 1994</a:t>
            </a:r>
          </a:p>
          <a:p>
            <a:pPr>
              <a:lnSpc>
                <a:spcPct val="80000"/>
              </a:lnSpc>
            </a:pPr>
            <a:r>
              <a:rPr lang="en-US" sz="2000"/>
              <a:t>Gene Ontology, 2004_03_02</a:t>
            </a:r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272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GB" sz="1400"/>
              <a:t>HCPCS Version of Current Dental Terminology (CDT), 4</a:t>
            </a:r>
          </a:p>
          <a:p>
            <a:pPr>
              <a:lnSpc>
                <a:spcPct val="80000"/>
              </a:lnSpc>
            </a:pPr>
            <a:r>
              <a:rPr lang="en-GB" sz="1400"/>
              <a:t>HCFA Common Procedure Coding System, 2004</a:t>
            </a:r>
          </a:p>
          <a:p>
            <a:pPr>
              <a:lnSpc>
                <a:spcPct val="80000"/>
              </a:lnSpc>
            </a:pPr>
            <a:r>
              <a:rPr lang="en-GB" sz="1400"/>
              <a:t>HCPCS Version of Current Procedural Terminology (CPT), 2004</a:t>
            </a:r>
          </a:p>
          <a:p>
            <a:pPr>
              <a:lnSpc>
                <a:spcPct val="80000"/>
              </a:lnSpc>
            </a:pPr>
            <a:r>
              <a:rPr lang="en-GB" sz="1400"/>
              <a:t>Health Devices Alerts, 1999</a:t>
            </a:r>
          </a:p>
          <a:p>
            <a:pPr>
              <a:lnSpc>
                <a:spcPct val="80000"/>
              </a:lnSpc>
            </a:pPr>
            <a:r>
              <a:rPr lang="en-GB" sz="1400"/>
              <a:t>Home Health Care Classification, 2003</a:t>
            </a:r>
          </a:p>
          <a:p>
            <a:pPr>
              <a:lnSpc>
                <a:spcPct val="80000"/>
              </a:lnSpc>
            </a:pPr>
            <a:r>
              <a:rPr lang="en-GB" sz="1400"/>
              <a:t>Health Level Seven Vocabulary, 1998-2002</a:t>
            </a:r>
          </a:p>
          <a:p>
            <a:pPr>
              <a:lnSpc>
                <a:spcPct val="80000"/>
              </a:lnSpc>
            </a:pPr>
            <a:r>
              <a:rPr lang="en-GB" sz="1400"/>
              <a:t>ICPC2E-ICD10 relationships from Dr. Henk Lamberts, 1998</a:t>
            </a:r>
          </a:p>
          <a:p>
            <a:pPr>
              <a:lnSpc>
                <a:spcPct val="80000"/>
              </a:lnSpc>
            </a:pPr>
            <a:r>
              <a:rPr lang="en-GB" sz="1400"/>
              <a:t>Health Product Comparison System, 1999</a:t>
            </a:r>
          </a:p>
          <a:p>
            <a:pPr>
              <a:lnSpc>
                <a:spcPct val="80000"/>
              </a:lnSpc>
            </a:pPr>
            <a:r>
              <a:rPr lang="en-GB" sz="1400"/>
              <a:t>ICD10, 1998</a:t>
            </a:r>
          </a:p>
          <a:p>
            <a:pPr>
              <a:lnSpc>
                <a:spcPct val="80000"/>
              </a:lnSpc>
            </a:pPr>
            <a:r>
              <a:rPr lang="en-GB" sz="1400"/>
              <a:t>ICD10, American English Equivalents, 1998</a:t>
            </a:r>
          </a:p>
          <a:p>
            <a:pPr>
              <a:lnSpc>
                <a:spcPct val="80000"/>
              </a:lnSpc>
            </a:pPr>
            <a:r>
              <a:rPr lang="en-GB" sz="1400"/>
              <a:t>International Statistical Classification of Diseases and Related Health Problems, 10th Revision, Australian Modification, January 2000 Release</a:t>
            </a:r>
          </a:p>
          <a:p>
            <a:pPr>
              <a:lnSpc>
                <a:spcPct val="80000"/>
              </a:lnSpc>
            </a:pPr>
            <a:r>
              <a:rPr lang="en-GB" sz="1400"/>
              <a:t>International Statistical Classification of Diseases and Related Health Problems, Australian Modification, Americanized English Equivalents, 2000</a:t>
            </a:r>
          </a:p>
          <a:p>
            <a:pPr>
              <a:lnSpc>
                <a:spcPct val="80000"/>
              </a:lnSpc>
            </a:pPr>
            <a:r>
              <a:rPr lang="en-GB" sz="1400"/>
              <a:t>ICD10, Dutch Translation, 200403</a:t>
            </a:r>
          </a:p>
          <a:p>
            <a:pPr>
              <a:lnSpc>
                <a:spcPct val="80000"/>
              </a:lnSpc>
            </a:pPr>
            <a:r>
              <a:rPr lang="en-GB" sz="1400"/>
              <a:t>ICD-9-CM, 2004</a:t>
            </a:r>
          </a:p>
          <a:p>
            <a:pPr>
              <a:lnSpc>
                <a:spcPct val="80000"/>
              </a:lnSpc>
            </a:pPr>
            <a:r>
              <a:rPr lang="en-GB" sz="1400"/>
              <a:t>International Classification of Primary Care, 1993</a:t>
            </a:r>
          </a:p>
          <a:p>
            <a:pPr>
              <a:lnSpc>
                <a:spcPct val="80000"/>
              </a:lnSpc>
            </a:pPr>
            <a:r>
              <a:rPr lang="en-GB" sz="1400"/>
              <a:t>International Classification of Primary Care 2nd Edition, Electronic, 2E, Dutch Translation, 200203</a:t>
            </a:r>
          </a:p>
          <a:p>
            <a:pPr>
              <a:lnSpc>
                <a:spcPct val="80000"/>
              </a:lnSpc>
            </a:pPr>
            <a:r>
              <a:rPr lang="en-GB" sz="1400"/>
              <a:t>International Classification of Primary Care 2nd Edition, Electronic, 2E, 200203</a:t>
            </a:r>
          </a:p>
          <a:p>
            <a:pPr>
              <a:lnSpc>
                <a:spcPct val="80000"/>
              </a:lnSpc>
            </a:pPr>
            <a:r>
              <a:rPr lang="en-GB" sz="1400"/>
              <a:t>International Classification of Primary Care, Version 2-Plus, 2000</a:t>
            </a: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097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800"/>
              <a:t>ICPC, Basque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ICPC, Danish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ICPC, Dutch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ICPC, Finnish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ICPC, French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ICPC, German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ICPC, Hebrew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ICPC, Hungarian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ICPC, Italian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ICPC, Norwegian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International Classification of Primary Care, Version 2-Plus, Americanized English Equivalents, 2000</a:t>
            </a:r>
          </a:p>
          <a:p>
            <a:pPr>
              <a:lnSpc>
                <a:spcPct val="80000"/>
              </a:lnSpc>
            </a:pPr>
            <a:r>
              <a:rPr lang="en-US" sz="800"/>
              <a:t>ICPC, Portuguese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ICPC, Spanish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ICPC, Swedish Translation, 1993</a:t>
            </a:r>
          </a:p>
          <a:p>
            <a:pPr>
              <a:lnSpc>
                <a:spcPct val="80000"/>
              </a:lnSpc>
            </a:pPr>
            <a:r>
              <a:rPr lang="en-US" sz="800"/>
              <a:t>Online Congenital Multiple Anomaly/Mental Retardation Syndromes, 1999</a:t>
            </a:r>
          </a:p>
          <a:p>
            <a:pPr>
              <a:lnSpc>
                <a:spcPct val="80000"/>
              </a:lnSpc>
            </a:pPr>
            <a:r>
              <a:rPr lang="en-US" sz="800"/>
              <a:t>Library of Congress Subject Headings, 1990</a:t>
            </a:r>
          </a:p>
          <a:p>
            <a:pPr>
              <a:lnSpc>
                <a:spcPct val="80000"/>
              </a:lnSpc>
            </a:pPr>
            <a:r>
              <a:rPr lang="en-US" sz="800"/>
              <a:t>LOINC 2.12</a:t>
            </a:r>
          </a:p>
          <a:p>
            <a:pPr>
              <a:lnSpc>
                <a:spcPct val="80000"/>
              </a:lnSpc>
            </a:pPr>
            <a:r>
              <a:rPr lang="en-US" sz="800"/>
              <a:t>MEDLINE (1994-1998)</a:t>
            </a:r>
          </a:p>
          <a:p>
            <a:pPr>
              <a:lnSpc>
                <a:spcPct val="80000"/>
              </a:lnSpc>
            </a:pPr>
            <a:r>
              <a:rPr lang="en-US" sz="800"/>
              <a:t>McMaster University Epidemiology Terms, 1992</a:t>
            </a:r>
          </a:p>
          <a:p>
            <a:pPr>
              <a:lnSpc>
                <a:spcPct val="80000"/>
              </a:lnSpc>
            </a:pPr>
            <a:r>
              <a:rPr lang="en-US" sz="800"/>
              <a:t>Master Drug Data Base, 2003_03</a:t>
            </a:r>
          </a:p>
          <a:p>
            <a:pPr>
              <a:lnSpc>
                <a:spcPct val="80000"/>
              </a:lnSpc>
            </a:pPr>
            <a:r>
              <a:rPr lang="en-US" sz="800"/>
              <a:t>Medical Dictionary for Regulatory Activities Terminology (MedDRA), 7.0</a:t>
            </a:r>
          </a:p>
          <a:p>
            <a:pPr>
              <a:lnSpc>
                <a:spcPct val="80000"/>
              </a:lnSpc>
            </a:pPr>
            <a:r>
              <a:rPr lang="en-US" sz="800"/>
              <a:t>Medical Dictionary for Regulatory Activities Terminology (MedDRA), American English Equivalents, 7.0</a:t>
            </a:r>
          </a:p>
          <a:p>
            <a:pPr>
              <a:lnSpc>
                <a:spcPct val="80000"/>
              </a:lnSpc>
            </a:pPr>
            <a:r>
              <a:rPr lang="en-US" sz="800"/>
              <a:t>Medical Dictionary for Regulatory Activities Terminology (MedDRA), Dutch Edition, 7.0</a:t>
            </a:r>
          </a:p>
          <a:p>
            <a:pPr>
              <a:lnSpc>
                <a:spcPct val="80000"/>
              </a:lnSpc>
            </a:pPr>
            <a:r>
              <a:rPr lang="en-US" sz="800"/>
              <a:t>Medical Dictionary for Regulatory Activities Terminology (MedDRA), American English Equivalents with expanded abbreviations, 7.0</a:t>
            </a:r>
          </a:p>
          <a:p>
            <a:pPr>
              <a:lnSpc>
                <a:spcPct val="80000"/>
              </a:lnSpc>
            </a:pPr>
            <a:r>
              <a:rPr lang="en-US" sz="800"/>
              <a:t>Medical Dictionary for Regulatory Activities Terminology (MedDRA), with expanded abbreviations, 7.0</a:t>
            </a:r>
          </a:p>
          <a:p>
            <a:pPr>
              <a:lnSpc>
                <a:spcPct val="80000"/>
              </a:lnSpc>
            </a:pPr>
            <a:r>
              <a:rPr lang="en-US" sz="800"/>
              <a:t>Medical Dictionary for Regulatory Activities Terminology (MedDRA), French Edition, 7.0</a:t>
            </a:r>
          </a:p>
          <a:p>
            <a:pPr>
              <a:lnSpc>
                <a:spcPct val="80000"/>
              </a:lnSpc>
            </a:pPr>
            <a:r>
              <a:rPr lang="en-US" sz="800"/>
              <a:t>Medical Dictionary for Regulatory Activities Terminology (MedDRA), German Edition, 7.0</a:t>
            </a:r>
          </a:p>
          <a:p>
            <a:pPr>
              <a:lnSpc>
                <a:spcPct val="80000"/>
              </a:lnSpc>
            </a:pPr>
            <a:r>
              <a:rPr lang="en-US" sz="800"/>
              <a:t>Medical Dictionary for Regulatory Activities Terminology (MedDRA), Portuguese Edition, 7.0</a:t>
            </a:r>
          </a:p>
          <a:p>
            <a:pPr>
              <a:lnSpc>
                <a:spcPct val="80000"/>
              </a:lnSpc>
            </a:pPr>
            <a:r>
              <a:rPr lang="en-US" sz="800"/>
              <a:t>Medical Dictionary for Regulatory Activities Terminology (MedDRA), Spanish Edition, 7.0</a:t>
            </a:r>
          </a:p>
          <a:p>
            <a:pPr>
              <a:lnSpc>
                <a:spcPct val="80000"/>
              </a:lnSpc>
            </a:pPr>
            <a:r>
              <a:rPr lang="en-US" sz="800"/>
              <a:t>MEDLINE (1999-2004)</a:t>
            </a:r>
          </a:p>
          <a:p>
            <a:pPr>
              <a:lnSpc>
                <a:spcPct val="80000"/>
              </a:lnSpc>
            </a:pPr>
            <a:r>
              <a:rPr lang="en-US" sz="800"/>
              <a:t>Online Mendelian Inheritance in Man, 1993</a:t>
            </a:r>
          </a:p>
          <a:p>
            <a:pPr>
              <a:lnSpc>
                <a:spcPct val="80000"/>
              </a:lnSpc>
            </a:pPr>
            <a:r>
              <a:rPr lang="en-US" sz="800"/>
              <a:t>Multum MediSource Lexicon, 2004_03</a:t>
            </a:r>
          </a:p>
          <a:p>
            <a:pPr>
              <a:lnSpc>
                <a:spcPct val="80000"/>
              </a:lnSpc>
            </a:pPr>
            <a:r>
              <a:rPr lang="en-US" sz="800"/>
              <a:t>Micromedex DRUGDEX, 2001-08</a:t>
            </a:r>
          </a:p>
          <a:p>
            <a:pPr>
              <a:lnSpc>
                <a:spcPct val="80000"/>
              </a:lnSpc>
            </a:pPr>
            <a:r>
              <a:rPr lang="en-US" sz="800"/>
              <a:t>Medical Subject Headings, MSH2004_2003_12_12</a:t>
            </a:r>
          </a:p>
          <a:p>
            <a:pPr>
              <a:lnSpc>
                <a:spcPct val="80000"/>
              </a:lnSpc>
            </a:pPr>
            <a:r>
              <a:rPr lang="en-US" sz="800"/>
              <a:t>Czech translation of the Medical Subject Headings, 2004</a:t>
            </a:r>
          </a:p>
          <a:p>
            <a:pPr>
              <a:lnSpc>
                <a:spcPct val="80000"/>
              </a:lnSpc>
            </a:pPr>
            <a:r>
              <a:rPr lang="en-US" sz="800"/>
              <a:t>Nederlandse vertaling van Mesh (Dutch translation of MeSH), 2004</a:t>
            </a:r>
          </a:p>
          <a:p>
            <a:pPr>
              <a:lnSpc>
                <a:spcPct val="80000"/>
              </a:lnSpc>
            </a:pPr>
            <a:r>
              <a:rPr lang="en-US" sz="800"/>
              <a:t>Finnish translations of the Medical Subject Headings, 2004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031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500"/>
              <a:t>Thesaurus Biomedical Francais/Anglais [French translation of MeSH, 2004</a:t>
            </a:r>
          </a:p>
          <a:p>
            <a:pPr>
              <a:lnSpc>
                <a:spcPct val="80000"/>
              </a:lnSpc>
            </a:pPr>
            <a:r>
              <a:rPr lang="en-US" sz="500"/>
              <a:t>German translation of Medical Subject Headings, 2004</a:t>
            </a:r>
          </a:p>
          <a:p>
            <a:pPr>
              <a:lnSpc>
                <a:spcPct val="80000"/>
              </a:lnSpc>
            </a:pPr>
            <a:r>
              <a:rPr lang="en-US" sz="500"/>
              <a:t>Italian translation of Medical Subject Headings, 2004, 2004</a:t>
            </a:r>
          </a:p>
          <a:p>
            <a:pPr>
              <a:lnSpc>
                <a:spcPct val="80000"/>
              </a:lnSpc>
            </a:pPr>
            <a:r>
              <a:rPr lang="en-US" sz="500"/>
              <a:t>Japanese translations of the Medical Subject Headings, 2004</a:t>
            </a:r>
          </a:p>
          <a:p>
            <a:pPr>
              <a:lnSpc>
                <a:spcPct val="80000"/>
              </a:lnSpc>
            </a:pPr>
            <a:r>
              <a:rPr lang="en-US" sz="500"/>
              <a:t>Descritores em Ciencias da Saude (Portuguese translation of the Medical Subject Headings), 2004</a:t>
            </a:r>
          </a:p>
          <a:p>
            <a:pPr>
              <a:lnSpc>
                <a:spcPct val="80000"/>
              </a:lnSpc>
            </a:pPr>
            <a:r>
              <a:rPr lang="en-US" sz="500"/>
              <a:t>Russian Translation of MeSH, 2004</a:t>
            </a:r>
          </a:p>
          <a:p>
            <a:pPr>
              <a:lnSpc>
                <a:spcPct val="80000"/>
              </a:lnSpc>
            </a:pPr>
            <a:r>
              <a:rPr lang="en-US" sz="500"/>
              <a:t>Descritores en Ciencias de la Salud (Spanish translation of the Medical Subject Headings), 2004</a:t>
            </a:r>
          </a:p>
          <a:p>
            <a:pPr>
              <a:lnSpc>
                <a:spcPct val="80000"/>
              </a:lnSpc>
            </a:pPr>
            <a:r>
              <a:rPr lang="en-US" sz="500"/>
              <a:t>Swedish translations of the Medical Subject Headings, 2004</a:t>
            </a:r>
          </a:p>
          <a:p>
            <a:pPr>
              <a:lnSpc>
                <a:spcPct val="80000"/>
              </a:lnSpc>
            </a:pPr>
            <a:r>
              <a:rPr lang="en-US" sz="500"/>
              <a:t>UMLS Metathesaurus</a:t>
            </a:r>
          </a:p>
          <a:p>
            <a:pPr>
              <a:lnSpc>
                <a:spcPct val="80000"/>
              </a:lnSpc>
            </a:pPr>
            <a:r>
              <a:rPr lang="en-US" sz="500"/>
              <a:t>Metathesaurus CPT Hierarchical Terms, 2004</a:t>
            </a:r>
          </a:p>
          <a:p>
            <a:pPr>
              <a:lnSpc>
                <a:spcPct val="80000"/>
              </a:lnSpc>
            </a:pPr>
            <a:r>
              <a:rPr lang="en-US" sz="500"/>
              <a:t>Metathesaurus FDA National Drug Code Directory, 2004_01</a:t>
            </a:r>
          </a:p>
          <a:p>
            <a:pPr>
              <a:lnSpc>
                <a:spcPct val="80000"/>
              </a:lnSpc>
            </a:pPr>
            <a:r>
              <a:rPr lang="en-US" sz="500"/>
              <a:t>Metathesaurus HCPCS Hierarchical Terms, 2004</a:t>
            </a:r>
          </a:p>
          <a:p>
            <a:pPr>
              <a:lnSpc>
                <a:spcPct val="80000"/>
              </a:lnSpc>
            </a:pPr>
            <a:r>
              <a:rPr lang="en-US" sz="500"/>
              <a:t>Metathesaurus additional entry terms for ICD-9-CM, 2004</a:t>
            </a:r>
          </a:p>
          <a:p>
            <a:pPr>
              <a:lnSpc>
                <a:spcPct val="80000"/>
              </a:lnSpc>
            </a:pPr>
            <a:r>
              <a:rPr lang="en-US" sz="500"/>
              <a:t>International Classification of Primary Care 2nd Edition, Electronic, 2E, American English Equivalents, 200203</a:t>
            </a:r>
          </a:p>
          <a:p>
            <a:pPr>
              <a:lnSpc>
                <a:spcPct val="80000"/>
              </a:lnSpc>
            </a:pPr>
            <a:r>
              <a:rPr lang="en-US" sz="500"/>
              <a:t>Metathesaurus Form of Medical Dictionary for Regulatory Activities Terminology (MedDRA), Spanish Edition, 7.0</a:t>
            </a:r>
          </a:p>
          <a:p>
            <a:pPr>
              <a:lnSpc>
                <a:spcPct val="80000"/>
              </a:lnSpc>
            </a:pPr>
            <a:r>
              <a:rPr lang="en-US" sz="500"/>
              <a:t>Metathesaurus Version of Minimal Standard Terminology Digestive Endoscopy, 2001</a:t>
            </a:r>
          </a:p>
          <a:p>
            <a:pPr>
              <a:lnSpc>
                <a:spcPct val="80000"/>
              </a:lnSpc>
            </a:pPr>
            <a:r>
              <a:rPr lang="en-US" sz="500"/>
              <a:t>Metathesaurus Version of Minimal Standard Terminology Digestive Endoscopy, French Translation, 2001</a:t>
            </a:r>
          </a:p>
          <a:p>
            <a:pPr>
              <a:lnSpc>
                <a:spcPct val="80000"/>
              </a:lnSpc>
            </a:pPr>
            <a:r>
              <a:rPr lang="en-US" sz="500"/>
              <a:t>Metathesaurus Version of Minimal Standard Terminology Digestive Endoscopy, Italian Translation, 2001</a:t>
            </a:r>
          </a:p>
          <a:p>
            <a:pPr>
              <a:lnSpc>
                <a:spcPct val="80000"/>
              </a:lnSpc>
            </a:pPr>
            <a:r>
              <a:rPr lang="en-US" sz="500"/>
              <a:t>Metathesaurus Forms of Physician Data Query Terms 2004</a:t>
            </a:r>
          </a:p>
          <a:p>
            <a:pPr>
              <a:lnSpc>
                <a:spcPct val="80000"/>
              </a:lnSpc>
            </a:pPr>
            <a:r>
              <a:rPr lang="en-US" sz="500"/>
              <a:t>Metathesaurus forms of SNOMED Clinical Terms, 2004_01_31</a:t>
            </a:r>
          </a:p>
          <a:p>
            <a:pPr>
              <a:lnSpc>
                <a:spcPct val="80000"/>
              </a:lnSpc>
            </a:pPr>
            <a:r>
              <a:rPr lang="en-US" sz="500"/>
              <a:t>Metathesaurus forms of Spanish SNOMED Clinical Terms, 2003_10_31</a:t>
            </a:r>
          </a:p>
          <a:p>
            <a:pPr>
              <a:lnSpc>
                <a:spcPct val="80000"/>
              </a:lnSpc>
            </a:pPr>
            <a:r>
              <a:rPr lang="en-US" sz="500"/>
              <a:t>NANDA nursing diagnoses: definitions &amp; classification, 2004</a:t>
            </a:r>
          </a:p>
          <a:p>
            <a:pPr>
              <a:lnSpc>
                <a:spcPct val="80000"/>
              </a:lnSpc>
            </a:pPr>
            <a:r>
              <a:rPr lang="en-US" sz="500"/>
              <a:t>NCBI Taxonomy, 2003</a:t>
            </a:r>
          </a:p>
          <a:p>
            <a:pPr>
              <a:lnSpc>
                <a:spcPct val="80000"/>
              </a:lnSpc>
            </a:pPr>
            <a:r>
              <a:rPr lang="en-US" sz="500"/>
              <a:t>NCI Thesaurus, 2004</a:t>
            </a:r>
          </a:p>
          <a:p>
            <a:pPr>
              <a:lnSpc>
                <a:spcPct val="80000"/>
              </a:lnSpc>
            </a:pPr>
            <a:r>
              <a:rPr lang="en-US" sz="500"/>
              <a:t>NCI SEER ICD Neoplasm Code Mappings, 1999</a:t>
            </a:r>
          </a:p>
          <a:p>
            <a:pPr>
              <a:lnSpc>
                <a:spcPct val="80000"/>
              </a:lnSpc>
            </a:pPr>
            <a:r>
              <a:rPr lang="en-US" sz="500"/>
              <a:t>National Drug Data File Plus Source Vocabulary, March 2004, 2004_03_11</a:t>
            </a:r>
          </a:p>
          <a:p>
            <a:pPr>
              <a:lnSpc>
                <a:spcPct val="80000"/>
              </a:lnSpc>
            </a:pPr>
            <a:r>
              <a:rPr lang="en-US" sz="500"/>
              <a:t>National Drug File - Reference Terminology, 2004_01</a:t>
            </a:r>
          </a:p>
          <a:p>
            <a:pPr>
              <a:lnSpc>
                <a:spcPct val="80000"/>
              </a:lnSpc>
            </a:pPr>
            <a:r>
              <a:rPr lang="en-US" sz="500"/>
              <a:t>Neuronames Brain Hierarchy, 1999</a:t>
            </a:r>
          </a:p>
          <a:p>
            <a:pPr>
              <a:lnSpc>
                <a:spcPct val="80000"/>
              </a:lnSpc>
            </a:pPr>
            <a:r>
              <a:rPr lang="en-US" sz="500"/>
              <a:t>Nursing Interventions Classification, 1999</a:t>
            </a:r>
          </a:p>
          <a:p>
            <a:pPr>
              <a:lnSpc>
                <a:spcPct val="80000"/>
              </a:lnSpc>
            </a:pPr>
            <a:r>
              <a:rPr lang="en-US" sz="500"/>
              <a:t>National Library of Medicine Medline Data</a:t>
            </a:r>
          </a:p>
          <a:p>
            <a:pPr>
              <a:lnSpc>
                <a:spcPct val="80000"/>
              </a:lnSpc>
            </a:pPr>
            <a:r>
              <a:rPr lang="en-US" sz="500"/>
              <a:t>Nursing Outcomes Classification, 1997</a:t>
            </a:r>
          </a:p>
          <a:p>
            <a:pPr>
              <a:lnSpc>
                <a:spcPct val="80000"/>
              </a:lnSpc>
            </a:pPr>
            <a:r>
              <a:rPr lang="en-US" sz="500"/>
              <a:t>OMIM, Online Mendelian Inheritance in Man, 1997</a:t>
            </a:r>
          </a:p>
          <a:p>
            <a:pPr>
              <a:lnSpc>
                <a:spcPct val="80000"/>
              </a:lnSpc>
            </a:pPr>
            <a:r>
              <a:rPr lang="en-US" sz="500"/>
              <a:t>Omaha System, 1994</a:t>
            </a:r>
          </a:p>
          <a:p>
            <a:pPr>
              <a:lnSpc>
                <a:spcPct val="80000"/>
              </a:lnSpc>
            </a:pPr>
            <a:r>
              <a:rPr lang="en-US" sz="500"/>
              <a:t>Patient Care Data Set, 1997</a:t>
            </a:r>
          </a:p>
          <a:p>
            <a:pPr>
              <a:lnSpc>
                <a:spcPct val="80000"/>
              </a:lnSpc>
            </a:pPr>
            <a:r>
              <a:rPr lang="en-US" sz="500"/>
              <a:t>Physician Data Query, 2004</a:t>
            </a:r>
          </a:p>
          <a:p>
            <a:pPr>
              <a:lnSpc>
                <a:spcPct val="80000"/>
              </a:lnSpc>
            </a:pPr>
            <a:r>
              <a:rPr lang="en-US" sz="500"/>
              <a:t>Pharmacy Practice Activity Classification, 1998</a:t>
            </a:r>
          </a:p>
          <a:p>
            <a:pPr>
              <a:lnSpc>
                <a:spcPct val="80000"/>
              </a:lnSpc>
            </a:pPr>
            <a:r>
              <a:rPr lang="en-US" sz="500"/>
              <a:t>Thesaurus of Psychological Index Terms, 2001</a:t>
            </a:r>
          </a:p>
          <a:p>
            <a:pPr>
              <a:lnSpc>
                <a:spcPct val="80000"/>
              </a:lnSpc>
            </a:pPr>
            <a:r>
              <a:rPr lang="en-US" sz="500"/>
              <a:t>Quick Medical Reference (QMR), 1996</a:t>
            </a:r>
          </a:p>
          <a:p>
            <a:pPr>
              <a:lnSpc>
                <a:spcPct val="80000"/>
              </a:lnSpc>
            </a:pPr>
            <a:r>
              <a:rPr lang="en-US" sz="500"/>
              <a:t>QMR clinically related terms from Randolph A. Miller, 1999</a:t>
            </a:r>
          </a:p>
          <a:p>
            <a:pPr>
              <a:lnSpc>
                <a:spcPct val="80000"/>
              </a:lnSpc>
            </a:pPr>
            <a:r>
              <a:rPr lang="en-US" sz="500"/>
              <a:t>Clinical Terms Version 3 (CTV3) (Read Codes), 1999</a:t>
            </a:r>
          </a:p>
          <a:p>
            <a:pPr>
              <a:lnSpc>
                <a:spcPct val="80000"/>
              </a:lnSpc>
            </a:pPr>
            <a:r>
              <a:rPr lang="en-US" sz="500"/>
              <a:t>Read thesaurus, American English Equivalents, 1999</a:t>
            </a:r>
          </a:p>
          <a:p>
            <a:pPr>
              <a:lnSpc>
                <a:spcPct val="80000"/>
              </a:lnSpc>
            </a:pPr>
            <a:r>
              <a:rPr lang="en-US" sz="500"/>
              <a:t>Read thesaurus Americanized Synthesized Terms, 1999</a:t>
            </a:r>
          </a:p>
          <a:p>
            <a:pPr>
              <a:lnSpc>
                <a:spcPct val="80000"/>
              </a:lnSpc>
            </a:pPr>
            <a:r>
              <a:rPr lang="en-US" sz="500"/>
              <a:t>Read thesaurus, Synthesized Terms, 1999</a:t>
            </a:r>
          </a:p>
          <a:p>
            <a:pPr>
              <a:lnSpc>
                <a:spcPct val="80000"/>
              </a:lnSpc>
            </a:pPr>
            <a:r>
              <a:rPr lang="en-US" sz="500"/>
              <a:t>RXNORM Project, META2004AB</a:t>
            </a:r>
          </a:p>
          <a:p>
            <a:pPr>
              <a:lnSpc>
                <a:spcPct val="80000"/>
              </a:lnSpc>
            </a:pPr>
            <a:r>
              <a:rPr lang="en-US" sz="500"/>
              <a:t>SNOMED Clinical Terms, Spanish Language Edition, 2003_10_31</a:t>
            </a:r>
          </a:p>
          <a:p>
            <a:pPr>
              <a:lnSpc>
                <a:spcPct val="80000"/>
              </a:lnSpc>
            </a:pPr>
            <a:r>
              <a:rPr lang="en-US" sz="500"/>
              <a:t>SNOMED-2, 2</a:t>
            </a:r>
          </a:p>
          <a:p>
            <a:pPr>
              <a:lnSpc>
                <a:spcPct val="80000"/>
              </a:lnSpc>
            </a:pPr>
            <a:r>
              <a:rPr lang="en-US" sz="500"/>
              <a:t>SNOMED International, 1998</a:t>
            </a:r>
          </a:p>
          <a:p>
            <a:pPr>
              <a:lnSpc>
                <a:spcPct val="80000"/>
              </a:lnSpc>
            </a:pPr>
            <a:r>
              <a:rPr lang="en-US" sz="500"/>
              <a:t>SNOMED Clinical Terms, 2004_01_31</a:t>
            </a:r>
          </a:p>
          <a:p>
            <a:pPr>
              <a:lnSpc>
                <a:spcPct val="80000"/>
              </a:lnSpc>
            </a:pPr>
            <a:r>
              <a:rPr lang="en-US" sz="500"/>
              <a:t>Standard Product Nomenclature, 2003</a:t>
            </a:r>
          </a:p>
          <a:p>
            <a:pPr>
              <a:lnSpc>
                <a:spcPct val="80000"/>
              </a:lnSpc>
            </a:pPr>
            <a:r>
              <a:rPr lang="en-US" sz="500"/>
              <a:t>Metathesaurus Source Terminology Names</a:t>
            </a:r>
          </a:p>
          <a:p>
            <a:pPr>
              <a:lnSpc>
                <a:spcPct val="80000"/>
              </a:lnSpc>
            </a:pPr>
            <a:r>
              <a:rPr lang="en-US" sz="500"/>
              <a:t>UltraSTAR, 1993</a:t>
            </a:r>
          </a:p>
          <a:p>
            <a:pPr>
              <a:lnSpc>
                <a:spcPct val="80000"/>
              </a:lnSpc>
            </a:pPr>
            <a:r>
              <a:rPr lang="en-US" sz="500"/>
              <a:t>UMDNS: product category thesaurus, 2004</a:t>
            </a:r>
          </a:p>
          <a:p>
            <a:pPr>
              <a:lnSpc>
                <a:spcPct val="80000"/>
              </a:lnSpc>
            </a:pPr>
            <a:r>
              <a:rPr lang="en-US" sz="500"/>
              <a:t>University of Washington Digital Anatomist, 1.7.3</a:t>
            </a:r>
          </a:p>
          <a:p>
            <a:pPr>
              <a:lnSpc>
                <a:spcPct val="80000"/>
              </a:lnSpc>
            </a:pPr>
            <a:r>
              <a:rPr lang="en-US" sz="500"/>
              <a:t>Veterans Health Administration National Drug File, 03</a:t>
            </a:r>
          </a:p>
          <a:p>
            <a:pPr>
              <a:lnSpc>
                <a:spcPct val="80000"/>
              </a:lnSpc>
            </a:pPr>
            <a:r>
              <a:rPr lang="en-US" sz="500"/>
              <a:t>WHO Adverse Reaction Terminology, 1997</a:t>
            </a:r>
          </a:p>
          <a:p>
            <a:pPr>
              <a:lnSpc>
                <a:spcPct val="80000"/>
              </a:lnSpc>
            </a:pPr>
            <a:r>
              <a:rPr lang="en-US" sz="500"/>
              <a:t>WHOART, French Translation, 1997</a:t>
            </a:r>
          </a:p>
          <a:p>
            <a:pPr>
              <a:lnSpc>
                <a:spcPct val="80000"/>
              </a:lnSpc>
            </a:pPr>
            <a:r>
              <a:rPr lang="en-US" sz="500"/>
              <a:t>WHOART, German Translation, 1997</a:t>
            </a:r>
          </a:p>
          <a:p>
            <a:pPr>
              <a:lnSpc>
                <a:spcPct val="80000"/>
              </a:lnSpc>
            </a:pPr>
            <a:r>
              <a:rPr lang="en-US" sz="500"/>
              <a:t>WHOART, Portuguese Translation, 1997</a:t>
            </a:r>
          </a:p>
          <a:p>
            <a:pPr>
              <a:lnSpc>
                <a:spcPct val="80000"/>
              </a:lnSpc>
            </a:pPr>
            <a:r>
              <a:rPr lang="en-US" sz="500"/>
              <a:t>WHOART, Spanish Translation, 1997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330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218" name="Picture 2" descr="MCj018343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16113" y="1747838"/>
            <a:ext cx="1436687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5219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1331640" y="274638"/>
            <a:ext cx="6705600" cy="1143000"/>
          </a:xfrm>
        </p:spPr>
        <p:txBody>
          <a:bodyPr/>
          <a:lstStyle/>
          <a:p>
            <a:r>
              <a:rPr lang="en-GB" dirty="0"/>
              <a:t>Multiple nursing terminologies</a:t>
            </a:r>
          </a:p>
        </p:txBody>
      </p:sp>
      <p:sp>
        <p:nvSpPr>
          <p:cNvPr id="265220" name="Oval 4"/>
          <p:cNvSpPr>
            <a:spLocks noChangeArrowheads="1"/>
          </p:cNvSpPr>
          <p:nvPr/>
        </p:nvSpPr>
        <p:spPr bwMode="auto">
          <a:xfrm>
            <a:off x="4341763" y="1747838"/>
            <a:ext cx="865187" cy="863600"/>
          </a:xfrm>
          <a:prstGeom prst="ellipse">
            <a:avLst/>
          </a:prstGeom>
          <a:solidFill>
            <a:srgbClr val="FFFF00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5221" name="Oval 5"/>
          <p:cNvSpPr>
            <a:spLocks noChangeArrowheads="1"/>
          </p:cNvSpPr>
          <p:nvPr/>
        </p:nvSpPr>
        <p:spPr bwMode="auto">
          <a:xfrm>
            <a:off x="5781625" y="1820863"/>
            <a:ext cx="866775" cy="863600"/>
          </a:xfrm>
          <a:prstGeom prst="ellipse">
            <a:avLst/>
          </a:prstGeom>
          <a:solidFill>
            <a:srgbClr val="990033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5222" name="Oval 6"/>
          <p:cNvSpPr>
            <a:spLocks noChangeArrowheads="1"/>
          </p:cNvSpPr>
          <p:nvPr/>
        </p:nvSpPr>
        <p:spPr bwMode="auto">
          <a:xfrm>
            <a:off x="6861125" y="3908425"/>
            <a:ext cx="866775" cy="863600"/>
          </a:xfrm>
          <a:prstGeom prst="ellipse">
            <a:avLst/>
          </a:prstGeom>
          <a:solidFill>
            <a:srgbClr val="00FFFF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endParaRPr lang="en-US">
              <a:solidFill>
                <a:schemeClr val="accent2"/>
              </a:solidFill>
            </a:endParaRPr>
          </a:p>
        </p:txBody>
      </p:sp>
      <p:sp>
        <p:nvSpPr>
          <p:cNvPr id="265223" name="Oval 7"/>
          <p:cNvSpPr>
            <a:spLocks noChangeArrowheads="1"/>
          </p:cNvSpPr>
          <p:nvPr/>
        </p:nvSpPr>
        <p:spPr bwMode="auto">
          <a:xfrm>
            <a:off x="3857575" y="5203825"/>
            <a:ext cx="865188" cy="863600"/>
          </a:xfrm>
          <a:prstGeom prst="ellipse">
            <a:avLst/>
          </a:prstGeom>
          <a:solidFill>
            <a:schemeClr val="folHlink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5224" name="Oval 8"/>
          <p:cNvSpPr>
            <a:spLocks noChangeArrowheads="1"/>
          </p:cNvSpPr>
          <p:nvPr/>
        </p:nvSpPr>
        <p:spPr bwMode="auto">
          <a:xfrm>
            <a:off x="3268613" y="3394075"/>
            <a:ext cx="865187" cy="862013"/>
          </a:xfrm>
          <a:prstGeom prst="ellipse">
            <a:avLst/>
          </a:prstGeom>
          <a:solidFill>
            <a:srgbClr val="5C005C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5225" name="Oval 9"/>
          <p:cNvSpPr>
            <a:spLocks noChangeArrowheads="1"/>
          </p:cNvSpPr>
          <p:nvPr/>
        </p:nvSpPr>
        <p:spPr bwMode="auto">
          <a:xfrm>
            <a:off x="1236613" y="3260725"/>
            <a:ext cx="865187" cy="863600"/>
          </a:xfrm>
          <a:prstGeom prst="ellipse">
            <a:avLst/>
          </a:prstGeom>
          <a:solidFill>
            <a:srgbClr val="FFFFFF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65226" name="Line 10"/>
          <p:cNvSpPr>
            <a:spLocks noChangeShapeType="1"/>
          </p:cNvSpPr>
          <p:nvPr/>
        </p:nvSpPr>
        <p:spPr bwMode="auto">
          <a:xfrm flipV="1">
            <a:off x="3052713" y="4186238"/>
            <a:ext cx="431800" cy="5762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65227" name="Line 11"/>
          <p:cNvSpPr>
            <a:spLocks noChangeShapeType="1"/>
          </p:cNvSpPr>
          <p:nvPr/>
        </p:nvSpPr>
        <p:spPr bwMode="auto">
          <a:xfrm flipV="1">
            <a:off x="1957338" y="2900363"/>
            <a:ext cx="647700" cy="5032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65228" name="Line 12"/>
          <p:cNvSpPr>
            <a:spLocks noChangeShapeType="1"/>
          </p:cNvSpPr>
          <p:nvPr/>
        </p:nvSpPr>
        <p:spPr bwMode="auto">
          <a:xfrm>
            <a:off x="4773563" y="2611438"/>
            <a:ext cx="71437" cy="10096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65229" name="Line 13"/>
          <p:cNvSpPr>
            <a:spLocks noChangeShapeType="1"/>
          </p:cNvSpPr>
          <p:nvPr/>
        </p:nvSpPr>
        <p:spPr bwMode="auto">
          <a:xfrm flipV="1">
            <a:off x="4721175" y="5421313"/>
            <a:ext cx="1152525" cy="1428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65230" name="Line 14"/>
          <p:cNvSpPr>
            <a:spLocks noChangeShapeType="1"/>
          </p:cNvSpPr>
          <p:nvPr/>
        </p:nvSpPr>
        <p:spPr bwMode="auto">
          <a:xfrm flipV="1">
            <a:off x="5410150" y="2611438"/>
            <a:ext cx="587375" cy="10604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265231" name="Line 15"/>
          <p:cNvSpPr>
            <a:spLocks noChangeShapeType="1"/>
          </p:cNvSpPr>
          <p:nvPr/>
        </p:nvSpPr>
        <p:spPr bwMode="auto">
          <a:xfrm flipV="1">
            <a:off x="7292925" y="3116263"/>
            <a:ext cx="71438" cy="7921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265232" name="Picture 16" descr="MCj0183432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1763" y="3548063"/>
            <a:ext cx="1384300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233" name="Picture 17" descr="MCj01834320000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8100" y="1676400"/>
            <a:ext cx="1384300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234" name="Picture 18" descr="MCj0183432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73700" y="4700588"/>
            <a:ext cx="1384300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5235" name="Picture 19" descr="MCj01834320000[1]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71625" y="4545013"/>
            <a:ext cx="13843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7575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26" grpId="0" animBg="1"/>
      <p:bldP spid="265227" grpId="0" animBg="1"/>
      <p:bldP spid="265228" grpId="0" animBg="1"/>
      <p:bldP spid="265229" grpId="0" animBg="1"/>
      <p:bldP spid="265230" grpId="0" animBg="1"/>
      <p:bldP spid="2652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</a:t>
            </a:r>
            <a:r>
              <a:rPr lang="en-US" dirty="0"/>
              <a:t>Gravitation is not responsible for people falling in love</a:t>
            </a:r>
            <a:r>
              <a:rPr lang="en-US" dirty="0" smtClean="0"/>
              <a:t>’</a:t>
            </a:r>
          </a:p>
          <a:p>
            <a:pPr marL="400050" lvl="1" indent="0" algn="r">
              <a:buNone/>
            </a:pPr>
            <a:r>
              <a:rPr lang="en-US" sz="2000" i="1" dirty="0" smtClean="0"/>
              <a:t>Albert Einstein</a:t>
            </a: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143273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Diverse overlapping systems</a:t>
            </a:r>
          </a:p>
        </p:txBody>
      </p:sp>
      <p:sp>
        <p:nvSpPr>
          <p:cNvPr id="267267" name="Rectangle 3"/>
          <p:cNvSpPr>
            <a:spLocks noChangeArrowheads="1"/>
          </p:cNvSpPr>
          <p:nvPr/>
        </p:nvSpPr>
        <p:spPr bwMode="auto">
          <a:xfrm>
            <a:off x="3995738" y="2133600"/>
            <a:ext cx="3548062" cy="46230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  <a:buFontTx/>
              <a:buNone/>
            </a:pPr>
            <a:r>
              <a:rPr lang="en-GB" sz="2400"/>
              <a:t>Endotracheal extubation</a:t>
            </a:r>
          </a:p>
        </p:txBody>
      </p:sp>
      <p:sp>
        <p:nvSpPr>
          <p:cNvPr id="267268" name="Rectangle 4"/>
          <p:cNvSpPr>
            <a:spLocks noChangeArrowheads="1"/>
          </p:cNvSpPr>
          <p:nvPr/>
        </p:nvSpPr>
        <p:spPr bwMode="auto">
          <a:xfrm>
            <a:off x="2136775" y="3357563"/>
            <a:ext cx="4264025" cy="462307"/>
          </a:xfrm>
          <a:prstGeom prst="rect">
            <a:avLst/>
          </a:prstGeom>
          <a:solidFill>
            <a:srgbClr val="00FFFF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  <a:buFontTx/>
              <a:buNone/>
            </a:pPr>
            <a:r>
              <a:rPr lang="en-GB" sz="2400"/>
              <a:t>Positioning endotracheal tube</a:t>
            </a:r>
          </a:p>
        </p:txBody>
      </p:sp>
      <p:sp>
        <p:nvSpPr>
          <p:cNvPr id="267269" name="Rectangle 5"/>
          <p:cNvSpPr>
            <a:spLocks noChangeArrowheads="1"/>
          </p:cNvSpPr>
          <p:nvPr/>
        </p:nvSpPr>
        <p:spPr bwMode="auto">
          <a:xfrm>
            <a:off x="2819400" y="4652963"/>
            <a:ext cx="4187825" cy="462307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  <a:buFontTx/>
              <a:buNone/>
            </a:pPr>
            <a:r>
              <a:rPr lang="en-GB" sz="2400"/>
              <a:t>Removing endotracheal tube</a:t>
            </a:r>
          </a:p>
        </p:txBody>
      </p:sp>
    </p:spTree>
    <p:extLst>
      <p:ext uri="{BB962C8B-B14F-4D97-AF65-F5344CB8AC3E}">
        <p14:creationId xmlns:p14="http://schemas.microsoft.com/office/powerpoint/2010/main" val="11167083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 solution?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082330" y="1863725"/>
            <a:ext cx="3217862" cy="3775075"/>
            <a:chOff x="1685" y="1430"/>
            <a:chExt cx="2027" cy="2378"/>
          </a:xfrm>
        </p:grpSpPr>
        <p:graphicFrame>
          <p:nvGraphicFramePr>
            <p:cNvPr id="269316" name="Object 4"/>
            <p:cNvGraphicFramePr>
              <a:graphicFrameLocks/>
            </p:cNvGraphicFramePr>
            <p:nvPr/>
          </p:nvGraphicFramePr>
          <p:xfrm>
            <a:off x="1685" y="1430"/>
            <a:ext cx="2027" cy="237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9" name="Clip" r:id="rId4" imgW="3217680" imgH="3774960" progId="">
                    <p:embed/>
                  </p:oleObj>
                </mc:Choice>
                <mc:Fallback>
                  <p:oleObj name="Clip" r:id="rId4" imgW="3217680" imgH="3774960" progId="">
                    <p:embed/>
                    <p:pic>
                      <p:nvPicPr>
                        <p:cNvPr id="0" name="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85" y="1430"/>
                          <a:ext cx="2027" cy="237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69317" name="Rectangle 5"/>
            <p:cNvSpPr>
              <a:spLocks noChangeArrowheads="1"/>
            </p:cNvSpPr>
            <p:nvPr/>
          </p:nvSpPr>
          <p:spPr bwMode="auto">
            <a:xfrm rot="21180000">
              <a:off x="2111" y="1868"/>
              <a:ext cx="1250" cy="1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l" eaLnBrk="0" hangingPunct="0">
                <a:spcBef>
                  <a:spcPct val="0"/>
                </a:spcBef>
                <a:buFontTx/>
                <a:buNone/>
              </a:pPr>
              <a:r>
                <a:rPr lang="en-GB" sz="3600" b="1">
                  <a:latin typeface="Times New Roman" pitchFamily="18" charset="0"/>
                </a:rPr>
                <a:t>C</a:t>
              </a:r>
              <a:r>
                <a:rPr lang="en-GB" sz="2400">
                  <a:latin typeface="Times New Roman" pitchFamily="18" charset="0"/>
                </a:rPr>
                <a:t>lassification</a:t>
              </a:r>
            </a:p>
            <a:p>
              <a:pPr algn="l" eaLnBrk="0" hangingPunct="0">
                <a:spcBef>
                  <a:spcPct val="0"/>
                </a:spcBef>
                <a:buFontTx/>
                <a:buNone/>
              </a:pPr>
              <a:r>
                <a:rPr lang="en-GB" sz="3600" b="1">
                  <a:latin typeface="Times New Roman" pitchFamily="18" charset="0"/>
                </a:rPr>
                <a:t>O</a:t>
              </a:r>
              <a:r>
                <a:rPr lang="en-GB" sz="2400">
                  <a:latin typeface="Times New Roman" pitchFamily="18" charset="0"/>
                </a:rPr>
                <a:t>f</a:t>
              </a:r>
            </a:p>
            <a:p>
              <a:pPr algn="l" eaLnBrk="0" hangingPunct="0">
                <a:spcBef>
                  <a:spcPct val="0"/>
                </a:spcBef>
                <a:buFontTx/>
                <a:buNone/>
              </a:pPr>
              <a:r>
                <a:rPr lang="en-GB" sz="3600" b="1">
                  <a:latin typeface="Times New Roman" pitchFamily="18" charset="0"/>
                </a:rPr>
                <a:t>N</a:t>
              </a:r>
              <a:r>
                <a:rPr lang="en-GB" sz="2400">
                  <a:latin typeface="Times New Roman" pitchFamily="18" charset="0"/>
                </a:rPr>
                <a:t>ursing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6945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Another solution?</a:t>
            </a:r>
          </a:p>
        </p:txBody>
      </p:sp>
      <p:sp>
        <p:nvSpPr>
          <p:cNvPr id="271363" name="Rectangle 3"/>
          <p:cNvSpPr>
            <a:spLocks noChangeArrowheads="1"/>
          </p:cNvSpPr>
          <p:nvPr/>
        </p:nvSpPr>
        <p:spPr bwMode="auto">
          <a:xfrm>
            <a:off x="3995738" y="2133600"/>
            <a:ext cx="3548062" cy="462307"/>
          </a:xfrm>
          <a:prstGeom prst="rect">
            <a:avLst/>
          </a:prstGeom>
          <a:solidFill>
            <a:srgbClr val="FFFF00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  <a:buFontTx/>
              <a:buNone/>
            </a:pPr>
            <a:r>
              <a:rPr lang="en-GB" sz="2400"/>
              <a:t>Endotracheal extubation</a:t>
            </a:r>
          </a:p>
        </p:txBody>
      </p:sp>
      <p:sp>
        <p:nvSpPr>
          <p:cNvPr id="271364" name="Rectangle 4"/>
          <p:cNvSpPr>
            <a:spLocks noChangeArrowheads="1"/>
          </p:cNvSpPr>
          <p:nvPr/>
        </p:nvSpPr>
        <p:spPr bwMode="auto">
          <a:xfrm>
            <a:off x="2136775" y="3357563"/>
            <a:ext cx="4340225" cy="462307"/>
          </a:xfrm>
          <a:prstGeom prst="rect">
            <a:avLst/>
          </a:prstGeom>
          <a:solidFill>
            <a:srgbClr val="00FFFF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  <a:buFontTx/>
              <a:buNone/>
            </a:pPr>
            <a:r>
              <a:rPr lang="en-GB" sz="2400"/>
              <a:t>Positioning endotracheal tube</a:t>
            </a:r>
          </a:p>
        </p:txBody>
      </p:sp>
      <p:sp>
        <p:nvSpPr>
          <p:cNvPr id="271365" name="Rectangle 5"/>
          <p:cNvSpPr>
            <a:spLocks noChangeArrowheads="1"/>
          </p:cNvSpPr>
          <p:nvPr/>
        </p:nvSpPr>
        <p:spPr bwMode="auto">
          <a:xfrm>
            <a:off x="2822575" y="4652963"/>
            <a:ext cx="4187825" cy="462307"/>
          </a:xfrm>
          <a:prstGeom prst="rect">
            <a:avLst/>
          </a:prstGeom>
          <a:solidFill>
            <a:srgbClr val="FFFFFF"/>
          </a:solidFill>
          <a:ln w="12700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50000"/>
              </a:spcBef>
              <a:buFontTx/>
              <a:buNone/>
            </a:pPr>
            <a:r>
              <a:rPr lang="en-GB" sz="2400"/>
              <a:t>Removing endotracheal tube</a:t>
            </a:r>
          </a:p>
        </p:txBody>
      </p:sp>
      <p:sp>
        <p:nvSpPr>
          <p:cNvPr id="271366" name="Line 6"/>
          <p:cNvSpPr>
            <a:spLocks noChangeShapeType="1"/>
          </p:cNvSpPr>
          <p:nvPr/>
        </p:nvSpPr>
        <p:spPr bwMode="auto">
          <a:xfrm flipV="1">
            <a:off x="6781800" y="2636838"/>
            <a:ext cx="0" cy="20161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3043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13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1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6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Oval 2"/>
          <p:cNvSpPr>
            <a:spLocks noChangeArrowheads="1"/>
          </p:cNvSpPr>
          <p:nvPr/>
        </p:nvSpPr>
        <p:spPr bwMode="auto">
          <a:xfrm>
            <a:off x="3275285" y="1219200"/>
            <a:ext cx="865188" cy="863600"/>
          </a:xfrm>
          <a:prstGeom prst="ellipse">
            <a:avLst/>
          </a:prstGeom>
          <a:solidFill>
            <a:srgbClr val="FFFF00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3411" name="Oval 3"/>
          <p:cNvSpPr>
            <a:spLocks noChangeArrowheads="1"/>
          </p:cNvSpPr>
          <p:nvPr/>
        </p:nvSpPr>
        <p:spPr bwMode="auto">
          <a:xfrm>
            <a:off x="5218385" y="1435100"/>
            <a:ext cx="865188" cy="863600"/>
          </a:xfrm>
          <a:prstGeom prst="ellipse">
            <a:avLst/>
          </a:prstGeom>
          <a:solidFill>
            <a:srgbClr val="990033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3412" name="Oval 4"/>
          <p:cNvSpPr>
            <a:spLocks noChangeArrowheads="1"/>
          </p:cNvSpPr>
          <p:nvPr/>
        </p:nvSpPr>
        <p:spPr bwMode="auto">
          <a:xfrm>
            <a:off x="6947173" y="2803525"/>
            <a:ext cx="865187" cy="863600"/>
          </a:xfrm>
          <a:prstGeom prst="ellipse">
            <a:avLst/>
          </a:prstGeom>
          <a:solidFill>
            <a:srgbClr val="00FFFF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endParaRPr lang="en-US">
              <a:solidFill>
                <a:schemeClr val="accent2"/>
              </a:solidFill>
            </a:endParaRPr>
          </a:p>
        </p:txBody>
      </p:sp>
      <p:sp>
        <p:nvSpPr>
          <p:cNvPr id="273413" name="Oval 5"/>
          <p:cNvSpPr>
            <a:spLocks noChangeArrowheads="1"/>
          </p:cNvSpPr>
          <p:nvPr/>
        </p:nvSpPr>
        <p:spPr bwMode="auto">
          <a:xfrm>
            <a:off x="5794648" y="4675188"/>
            <a:ext cx="865187" cy="863600"/>
          </a:xfrm>
          <a:prstGeom prst="ellipse">
            <a:avLst/>
          </a:prstGeom>
          <a:solidFill>
            <a:schemeClr val="folHlink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3414" name="Oval 6"/>
          <p:cNvSpPr>
            <a:spLocks noChangeArrowheads="1"/>
          </p:cNvSpPr>
          <p:nvPr/>
        </p:nvSpPr>
        <p:spPr bwMode="auto">
          <a:xfrm>
            <a:off x="3562623" y="4819650"/>
            <a:ext cx="865187" cy="863600"/>
          </a:xfrm>
          <a:prstGeom prst="ellipse">
            <a:avLst/>
          </a:prstGeom>
          <a:solidFill>
            <a:srgbClr val="5C005C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3415" name="Oval 7"/>
          <p:cNvSpPr>
            <a:spLocks noChangeArrowheads="1"/>
          </p:cNvSpPr>
          <p:nvPr/>
        </p:nvSpPr>
        <p:spPr bwMode="auto">
          <a:xfrm>
            <a:off x="1617935" y="3308350"/>
            <a:ext cx="865188" cy="863600"/>
          </a:xfrm>
          <a:prstGeom prst="ellipse">
            <a:avLst/>
          </a:prstGeom>
          <a:solidFill>
            <a:srgbClr val="FFFFFF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3416" name="Line 8"/>
          <p:cNvSpPr>
            <a:spLocks noChangeShapeType="1"/>
          </p:cNvSpPr>
          <p:nvPr/>
        </p:nvSpPr>
        <p:spPr bwMode="auto">
          <a:xfrm flipH="1" flipV="1">
            <a:off x="3707085" y="2084388"/>
            <a:ext cx="215900" cy="27352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17" name="Line 9"/>
          <p:cNvSpPr>
            <a:spLocks noChangeShapeType="1"/>
          </p:cNvSpPr>
          <p:nvPr/>
        </p:nvSpPr>
        <p:spPr bwMode="auto">
          <a:xfrm>
            <a:off x="2410098" y="4027488"/>
            <a:ext cx="1223962" cy="9366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18" name="Line 10"/>
          <p:cNvSpPr>
            <a:spLocks noChangeShapeType="1"/>
          </p:cNvSpPr>
          <p:nvPr/>
        </p:nvSpPr>
        <p:spPr bwMode="auto">
          <a:xfrm flipV="1">
            <a:off x="2267223" y="2011363"/>
            <a:ext cx="1150937" cy="12969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19" name="Line 11"/>
          <p:cNvSpPr>
            <a:spLocks noChangeShapeType="1"/>
          </p:cNvSpPr>
          <p:nvPr/>
        </p:nvSpPr>
        <p:spPr bwMode="auto">
          <a:xfrm>
            <a:off x="4138885" y="1651000"/>
            <a:ext cx="1079500" cy="1444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20" name="Line 12"/>
          <p:cNvSpPr>
            <a:spLocks noChangeShapeType="1"/>
          </p:cNvSpPr>
          <p:nvPr/>
        </p:nvSpPr>
        <p:spPr bwMode="auto">
          <a:xfrm>
            <a:off x="4426223" y="5035550"/>
            <a:ext cx="1441450" cy="730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21" name="Line 13"/>
          <p:cNvSpPr>
            <a:spLocks noChangeShapeType="1"/>
          </p:cNvSpPr>
          <p:nvPr/>
        </p:nvSpPr>
        <p:spPr bwMode="auto">
          <a:xfrm flipV="1">
            <a:off x="6370910" y="3524250"/>
            <a:ext cx="647700" cy="12239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22" name="Line 14"/>
          <p:cNvSpPr>
            <a:spLocks noChangeShapeType="1"/>
          </p:cNvSpPr>
          <p:nvPr/>
        </p:nvSpPr>
        <p:spPr bwMode="auto">
          <a:xfrm flipH="1" flipV="1">
            <a:off x="6010548" y="2155825"/>
            <a:ext cx="1081087" cy="7191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23" name="Line 15"/>
          <p:cNvSpPr>
            <a:spLocks noChangeShapeType="1"/>
          </p:cNvSpPr>
          <p:nvPr/>
        </p:nvSpPr>
        <p:spPr bwMode="auto">
          <a:xfrm>
            <a:off x="2483123" y="3740150"/>
            <a:ext cx="3384550" cy="11525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24" name="Line 16"/>
          <p:cNvSpPr>
            <a:spLocks noChangeShapeType="1"/>
          </p:cNvSpPr>
          <p:nvPr/>
        </p:nvSpPr>
        <p:spPr bwMode="auto">
          <a:xfrm flipV="1">
            <a:off x="2410098" y="3235325"/>
            <a:ext cx="4537075" cy="2159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25" name="Line 17"/>
          <p:cNvSpPr>
            <a:spLocks noChangeShapeType="1"/>
          </p:cNvSpPr>
          <p:nvPr/>
        </p:nvSpPr>
        <p:spPr bwMode="auto">
          <a:xfrm flipV="1">
            <a:off x="2338660" y="2155825"/>
            <a:ext cx="2952750" cy="12239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26" name="Line 18"/>
          <p:cNvSpPr>
            <a:spLocks noChangeShapeType="1"/>
          </p:cNvSpPr>
          <p:nvPr/>
        </p:nvSpPr>
        <p:spPr bwMode="auto">
          <a:xfrm>
            <a:off x="3994423" y="2011363"/>
            <a:ext cx="2952750" cy="10810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27" name="Line 19"/>
          <p:cNvSpPr>
            <a:spLocks noChangeShapeType="1"/>
          </p:cNvSpPr>
          <p:nvPr/>
        </p:nvSpPr>
        <p:spPr bwMode="auto">
          <a:xfrm>
            <a:off x="3922985" y="2155825"/>
            <a:ext cx="2087563" cy="2590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28" name="Line 20"/>
          <p:cNvSpPr>
            <a:spLocks noChangeShapeType="1"/>
          </p:cNvSpPr>
          <p:nvPr/>
        </p:nvSpPr>
        <p:spPr bwMode="auto">
          <a:xfrm flipV="1">
            <a:off x="4210323" y="2300288"/>
            <a:ext cx="1152525" cy="25193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29" name="Line 21"/>
          <p:cNvSpPr>
            <a:spLocks noChangeShapeType="1"/>
          </p:cNvSpPr>
          <p:nvPr/>
        </p:nvSpPr>
        <p:spPr bwMode="auto">
          <a:xfrm flipV="1">
            <a:off x="4426223" y="3451225"/>
            <a:ext cx="2520950" cy="15128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3430" name="Line 22"/>
          <p:cNvSpPr>
            <a:spLocks noChangeShapeType="1"/>
          </p:cNvSpPr>
          <p:nvPr/>
        </p:nvSpPr>
        <p:spPr bwMode="auto">
          <a:xfrm flipH="1" flipV="1">
            <a:off x="5794648" y="2371725"/>
            <a:ext cx="431800" cy="23034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32388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416" grpId="0" animBg="1"/>
      <p:bldP spid="273417" grpId="0" animBg="1"/>
      <p:bldP spid="273418" grpId="0" animBg="1"/>
      <p:bldP spid="273419" grpId="0" animBg="1"/>
      <p:bldP spid="273420" grpId="0" animBg="1"/>
      <p:bldP spid="273421" grpId="0" animBg="1"/>
      <p:bldP spid="273422" grpId="0" animBg="1"/>
      <p:bldP spid="273423" grpId="0" animBg="1"/>
      <p:bldP spid="273424" grpId="0" animBg="1"/>
      <p:bldP spid="273425" grpId="0" animBg="1"/>
      <p:bldP spid="273426" grpId="0" animBg="1"/>
      <p:bldP spid="273427" grpId="0" animBg="1"/>
      <p:bldP spid="273428" grpId="0" animBg="1"/>
      <p:bldP spid="273429" grpId="0" animBg="1"/>
      <p:bldP spid="27343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50" name="Oval 2"/>
          <p:cNvSpPr>
            <a:spLocks noChangeArrowheads="1"/>
          </p:cNvSpPr>
          <p:nvPr/>
        </p:nvSpPr>
        <p:spPr bwMode="auto">
          <a:xfrm>
            <a:off x="3275285" y="1219200"/>
            <a:ext cx="865188" cy="863600"/>
          </a:xfrm>
          <a:prstGeom prst="ellipse">
            <a:avLst/>
          </a:prstGeom>
          <a:solidFill>
            <a:srgbClr val="FFFF00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9251" name="Oval 3"/>
          <p:cNvSpPr>
            <a:spLocks noChangeArrowheads="1"/>
          </p:cNvSpPr>
          <p:nvPr/>
        </p:nvSpPr>
        <p:spPr bwMode="auto">
          <a:xfrm>
            <a:off x="5218385" y="1435100"/>
            <a:ext cx="865188" cy="863600"/>
          </a:xfrm>
          <a:prstGeom prst="ellipse">
            <a:avLst/>
          </a:prstGeom>
          <a:solidFill>
            <a:srgbClr val="990033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9252" name="Oval 4"/>
          <p:cNvSpPr>
            <a:spLocks noChangeArrowheads="1"/>
          </p:cNvSpPr>
          <p:nvPr/>
        </p:nvSpPr>
        <p:spPr bwMode="auto">
          <a:xfrm>
            <a:off x="6947173" y="2803525"/>
            <a:ext cx="865187" cy="863600"/>
          </a:xfrm>
          <a:prstGeom prst="ellipse">
            <a:avLst/>
          </a:prstGeom>
          <a:solidFill>
            <a:srgbClr val="00FFFF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endParaRPr lang="en-US">
              <a:solidFill>
                <a:schemeClr val="accent2"/>
              </a:solidFill>
            </a:endParaRPr>
          </a:p>
        </p:txBody>
      </p:sp>
      <p:sp>
        <p:nvSpPr>
          <p:cNvPr id="309253" name="Oval 5"/>
          <p:cNvSpPr>
            <a:spLocks noChangeArrowheads="1"/>
          </p:cNvSpPr>
          <p:nvPr/>
        </p:nvSpPr>
        <p:spPr bwMode="auto">
          <a:xfrm>
            <a:off x="5794648" y="4675188"/>
            <a:ext cx="865187" cy="863600"/>
          </a:xfrm>
          <a:prstGeom prst="ellipse">
            <a:avLst/>
          </a:prstGeom>
          <a:solidFill>
            <a:schemeClr val="folHlink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9254" name="Oval 6"/>
          <p:cNvSpPr>
            <a:spLocks noChangeArrowheads="1"/>
          </p:cNvSpPr>
          <p:nvPr/>
        </p:nvSpPr>
        <p:spPr bwMode="auto">
          <a:xfrm>
            <a:off x="3562623" y="4819650"/>
            <a:ext cx="865187" cy="863600"/>
          </a:xfrm>
          <a:prstGeom prst="ellipse">
            <a:avLst/>
          </a:prstGeom>
          <a:solidFill>
            <a:srgbClr val="5C005C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9255" name="Oval 7"/>
          <p:cNvSpPr>
            <a:spLocks noChangeArrowheads="1"/>
          </p:cNvSpPr>
          <p:nvPr/>
        </p:nvSpPr>
        <p:spPr bwMode="auto">
          <a:xfrm>
            <a:off x="1617935" y="3308350"/>
            <a:ext cx="865188" cy="863600"/>
          </a:xfrm>
          <a:prstGeom prst="ellipse">
            <a:avLst/>
          </a:prstGeom>
          <a:solidFill>
            <a:srgbClr val="FFFFFF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309256" name="Line 8"/>
          <p:cNvSpPr>
            <a:spLocks noChangeShapeType="1"/>
          </p:cNvSpPr>
          <p:nvPr/>
        </p:nvSpPr>
        <p:spPr bwMode="auto">
          <a:xfrm flipH="1" flipV="1">
            <a:off x="3707085" y="2084388"/>
            <a:ext cx="215900" cy="27352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57" name="Line 9"/>
          <p:cNvSpPr>
            <a:spLocks noChangeShapeType="1"/>
          </p:cNvSpPr>
          <p:nvPr/>
        </p:nvSpPr>
        <p:spPr bwMode="auto">
          <a:xfrm>
            <a:off x="2410098" y="4027488"/>
            <a:ext cx="1223962" cy="9366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58" name="Line 10"/>
          <p:cNvSpPr>
            <a:spLocks noChangeShapeType="1"/>
          </p:cNvSpPr>
          <p:nvPr/>
        </p:nvSpPr>
        <p:spPr bwMode="auto">
          <a:xfrm flipV="1">
            <a:off x="2267223" y="2011363"/>
            <a:ext cx="1150937" cy="12969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59" name="Line 11"/>
          <p:cNvSpPr>
            <a:spLocks noChangeShapeType="1"/>
          </p:cNvSpPr>
          <p:nvPr/>
        </p:nvSpPr>
        <p:spPr bwMode="auto">
          <a:xfrm>
            <a:off x="4138885" y="1651000"/>
            <a:ext cx="1079500" cy="1444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60" name="Line 12"/>
          <p:cNvSpPr>
            <a:spLocks noChangeShapeType="1"/>
          </p:cNvSpPr>
          <p:nvPr/>
        </p:nvSpPr>
        <p:spPr bwMode="auto">
          <a:xfrm>
            <a:off x="4426223" y="5035550"/>
            <a:ext cx="1441450" cy="730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61" name="Line 13"/>
          <p:cNvSpPr>
            <a:spLocks noChangeShapeType="1"/>
          </p:cNvSpPr>
          <p:nvPr/>
        </p:nvSpPr>
        <p:spPr bwMode="auto">
          <a:xfrm flipV="1">
            <a:off x="6370910" y="3524250"/>
            <a:ext cx="647700" cy="12239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62" name="Line 14"/>
          <p:cNvSpPr>
            <a:spLocks noChangeShapeType="1"/>
          </p:cNvSpPr>
          <p:nvPr/>
        </p:nvSpPr>
        <p:spPr bwMode="auto">
          <a:xfrm flipH="1" flipV="1">
            <a:off x="6010548" y="2155825"/>
            <a:ext cx="1081087" cy="7191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63" name="Line 15"/>
          <p:cNvSpPr>
            <a:spLocks noChangeShapeType="1"/>
          </p:cNvSpPr>
          <p:nvPr/>
        </p:nvSpPr>
        <p:spPr bwMode="auto">
          <a:xfrm>
            <a:off x="2483123" y="3740150"/>
            <a:ext cx="3384550" cy="11525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64" name="Line 16"/>
          <p:cNvSpPr>
            <a:spLocks noChangeShapeType="1"/>
          </p:cNvSpPr>
          <p:nvPr/>
        </p:nvSpPr>
        <p:spPr bwMode="auto">
          <a:xfrm flipV="1">
            <a:off x="2410098" y="3235325"/>
            <a:ext cx="4537075" cy="2159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65" name="Line 17"/>
          <p:cNvSpPr>
            <a:spLocks noChangeShapeType="1"/>
          </p:cNvSpPr>
          <p:nvPr/>
        </p:nvSpPr>
        <p:spPr bwMode="auto">
          <a:xfrm flipV="1">
            <a:off x="2338660" y="2155825"/>
            <a:ext cx="2952750" cy="12239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66" name="Line 18"/>
          <p:cNvSpPr>
            <a:spLocks noChangeShapeType="1"/>
          </p:cNvSpPr>
          <p:nvPr/>
        </p:nvSpPr>
        <p:spPr bwMode="auto">
          <a:xfrm>
            <a:off x="3994423" y="2011363"/>
            <a:ext cx="2952750" cy="108108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67" name="Line 19"/>
          <p:cNvSpPr>
            <a:spLocks noChangeShapeType="1"/>
          </p:cNvSpPr>
          <p:nvPr/>
        </p:nvSpPr>
        <p:spPr bwMode="auto">
          <a:xfrm>
            <a:off x="3922985" y="2155825"/>
            <a:ext cx="2087563" cy="2590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68" name="Line 20"/>
          <p:cNvSpPr>
            <a:spLocks noChangeShapeType="1"/>
          </p:cNvSpPr>
          <p:nvPr/>
        </p:nvSpPr>
        <p:spPr bwMode="auto">
          <a:xfrm flipV="1">
            <a:off x="4210323" y="2300288"/>
            <a:ext cx="1152525" cy="25193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69" name="Line 21"/>
          <p:cNvSpPr>
            <a:spLocks noChangeShapeType="1"/>
          </p:cNvSpPr>
          <p:nvPr/>
        </p:nvSpPr>
        <p:spPr bwMode="auto">
          <a:xfrm flipV="1">
            <a:off x="4426223" y="3451225"/>
            <a:ext cx="2520950" cy="15128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9270" name="Line 22"/>
          <p:cNvSpPr>
            <a:spLocks noChangeShapeType="1"/>
          </p:cNvSpPr>
          <p:nvPr/>
        </p:nvSpPr>
        <p:spPr bwMode="auto">
          <a:xfrm flipH="1" flipV="1">
            <a:off x="5794648" y="2371725"/>
            <a:ext cx="431800" cy="23034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5037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256" grpId="0" animBg="1"/>
      <p:bldP spid="309257" grpId="0" animBg="1"/>
      <p:bldP spid="309258" grpId="0" animBg="1"/>
      <p:bldP spid="309259" grpId="0" animBg="1"/>
      <p:bldP spid="309260" grpId="0" animBg="1"/>
      <p:bldP spid="309261" grpId="0" animBg="1"/>
      <p:bldP spid="309262" grpId="0" animBg="1"/>
      <p:bldP spid="309263" grpId="0" animBg="1"/>
      <p:bldP spid="309264" grpId="0" animBg="1"/>
      <p:bldP spid="309265" grpId="0" animBg="1"/>
      <p:bldP spid="309266" grpId="0" animBg="1"/>
      <p:bldP spid="309267" grpId="0" animBg="1"/>
      <p:bldP spid="309268" grpId="0" animBg="1"/>
      <p:bldP spid="309269" grpId="0" animBg="1"/>
      <p:bldP spid="30927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Oval 2"/>
          <p:cNvSpPr>
            <a:spLocks noChangeArrowheads="1"/>
          </p:cNvSpPr>
          <p:nvPr/>
        </p:nvSpPr>
        <p:spPr bwMode="auto">
          <a:xfrm>
            <a:off x="3183360" y="1295400"/>
            <a:ext cx="865187" cy="865188"/>
          </a:xfrm>
          <a:prstGeom prst="ellipse">
            <a:avLst/>
          </a:prstGeom>
          <a:solidFill>
            <a:srgbClr val="FFFF00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7507" name="Oval 3"/>
          <p:cNvSpPr>
            <a:spLocks noChangeArrowheads="1"/>
          </p:cNvSpPr>
          <p:nvPr/>
        </p:nvSpPr>
        <p:spPr bwMode="auto">
          <a:xfrm>
            <a:off x="5220122" y="1420813"/>
            <a:ext cx="865188" cy="863600"/>
          </a:xfrm>
          <a:prstGeom prst="ellipse">
            <a:avLst/>
          </a:prstGeom>
          <a:solidFill>
            <a:srgbClr val="990033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7508" name="Oval 4"/>
          <p:cNvSpPr>
            <a:spLocks noChangeArrowheads="1"/>
          </p:cNvSpPr>
          <p:nvPr/>
        </p:nvSpPr>
        <p:spPr bwMode="auto">
          <a:xfrm>
            <a:off x="6948910" y="2789238"/>
            <a:ext cx="865187" cy="863600"/>
          </a:xfrm>
          <a:prstGeom prst="ellipse">
            <a:avLst/>
          </a:prstGeom>
          <a:solidFill>
            <a:srgbClr val="00FFFF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endParaRPr lang="en-US">
              <a:solidFill>
                <a:schemeClr val="accent2"/>
              </a:solidFill>
            </a:endParaRPr>
          </a:p>
        </p:txBody>
      </p:sp>
      <p:sp>
        <p:nvSpPr>
          <p:cNvPr id="277509" name="Oval 5"/>
          <p:cNvSpPr>
            <a:spLocks noChangeArrowheads="1"/>
          </p:cNvSpPr>
          <p:nvPr/>
        </p:nvSpPr>
        <p:spPr bwMode="auto">
          <a:xfrm>
            <a:off x="5796385" y="4660900"/>
            <a:ext cx="865187" cy="863600"/>
          </a:xfrm>
          <a:prstGeom prst="ellipse">
            <a:avLst/>
          </a:prstGeom>
          <a:solidFill>
            <a:schemeClr val="folHlink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7510" name="Oval 6"/>
          <p:cNvSpPr>
            <a:spLocks noChangeArrowheads="1"/>
          </p:cNvSpPr>
          <p:nvPr/>
        </p:nvSpPr>
        <p:spPr bwMode="auto">
          <a:xfrm>
            <a:off x="3564360" y="4805363"/>
            <a:ext cx="865187" cy="863600"/>
          </a:xfrm>
          <a:prstGeom prst="ellipse">
            <a:avLst/>
          </a:prstGeom>
          <a:solidFill>
            <a:srgbClr val="5C005C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7511" name="Oval 7"/>
          <p:cNvSpPr>
            <a:spLocks noChangeArrowheads="1"/>
          </p:cNvSpPr>
          <p:nvPr/>
        </p:nvSpPr>
        <p:spPr bwMode="auto">
          <a:xfrm>
            <a:off x="1619672" y="3294063"/>
            <a:ext cx="865188" cy="863600"/>
          </a:xfrm>
          <a:prstGeom prst="ellipse">
            <a:avLst/>
          </a:prstGeom>
          <a:solidFill>
            <a:srgbClr val="FFFFFF"/>
          </a:solidFill>
          <a:ln w="38100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77512" name="Line 8"/>
          <p:cNvSpPr>
            <a:spLocks noChangeShapeType="1"/>
          </p:cNvSpPr>
          <p:nvPr/>
        </p:nvSpPr>
        <p:spPr bwMode="auto">
          <a:xfrm flipV="1">
            <a:off x="2484860" y="3581400"/>
            <a:ext cx="1654175" cy="904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513" name="Line 9"/>
          <p:cNvSpPr>
            <a:spLocks noChangeShapeType="1"/>
          </p:cNvSpPr>
          <p:nvPr/>
        </p:nvSpPr>
        <p:spPr bwMode="auto">
          <a:xfrm flipH="1" flipV="1">
            <a:off x="3781847" y="2106613"/>
            <a:ext cx="573088" cy="98901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514" name="Line 10"/>
          <p:cNvSpPr>
            <a:spLocks noChangeShapeType="1"/>
          </p:cNvSpPr>
          <p:nvPr/>
        </p:nvSpPr>
        <p:spPr bwMode="auto">
          <a:xfrm flipV="1">
            <a:off x="4931197" y="2230438"/>
            <a:ext cx="506413" cy="846137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515" name="Line 11"/>
          <p:cNvSpPr>
            <a:spLocks noChangeShapeType="1"/>
          </p:cNvSpPr>
          <p:nvPr/>
        </p:nvSpPr>
        <p:spPr bwMode="auto">
          <a:xfrm flipV="1">
            <a:off x="4140622" y="3940175"/>
            <a:ext cx="287338" cy="8826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516" name="Line 12"/>
          <p:cNvSpPr>
            <a:spLocks noChangeShapeType="1"/>
          </p:cNvSpPr>
          <p:nvPr/>
        </p:nvSpPr>
        <p:spPr bwMode="auto">
          <a:xfrm flipH="1" flipV="1">
            <a:off x="4931197" y="3940175"/>
            <a:ext cx="938213" cy="88265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517" name="Line 13"/>
          <p:cNvSpPr>
            <a:spLocks noChangeShapeType="1"/>
          </p:cNvSpPr>
          <p:nvPr/>
        </p:nvSpPr>
        <p:spPr bwMode="auto">
          <a:xfrm flipH="1">
            <a:off x="5147097" y="3238500"/>
            <a:ext cx="1803400" cy="127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77518" name="AutoShape 14"/>
          <p:cNvSpPr>
            <a:spLocks noChangeArrowheads="1"/>
          </p:cNvSpPr>
          <p:nvPr/>
        </p:nvSpPr>
        <p:spPr bwMode="auto">
          <a:xfrm>
            <a:off x="3997747" y="2951163"/>
            <a:ext cx="1295400" cy="93662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381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02391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7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12" grpId="0" animBg="1"/>
      <p:bldP spid="277513" grpId="0" animBg="1"/>
      <p:bldP spid="277514" grpId="0" animBg="1"/>
      <p:bldP spid="277515" grpId="0" animBg="1"/>
      <p:bldP spid="277516" grpId="0" animBg="1"/>
      <p:bldP spid="277517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Reference terminologies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Terminologies with reference properties</a:t>
            </a:r>
          </a:p>
          <a:p>
            <a:pPr lvl="1"/>
            <a:r>
              <a:rPr lang="en-GB" sz="2400" dirty="0"/>
              <a:t>SNOMED</a:t>
            </a:r>
            <a:r>
              <a:rPr lang="en-US" sz="2400" dirty="0"/>
              <a:t>®</a:t>
            </a:r>
            <a:r>
              <a:rPr lang="en-GB" sz="2400" dirty="0"/>
              <a:t> Clinical Terms (SNOMED</a:t>
            </a:r>
            <a:r>
              <a:rPr lang="en-US" sz="2400" dirty="0"/>
              <a:t>®</a:t>
            </a:r>
            <a:r>
              <a:rPr lang="en-GB" sz="2400" dirty="0"/>
              <a:t> CT)</a:t>
            </a:r>
          </a:p>
          <a:p>
            <a:pPr lvl="1"/>
            <a:r>
              <a:rPr lang="en-GB" sz="2400" dirty="0"/>
              <a:t>The International Classification for Nursing Practice (</a:t>
            </a:r>
            <a:r>
              <a:rPr lang="en-US" sz="2400" dirty="0"/>
              <a:t>ICNP®)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740132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AutoShape 2"/>
          <p:cNvSpPr>
            <a:spLocks noChangeArrowheads="1"/>
          </p:cNvSpPr>
          <p:nvPr/>
        </p:nvSpPr>
        <p:spPr bwMode="auto">
          <a:xfrm>
            <a:off x="6780038" y="2681288"/>
            <a:ext cx="1176338" cy="1485900"/>
          </a:xfrm>
          <a:prstGeom prst="foldedCorner">
            <a:avLst>
              <a:gd name="adj" fmla="val 12500"/>
            </a:avLst>
          </a:prstGeom>
          <a:solidFill>
            <a:srgbClr val="00FF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1603" name="AutoShape 3"/>
          <p:cNvSpPr>
            <a:spLocks noChangeArrowheads="1"/>
          </p:cNvSpPr>
          <p:nvPr/>
        </p:nvSpPr>
        <p:spPr bwMode="auto">
          <a:xfrm>
            <a:off x="1639713" y="2673350"/>
            <a:ext cx="1177925" cy="1487488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1604" name="AutoShape 4"/>
          <p:cNvSpPr>
            <a:spLocks noChangeArrowheads="1"/>
          </p:cNvSpPr>
          <p:nvPr/>
        </p:nvSpPr>
        <p:spPr bwMode="auto">
          <a:xfrm>
            <a:off x="2920826" y="1066800"/>
            <a:ext cx="3671887" cy="2938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1605" name="Rectangle 5"/>
          <p:cNvSpPr>
            <a:spLocks noChangeArrowheads="1"/>
          </p:cNvSpPr>
          <p:nvPr/>
        </p:nvSpPr>
        <p:spPr bwMode="auto">
          <a:xfrm>
            <a:off x="1639713" y="3032125"/>
            <a:ext cx="694101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US">
                <a:cs typeface="Arial" charset="0"/>
              </a:rPr>
              <a:t>Acute </a:t>
            </a:r>
          </a:p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US">
                <a:cs typeface="Arial" charset="0"/>
              </a:rPr>
              <a:t>pain</a:t>
            </a:r>
          </a:p>
        </p:txBody>
      </p:sp>
      <p:sp>
        <p:nvSpPr>
          <p:cNvPr id="281606" name="Rectangle 6"/>
          <p:cNvSpPr>
            <a:spLocks noChangeArrowheads="1"/>
          </p:cNvSpPr>
          <p:nvPr/>
        </p:nvSpPr>
        <p:spPr bwMode="auto">
          <a:xfrm>
            <a:off x="6791151" y="2943225"/>
            <a:ext cx="1011495" cy="73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US">
                <a:cs typeface="Arial" charset="0"/>
              </a:rPr>
              <a:t>Pain that </a:t>
            </a:r>
          </a:p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US">
                <a:cs typeface="Arial" charset="0"/>
              </a:rPr>
              <a:t>comes on </a:t>
            </a:r>
          </a:p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US">
                <a:cs typeface="Arial" charset="0"/>
              </a:rPr>
              <a:t>suddenly</a:t>
            </a:r>
          </a:p>
        </p:txBody>
      </p:sp>
      <p:sp>
        <p:nvSpPr>
          <p:cNvPr id="281607" name="Rectangle 7"/>
          <p:cNvSpPr>
            <a:spLocks noChangeArrowheads="1"/>
          </p:cNvSpPr>
          <p:nvPr/>
        </p:nvSpPr>
        <p:spPr bwMode="auto">
          <a:xfrm>
            <a:off x="4368626" y="1655763"/>
            <a:ext cx="803105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US" sz="2400">
                <a:cs typeface="Arial" charset="0"/>
              </a:rPr>
              <a:t>Pain</a:t>
            </a:r>
          </a:p>
        </p:txBody>
      </p:sp>
      <p:sp>
        <p:nvSpPr>
          <p:cNvPr id="281608" name="Rectangle 8"/>
          <p:cNvSpPr>
            <a:spLocks noChangeArrowheads="1"/>
          </p:cNvSpPr>
          <p:nvPr/>
        </p:nvSpPr>
        <p:spPr bwMode="auto">
          <a:xfrm>
            <a:off x="3965401" y="3394075"/>
            <a:ext cx="1641475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US" sz="2400">
                <a:cs typeface="Arial" charset="0"/>
              </a:rPr>
              <a:t>Acute pain</a:t>
            </a:r>
          </a:p>
        </p:txBody>
      </p:sp>
      <p:sp>
        <p:nvSpPr>
          <p:cNvPr id="281609" name="Line 9"/>
          <p:cNvSpPr>
            <a:spLocks noChangeShapeType="1"/>
          </p:cNvSpPr>
          <p:nvPr/>
        </p:nvSpPr>
        <p:spPr bwMode="auto">
          <a:xfrm flipV="1">
            <a:off x="4716016" y="2125663"/>
            <a:ext cx="0" cy="118903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GB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281610" name="Line 10"/>
          <p:cNvSpPr>
            <a:spLocks noChangeShapeType="1"/>
          </p:cNvSpPr>
          <p:nvPr/>
        </p:nvSpPr>
        <p:spPr bwMode="auto">
          <a:xfrm>
            <a:off x="5637038" y="3657600"/>
            <a:ext cx="990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triangle" w="med" len="med"/>
            <a:tailEnd type="none" w="med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1611" name="Line 11"/>
          <p:cNvSpPr>
            <a:spLocks noChangeShapeType="1"/>
          </p:cNvSpPr>
          <p:nvPr/>
        </p:nvSpPr>
        <p:spPr bwMode="auto">
          <a:xfrm>
            <a:off x="2893838" y="3657600"/>
            <a:ext cx="9906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none" w="med" len="lg"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81612" name="Picture 12" descr="MCj018343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360863"/>
            <a:ext cx="13843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1613" name="Picture 13" descr="MCj0183432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362450"/>
            <a:ext cx="1384300" cy="138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12803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10" grpId="0" animBg="1"/>
      <p:bldP spid="281611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63" name="AutoShape 15"/>
          <p:cNvSpPr>
            <a:spLocks noChangeArrowheads="1"/>
          </p:cNvSpPr>
          <p:nvPr/>
        </p:nvSpPr>
        <p:spPr bwMode="auto">
          <a:xfrm>
            <a:off x="2913361" y="1012825"/>
            <a:ext cx="3671887" cy="29384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3650" name="AutoShape 2"/>
          <p:cNvSpPr>
            <a:spLocks noChangeArrowheads="1"/>
          </p:cNvSpPr>
          <p:nvPr/>
        </p:nvSpPr>
        <p:spPr bwMode="auto">
          <a:xfrm>
            <a:off x="6661448" y="1219200"/>
            <a:ext cx="1176338" cy="1485900"/>
          </a:xfrm>
          <a:prstGeom prst="foldedCorner">
            <a:avLst>
              <a:gd name="adj" fmla="val 12500"/>
            </a:avLst>
          </a:prstGeom>
          <a:solidFill>
            <a:srgbClr val="FFFFFF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3654" name="Rectangle 6"/>
          <p:cNvSpPr>
            <a:spLocks noChangeArrowheads="1"/>
          </p:cNvSpPr>
          <p:nvPr/>
        </p:nvSpPr>
        <p:spPr bwMode="auto">
          <a:xfrm>
            <a:off x="6672561" y="1687513"/>
            <a:ext cx="952184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US">
                <a:cs typeface="Arial" charset="0"/>
              </a:rPr>
              <a:t>Neuralgia</a:t>
            </a:r>
          </a:p>
        </p:txBody>
      </p:sp>
      <p:sp>
        <p:nvSpPr>
          <p:cNvPr id="283655" name="Rectangle 7"/>
          <p:cNvSpPr>
            <a:spLocks noChangeArrowheads="1"/>
          </p:cNvSpPr>
          <p:nvPr/>
        </p:nvSpPr>
        <p:spPr bwMode="auto">
          <a:xfrm>
            <a:off x="4311948" y="1687513"/>
            <a:ext cx="803105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US" sz="2400">
                <a:cs typeface="Arial" charset="0"/>
              </a:rPr>
              <a:t>Pain</a:t>
            </a:r>
          </a:p>
        </p:txBody>
      </p:sp>
      <p:sp>
        <p:nvSpPr>
          <p:cNvPr id="283656" name="Rectangle 8"/>
          <p:cNvSpPr>
            <a:spLocks noChangeArrowheads="1"/>
          </p:cNvSpPr>
          <p:nvPr/>
        </p:nvSpPr>
        <p:spPr bwMode="auto">
          <a:xfrm>
            <a:off x="3908723" y="3425825"/>
            <a:ext cx="1641475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US" sz="2400">
                <a:cs typeface="Arial" charset="0"/>
              </a:rPr>
              <a:t>Acute pain</a:t>
            </a:r>
          </a:p>
        </p:txBody>
      </p:sp>
      <p:sp>
        <p:nvSpPr>
          <p:cNvPr id="283657" name="Line 9"/>
          <p:cNvSpPr>
            <a:spLocks noChangeShapeType="1"/>
          </p:cNvSpPr>
          <p:nvPr/>
        </p:nvSpPr>
        <p:spPr bwMode="auto">
          <a:xfrm flipV="1">
            <a:off x="4716016" y="2157413"/>
            <a:ext cx="0" cy="118903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3658" name="Line 10"/>
          <p:cNvSpPr>
            <a:spLocks noChangeShapeType="1"/>
          </p:cNvSpPr>
          <p:nvPr/>
        </p:nvSpPr>
        <p:spPr bwMode="auto">
          <a:xfrm>
            <a:off x="5289848" y="1905000"/>
            <a:ext cx="12192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3659" name="Line 11"/>
          <p:cNvSpPr>
            <a:spLocks noChangeShapeType="1"/>
          </p:cNvSpPr>
          <p:nvPr/>
        </p:nvSpPr>
        <p:spPr bwMode="auto">
          <a:xfrm>
            <a:off x="2927648" y="3657600"/>
            <a:ext cx="838200" cy="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none" w="med" len="lg"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3660" name="Line 12"/>
          <p:cNvSpPr>
            <a:spLocks noChangeShapeType="1"/>
          </p:cNvSpPr>
          <p:nvPr/>
        </p:nvSpPr>
        <p:spPr bwMode="auto">
          <a:xfrm flipV="1">
            <a:off x="4510212" y="2183830"/>
            <a:ext cx="0" cy="1173162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none" w="med" len="lg"/>
            <a:tailEnd type="triangle" w="med" len="med"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283662" name="Picture 14" descr="MCj018343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924944"/>
            <a:ext cx="1384300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3664" name="AutoShape 16"/>
          <p:cNvSpPr>
            <a:spLocks noChangeArrowheads="1"/>
          </p:cNvSpPr>
          <p:nvPr/>
        </p:nvSpPr>
        <p:spPr bwMode="auto">
          <a:xfrm>
            <a:off x="1632248" y="2673350"/>
            <a:ext cx="1177925" cy="1487488"/>
          </a:xfrm>
          <a:prstGeom prst="foldedCorner">
            <a:avLst>
              <a:gd name="adj" fmla="val 12500"/>
            </a:avLst>
          </a:prstGeom>
          <a:solidFill>
            <a:srgbClr val="FFFF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3665" name="Rectangle 17"/>
          <p:cNvSpPr>
            <a:spLocks noChangeArrowheads="1"/>
          </p:cNvSpPr>
          <p:nvPr/>
        </p:nvSpPr>
        <p:spPr bwMode="auto">
          <a:xfrm>
            <a:off x="1632248" y="3032125"/>
            <a:ext cx="694101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US">
                <a:cs typeface="Arial" charset="0"/>
              </a:rPr>
              <a:t>Acute </a:t>
            </a:r>
          </a:p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US">
                <a:cs typeface="Arial" charset="0"/>
              </a:rPr>
              <a:t>pain</a:t>
            </a:r>
          </a:p>
        </p:txBody>
      </p:sp>
      <p:pic>
        <p:nvPicPr>
          <p:cNvPr id="283666" name="Picture 18" descr="MCj0183432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360863"/>
            <a:ext cx="1384300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57605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8" grpId="0" animBg="1"/>
      <p:bldP spid="283659" grpId="0" animBg="1"/>
      <p:bldP spid="283660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 unifying framework in practice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dirty="0"/>
              <a:t>As a unifying framework </a:t>
            </a:r>
            <a:r>
              <a:rPr lang="en-US" sz="2800" dirty="0"/>
              <a:t>ICNP</a:t>
            </a:r>
            <a:r>
              <a:rPr lang="en-US" sz="2800" baseline="30000" dirty="0"/>
              <a:t>®</a:t>
            </a:r>
            <a:r>
              <a:rPr lang="en-US" sz="2800" dirty="0"/>
              <a:t> </a:t>
            </a:r>
            <a:r>
              <a:rPr lang="en-GB" sz="2800" dirty="0"/>
              <a:t>should be able to:</a:t>
            </a:r>
          </a:p>
          <a:p>
            <a:pPr lvl="1"/>
            <a:r>
              <a:rPr lang="en-GB" sz="2400" dirty="0"/>
              <a:t>handle a range of nursing terminologies</a:t>
            </a:r>
          </a:p>
          <a:p>
            <a:pPr lvl="1"/>
            <a:r>
              <a:rPr lang="en-GB" sz="2400" dirty="0"/>
              <a:t>determine any relationships/mappings between them</a:t>
            </a:r>
          </a:p>
          <a:p>
            <a:pPr lvl="2"/>
            <a:r>
              <a:rPr lang="en-GB" sz="2200" dirty="0"/>
              <a:t>the same entities</a:t>
            </a:r>
          </a:p>
          <a:p>
            <a:pPr lvl="3"/>
            <a:r>
              <a:rPr lang="en-GB" sz="1800" dirty="0"/>
              <a:t>‘Acute pain’</a:t>
            </a:r>
          </a:p>
          <a:p>
            <a:pPr lvl="4"/>
            <a:r>
              <a:rPr lang="en-GB" sz="1800" i="1" dirty="0"/>
              <a:t>is equivalent to</a:t>
            </a:r>
          </a:p>
          <a:p>
            <a:pPr lvl="3"/>
            <a:r>
              <a:rPr lang="en-GB" sz="1800" dirty="0"/>
              <a:t>‘Pain that came on suddenly’</a:t>
            </a:r>
          </a:p>
          <a:p>
            <a:pPr lvl="2"/>
            <a:r>
              <a:rPr lang="en-GB" sz="2200" dirty="0"/>
              <a:t>entities with more/less detail</a:t>
            </a:r>
          </a:p>
          <a:p>
            <a:pPr lvl="3"/>
            <a:r>
              <a:rPr lang="en-GB" sz="1800" dirty="0"/>
              <a:t>‘Acute pain’</a:t>
            </a:r>
          </a:p>
          <a:p>
            <a:pPr lvl="4"/>
            <a:r>
              <a:rPr lang="en-GB" sz="1800" i="1" dirty="0"/>
              <a:t>is a child of</a:t>
            </a:r>
            <a:r>
              <a:rPr lang="en-GB" sz="1800" dirty="0"/>
              <a:t> </a:t>
            </a:r>
          </a:p>
          <a:p>
            <a:pPr lvl="3"/>
            <a:r>
              <a:rPr lang="en-GB" sz="1800" dirty="0"/>
              <a:t>‘Pain’</a:t>
            </a:r>
          </a:p>
        </p:txBody>
      </p:sp>
      <p:sp>
        <p:nvSpPr>
          <p:cNvPr id="190468" name="AutoShape 4"/>
          <p:cNvSpPr>
            <a:spLocks noChangeArrowheads="1"/>
          </p:cNvSpPr>
          <p:nvPr/>
        </p:nvSpPr>
        <p:spPr bwMode="auto">
          <a:xfrm>
            <a:off x="6477000" y="5638800"/>
            <a:ext cx="1263352" cy="457200"/>
          </a:xfrm>
          <a:prstGeom prst="wedgeRectCallout">
            <a:avLst>
              <a:gd name="adj1" fmla="val -226904"/>
              <a:gd name="adj2" fmla="val -35285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None/>
            </a:pPr>
            <a:r>
              <a:rPr lang="en-GB"/>
              <a:t>Subsumption</a:t>
            </a:r>
          </a:p>
          <a:p>
            <a:endParaRPr lang="en-GB"/>
          </a:p>
        </p:txBody>
      </p:sp>
      <p:sp>
        <p:nvSpPr>
          <p:cNvPr id="190469" name="AutoShape 5"/>
          <p:cNvSpPr>
            <a:spLocks noChangeArrowheads="1"/>
          </p:cNvSpPr>
          <p:nvPr/>
        </p:nvSpPr>
        <p:spPr bwMode="auto">
          <a:xfrm>
            <a:off x="6553200" y="3581400"/>
            <a:ext cx="1259160" cy="457200"/>
          </a:xfrm>
          <a:prstGeom prst="wedgeRectCallout">
            <a:avLst>
              <a:gd name="adj1" fmla="val -221988"/>
              <a:gd name="adj2" fmla="val 10325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buFontTx/>
              <a:buNone/>
            </a:pPr>
            <a:r>
              <a:rPr lang="en-GB"/>
              <a:t>Equivalence</a:t>
            </a:r>
          </a:p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9298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8" grpId="0" animBg="1"/>
      <p:bldP spid="19046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‘</a:t>
            </a:r>
            <a:r>
              <a:rPr lang="en-US" dirty="0"/>
              <a:t>Imagination is more important than knowledge</a:t>
            </a:r>
            <a:r>
              <a:rPr lang="en-US" dirty="0" smtClean="0"/>
              <a:t>’</a:t>
            </a:r>
          </a:p>
          <a:p>
            <a:pPr marL="400050" lvl="1" indent="0" algn="r">
              <a:buNone/>
            </a:pPr>
            <a:r>
              <a:rPr lang="en-US" sz="2000" i="1" dirty="0" smtClean="0"/>
              <a:t>Albert Einstein</a:t>
            </a:r>
            <a:endParaRPr lang="en-GB" sz="2000" i="1" dirty="0"/>
          </a:p>
        </p:txBody>
      </p:sp>
    </p:spTree>
    <p:extLst>
      <p:ext uri="{BB962C8B-B14F-4D97-AF65-F5344CB8AC3E}">
        <p14:creationId xmlns:p14="http://schemas.microsoft.com/office/powerpoint/2010/main" val="406619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754" name="Picture 2" descr="MCj040418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8724" y="2611438"/>
            <a:ext cx="1465263" cy="1546225"/>
          </a:xfrm>
          <a:prstGeom prst="rect">
            <a:avLst/>
          </a:prstGeom>
          <a:noFill/>
        </p:spPr>
      </p:pic>
      <p:sp>
        <p:nvSpPr>
          <p:cNvPr id="202755" name="AutoShape 3"/>
          <p:cNvSpPr>
            <a:spLocks noChangeArrowheads="1"/>
          </p:cNvSpPr>
          <p:nvPr/>
        </p:nvSpPr>
        <p:spPr bwMode="auto">
          <a:xfrm>
            <a:off x="2727399" y="304800"/>
            <a:ext cx="2843213" cy="2082800"/>
          </a:xfrm>
          <a:prstGeom prst="cloudCallout">
            <a:avLst>
              <a:gd name="adj1" fmla="val -43755"/>
              <a:gd name="adj2" fmla="val 60306"/>
            </a:avLst>
          </a:prstGeom>
          <a:solidFill>
            <a:srgbClr val="00B0F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2400" dirty="0">
                <a:cs typeface="Arial" charset="0"/>
              </a:rPr>
              <a:t>How many times do we do bladder washouts?</a:t>
            </a:r>
          </a:p>
        </p:txBody>
      </p:sp>
      <p:sp>
        <p:nvSpPr>
          <p:cNvPr id="202756" name="AutoShape 4"/>
          <p:cNvSpPr>
            <a:spLocks noChangeArrowheads="1"/>
          </p:cNvSpPr>
          <p:nvPr/>
        </p:nvSpPr>
        <p:spPr bwMode="auto">
          <a:xfrm>
            <a:off x="4032324" y="2708275"/>
            <a:ext cx="2092325" cy="1439863"/>
          </a:xfrm>
          <a:prstGeom prst="foldedCorner">
            <a:avLst>
              <a:gd name="adj" fmla="val 12500"/>
            </a:avLst>
          </a:prstGeom>
          <a:solidFill>
            <a:srgbClr val="00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sz="2000" dirty="0">
                <a:cs typeface="Arial" charset="0"/>
              </a:rPr>
              <a:t>Bladder washout</a:t>
            </a:r>
          </a:p>
        </p:txBody>
      </p:sp>
      <p:sp>
        <p:nvSpPr>
          <p:cNvPr id="202757" name="Line 5"/>
          <p:cNvSpPr>
            <a:spLocks noChangeShapeType="1"/>
          </p:cNvSpPr>
          <p:nvPr/>
        </p:nvSpPr>
        <p:spPr bwMode="auto">
          <a:xfrm>
            <a:off x="3305249" y="3276600"/>
            <a:ext cx="609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2758" name="Line 6"/>
          <p:cNvSpPr>
            <a:spLocks noChangeShapeType="1"/>
          </p:cNvSpPr>
          <p:nvPr/>
        </p:nvSpPr>
        <p:spPr bwMode="auto">
          <a:xfrm>
            <a:off x="5261049" y="4292600"/>
            <a:ext cx="863600" cy="7207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202759" name="Picture 7" descr="MCj018343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512" y="412750"/>
            <a:ext cx="719137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287465" y="5013176"/>
            <a:ext cx="2668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ICNP</a:t>
            </a:r>
          </a:p>
          <a:p>
            <a:pPr algn="ctr"/>
            <a:r>
              <a:rPr lang="en-GB" sz="2000" dirty="0" err="1" smtClean="0">
                <a:solidFill>
                  <a:schemeClr val="bg1"/>
                </a:solidFill>
              </a:rPr>
              <a:t>IrrigatingBladder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1649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6" grpId="0" animBg="1"/>
      <p:bldP spid="202757" grpId="0" animBg="1"/>
      <p:bldP spid="202758" grpId="0" animBg="1"/>
      <p:bldP spid="11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3106" name="Picture 2" descr="MCj040418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4708" y="2611438"/>
            <a:ext cx="1465263" cy="1546225"/>
          </a:xfrm>
          <a:prstGeom prst="rect">
            <a:avLst/>
          </a:prstGeom>
          <a:noFill/>
        </p:spPr>
      </p:pic>
      <p:sp>
        <p:nvSpPr>
          <p:cNvPr id="303107" name="AutoShape 3"/>
          <p:cNvSpPr>
            <a:spLocks noChangeArrowheads="1"/>
          </p:cNvSpPr>
          <p:nvPr/>
        </p:nvSpPr>
        <p:spPr bwMode="auto">
          <a:xfrm>
            <a:off x="2583383" y="304800"/>
            <a:ext cx="2843213" cy="2082800"/>
          </a:xfrm>
          <a:prstGeom prst="cloudCallout">
            <a:avLst>
              <a:gd name="adj1" fmla="val -43755"/>
              <a:gd name="adj2" fmla="val 60306"/>
            </a:avLst>
          </a:prstGeom>
          <a:solidFill>
            <a:srgbClr val="00B0F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2400" dirty="0">
                <a:cs typeface="Arial" charset="0"/>
              </a:rPr>
              <a:t>How many times do we do bladder irrigations?</a:t>
            </a:r>
          </a:p>
        </p:txBody>
      </p:sp>
      <p:sp>
        <p:nvSpPr>
          <p:cNvPr id="303108" name="AutoShape 4"/>
          <p:cNvSpPr>
            <a:spLocks noChangeArrowheads="1"/>
          </p:cNvSpPr>
          <p:nvPr/>
        </p:nvSpPr>
        <p:spPr bwMode="auto">
          <a:xfrm>
            <a:off x="3888308" y="2708275"/>
            <a:ext cx="2092325" cy="1439863"/>
          </a:xfrm>
          <a:prstGeom prst="foldedCorner">
            <a:avLst>
              <a:gd name="adj" fmla="val 12500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sz="2000" dirty="0">
                <a:cs typeface="Arial" charset="0"/>
              </a:rPr>
              <a:t>Bladder irrigation</a:t>
            </a:r>
          </a:p>
        </p:txBody>
      </p:sp>
      <p:sp>
        <p:nvSpPr>
          <p:cNvPr id="303109" name="Line 5"/>
          <p:cNvSpPr>
            <a:spLocks noChangeShapeType="1"/>
          </p:cNvSpPr>
          <p:nvPr/>
        </p:nvSpPr>
        <p:spPr bwMode="auto">
          <a:xfrm>
            <a:off x="3161233" y="3276600"/>
            <a:ext cx="6096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303110" name="Line 6"/>
          <p:cNvSpPr>
            <a:spLocks noChangeShapeType="1"/>
          </p:cNvSpPr>
          <p:nvPr/>
        </p:nvSpPr>
        <p:spPr bwMode="auto">
          <a:xfrm>
            <a:off x="5117033" y="4292600"/>
            <a:ext cx="863600" cy="7207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303111" name="Picture 7" descr="MCj0183432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2496" y="412750"/>
            <a:ext cx="719137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287465" y="5013176"/>
            <a:ext cx="2668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ICNP</a:t>
            </a:r>
          </a:p>
          <a:p>
            <a:pPr algn="ctr"/>
            <a:r>
              <a:rPr lang="en-GB" sz="2000" dirty="0" err="1" smtClean="0">
                <a:solidFill>
                  <a:schemeClr val="bg1"/>
                </a:solidFill>
              </a:rPr>
              <a:t>IrrigatingBladder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8103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3108" grpId="0" animBg="1"/>
      <p:bldP spid="303109" grpId="0" animBg="1"/>
      <p:bldP spid="303110" grpId="0" animBg="1"/>
      <p:bldP spid="11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1" name="AutoShape 3"/>
          <p:cNvSpPr>
            <a:spLocks noChangeArrowheads="1"/>
          </p:cNvSpPr>
          <p:nvPr/>
        </p:nvSpPr>
        <p:spPr bwMode="auto">
          <a:xfrm>
            <a:off x="2728416" y="304800"/>
            <a:ext cx="2884672" cy="2082800"/>
          </a:xfrm>
          <a:prstGeom prst="cloudCallout">
            <a:avLst>
              <a:gd name="adj1" fmla="val -43755"/>
              <a:gd name="adj2" fmla="val 60306"/>
            </a:avLst>
          </a:prstGeom>
          <a:solidFill>
            <a:srgbClr val="00B0F0"/>
          </a:solidFill>
          <a:ln w="952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2400">
                <a:cs typeface="Arial" charset="0"/>
              </a:rPr>
              <a:t>How many bladder procedures do they do?</a:t>
            </a:r>
          </a:p>
        </p:txBody>
      </p:sp>
      <p:sp>
        <p:nvSpPr>
          <p:cNvPr id="304132" name="AutoShape 4"/>
          <p:cNvSpPr>
            <a:spLocks noChangeArrowheads="1"/>
          </p:cNvSpPr>
          <p:nvPr/>
        </p:nvSpPr>
        <p:spPr bwMode="auto">
          <a:xfrm>
            <a:off x="4033341" y="2708275"/>
            <a:ext cx="2266851" cy="1439863"/>
          </a:xfrm>
          <a:prstGeom prst="foldedCorner">
            <a:avLst>
              <a:gd name="adj" fmla="val 12500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sz="2000" dirty="0">
                <a:cs typeface="Arial" charset="0"/>
              </a:rPr>
              <a:t>Bladder procedure</a:t>
            </a:r>
          </a:p>
        </p:txBody>
      </p:sp>
      <p:sp>
        <p:nvSpPr>
          <p:cNvPr id="304133" name="Line 5"/>
          <p:cNvSpPr>
            <a:spLocks noChangeShapeType="1"/>
          </p:cNvSpPr>
          <p:nvPr/>
        </p:nvSpPr>
        <p:spPr bwMode="auto">
          <a:xfrm>
            <a:off x="3306265" y="3276600"/>
            <a:ext cx="618489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304135" name="Picture 7" descr="MCj018343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7529" y="412750"/>
            <a:ext cx="729623" cy="72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4140" name="Picture 12" descr="MCj0404171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45779" y="2743200"/>
            <a:ext cx="1380325" cy="1487488"/>
          </a:xfrm>
          <a:prstGeom prst="rect">
            <a:avLst/>
          </a:prstGeom>
          <a:noFill/>
        </p:spPr>
      </p:pic>
      <p:sp>
        <p:nvSpPr>
          <p:cNvPr id="304141" name="Line 13"/>
          <p:cNvSpPr>
            <a:spLocks noChangeShapeType="1"/>
          </p:cNvSpPr>
          <p:nvPr/>
        </p:nvSpPr>
        <p:spPr bwMode="auto">
          <a:xfrm>
            <a:off x="5287465" y="4292600"/>
            <a:ext cx="876193" cy="72072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5287465" y="5013176"/>
            <a:ext cx="2668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ICNP</a:t>
            </a:r>
          </a:p>
          <a:p>
            <a:pPr algn="ctr"/>
            <a:r>
              <a:rPr lang="en-GB" sz="2000" dirty="0" err="1" smtClean="0">
                <a:solidFill>
                  <a:schemeClr val="bg1"/>
                </a:solidFill>
              </a:rPr>
              <a:t>PerformingOnBladder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82853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4132" grpId="0" animBg="1"/>
      <p:bldP spid="304133" grpId="0" animBg="1"/>
      <p:bldP spid="304141" grpId="0" animBg="1"/>
      <p:bldP spid="2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Text Box 2"/>
          <p:cNvSpPr txBox="1">
            <a:spLocks noChangeArrowheads="1"/>
          </p:cNvSpPr>
          <p:nvPr/>
        </p:nvSpPr>
        <p:spPr bwMode="auto">
          <a:xfrm>
            <a:off x="1905000" y="1916113"/>
            <a:ext cx="4441825" cy="25368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Action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	Performing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		Irrigating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			IrrigatingBladder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		PerformingOnBladder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BodyPart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	UrinaryBladder</a:t>
            </a:r>
          </a:p>
        </p:txBody>
      </p:sp>
      <p:sp>
        <p:nvSpPr>
          <p:cNvPr id="205827" name="AutoShape 3"/>
          <p:cNvSpPr>
            <a:spLocks noChangeArrowheads="1"/>
          </p:cNvSpPr>
          <p:nvPr/>
        </p:nvSpPr>
        <p:spPr bwMode="auto">
          <a:xfrm>
            <a:off x="6516688" y="4149725"/>
            <a:ext cx="2170112" cy="1439863"/>
          </a:xfrm>
          <a:prstGeom prst="foldedCorner">
            <a:avLst>
              <a:gd name="adj" fmla="val 12500"/>
            </a:avLst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sz="2000" dirty="0" smtClean="0">
                <a:cs typeface="Arial" charset="0"/>
              </a:rPr>
              <a:t>Bladder </a:t>
            </a:r>
            <a:r>
              <a:rPr lang="en-GB" sz="2000" dirty="0">
                <a:cs typeface="Arial" charset="0"/>
              </a:rPr>
              <a:t>procedure</a:t>
            </a:r>
          </a:p>
        </p:txBody>
      </p:sp>
      <p:sp>
        <p:nvSpPr>
          <p:cNvPr id="205828" name="AutoShape 4"/>
          <p:cNvSpPr>
            <a:spLocks noChangeArrowheads="1"/>
          </p:cNvSpPr>
          <p:nvPr/>
        </p:nvSpPr>
        <p:spPr bwMode="auto">
          <a:xfrm>
            <a:off x="6516688" y="1196975"/>
            <a:ext cx="2170112" cy="1439863"/>
          </a:xfrm>
          <a:prstGeom prst="foldedCorner">
            <a:avLst>
              <a:gd name="adj" fmla="val 12500"/>
            </a:avLst>
          </a:prstGeom>
          <a:solidFill>
            <a:srgbClr val="00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sz="2000" dirty="0">
                <a:cs typeface="Arial" charset="0"/>
              </a:rPr>
              <a:t>Bladder washout</a:t>
            </a:r>
          </a:p>
        </p:txBody>
      </p:sp>
      <p:sp>
        <p:nvSpPr>
          <p:cNvPr id="205829" name="Line 5"/>
          <p:cNvSpPr>
            <a:spLocks noChangeShapeType="1"/>
          </p:cNvSpPr>
          <p:nvPr/>
        </p:nvSpPr>
        <p:spPr bwMode="auto">
          <a:xfrm flipV="1">
            <a:off x="5943600" y="2514600"/>
            <a:ext cx="685800" cy="53340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stealth" w="med" len="lg"/>
            <a:tailEnd type="stealth" w="med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830" name="Line 6"/>
          <p:cNvSpPr>
            <a:spLocks noChangeShapeType="1"/>
          </p:cNvSpPr>
          <p:nvPr/>
        </p:nvSpPr>
        <p:spPr bwMode="auto">
          <a:xfrm>
            <a:off x="5562600" y="3733800"/>
            <a:ext cx="1219200" cy="68580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stealth" w="med" len="lg"/>
            <a:tailEnd type="stealth" w="med" len="lg"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832" name="AutoShape 8"/>
          <p:cNvSpPr>
            <a:spLocks noChangeArrowheads="1"/>
          </p:cNvSpPr>
          <p:nvPr/>
        </p:nvSpPr>
        <p:spPr bwMode="auto">
          <a:xfrm>
            <a:off x="6732588" y="2205038"/>
            <a:ext cx="2182812" cy="1439862"/>
          </a:xfrm>
          <a:prstGeom prst="foldedCorner">
            <a:avLst>
              <a:gd name="adj" fmla="val 12500"/>
            </a:avLst>
          </a:prstGeom>
          <a:solidFill>
            <a:srgbClr val="007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GB" sz="2000" dirty="0">
                <a:cs typeface="Arial" charset="0"/>
              </a:rPr>
              <a:t>Bladder irrigation</a:t>
            </a:r>
          </a:p>
        </p:txBody>
      </p:sp>
      <p:sp>
        <p:nvSpPr>
          <p:cNvPr id="205833" name="Line 9"/>
          <p:cNvSpPr>
            <a:spLocks noChangeShapeType="1"/>
          </p:cNvSpPr>
          <p:nvPr/>
        </p:nvSpPr>
        <p:spPr bwMode="auto">
          <a:xfrm flipV="1">
            <a:off x="6248400" y="3124200"/>
            <a:ext cx="838200" cy="76200"/>
          </a:xfrm>
          <a:prstGeom prst="line">
            <a:avLst/>
          </a:prstGeom>
          <a:noFill/>
          <a:ln w="50800">
            <a:solidFill>
              <a:schemeClr val="bg1"/>
            </a:solidFill>
            <a:round/>
            <a:headEnd type="stealth" w="med" len="lg"/>
            <a:tailEnd type="stealth" w="med" len="lg"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0634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7" grpId="0" animBg="1"/>
      <p:bldP spid="205828" grpId="0" animBg="1"/>
      <p:bldP spid="205829" grpId="0" animBg="1"/>
      <p:bldP spid="205830" grpId="0" animBg="1"/>
      <p:bldP spid="205832" grpId="0" animBg="1"/>
      <p:bldP spid="205833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Text Box 2"/>
          <p:cNvSpPr txBox="1">
            <a:spLocks noChangeArrowheads="1"/>
          </p:cNvSpPr>
          <p:nvPr/>
        </p:nvSpPr>
        <p:spPr bwMode="auto">
          <a:xfrm>
            <a:off x="2411413" y="404813"/>
            <a:ext cx="4608512" cy="253682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Action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	Performing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		Irrigating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			IrrigatingBladder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		PerformingOnBladder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BodyPart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	UrinaryBladder</a:t>
            </a:r>
          </a:p>
        </p:txBody>
      </p:sp>
      <p:sp>
        <p:nvSpPr>
          <p:cNvPr id="206851" name="Text Box 3"/>
          <p:cNvSpPr txBox="1">
            <a:spLocks noChangeArrowheads="1"/>
          </p:cNvSpPr>
          <p:nvPr/>
        </p:nvSpPr>
        <p:spPr bwMode="auto">
          <a:xfrm>
            <a:off x="2411413" y="3140968"/>
            <a:ext cx="4608512" cy="2970044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Action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Performing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	Irrigating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		</a:t>
            </a:r>
            <a:r>
              <a:rPr lang="en-GB" sz="1600" dirty="0" err="1">
                <a:solidFill>
                  <a:schemeClr val="bg1"/>
                </a:solidFill>
                <a:cs typeface="Arial" charset="0"/>
              </a:rPr>
              <a:t>IrrigatingBladder</a:t>
            </a:r>
            <a:endParaRPr lang="en-GB" sz="1600" dirty="0">
              <a:solidFill>
                <a:schemeClr val="bg1"/>
              </a:solidFill>
              <a:cs typeface="Arial" charset="0"/>
            </a:endParaRP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	</a:t>
            </a:r>
            <a:r>
              <a:rPr lang="en-GB" sz="1600" dirty="0" err="1">
                <a:solidFill>
                  <a:schemeClr val="bg1"/>
                </a:solidFill>
                <a:cs typeface="Arial" charset="0"/>
              </a:rPr>
              <a:t>PerformingOnBladder</a:t>
            </a:r>
            <a:endParaRPr lang="en-GB" sz="1600" dirty="0">
              <a:solidFill>
                <a:schemeClr val="bg1"/>
              </a:solidFill>
              <a:cs typeface="Arial" charset="0"/>
            </a:endParaRP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		</a:t>
            </a:r>
            <a:r>
              <a:rPr lang="en-GB" sz="1600" b="1" u="sng" dirty="0" err="1">
                <a:solidFill>
                  <a:schemeClr val="bg1"/>
                </a:solidFill>
                <a:cs typeface="Arial" charset="0"/>
              </a:rPr>
              <a:t>IrrigatingBladder</a:t>
            </a:r>
            <a:endParaRPr lang="en-GB" sz="1600" b="1" u="sng" dirty="0">
              <a:solidFill>
                <a:schemeClr val="bg1"/>
              </a:solidFill>
              <a:cs typeface="Arial" charset="0"/>
            </a:endParaRP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 err="1">
                <a:solidFill>
                  <a:schemeClr val="bg1"/>
                </a:solidFill>
                <a:cs typeface="Arial" charset="0"/>
              </a:rPr>
              <a:t>BodyPart</a:t>
            </a:r>
            <a:endParaRPr lang="en-GB" sz="1600" dirty="0">
              <a:solidFill>
                <a:schemeClr val="bg1"/>
              </a:solidFill>
              <a:cs typeface="Arial" charset="0"/>
            </a:endParaRP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</a:t>
            </a:r>
            <a:r>
              <a:rPr lang="en-GB" sz="1600" dirty="0" err="1">
                <a:solidFill>
                  <a:schemeClr val="bg1"/>
                </a:solidFill>
                <a:cs typeface="Arial" charset="0"/>
              </a:rPr>
              <a:t>UrinaryBladder</a:t>
            </a:r>
            <a:endParaRPr lang="en-GB" sz="16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06852" name="Text Box 4"/>
          <p:cNvSpPr txBox="1">
            <a:spLocks noChangeArrowheads="1"/>
          </p:cNvSpPr>
          <p:nvPr/>
        </p:nvSpPr>
        <p:spPr bwMode="auto">
          <a:xfrm>
            <a:off x="746125" y="1614488"/>
            <a:ext cx="12334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GB" sz="2800" dirty="0">
                <a:solidFill>
                  <a:schemeClr val="bg1"/>
                </a:solidFill>
                <a:cs typeface="Arial" charset="0"/>
              </a:rPr>
              <a:t>Before</a:t>
            </a:r>
          </a:p>
        </p:txBody>
      </p:sp>
      <p:sp>
        <p:nvSpPr>
          <p:cNvPr id="206853" name="Text Box 5"/>
          <p:cNvSpPr txBox="1">
            <a:spLocks noChangeArrowheads="1"/>
          </p:cNvSpPr>
          <p:nvPr/>
        </p:nvSpPr>
        <p:spPr bwMode="auto">
          <a:xfrm>
            <a:off x="828675" y="4221163"/>
            <a:ext cx="935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GB" sz="2800" dirty="0">
                <a:solidFill>
                  <a:schemeClr val="bg1"/>
                </a:solidFill>
                <a:cs typeface="Arial" charset="0"/>
              </a:rPr>
              <a:t>After</a:t>
            </a:r>
          </a:p>
        </p:txBody>
      </p:sp>
    </p:spTree>
    <p:extLst>
      <p:ext uri="{BB962C8B-B14F-4D97-AF65-F5344CB8AC3E}">
        <p14:creationId xmlns:p14="http://schemas.microsoft.com/office/powerpoint/2010/main" val="23225688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animBg="1"/>
      <p:bldP spid="206853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How?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 primitive </a:t>
            </a:r>
            <a:r>
              <a:rPr lang="en-GB" i="1" dirty="0"/>
              <a:t>Irrigating</a:t>
            </a:r>
            <a:r>
              <a:rPr lang="en-GB" dirty="0"/>
              <a:t> is a child of </a:t>
            </a:r>
            <a:r>
              <a:rPr lang="en-GB" i="1" dirty="0"/>
              <a:t>Performing</a:t>
            </a:r>
          </a:p>
          <a:p>
            <a:r>
              <a:rPr lang="en-GB" dirty="0"/>
              <a:t>Both ‘act on’ </a:t>
            </a:r>
            <a:r>
              <a:rPr lang="en-GB" i="1" dirty="0"/>
              <a:t>Urinary</a:t>
            </a:r>
            <a:r>
              <a:rPr lang="en-GB" dirty="0"/>
              <a:t> </a:t>
            </a:r>
            <a:r>
              <a:rPr lang="en-GB" i="1" dirty="0"/>
              <a:t>Bladder</a:t>
            </a:r>
          </a:p>
          <a:p>
            <a:r>
              <a:rPr lang="en-GB" dirty="0"/>
              <a:t>We overlooked the fact that </a:t>
            </a:r>
            <a:r>
              <a:rPr lang="en-GB" i="1" dirty="0" err="1"/>
              <a:t>IrrigatingBladder</a:t>
            </a:r>
            <a:r>
              <a:rPr lang="en-GB" dirty="0"/>
              <a:t> SHOULD BE a child of </a:t>
            </a:r>
            <a:r>
              <a:rPr lang="en-GB" i="1" dirty="0" err="1"/>
              <a:t>PerformingOnBladder</a:t>
            </a:r>
            <a:endParaRPr lang="en-GB" i="1" dirty="0"/>
          </a:p>
          <a:p>
            <a:r>
              <a:rPr lang="en-GB" dirty="0" smtClean="0"/>
              <a:t>Software </a:t>
            </a:r>
            <a:r>
              <a:rPr lang="en-GB" dirty="0"/>
              <a:t>can use the semantic information we provide to help manage the terminology</a:t>
            </a:r>
          </a:p>
        </p:txBody>
      </p:sp>
    </p:spTree>
    <p:extLst>
      <p:ext uri="{BB962C8B-B14F-4D97-AF65-F5344CB8AC3E}">
        <p14:creationId xmlns:p14="http://schemas.microsoft.com/office/powerpoint/2010/main" val="37301157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07" name="Line 11"/>
          <p:cNvSpPr>
            <a:spLocks noChangeShapeType="1"/>
          </p:cNvSpPr>
          <p:nvPr/>
        </p:nvSpPr>
        <p:spPr bwMode="auto">
          <a:xfrm flipH="1">
            <a:off x="3563938" y="3429000"/>
            <a:ext cx="0" cy="18716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8898" name="Text Box 2"/>
          <p:cNvSpPr txBox="1">
            <a:spLocks noChangeArrowheads="1"/>
          </p:cNvSpPr>
          <p:nvPr/>
        </p:nvSpPr>
        <p:spPr bwMode="auto">
          <a:xfrm>
            <a:off x="2020888" y="404813"/>
            <a:ext cx="4608512" cy="290353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Action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Performing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	Irrigating</a:t>
            </a: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		</a:t>
            </a:r>
            <a:r>
              <a:rPr lang="en-GB" sz="1600" dirty="0" err="1">
                <a:solidFill>
                  <a:schemeClr val="bg1"/>
                </a:solidFill>
                <a:cs typeface="Arial" charset="0"/>
              </a:rPr>
              <a:t>IrrigatingBladder</a:t>
            </a:r>
            <a:endParaRPr lang="en-GB" sz="1600" dirty="0">
              <a:solidFill>
                <a:schemeClr val="bg1"/>
              </a:solidFill>
              <a:cs typeface="Arial" charset="0"/>
            </a:endParaRP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	</a:t>
            </a:r>
            <a:r>
              <a:rPr lang="en-GB" sz="1600" dirty="0" err="1">
                <a:solidFill>
                  <a:schemeClr val="bg1"/>
                </a:solidFill>
                <a:cs typeface="Arial" charset="0"/>
              </a:rPr>
              <a:t>PerformingOnBladder</a:t>
            </a:r>
            <a:endParaRPr lang="en-GB" sz="1600" dirty="0">
              <a:solidFill>
                <a:schemeClr val="bg1"/>
              </a:solidFill>
              <a:cs typeface="Arial" charset="0"/>
            </a:endParaRP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		</a:t>
            </a:r>
            <a:r>
              <a:rPr lang="en-GB" sz="1600" b="1" u="sng" dirty="0" err="1">
                <a:solidFill>
                  <a:schemeClr val="bg1"/>
                </a:solidFill>
                <a:cs typeface="Arial" charset="0"/>
              </a:rPr>
              <a:t>IrrigatingBladder</a:t>
            </a:r>
            <a:endParaRPr lang="en-GB" sz="1600" b="1" u="sng" dirty="0">
              <a:solidFill>
                <a:schemeClr val="bg1"/>
              </a:solidFill>
              <a:cs typeface="Arial" charset="0"/>
            </a:endParaRP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 err="1" smtClean="0">
                <a:solidFill>
                  <a:schemeClr val="bg1"/>
                </a:solidFill>
                <a:cs typeface="Arial" charset="0"/>
              </a:rPr>
              <a:t>BodyPart</a:t>
            </a:r>
            <a:endParaRPr lang="en-GB" sz="1600" dirty="0" smtClean="0">
              <a:solidFill>
                <a:schemeClr val="bg1"/>
              </a:solidFill>
              <a:cs typeface="Arial" charset="0"/>
            </a:endParaRPr>
          </a:p>
          <a:p>
            <a:pPr algn="l">
              <a:spcBef>
                <a:spcPct val="5000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</a:t>
            </a:r>
            <a:r>
              <a:rPr lang="en-GB" sz="1600" dirty="0" err="1">
                <a:solidFill>
                  <a:schemeClr val="bg1"/>
                </a:solidFill>
                <a:cs typeface="Arial" charset="0"/>
              </a:rPr>
              <a:t>UrinaryBladder</a:t>
            </a:r>
            <a:endParaRPr lang="en-GB" sz="1600" dirty="0"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208899" name="Picture 3" descr="MCj040417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56425" y="1654175"/>
            <a:ext cx="1360488" cy="1487488"/>
          </a:xfrm>
          <a:prstGeom prst="rect">
            <a:avLst/>
          </a:prstGeom>
          <a:noFill/>
        </p:spPr>
      </p:pic>
      <p:pic>
        <p:nvPicPr>
          <p:cNvPr id="208900" name="Picture 4" descr="MCj0404185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3395663"/>
            <a:ext cx="1465262" cy="1546225"/>
          </a:xfrm>
          <a:prstGeom prst="rect">
            <a:avLst/>
          </a:prstGeom>
          <a:noFill/>
        </p:spPr>
      </p:pic>
      <p:sp>
        <p:nvSpPr>
          <p:cNvPr id="208901" name="Line 5"/>
          <p:cNvSpPr>
            <a:spLocks noChangeShapeType="1"/>
          </p:cNvSpPr>
          <p:nvPr/>
        </p:nvSpPr>
        <p:spPr bwMode="auto">
          <a:xfrm flipH="1">
            <a:off x="2987675" y="3429000"/>
            <a:ext cx="0" cy="576263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8903" name="Line 7"/>
          <p:cNvSpPr>
            <a:spLocks noChangeShapeType="1"/>
          </p:cNvSpPr>
          <p:nvPr/>
        </p:nvSpPr>
        <p:spPr bwMode="auto">
          <a:xfrm flipV="1">
            <a:off x="5029200" y="2565400"/>
            <a:ext cx="1847850" cy="1473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8904" name="AutoShape 8"/>
          <p:cNvSpPr>
            <a:spLocks noChangeArrowheads="1"/>
          </p:cNvSpPr>
          <p:nvPr/>
        </p:nvSpPr>
        <p:spPr bwMode="auto">
          <a:xfrm>
            <a:off x="2071688" y="4076700"/>
            <a:ext cx="2881312" cy="863600"/>
          </a:xfrm>
          <a:prstGeom prst="foldedCorner">
            <a:avLst>
              <a:gd name="adj" fmla="val 125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Bladder procedure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GB" sz="1600" dirty="0">
                <a:solidFill>
                  <a:schemeClr val="bg1"/>
                </a:solidFill>
                <a:cs typeface="Arial" charset="0"/>
              </a:rPr>
              <a:t>	Bladder irrigation</a:t>
            </a:r>
            <a:endParaRPr lang="en-GB" sz="28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08905" name="Line 9"/>
          <p:cNvSpPr>
            <a:spLocks noChangeShapeType="1"/>
          </p:cNvSpPr>
          <p:nvPr/>
        </p:nvSpPr>
        <p:spPr bwMode="auto">
          <a:xfrm flipV="1">
            <a:off x="5715000" y="4581525"/>
            <a:ext cx="1377950" cy="752475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pic>
        <p:nvPicPr>
          <p:cNvPr id="208906" name="Picture 10" descr="MCj0404185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288" y="5122863"/>
            <a:ext cx="1465262" cy="1546225"/>
          </a:xfrm>
          <a:prstGeom prst="rect">
            <a:avLst/>
          </a:prstGeom>
          <a:noFill/>
        </p:spPr>
      </p:pic>
      <p:sp>
        <p:nvSpPr>
          <p:cNvPr id="208908" name="AutoShape 12"/>
          <p:cNvSpPr>
            <a:spLocks noChangeArrowheads="1"/>
          </p:cNvSpPr>
          <p:nvPr/>
        </p:nvSpPr>
        <p:spPr bwMode="auto">
          <a:xfrm>
            <a:off x="2033588" y="5372100"/>
            <a:ext cx="3529012" cy="863600"/>
          </a:xfrm>
          <a:prstGeom prst="foldedCorner">
            <a:avLst>
              <a:gd name="adj" fmla="val 12500"/>
            </a:avLst>
          </a:pr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GB" sz="1600">
                <a:solidFill>
                  <a:schemeClr val="bg1"/>
                </a:solidFill>
                <a:cs typeface="Arial" charset="0"/>
              </a:rPr>
              <a:t>Bladder irrigation = Bladder washout</a:t>
            </a:r>
            <a:endParaRPr lang="en-GB" sz="280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08909" name="Line 13"/>
          <p:cNvSpPr>
            <a:spLocks noChangeShapeType="1"/>
          </p:cNvSpPr>
          <p:nvPr/>
        </p:nvSpPr>
        <p:spPr bwMode="auto">
          <a:xfrm>
            <a:off x="5715000" y="5867400"/>
            <a:ext cx="1809750" cy="1539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3797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7" grpId="0" animBg="1"/>
      <p:bldP spid="208901" grpId="0" animBg="1"/>
      <p:bldP spid="208903" grpId="0" animBg="1"/>
      <p:bldP spid="208904" grpId="0" animBg="1"/>
      <p:bldP spid="208905" grpId="0" animBg="1"/>
      <p:bldP spid="208908" grpId="0" animBg="1"/>
      <p:bldP spid="208909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1403648" y="764704"/>
            <a:ext cx="2088232" cy="1872208"/>
            <a:chOff x="1403648" y="764704"/>
            <a:chExt cx="2088232" cy="1872208"/>
          </a:xfrm>
        </p:grpSpPr>
        <p:sp>
          <p:nvSpPr>
            <p:cNvPr id="8" name="Flowchart: Alternate Process 7"/>
            <p:cNvSpPr/>
            <p:nvPr/>
          </p:nvSpPr>
          <p:spPr bwMode="auto">
            <a:xfrm>
              <a:off x="1403648" y="764704"/>
              <a:ext cx="2088232" cy="576064"/>
            </a:xfrm>
            <a:prstGeom prst="flowChartAlternateProcess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2400" dirty="0" smtClean="0"/>
                <a:t>Pain</a:t>
              </a:r>
            </a:p>
          </p:txBody>
        </p:sp>
        <p:sp>
          <p:nvSpPr>
            <p:cNvPr id="10" name="Flowchart: Alternate Process 9"/>
            <p:cNvSpPr/>
            <p:nvPr/>
          </p:nvSpPr>
          <p:spPr bwMode="auto">
            <a:xfrm>
              <a:off x="1403648" y="2060848"/>
              <a:ext cx="2088232" cy="576064"/>
            </a:xfrm>
            <a:prstGeom prst="flowChartAlternateProcess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2400" dirty="0" smtClean="0"/>
                <a:t>Acute pain</a:t>
              </a:r>
            </a:p>
          </p:txBody>
        </p:sp>
        <p:sp>
          <p:nvSpPr>
            <p:cNvPr id="11" name="Up Arrow 10"/>
            <p:cNvSpPr/>
            <p:nvPr/>
          </p:nvSpPr>
          <p:spPr bwMode="auto">
            <a:xfrm>
              <a:off x="2195736" y="1412776"/>
              <a:ext cx="504056" cy="504056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331640" y="3429000"/>
            <a:ext cx="2088232" cy="1872208"/>
            <a:chOff x="1331640" y="3429000"/>
            <a:chExt cx="2088232" cy="1872208"/>
          </a:xfrm>
        </p:grpSpPr>
        <p:sp>
          <p:nvSpPr>
            <p:cNvPr id="17" name="Flowchart: Alternate Process 16"/>
            <p:cNvSpPr/>
            <p:nvPr/>
          </p:nvSpPr>
          <p:spPr bwMode="auto">
            <a:xfrm>
              <a:off x="1403648" y="3429000"/>
              <a:ext cx="2016224" cy="567680"/>
            </a:xfrm>
            <a:prstGeom prst="flowChartAlternateProcess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2400" dirty="0" smtClean="0"/>
                <a:t>Dog</a:t>
              </a:r>
            </a:p>
          </p:txBody>
        </p:sp>
        <p:sp>
          <p:nvSpPr>
            <p:cNvPr id="18" name="Flowchart: Alternate Process 17"/>
            <p:cNvSpPr/>
            <p:nvPr/>
          </p:nvSpPr>
          <p:spPr bwMode="auto">
            <a:xfrm>
              <a:off x="1331640" y="4725144"/>
              <a:ext cx="2088232" cy="576064"/>
            </a:xfrm>
            <a:prstGeom prst="flowChartAlternateProcess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2400" dirty="0" smtClean="0"/>
                <a:t>Mammal</a:t>
              </a:r>
            </a:p>
          </p:txBody>
        </p:sp>
        <p:sp>
          <p:nvSpPr>
            <p:cNvPr id="19" name="Up Arrow 18"/>
            <p:cNvSpPr/>
            <p:nvPr/>
          </p:nvSpPr>
          <p:spPr bwMode="auto">
            <a:xfrm>
              <a:off x="2195736" y="4077072"/>
              <a:ext cx="504056" cy="504056"/>
            </a:xfrm>
            <a:prstGeom prst="up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220072" y="764704"/>
            <a:ext cx="2088232" cy="1872208"/>
            <a:chOff x="5220072" y="764704"/>
            <a:chExt cx="2088232" cy="1872208"/>
          </a:xfrm>
        </p:grpSpPr>
        <p:sp>
          <p:nvSpPr>
            <p:cNvPr id="12" name="Flowchart: Alternate Process 11"/>
            <p:cNvSpPr/>
            <p:nvPr/>
          </p:nvSpPr>
          <p:spPr bwMode="auto">
            <a:xfrm>
              <a:off x="5292080" y="764704"/>
              <a:ext cx="2016224" cy="567680"/>
            </a:xfrm>
            <a:prstGeom prst="flowChartAlternateProcess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2400" dirty="0" smtClean="0"/>
                <a:t>Gall stone</a:t>
              </a:r>
            </a:p>
          </p:txBody>
        </p:sp>
        <p:sp>
          <p:nvSpPr>
            <p:cNvPr id="13" name="Flowchart: Alternate Process 12"/>
            <p:cNvSpPr/>
            <p:nvPr/>
          </p:nvSpPr>
          <p:spPr bwMode="auto">
            <a:xfrm>
              <a:off x="5220072" y="2060848"/>
              <a:ext cx="2088232" cy="576064"/>
            </a:xfrm>
            <a:prstGeom prst="flowChartAlternateProcess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2400" dirty="0" err="1" smtClean="0"/>
                <a:t>Cholelithiasis</a:t>
              </a:r>
              <a:endParaRPr lang="en-GB" sz="2400" dirty="0" smtClean="0"/>
            </a:p>
          </p:txBody>
        </p:sp>
        <p:sp>
          <p:nvSpPr>
            <p:cNvPr id="20" name="Up-Down Arrow 19"/>
            <p:cNvSpPr/>
            <p:nvPr/>
          </p:nvSpPr>
          <p:spPr bwMode="auto">
            <a:xfrm>
              <a:off x="6084168" y="1412776"/>
              <a:ext cx="504056" cy="576064"/>
            </a:xfrm>
            <a:prstGeom prst="upDown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220072" y="3429000"/>
            <a:ext cx="2088232" cy="1872208"/>
            <a:chOff x="5220072" y="3429000"/>
            <a:chExt cx="2088232" cy="1872208"/>
          </a:xfrm>
        </p:grpSpPr>
        <p:sp>
          <p:nvSpPr>
            <p:cNvPr id="24" name="Flowchart: Alternate Process 23"/>
            <p:cNvSpPr/>
            <p:nvPr/>
          </p:nvSpPr>
          <p:spPr bwMode="auto">
            <a:xfrm>
              <a:off x="5292080" y="3429000"/>
              <a:ext cx="2016224" cy="567680"/>
            </a:xfrm>
            <a:prstGeom prst="flowChartAlternateProcess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2400" dirty="0" smtClean="0"/>
                <a:t>Cat</a:t>
              </a:r>
            </a:p>
          </p:txBody>
        </p:sp>
        <p:sp>
          <p:nvSpPr>
            <p:cNvPr id="25" name="Flowchart: Alternate Process 24"/>
            <p:cNvSpPr/>
            <p:nvPr/>
          </p:nvSpPr>
          <p:spPr bwMode="auto">
            <a:xfrm>
              <a:off x="5220072" y="4725144"/>
              <a:ext cx="2088232" cy="576064"/>
            </a:xfrm>
            <a:prstGeom prst="flowChartAlternateProcess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GB" sz="2400" dirty="0" smtClean="0"/>
                <a:t>Dog</a:t>
              </a:r>
            </a:p>
          </p:txBody>
        </p:sp>
        <p:sp>
          <p:nvSpPr>
            <p:cNvPr id="26" name="Up-Down Arrow 25"/>
            <p:cNvSpPr/>
            <p:nvPr/>
          </p:nvSpPr>
          <p:spPr bwMode="auto">
            <a:xfrm>
              <a:off x="6084168" y="4077072"/>
              <a:ext cx="504056" cy="576064"/>
            </a:xfrm>
            <a:prstGeom prst="upDownArrow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7" name="&quot;No&quot; Symbol 26"/>
          <p:cNvSpPr/>
          <p:nvPr/>
        </p:nvSpPr>
        <p:spPr bwMode="auto">
          <a:xfrm>
            <a:off x="1979712" y="3933056"/>
            <a:ext cx="936104" cy="864096"/>
          </a:xfrm>
          <a:prstGeom prst="noSmoking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&quot;No&quot; Symbol 27"/>
          <p:cNvSpPr/>
          <p:nvPr/>
        </p:nvSpPr>
        <p:spPr bwMode="auto">
          <a:xfrm>
            <a:off x="5868144" y="3933056"/>
            <a:ext cx="936104" cy="864096"/>
          </a:xfrm>
          <a:prstGeom prst="noSmoking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58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Primary use of clinical 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Facilitating communication</a:t>
            </a:r>
          </a:p>
          <a:p>
            <a:r>
              <a:rPr lang="en-GB" dirty="0" smtClean="0"/>
              <a:t>Providing a record of care</a:t>
            </a:r>
          </a:p>
          <a:p>
            <a:r>
              <a:rPr lang="en-GB" dirty="0" smtClean="0"/>
              <a:t>Acting as an aide memoire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893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Focus </a:t>
            </a:r>
            <a:r>
              <a:rPr lang="en-GB" dirty="0"/>
              <a:t>for ICNP®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dirty="0"/>
              <a:t>U</a:t>
            </a:r>
            <a:r>
              <a:rPr lang="en-US" dirty="0" smtClean="0"/>
              <a:t>sing </a:t>
            </a:r>
            <a:r>
              <a:rPr lang="en-GB" dirty="0" smtClean="0"/>
              <a:t>ICNP®</a:t>
            </a:r>
            <a:r>
              <a:rPr lang="en-US" dirty="0" smtClean="0"/>
              <a:t> to provide raw data for primary use</a:t>
            </a:r>
          </a:p>
          <a:p>
            <a:pPr lvl="1"/>
            <a:r>
              <a:rPr lang="en-US" dirty="0" smtClean="0"/>
              <a:t>Catalogues</a:t>
            </a:r>
          </a:p>
          <a:p>
            <a:pPr lvl="1"/>
            <a:r>
              <a:rPr lang="en-US" dirty="0" smtClean="0"/>
              <a:t>Clinical Care Classification</a:t>
            </a:r>
          </a:p>
          <a:p>
            <a:pPr lvl="1"/>
            <a:r>
              <a:rPr lang="en-GB" dirty="0"/>
              <a:t>SNOMED</a:t>
            </a:r>
            <a:r>
              <a:rPr lang="en-US" dirty="0"/>
              <a:t>®</a:t>
            </a:r>
            <a:r>
              <a:rPr lang="en-GB" dirty="0"/>
              <a:t> CT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3830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International Council of Nurses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 federation of more than130 national nurses associations representing more than 16 million nurses worldwide</a:t>
            </a:r>
          </a:p>
          <a:p>
            <a:r>
              <a:rPr lang="en-GB" dirty="0" smtClean="0"/>
              <a:t>Operated by nurses and leading nursing internationally since 1899</a:t>
            </a:r>
          </a:p>
          <a:p>
            <a:r>
              <a:rPr lang="en-GB" dirty="0" smtClean="0"/>
              <a:t>Its purpose is to re</a:t>
            </a:r>
            <a:r>
              <a:rPr lang="en-US" dirty="0" smtClean="0"/>
              <a:t>present nursing worldwide, advancing the profession and influencing health policy</a:t>
            </a:r>
          </a:p>
        </p:txBody>
      </p:sp>
      <p:pic>
        <p:nvPicPr>
          <p:cNvPr id="4" name="Picture 3" descr="ICN_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2355" y="374200"/>
            <a:ext cx="1238250" cy="122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8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Secondary use of clinical data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619672" y="1844824"/>
          <a:ext cx="5842992" cy="3129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Up Arrow 6"/>
          <p:cNvSpPr/>
          <p:nvPr/>
        </p:nvSpPr>
        <p:spPr bwMode="auto">
          <a:xfrm>
            <a:off x="683568" y="2132856"/>
            <a:ext cx="1224136" cy="2160240"/>
          </a:xfrm>
          <a:prstGeom prst="upArrow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90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8" name="Up Arrow 7"/>
          <p:cNvSpPr/>
          <p:nvPr/>
        </p:nvSpPr>
        <p:spPr bwMode="auto">
          <a:xfrm>
            <a:off x="7092280" y="2420888"/>
            <a:ext cx="792088" cy="216024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Abstraction</a:t>
            </a:r>
          </a:p>
        </p:txBody>
      </p:sp>
      <p:sp>
        <p:nvSpPr>
          <p:cNvPr id="9" name="Up Arrow 8"/>
          <p:cNvSpPr/>
          <p:nvPr/>
        </p:nvSpPr>
        <p:spPr bwMode="auto">
          <a:xfrm>
            <a:off x="1187624" y="2348880"/>
            <a:ext cx="792088" cy="2232248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Aggregation</a:t>
            </a:r>
          </a:p>
        </p:txBody>
      </p:sp>
    </p:spTree>
    <p:extLst>
      <p:ext uri="{BB962C8B-B14F-4D97-AF65-F5344CB8AC3E}">
        <p14:creationId xmlns:p14="http://schemas.microsoft.com/office/powerpoint/2010/main" val="83420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Examples of secondary use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Mortality and morbidity reporting</a:t>
            </a:r>
          </a:p>
          <a:p>
            <a:r>
              <a:rPr lang="en-US" dirty="0" smtClean="0"/>
              <a:t>Public health surveillance</a:t>
            </a:r>
          </a:p>
          <a:p>
            <a:r>
              <a:rPr lang="en-US" dirty="0" smtClean="0"/>
              <a:t>Clinical audit</a:t>
            </a:r>
          </a:p>
          <a:p>
            <a:r>
              <a:rPr lang="en-US" dirty="0" smtClean="0"/>
              <a:t>Research</a:t>
            </a:r>
          </a:p>
          <a:p>
            <a:r>
              <a:rPr lang="en-US" dirty="0" smtClean="0"/>
              <a:t>Hospital financing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959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Focus for ICNP®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dirty="0"/>
              <a:t>U</a:t>
            </a:r>
            <a:r>
              <a:rPr lang="en-US" dirty="0" smtClean="0"/>
              <a:t>sing the International </a:t>
            </a:r>
            <a:r>
              <a:rPr lang="en-US" dirty="0"/>
              <a:t>Classification for Nursing Practice (</a:t>
            </a:r>
            <a:r>
              <a:rPr lang="en-GB" dirty="0"/>
              <a:t>ICNP®</a:t>
            </a:r>
            <a:r>
              <a:rPr lang="en-US" dirty="0" smtClean="0"/>
              <a:t>) to provide raw data for secondary use</a:t>
            </a:r>
          </a:p>
          <a:p>
            <a:pPr lvl="1"/>
            <a:r>
              <a:rPr lang="en-US" dirty="0" err="1" smtClean="0"/>
              <a:t>Hierarchisation</a:t>
            </a:r>
            <a:endParaRPr lang="en-US" dirty="0" smtClean="0"/>
          </a:p>
          <a:p>
            <a:pPr lvl="1"/>
            <a:r>
              <a:rPr lang="en-US" dirty="0" smtClean="0"/>
              <a:t>Belgian Nursing Minimum Data Set (B-NMDS)</a:t>
            </a:r>
          </a:p>
          <a:p>
            <a:pPr lvl="1"/>
            <a:r>
              <a:rPr lang="en-US" dirty="0" smtClean="0"/>
              <a:t>International Classification of Health Interventions (ICHI)</a:t>
            </a:r>
          </a:p>
        </p:txBody>
      </p:sp>
    </p:spTree>
    <p:extLst>
      <p:ext uri="{BB962C8B-B14F-4D97-AF65-F5344CB8AC3E}">
        <p14:creationId xmlns:p14="http://schemas.microsoft.com/office/powerpoint/2010/main" val="124070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575" y="1827213"/>
            <a:ext cx="2332038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8713" y="5105400"/>
            <a:ext cx="1295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038" y="6472238"/>
            <a:ext cx="2971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6800" y="303213"/>
            <a:ext cx="4498975" cy="1323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457200">
              <a:defRPr/>
            </a:pPr>
            <a:r>
              <a:rPr lang="en-GB" sz="4000" b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 pitchFamily="34" charset="0"/>
                <a:ea typeface="MS PGothic" pitchFamily="34" charset="-128"/>
                <a:cs typeface="Arial" panose="020B0604020202020204" pitchFamily="34" charset="0"/>
              </a:rPr>
              <a:t>International</a:t>
            </a:r>
          </a:p>
          <a:p>
            <a:pPr algn="ctr" defTabSz="457200">
              <a:defRPr/>
            </a:pPr>
            <a:r>
              <a:rPr lang="en-GB" sz="4000" b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 pitchFamily="34" charset="0"/>
                <a:ea typeface="MS PGothic" pitchFamily="34" charset="-128"/>
                <a:cs typeface="Arial" panose="020B0604020202020204" pitchFamily="34" charset="0"/>
              </a:rPr>
              <a:t>Council of Nurses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81163" y="4464050"/>
            <a:ext cx="587057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defTabSz="457200">
              <a:defRPr/>
            </a:pPr>
            <a:r>
              <a:rPr lang="en-GB" sz="4000" b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 pitchFamily="34" charset="0"/>
                <a:ea typeface="MS PGothic" pitchFamily="34" charset="-128"/>
                <a:cs typeface="Arial" panose="020B0604020202020204" pitchFamily="34" charset="0"/>
              </a:rPr>
              <a:t>ICNP</a:t>
            </a:r>
            <a:r>
              <a:rPr lang="en-GB" sz="4000" b="1" baseline="3000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 pitchFamily="34" charset="0"/>
                <a:ea typeface="MS PGothic" pitchFamily="34" charset="-128"/>
                <a:cs typeface="Arial" panose="020B0604020202020204" pitchFamily="34" charset="0"/>
              </a:rPr>
              <a:t>®</a:t>
            </a:r>
            <a:r>
              <a:rPr lang="en-GB" sz="4000" b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 pitchFamily="34" charset="0"/>
                <a:ea typeface="MS PGothic" pitchFamily="34" charset="-128"/>
                <a:cs typeface="Arial" panose="020B0604020202020204" pitchFamily="34" charset="0"/>
              </a:rPr>
              <a:t> 25</a:t>
            </a:r>
            <a:r>
              <a:rPr lang="en-GB" sz="4000" b="1" baseline="30000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 pitchFamily="34" charset="0"/>
                <a:ea typeface="MS PGothic" pitchFamily="34" charset="-128"/>
                <a:cs typeface="Arial" panose="020B0604020202020204" pitchFamily="34" charset="0"/>
              </a:rPr>
              <a:t>th</a:t>
            </a:r>
            <a:r>
              <a:rPr lang="en-GB" sz="4000" b="1" dirty="0">
                <a:solidFill>
                  <a:prstClr val="black">
                    <a:lumMod val="85000"/>
                    <a:lumOff val="15000"/>
                  </a:prstClr>
                </a:solidFill>
                <a:latin typeface="Century Gothic" panose="020B0502020202020204" pitchFamily="34" charset="0"/>
                <a:ea typeface="MS PGothic" pitchFamily="34" charset="-128"/>
                <a:cs typeface="Arial" panose="020B0604020202020204" pitchFamily="34" charset="0"/>
              </a:rPr>
              <a:t> Anniversary</a:t>
            </a:r>
          </a:p>
        </p:txBody>
      </p:sp>
      <p:sp>
        <p:nvSpPr>
          <p:cNvPr id="2055" name="TextBox 14"/>
          <p:cNvSpPr txBox="1">
            <a:spLocks noChangeArrowheads="1"/>
          </p:cNvSpPr>
          <p:nvPr/>
        </p:nvSpPr>
        <p:spPr bwMode="auto">
          <a:xfrm>
            <a:off x="3254375" y="5408613"/>
            <a:ext cx="26955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ctr" defTabSz="457200" eaLnBrk="1" hangingPunct="1"/>
            <a:r>
              <a:rPr lang="en-GB" altLang="en-US" sz="4000" smtClean="0">
                <a:solidFill>
                  <a:srgbClr val="2A4170"/>
                </a:solidFill>
                <a:latin typeface="Century Gothic" pitchFamily="34" charset="0"/>
                <a:cs typeface="Arial" charset="0"/>
              </a:rPr>
              <a:t>1989-2014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 for ICNP®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Reassert ICNP as a key component of the global informatics infrastructure</a:t>
            </a:r>
          </a:p>
          <a:p>
            <a:r>
              <a:rPr lang="en-GB" dirty="0" smtClean="0"/>
              <a:t>Routine biennial release (with early release for commercial partners and translators)</a:t>
            </a:r>
          </a:p>
          <a:p>
            <a:r>
              <a:rPr lang="en-GB" dirty="0" smtClean="0"/>
              <a:t>Implementation</a:t>
            </a:r>
          </a:p>
          <a:p>
            <a:pPr lvl="1"/>
            <a:r>
              <a:rPr lang="en-GB" dirty="0" smtClean="0"/>
              <a:t>Facilitate translation</a:t>
            </a:r>
          </a:p>
          <a:p>
            <a:pPr lvl="1"/>
            <a:r>
              <a:rPr lang="en-GB" dirty="0" smtClean="0"/>
              <a:t>Continue development and publication of catalogues</a:t>
            </a:r>
          </a:p>
          <a:p>
            <a:pPr lvl="1"/>
            <a:r>
              <a:rPr lang="en-GB" dirty="0" smtClean="0"/>
              <a:t>Complete mapping to </a:t>
            </a:r>
            <a:r>
              <a:rPr lang="en-GB" dirty="0"/>
              <a:t>SNOMED</a:t>
            </a:r>
            <a:r>
              <a:rPr lang="en-US" dirty="0"/>
              <a:t>®</a:t>
            </a:r>
            <a:r>
              <a:rPr lang="en-GB" dirty="0"/>
              <a:t> </a:t>
            </a:r>
            <a:r>
              <a:rPr lang="en-GB" dirty="0" smtClean="0"/>
              <a:t>CT</a:t>
            </a:r>
            <a:r>
              <a:rPr lang="en-US" dirty="0" smtClean="0"/>
              <a:t> </a:t>
            </a:r>
            <a:r>
              <a:rPr lang="en-GB" dirty="0" smtClean="0"/>
              <a:t>and other terminologies</a:t>
            </a:r>
          </a:p>
          <a:p>
            <a:pPr lvl="1"/>
            <a:r>
              <a:rPr lang="en-GB" dirty="0" smtClean="0"/>
              <a:t>Foster further commercial partnerships</a:t>
            </a:r>
          </a:p>
          <a:p>
            <a:r>
              <a:rPr lang="en-GB" dirty="0" smtClean="0"/>
              <a:t>Dissemination</a:t>
            </a:r>
          </a:p>
          <a:p>
            <a:pPr lvl="1"/>
            <a:r>
              <a:rPr lang="en-GB" dirty="0" smtClean="0"/>
              <a:t>Easier distribution</a:t>
            </a:r>
          </a:p>
          <a:p>
            <a:pPr lvl="1"/>
            <a:r>
              <a:rPr lang="en-GB" dirty="0" smtClean="0"/>
              <a:t>Presentations and publications</a:t>
            </a:r>
          </a:p>
          <a:p>
            <a:pPr lvl="1"/>
            <a:r>
              <a:rPr lang="en-GB" dirty="0" smtClean="0"/>
              <a:t>Positions, </a:t>
            </a:r>
            <a:r>
              <a:rPr lang="en-GB" dirty="0" err="1" smtClean="0"/>
              <a:t>eHealth</a:t>
            </a:r>
            <a:r>
              <a:rPr lang="en-GB" dirty="0" smtClean="0"/>
              <a:t> Bulletin, web pages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n.r.hardiker@salford.ac.uk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D_2014_poster_eng.pdf - Adobe Read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49" t="12186" r="41111" b="2603"/>
          <a:stretch/>
        </p:blipFill>
        <p:spPr>
          <a:xfrm>
            <a:off x="2627784" y="563923"/>
            <a:ext cx="3871143" cy="545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487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old nursingL000664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620688"/>
            <a:ext cx="3687762" cy="52562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5763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Hospital statistics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‘In attempting to arrive at the truth, I have applied everywhere for information, but in scarcely an instance have I been able to obtain hospital records fit for any purposes of comparison’ (p 176)</a:t>
            </a:r>
          </a:p>
          <a:p>
            <a:pPr algn="r">
              <a:buNone/>
            </a:pPr>
            <a:r>
              <a:rPr lang="en-GB" sz="1900" i="1" dirty="0" smtClean="0"/>
              <a:t>Nightingale F. Notes on Hospitals. 3rd Edition. London: Longman, Green, Longman, Roberts, and Green, 1863</a:t>
            </a:r>
          </a:p>
        </p:txBody>
      </p:sp>
    </p:spTree>
    <p:extLst>
      <p:ext uri="{BB962C8B-B14F-4D97-AF65-F5344CB8AC3E}">
        <p14:creationId xmlns:p14="http://schemas.microsoft.com/office/powerpoint/2010/main" val="325202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</TotalTime>
  <Words>2306</Words>
  <Application>Microsoft Office PowerPoint</Application>
  <PresentationFormat>On-screen Show (4:3)</PresentationFormat>
  <Paragraphs>432</Paragraphs>
  <Slides>65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8" baseType="lpstr">
      <vt:lpstr>Custom Design</vt:lpstr>
      <vt:lpstr>Office Theme</vt:lpstr>
      <vt:lpstr>Clip</vt:lpstr>
      <vt:lpstr>Introduction to the International Classification for Nursing Practice (ICNP®)</vt:lpstr>
      <vt:lpstr>PowerPoint Presentation</vt:lpstr>
      <vt:lpstr>PowerPoint Presentation</vt:lpstr>
      <vt:lpstr>PowerPoint Presentation</vt:lpstr>
      <vt:lpstr>PowerPoint Presentation</vt:lpstr>
      <vt:lpstr>The International Council of Nurses</vt:lpstr>
      <vt:lpstr>PowerPoint Presentation</vt:lpstr>
      <vt:lpstr>PowerPoint Presentation</vt:lpstr>
      <vt:lpstr>Hospital statistics</vt:lpstr>
      <vt:lpstr>ICN eHealth Programme</vt:lpstr>
      <vt:lpstr>A personal vision</vt:lpstr>
      <vt:lpstr>PowerPoint Presentation</vt:lpstr>
      <vt:lpstr>Emerging position statement</vt:lpstr>
      <vt:lpstr>Why ICN eHealth?</vt:lpstr>
      <vt:lpstr>ICN eHealth workstreams</vt:lpstr>
      <vt:lpstr>Connecting nurses</vt:lpstr>
      <vt:lpstr>Information Shareapy</vt:lpstr>
      <vt:lpstr>PowerPoint Presentation</vt:lpstr>
      <vt:lpstr>Care Challenge</vt:lpstr>
      <vt:lpstr>PowerPoint Presentation</vt:lpstr>
      <vt:lpstr>ICN Telenursing Network</vt:lpstr>
      <vt:lpstr>ICNP</vt:lpstr>
      <vt:lpstr>ICNP Characteristics</vt:lpstr>
      <vt:lpstr>ICNP Characteristics</vt:lpstr>
      <vt:lpstr>ICNP Characteristics</vt:lpstr>
      <vt:lpstr>Vital statistics</vt:lpstr>
      <vt:lpstr>PowerPoint Presentation</vt:lpstr>
      <vt:lpstr>PowerPoint Presentation</vt:lpstr>
      <vt:lpstr>ICNP® Application &amp; Development</vt:lpstr>
      <vt:lpstr>ICN Accredited Centres for ICNP® Research &amp; Development </vt:lpstr>
      <vt:lpstr>Natural language (speech and text)</vt:lpstr>
      <vt:lpstr>Finding the incidence of heart disease</vt:lpstr>
      <vt:lpstr>Proliferation of terminologies</vt:lpstr>
      <vt:lpstr>Terminologies within UMLS</vt:lpstr>
      <vt:lpstr>PowerPoint Presentation</vt:lpstr>
      <vt:lpstr>PowerPoint Presentation</vt:lpstr>
      <vt:lpstr>PowerPoint Presentation</vt:lpstr>
      <vt:lpstr>PowerPoint Presentation</vt:lpstr>
      <vt:lpstr>Multiple nursing terminologies</vt:lpstr>
      <vt:lpstr>Diverse overlapping systems</vt:lpstr>
      <vt:lpstr>A solution?</vt:lpstr>
      <vt:lpstr>Another solution?</vt:lpstr>
      <vt:lpstr>PowerPoint Presentation</vt:lpstr>
      <vt:lpstr>PowerPoint Presentation</vt:lpstr>
      <vt:lpstr>PowerPoint Presentation</vt:lpstr>
      <vt:lpstr>Reference terminologies</vt:lpstr>
      <vt:lpstr>PowerPoint Presentation</vt:lpstr>
      <vt:lpstr>PowerPoint Presentation</vt:lpstr>
      <vt:lpstr>A unifying framework in practice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How?</vt:lpstr>
      <vt:lpstr>PowerPoint Presentation</vt:lpstr>
      <vt:lpstr>PowerPoint Presentation</vt:lpstr>
      <vt:lpstr>Primary use of clinical data</vt:lpstr>
      <vt:lpstr>Focus for ICNP®</vt:lpstr>
      <vt:lpstr>Secondary use of clinical data</vt:lpstr>
      <vt:lpstr>Examples of secondary use</vt:lpstr>
      <vt:lpstr>Focus for ICNP®</vt:lpstr>
      <vt:lpstr>PowerPoint Presentation</vt:lpstr>
      <vt:lpstr>Next steps for ICNP®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LCH</dc:creator>
  <cp:lastModifiedBy>IT Services</cp:lastModifiedBy>
  <cp:revision>59</cp:revision>
  <cp:lastPrinted>2014-06-10T16:56:57Z</cp:lastPrinted>
  <dcterms:created xsi:type="dcterms:W3CDTF">2011-06-27T13:49:28Z</dcterms:created>
  <dcterms:modified xsi:type="dcterms:W3CDTF">2014-10-27T05:39:19Z</dcterms:modified>
</cp:coreProperties>
</file>