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73" r:id="rId1"/>
    <p:sldMasterId id="2147483674" r:id="rId2"/>
  </p:sldMasterIdLst>
  <p:notesMasterIdLst>
    <p:notesMasterId r:id="rId20"/>
  </p:notesMasterIdLst>
  <p:sldIdLst>
    <p:sldId id="256" r:id="rId3"/>
    <p:sldId id="258" r:id="rId4"/>
    <p:sldId id="259" r:id="rId5"/>
    <p:sldId id="260" r:id="rId6"/>
    <p:sldId id="261" r:id="rId7"/>
    <p:sldId id="264" r:id="rId8"/>
    <p:sldId id="257" r:id="rId9"/>
    <p:sldId id="262" r:id="rId10"/>
    <p:sldId id="274" r:id="rId11"/>
    <p:sldId id="267" r:id="rId12"/>
    <p:sldId id="268" r:id="rId13"/>
    <p:sldId id="269" r:id="rId14"/>
    <p:sldId id="270" r:id="rId15"/>
    <p:sldId id="275" r:id="rId16"/>
    <p:sldId id="272" r:id="rId17"/>
    <p:sldId id="273" r:id="rId18"/>
    <p:sldId id="271" r:id="rId19"/>
  </p:sldIdLst>
  <p:sldSz cx="9144000" cy="6858000" type="screen4x3"/>
  <p:notesSz cx="7315200" cy="96012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11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640559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58776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4" name="Shape 324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924048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3" name="Shape 33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25070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2210391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921173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8742190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463479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6" name="Shape 346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22440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89090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894083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34536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880018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lIns="96650" tIns="48325" rIns="96650" bIns="483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299" name="Shape 299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lIns="96650" tIns="48325" rIns="96650" bIns="483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71453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767668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762056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>
            <a:spLocks noGrp="1"/>
          </p:cNvSpPr>
          <p:nvPr>
            <p:ph type="body" idx="1"/>
          </p:nvPr>
        </p:nvSpPr>
        <p:spPr>
          <a:xfrm>
            <a:off x="731837" y="4560887"/>
            <a:ext cx="5851525" cy="431958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57558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IHTSDO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7570788" y="6588125"/>
            <a:ext cx="1587" cy="198438"/>
          </a:xfrm>
          <a:prstGeom prst="straightConnector1">
            <a:avLst/>
          </a:prstGeom>
          <a:noFill/>
          <a:ln w="1270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Shape 18"/>
          <p:cNvCxnSpPr/>
          <p:nvPr/>
        </p:nvCxnSpPr>
        <p:spPr>
          <a:xfrm>
            <a:off x="0" y="1714500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" name="Shape 19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3622675" y="17463"/>
            <a:ext cx="5521325" cy="1662111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/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el og lodret teks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6429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 rot="5400000">
            <a:off x="2071687" y="-185737"/>
            <a:ext cx="5000625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/>
            </a:lvl1pPr>
            <a:lvl2pPr marL="74295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Lodret titel og teks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 rot="5400000">
            <a:off x="5265737" y="2705100"/>
            <a:ext cx="47847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 rot="5400000">
            <a:off x="1074737" y="723900"/>
            <a:ext cx="47847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/>
            </a:lvl1pPr>
            <a:lvl2pPr marL="74295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6429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/>
            </a:lvl1pPr>
            <a:lvl2pPr marL="74295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og indholdsobjek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Shape 98"/>
          <p:cNvCxnSpPr/>
          <p:nvPr/>
        </p:nvCxnSpPr>
        <p:spPr>
          <a:xfrm>
            <a:off x="479425" y="1778000"/>
            <a:ext cx="8207375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8229600" cy="10383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877959"/>
            <a:ext cx="8229600" cy="45514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 og indholdsobjek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Shape 105"/>
          <p:cNvCxnSpPr/>
          <p:nvPr/>
        </p:nvCxnSpPr>
        <p:spPr>
          <a:xfrm>
            <a:off x="479425" y="1285875"/>
            <a:ext cx="8207375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8229600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/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/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/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/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 og indholdsobjek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68312" y="1285875"/>
            <a:ext cx="8207375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" name="Shape 27"/>
          <p:cNvCxnSpPr/>
          <p:nvPr/>
        </p:nvCxnSpPr>
        <p:spPr>
          <a:xfrm>
            <a:off x="468312" y="1285875"/>
            <a:ext cx="8207375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6429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6" name="Shape 1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80" name="Shape 1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2" name="Shape 18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fsnitsoverskrif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o indholdsobjekt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68312" y="1285875"/>
            <a:ext cx="8207375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8229600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4038599" cy="5000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648200" y="1428736"/>
            <a:ext cx="4038599" cy="5000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Sammenligning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hape 48"/>
          <p:cNvCxnSpPr/>
          <p:nvPr/>
        </p:nvCxnSpPr>
        <p:spPr>
          <a:xfrm>
            <a:off x="468312" y="1285875"/>
            <a:ext cx="8207375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8229600" cy="64294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Master titl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Shape 58"/>
          <p:cNvCxnSpPr/>
          <p:nvPr/>
        </p:nvCxnSpPr>
        <p:spPr>
          <a:xfrm>
            <a:off x="468312" y="1285875"/>
            <a:ext cx="8207375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6429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Shape 68"/>
          <p:cNvCxnSpPr/>
          <p:nvPr/>
        </p:nvCxnSpPr>
        <p:spPr>
          <a:xfrm>
            <a:off x="428625" y="1428750"/>
            <a:ext cx="307181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575050" y="785793"/>
            <a:ext cx="5111750" cy="534036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idx="2"/>
          </p:nvPr>
        </p:nvSpPr>
        <p:spPr>
          <a:xfrm>
            <a:off x="1792288" y="671522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dt" idx="10"/>
          </p:nvPr>
        </p:nvSpPr>
        <p:spPr>
          <a:xfrm>
            <a:off x="7548563" y="657225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7570788" y="6588125"/>
            <a:ext cx="1587" cy="198438"/>
          </a:xfrm>
          <a:prstGeom prst="straightConnector1">
            <a:avLst/>
          </a:prstGeom>
          <a:noFill/>
          <a:ln w="1270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/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14" name="Shape 14"/>
          <p:cNvPicPr preferRelativeResize="0"/>
          <p:nvPr/>
        </p:nvPicPr>
        <p:blipFill rotWithShape="1">
          <a:blip r:embed="rId16"/>
          <a:srcRect t="6110" b="11589"/>
          <a:stretch/>
        </p:blipFill>
        <p:spPr>
          <a:xfrm>
            <a:off x="6391275" y="0"/>
            <a:ext cx="2760662" cy="68421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6429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fas@ihtsdo.or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sa@ihtsdo.or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sfe.aceworkspace.net/sf/frs/do/viewRelease/projects.snomed_ct_international_releases/frs.3_other_releases.loinc_snomed_alpha_prototype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sfe.aceworkspace.net/sf/docman/do/listDocuments/projects.observable_and_investigation_mod/docman.root.loinc_integration" TargetMode="External"/><Relationship Id="rId4" Type="http://schemas.openxmlformats.org/officeDocument/2006/relationships/hyperlink" Target="https://csfe.aceworkspace.net/sf/go/doc9931?nav=1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ctrTitle"/>
          </p:nvPr>
        </p:nvSpPr>
        <p:spPr>
          <a:xfrm>
            <a:off x="685800" y="21431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LOINC – SNOMED CT </a:t>
            </a:r>
            <a:br>
              <a:rPr lang="en-US" sz="36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Cooperation on Content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Overview for </a:t>
            </a:r>
            <a:r>
              <a:rPr lang="en-US" sz="2400" b="0" i="0" u="none" strike="noStrike" cap="none" baseline="0" dirty="0" err="1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IPaLM</a:t>
            </a:r>
            <a:r>
              <a:rPr lang="en-US" sz="2400" b="0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SIG</a:t>
            </a:r>
            <a:endParaRPr lang="en-US" sz="2400" b="0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July 2014</a:t>
            </a:r>
            <a:endParaRPr lang="en-US" sz="2400" b="0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ctrTitle"/>
          </p:nvPr>
        </p:nvSpPr>
        <p:spPr>
          <a:xfrm>
            <a:off x="685800" y="21431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 dirty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LOINC – SNOMED CT </a:t>
            </a:r>
            <a:br>
              <a:rPr lang="en-US" sz="3600" b="0" i="0" u="none" strike="noStrike" cap="none" baseline="0" dirty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0" i="0" u="none" strike="noStrike" cap="none" baseline="0" dirty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Cooperation on Implementation</a:t>
            </a:r>
          </a:p>
        </p:txBody>
      </p:sp>
      <p:sp>
        <p:nvSpPr>
          <p:cNvPr id="314" name="Shape 3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Overview for </a:t>
            </a:r>
            <a:r>
              <a:rPr lang="en-US" sz="2400" b="0" i="0" u="none" strike="noStrike" cap="none" baseline="0" dirty="0" err="1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IPaLM</a:t>
            </a:r>
            <a:r>
              <a:rPr lang="en-US" sz="2400" b="0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SIG</a:t>
            </a:r>
          </a:p>
          <a:p>
            <a:pPr marL="0" marR="0" lvl="0" indent="0" algn="ctr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July 2014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8229600" cy="10383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Implementation Guidance on using SNOMED CT and LOINC together</a:t>
            </a:r>
          </a:p>
        </p:txBody>
      </p:sp>
      <p:sp>
        <p:nvSpPr>
          <p:cNvPr id="320" name="Shape 320"/>
          <p:cNvSpPr txBox="1">
            <a:spLocks noGrp="1"/>
          </p:cNvSpPr>
          <p:nvPr>
            <p:ph type="body" idx="1"/>
          </p:nvPr>
        </p:nvSpPr>
        <p:spPr>
          <a:xfrm>
            <a:off x="457200" y="1877959"/>
            <a:ext cx="8229600" cy="45514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Request for Proposals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November to December 2013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Contractor </a:t>
            </a:r>
            <a:r>
              <a:rPr lang="en-US" sz="2000" b="0" i="0" u="none" strike="noStrike" cap="none" baseline="0" dirty="0" err="1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Bitac</a:t>
            </a: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 (Spain)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Phase 1: Scoping and Horizon Scan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Scheduled 13 January-31 March 2014</a:t>
            </a:r>
          </a:p>
          <a:p>
            <a:pPr marL="11430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0087B4"/>
              </a:buClr>
              <a:buSzPct val="50000"/>
              <a:buFont typeface="Arial"/>
              <a:buChar char="▪"/>
            </a:pPr>
            <a:r>
              <a:rPr lang="en-US" sz="2000" b="0" i="0" u="none" strike="noStrike" cap="none" baseline="0" dirty="0">
                <a:solidFill>
                  <a:srgbClr val="0087B4"/>
                </a:solidFill>
                <a:latin typeface="Arial"/>
                <a:ea typeface="Arial"/>
                <a:cs typeface="Arial"/>
                <a:sym typeface="Arial"/>
              </a:rPr>
              <a:t>Delayed start – phase actually completed 10</a:t>
            </a:r>
            <a:r>
              <a:rPr lang="en-US" sz="2000" b="0" i="0" u="none" strike="noStrike" cap="none" baseline="30000" dirty="0">
                <a:solidFill>
                  <a:srgbClr val="0087B4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000" b="0" i="0" u="none" strike="noStrike" cap="none" baseline="0" dirty="0">
                <a:solidFill>
                  <a:srgbClr val="0087B4"/>
                </a:solidFill>
                <a:latin typeface="Arial"/>
                <a:ea typeface="Arial"/>
                <a:cs typeface="Arial"/>
                <a:sym typeface="Arial"/>
              </a:rPr>
              <a:t> April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Phase 2: Developing Guidance 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10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Scheduled completion </a:t>
            </a:r>
            <a:r>
              <a:rPr lang="en-US" sz="2000" b="0" i="0" u="none" strike="noStrike" cap="none" baseline="0" dirty="0" smtClean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15 </a:t>
            </a: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July </a:t>
            </a:r>
            <a:r>
              <a:rPr lang="en-US" sz="2000" b="0" i="0" u="none" strike="noStrike" cap="none" baseline="0" dirty="0" smtClean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2014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10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dirty="0" smtClean="0">
                <a:solidFill>
                  <a:srgbClr val="0064AF"/>
                </a:solidFill>
              </a:rPr>
              <a:t>Seeking feedback by 15 August 2014</a:t>
            </a:r>
            <a:endParaRPr lang="en-US" sz="2000" b="0" i="0" u="none" strike="noStrike" cap="none" baseline="0" dirty="0">
              <a:solidFill>
                <a:srgbClr val="0064A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Shape 321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>
            <a:spLocks noGrp="1"/>
          </p:cNvSpPr>
          <p:nvPr>
            <p:ph type="title"/>
          </p:nvPr>
        </p:nvSpPr>
        <p:spPr>
          <a:xfrm>
            <a:off x="457200" y="476656"/>
            <a:ext cx="8229600" cy="7457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Implementation Guidance SNOMED and LOINC</a:t>
            </a:r>
            <a: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Phase 1 deliverables: Horizon Scan</a:t>
            </a:r>
          </a:p>
        </p:txBody>
      </p:sp>
      <p:sp>
        <p:nvSpPr>
          <p:cNvPr id="327" name="Shape 327"/>
          <p:cNvSpPr txBox="1">
            <a:spLocks noGrp="1"/>
          </p:cNvSpPr>
          <p:nvPr>
            <p:ph type="body" idx="1"/>
          </p:nvPr>
        </p:nvSpPr>
        <p:spPr>
          <a:xfrm>
            <a:off x="457199" y="1428750"/>
            <a:ext cx="8484576" cy="5000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Use of SNOMED CT and LOINC together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18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12 structured use case summaries based on phone interviews 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18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Revised based in feedback from interviewees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High-level summary of findings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18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National spread: 7 different countries </a:t>
            </a:r>
            <a:r>
              <a:rPr lang="en-US" sz="14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(6 Members + 1 Non-Member)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18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Patterns of terminology use …</a:t>
            </a:r>
          </a:p>
          <a:p>
            <a:pPr marL="1143000" marR="0" lvl="2" indent="-171450" algn="l" rtl="0">
              <a:spcBef>
                <a:spcPts val="200"/>
              </a:spcBef>
              <a:spcAft>
                <a:spcPts val="100"/>
              </a:spcAft>
              <a:buClr>
                <a:srgbClr val="0087B4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87B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Shape 328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pic>
        <p:nvPicPr>
          <p:cNvPr id="329" name="Shape 329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83648" y="3416576"/>
            <a:ext cx="4374050" cy="33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Shape 330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4571998" y="3416576"/>
            <a:ext cx="4431324" cy="333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765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Implementation Guidance SNOMED and LOINC</a:t>
            </a:r>
            <a: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Phase 1 deliverables: Scope for Phase 2</a:t>
            </a:r>
          </a:p>
        </p:txBody>
      </p:sp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1" i="1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Relevant Clinical Scenarios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50A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Biosurveillance (animal/human health) networks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50A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Clinical laboratory reporting (mostly Microbiology area)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50A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Infectious diseases for lab order entries.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1" i="1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Guidance on models for combined use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50A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Advice on situations in which LOINC and SNOMED CT codes can be effectively used together. </a:t>
            </a:r>
          </a:p>
          <a:p>
            <a:pPr marL="11430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0050A0"/>
              </a:buClr>
              <a:buSzPct val="5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E.g. laboratory observations, test results, vital signs, microorganisms, antibiotic sensitivities, specimen types, etc.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50A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Take account of existing guidelines (e.g. HL7, CIMI)</a:t>
            </a:r>
          </a:p>
          <a:p>
            <a:pPr marL="11430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0050A0"/>
              </a:buClr>
              <a:buSzPct val="5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E.g. HL7, CIMI or other relevant initiatives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1" i="1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Added value from maps &amp; expression associations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50A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Enhanced semantic processing for LOINC users 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50A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Greater completeness of coverage from SNOMED CT + LOINC</a:t>
            </a:r>
          </a:p>
          <a:p>
            <a:pPr marL="342900" marR="0" lvl="0" indent="-213359" algn="l" rtl="0">
              <a:spcBef>
                <a:spcPts val="2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5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Shape 337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>
            <a:spLocks noGrp="1"/>
          </p:cNvSpPr>
          <p:nvPr>
            <p:ph type="title"/>
          </p:nvPr>
        </p:nvSpPr>
        <p:spPr>
          <a:xfrm>
            <a:off x="457200" y="419100"/>
            <a:ext cx="8229600" cy="765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 dirty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0" i="0" u="none" strike="noStrike" cap="none" baseline="0" dirty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dirty="0" err="1" smtClean="0">
                <a:solidFill>
                  <a:srgbClr val="22228B"/>
                </a:solidFill>
              </a:rPr>
              <a:t>IPaLM</a:t>
            </a:r>
            <a:r>
              <a:rPr lang="en-US" sz="2800" dirty="0" smtClean="0">
                <a:solidFill>
                  <a:srgbClr val="22228B"/>
                </a:solidFill>
              </a:rPr>
              <a:t> SIG input</a:t>
            </a:r>
            <a:endParaRPr lang="en-US" sz="2800" b="0" i="0" u="none" strike="noStrike" cap="none" baseline="0" dirty="0">
              <a:solidFill>
                <a:srgbClr val="2222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dirty="0" smtClean="0">
                <a:solidFill>
                  <a:srgbClr val="0050A0"/>
                </a:solidFill>
              </a:rPr>
              <a:t>Content</a:t>
            </a:r>
          </a:p>
          <a:p>
            <a:pPr lvl="1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US" sz="2400" dirty="0" smtClean="0">
                <a:solidFill>
                  <a:srgbClr val="0050A0"/>
                </a:solidFill>
              </a:rPr>
              <a:t>Mapping advise</a:t>
            </a:r>
          </a:p>
          <a:p>
            <a:pPr lvl="1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US" sz="2400" dirty="0" smtClean="0">
                <a:solidFill>
                  <a:srgbClr val="0050A0"/>
                </a:solidFill>
              </a:rPr>
              <a:t>Naming conventions</a:t>
            </a:r>
          </a:p>
          <a:p>
            <a:pPr lvl="1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US" sz="2400" dirty="0" smtClean="0">
                <a:solidFill>
                  <a:srgbClr val="0050A0"/>
                </a:solidFill>
              </a:rPr>
              <a:t>Advice on laboratory reporting use cases</a:t>
            </a:r>
          </a:p>
          <a:p>
            <a:pPr indent="-342900">
              <a:spcAft>
                <a:spcPts val="0"/>
              </a:spcAft>
              <a:buSzPct val="85000"/>
            </a:pPr>
            <a:r>
              <a:rPr lang="en-US" sz="2400" dirty="0" smtClean="0">
                <a:solidFill>
                  <a:srgbClr val="0050A0"/>
                </a:solidFill>
              </a:rPr>
              <a:t>Implementation</a:t>
            </a:r>
          </a:p>
          <a:p>
            <a:pPr lvl="1" indent="-342900">
              <a:spcAft>
                <a:spcPts val="0"/>
              </a:spcAft>
              <a:buSzPct val="85000"/>
            </a:pPr>
            <a:r>
              <a:rPr lang="en-US" sz="2400" dirty="0" smtClean="0">
                <a:solidFill>
                  <a:srgbClr val="0050A0"/>
                </a:solidFill>
              </a:rPr>
              <a:t>Review guidelines</a:t>
            </a:r>
          </a:p>
          <a:p>
            <a:pPr lvl="1" indent="-342900">
              <a:spcAft>
                <a:spcPts val="0"/>
              </a:spcAft>
              <a:buSzPct val="85000"/>
            </a:pPr>
            <a:endParaRPr lang="en-US" sz="2400" dirty="0" smtClean="0">
              <a:solidFill>
                <a:srgbClr val="0050A0"/>
              </a:solidFill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endParaRPr lang="en-US" sz="2000" b="0" i="0" u="none" strike="noStrike" cap="none" baseline="0" dirty="0">
              <a:solidFill>
                <a:srgbClr val="005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3359" algn="l" rtl="0">
              <a:spcBef>
                <a:spcPts val="2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5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Shape 337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8325604"/>
      </p:ext>
    </p:extLst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>
            <a:spLocks noGrp="1"/>
          </p:cNvSpPr>
          <p:nvPr>
            <p:ph type="title"/>
          </p:nvPr>
        </p:nvSpPr>
        <p:spPr>
          <a:xfrm>
            <a:off x="457200" y="419100"/>
            <a:ext cx="8229600" cy="765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 dirty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0" i="0" u="none" strike="noStrike" cap="none" baseline="0" dirty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0" i="0" u="none" strike="noStrike" cap="none" baseline="0" dirty="0" smtClean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Contact</a:t>
            </a:r>
            <a:endParaRPr lang="en-US" sz="2800" b="0" i="0" u="none" strike="noStrike" cap="none" baseline="0" dirty="0">
              <a:solidFill>
                <a:srgbClr val="2222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u="none" strike="noStrike" cap="none" baseline="0" dirty="0" smtClean="0">
                <a:solidFill>
                  <a:srgbClr val="0050A0"/>
                </a:solidFill>
                <a:sym typeface="Arial"/>
              </a:rPr>
              <a:t>IHTSDO Project</a:t>
            </a:r>
            <a:r>
              <a:rPr lang="en-US" sz="2400" u="none" strike="noStrike" cap="none" dirty="0" smtClean="0">
                <a:solidFill>
                  <a:srgbClr val="0050A0"/>
                </a:solidFill>
                <a:sym typeface="Arial"/>
              </a:rPr>
              <a:t> Team</a:t>
            </a:r>
          </a:p>
          <a:p>
            <a:pPr lvl="1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US" sz="2400" baseline="0" dirty="0" smtClean="0">
                <a:solidFill>
                  <a:srgbClr val="0050A0"/>
                </a:solidFill>
              </a:rPr>
              <a:t>Content:</a:t>
            </a:r>
          </a:p>
          <a:p>
            <a:pPr lvl="3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US" sz="2400" baseline="0" dirty="0" err="1" smtClean="0">
                <a:solidFill>
                  <a:srgbClr val="0050A0"/>
                </a:solidFill>
              </a:rPr>
              <a:t>Farzaneh</a:t>
            </a:r>
            <a:r>
              <a:rPr lang="en-US" sz="2400" dirty="0" smtClean="0">
                <a:solidFill>
                  <a:srgbClr val="0050A0"/>
                </a:solidFill>
              </a:rPr>
              <a:t> </a:t>
            </a:r>
            <a:r>
              <a:rPr lang="en-US" sz="2400" dirty="0" err="1" smtClean="0">
                <a:solidFill>
                  <a:srgbClr val="0050A0"/>
                </a:solidFill>
              </a:rPr>
              <a:t>Ashrafi</a:t>
            </a:r>
            <a:r>
              <a:rPr lang="en-US" sz="2400" dirty="0" smtClean="0">
                <a:solidFill>
                  <a:srgbClr val="0050A0"/>
                </a:solidFill>
              </a:rPr>
              <a:t>: </a:t>
            </a:r>
            <a:r>
              <a:rPr lang="en-US" sz="2400" dirty="0" smtClean="0">
                <a:solidFill>
                  <a:srgbClr val="0050A0"/>
                </a:solidFill>
                <a:hlinkClick r:id="rId3"/>
              </a:rPr>
              <a:t>fas@ihtsdo.org</a:t>
            </a:r>
            <a:endParaRPr lang="en-US" sz="2400" dirty="0" smtClean="0">
              <a:solidFill>
                <a:srgbClr val="0050A0"/>
              </a:solidFill>
            </a:endParaRPr>
          </a:p>
          <a:p>
            <a:pPr lvl="3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US" sz="2400" u="none" strike="noStrike" cap="none" baseline="0" dirty="0" smtClean="0">
                <a:solidFill>
                  <a:srgbClr val="0050A0"/>
                </a:solidFill>
                <a:sym typeface="Arial"/>
              </a:rPr>
              <a:t>Suzanne</a:t>
            </a:r>
            <a:r>
              <a:rPr lang="en-US" sz="2400" u="none" strike="noStrike" cap="none" dirty="0" smtClean="0">
                <a:solidFill>
                  <a:srgbClr val="0050A0"/>
                </a:solidFill>
                <a:sym typeface="Arial"/>
              </a:rPr>
              <a:t> Santamaria: </a:t>
            </a:r>
            <a:r>
              <a:rPr lang="en-US" sz="2400" u="none" strike="noStrike" cap="none" dirty="0" smtClean="0">
                <a:solidFill>
                  <a:srgbClr val="0050A0"/>
                </a:solidFill>
                <a:sym typeface="Arial"/>
                <a:hlinkClick r:id="rId4"/>
              </a:rPr>
              <a:t>ssa@ihtsdo.org</a:t>
            </a:r>
            <a:endParaRPr lang="en-US" sz="2400" u="none" strike="noStrike" cap="none" dirty="0" smtClean="0">
              <a:solidFill>
                <a:srgbClr val="0050A0"/>
              </a:solidFill>
              <a:sym typeface="Arial"/>
            </a:endParaRPr>
          </a:p>
          <a:p>
            <a:pPr lvl="1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US" sz="2400" baseline="0" dirty="0" smtClean="0">
                <a:solidFill>
                  <a:srgbClr val="0050A0"/>
                </a:solidFill>
              </a:rPr>
              <a:t>Implementation:</a:t>
            </a:r>
          </a:p>
          <a:p>
            <a:pPr lvl="3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US" sz="2400" u="none" strike="noStrike" cap="none" dirty="0" smtClean="0">
                <a:solidFill>
                  <a:srgbClr val="0050A0"/>
                </a:solidFill>
                <a:sym typeface="Arial"/>
              </a:rPr>
              <a:t>David </a:t>
            </a:r>
            <a:r>
              <a:rPr lang="en-US" sz="2400" u="none" strike="noStrike" cap="none" dirty="0" err="1" smtClean="0">
                <a:solidFill>
                  <a:srgbClr val="0050A0"/>
                </a:solidFill>
                <a:sym typeface="Arial"/>
              </a:rPr>
              <a:t>Markwell</a:t>
            </a:r>
            <a:r>
              <a:rPr lang="en-US" sz="2400" u="none" strike="noStrike" cap="none" dirty="0" smtClean="0">
                <a:solidFill>
                  <a:srgbClr val="0050A0"/>
                </a:solidFill>
                <a:sym typeface="Arial"/>
              </a:rPr>
              <a:t>: dma@ihtsdo.org</a:t>
            </a:r>
            <a:endParaRPr lang="en-US" sz="2400" u="none" strike="noStrike" cap="none" baseline="0" dirty="0">
              <a:solidFill>
                <a:srgbClr val="0050A0"/>
              </a:solidFill>
              <a:sym typeface="Arial"/>
            </a:endParaRPr>
          </a:p>
          <a:p>
            <a:pPr marL="400050" lvl="1" indent="0">
              <a:spcBef>
                <a:spcPts val="200"/>
              </a:spcBef>
              <a:spcAft>
                <a:spcPts val="0"/>
              </a:spcAft>
              <a:buSzPct val="85000"/>
              <a:buNone/>
            </a:pPr>
            <a:endParaRPr lang="en-US" sz="2400" dirty="0" smtClean="0">
              <a:solidFill>
                <a:srgbClr val="0050A0"/>
              </a:solidFill>
            </a:endParaRPr>
          </a:p>
        </p:txBody>
      </p:sp>
      <p:sp>
        <p:nvSpPr>
          <p:cNvPr id="337" name="Shape 337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2657667"/>
      </p:ext>
    </p:extLst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>
            <a:spLocks noGrp="1"/>
          </p:cNvSpPr>
          <p:nvPr>
            <p:ph type="title"/>
          </p:nvPr>
        </p:nvSpPr>
        <p:spPr>
          <a:xfrm>
            <a:off x="457200" y="419100"/>
            <a:ext cx="8229600" cy="765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 dirty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0" i="0" u="none" strike="noStrike" cap="none" baseline="0" dirty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0" i="0" u="none" strike="noStrike" cap="none" baseline="0" dirty="0" smtClean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References</a:t>
            </a:r>
            <a:endParaRPr lang="en-US" sz="2800" b="0" i="0" u="none" strike="noStrike" cap="none" baseline="0" dirty="0">
              <a:solidFill>
                <a:srgbClr val="2222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2400" dirty="0" smtClean="0">
                <a:solidFill>
                  <a:srgbClr val="0050A0"/>
                </a:solidFill>
              </a:rPr>
              <a:t>Alpha prototype files</a:t>
            </a:r>
          </a:p>
          <a:p>
            <a:pPr lvl="1"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2400" dirty="0">
                <a:solidFill>
                  <a:srgbClr val="0050A0"/>
                </a:solidFill>
                <a:hlinkClick r:id="rId3"/>
              </a:rPr>
              <a:t>https://</a:t>
            </a:r>
            <a:r>
              <a:rPr lang="en-US" sz="2400" dirty="0" smtClean="0">
                <a:solidFill>
                  <a:srgbClr val="0050A0"/>
                </a:solidFill>
                <a:hlinkClick r:id="rId3"/>
              </a:rPr>
              <a:t>csfe.aceworkspace.net/sf/frs/do/viewRelease/projects.snomed_ct_international_releases/frs.3_other_releases.loinc_snomed_alpha_prototype</a:t>
            </a:r>
            <a:endParaRPr lang="en-US" sz="2400" dirty="0" smtClean="0">
              <a:solidFill>
                <a:srgbClr val="0050A0"/>
              </a:solidFill>
            </a:endParaRPr>
          </a:p>
          <a:p>
            <a:pPr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2400" dirty="0" smtClean="0">
                <a:solidFill>
                  <a:srgbClr val="0050A0"/>
                </a:solidFill>
              </a:rPr>
              <a:t>Observables redesign</a:t>
            </a:r>
          </a:p>
          <a:p>
            <a:pPr lvl="1"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2400" dirty="0" smtClean="0">
                <a:solidFill>
                  <a:srgbClr val="0050A0"/>
                </a:solidFill>
                <a:hlinkClick r:id="rId4"/>
              </a:rPr>
              <a:t>https</a:t>
            </a:r>
            <a:r>
              <a:rPr lang="en-US" sz="2400" dirty="0">
                <a:solidFill>
                  <a:srgbClr val="0050A0"/>
                </a:solidFill>
                <a:hlinkClick r:id="rId4"/>
              </a:rPr>
              <a:t>://</a:t>
            </a:r>
            <a:r>
              <a:rPr lang="en-US" sz="2400" dirty="0" smtClean="0">
                <a:solidFill>
                  <a:srgbClr val="0050A0"/>
                </a:solidFill>
                <a:hlinkClick r:id="rId4"/>
              </a:rPr>
              <a:t>csfe.aceworkspace.net/sf/go/doc9931?nav=1</a:t>
            </a:r>
            <a:endParaRPr lang="en-US" sz="2400" dirty="0" smtClean="0">
              <a:solidFill>
                <a:srgbClr val="0050A0"/>
              </a:solidFill>
            </a:endParaRPr>
          </a:p>
          <a:p>
            <a:pPr lvl="0" indent="-342900">
              <a:spcBef>
                <a:spcPts val="200"/>
              </a:spcBef>
              <a:spcAft>
                <a:spcPts val="0"/>
              </a:spcAft>
              <a:buSzPct val="85000"/>
            </a:pPr>
            <a:r>
              <a:rPr lang="en-US" sz="2400" dirty="0">
                <a:solidFill>
                  <a:srgbClr val="0050A0"/>
                </a:solidFill>
              </a:rPr>
              <a:t>Project site on </a:t>
            </a:r>
            <a:r>
              <a:rPr lang="en-US" sz="2400" dirty="0" err="1">
                <a:solidFill>
                  <a:srgbClr val="0050A0"/>
                </a:solidFill>
              </a:rPr>
              <a:t>CollabNet</a:t>
            </a:r>
            <a:endParaRPr lang="en-US" sz="2400" dirty="0">
              <a:solidFill>
                <a:srgbClr val="0050A0"/>
              </a:solidFill>
            </a:endParaRPr>
          </a:p>
          <a:p>
            <a:pPr lvl="1" indent="-34290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US" sz="2400" dirty="0">
                <a:solidFill>
                  <a:srgbClr val="0050A0"/>
                </a:solidFill>
                <a:hlinkClick r:id="rId5"/>
              </a:rPr>
              <a:t>https://</a:t>
            </a:r>
            <a:r>
              <a:rPr lang="en-US" sz="2400" dirty="0" smtClean="0">
                <a:solidFill>
                  <a:srgbClr val="0050A0"/>
                </a:solidFill>
                <a:hlinkClick r:id="rId5"/>
              </a:rPr>
              <a:t>csfe.aceworkspace.net/sf/docman/do/listDocuments/projects.observable_and_investigation_mod/docman.root.loinc_integration</a:t>
            </a:r>
            <a:endParaRPr lang="en-US" sz="2400" dirty="0" smtClean="0">
              <a:solidFill>
                <a:srgbClr val="0050A0"/>
              </a:solidFill>
            </a:endParaRPr>
          </a:p>
          <a:p>
            <a:pPr marL="400050" lvl="1" indent="0">
              <a:spcBef>
                <a:spcPts val="200"/>
              </a:spcBef>
              <a:spcAft>
                <a:spcPts val="0"/>
              </a:spcAft>
              <a:buSzPct val="85000"/>
              <a:buNone/>
            </a:pPr>
            <a:endParaRPr lang="en-US" sz="2400" dirty="0" smtClean="0">
              <a:solidFill>
                <a:srgbClr val="0050A0"/>
              </a:solidFill>
            </a:endParaRPr>
          </a:p>
        </p:txBody>
      </p:sp>
      <p:sp>
        <p:nvSpPr>
          <p:cNvPr id="337" name="Shape 337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8170723"/>
      </p:ext>
    </p:extLst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343" name="Shape 343"/>
          <p:cNvSpPr txBox="1"/>
          <p:nvPr/>
        </p:nvSpPr>
        <p:spPr>
          <a:xfrm>
            <a:off x="2267584" y="3007677"/>
            <a:ext cx="4988865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QUESTIONS &amp; DISCUSSION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title"/>
          </p:nvPr>
        </p:nvSpPr>
        <p:spPr>
          <a:xfrm>
            <a:off x="457200" y="6429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Background</a:t>
            </a:r>
          </a:p>
        </p:txBody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Cooperative agreement between Regenstrief Institute and IHTSDO 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July 2013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Builds on strengths of each terminology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Minimize and manage duplication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SNOMED and LOINC work better together</a:t>
            </a:r>
          </a:p>
          <a:p>
            <a:pPr marL="457200" marR="0" lvl="1" indent="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64A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Initial map between LOINC parts and SNOMED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Most recent version from 201309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5867 LOINC parts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10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Exact match maps range from 6% (Adjustments) to 84% (Property)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457200" y="6429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Value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Greater consistency in coding of order entry and results reporting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Improved analytics and quality control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Query LOINC via SNOMED hierarchy and relationships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Better identification and maintenance of laboratory tests value sets for public health reporting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Enhanced tracking and management of infectious disease outbreaks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Integrates disparate elements in EMRs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Lab test in LOINC with elements in patient chart in SNOMED (e.g. allergies, chief complaint, vital signs, age)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Enables clinical decision support, may aid in reimbursement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10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Multiple positive tweets! 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457200" y="6429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Roles of Individuals and Groups</a:t>
            </a:r>
          </a:p>
        </p:txBody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Internal project team – currently 6 individuals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18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Head of Terminology (KSP), Head of Content Development (IGR), Head of Implementation and Education (DMA), Head of Delivery (RTU), </a:t>
            </a:r>
            <a:r>
              <a:rPr lang="en-US" sz="1800" b="0" i="0" u="none" strike="noStrike" cap="none" baseline="0" dirty="0" smtClean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Senior Terminologists </a:t>
            </a:r>
            <a:r>
              <a:rPr lang="en-US" sz="18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(FAS, SSA)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Executive Policy Group (KSP, DSW, DMA, DVR, </a:t>
            </a:r>
            <a:r>
              <a:rPr lang="en-US" sz="2000" dirty="0" smtClean="0">
                <a:solidFill>
                  <a:srgbClr val="0050A0"/>
                </a:solidFill>
              </a:rPr>
              <a:t>SHU, CMC</a:t>
            </a:r>
            <a:r>
              <a:rPr lang="en-US" sz="2000" b="0" i="0" u="none" strike="noStrike" cap="none" baseline="0" dirty="0" smtClean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lang="en-US" sz="2000" b="0" i="0" u="none" strike="noStrike" cap="none" baseline="0" dirty="0">
              <a:solidFill>
                <a:srgbClr val="005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Observable and Investigation Model Project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16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Subproject on </a:t>
            </a:r>
            <a:r>
              <a:rPr lang="en-US" sz="1600" b="0" i="0" u="none" strike="noStrike" cap="none" baseline="0" dirty="0" err="1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CollabNet</a:t>
            </a:r>
            <a:r>
              <a:rPr lang="en-US" sz="16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those interested in participating contact SSA or FAS)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Project groups (Substance Redesign; Organisms; Microbiology)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External collaborators:</a:t>
            </a:r>
          </a:p>
          <a:p>
            <a:pPr lvl="1" indent="-28575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</a:pPr>
            <a:r>
              <a:rPr lang="en-US" sz="1800" dirty="0">
                <a:solidFill>
                  <a:srgbClr val="0064AF"/>
                </a:solidFill>
              </a:rPr>
              <a:t>Kaiser Permanente (BGO, </a:t>
            </a:r>
            <a:r>
              <a:rPr lang="en-US" sz="1800" dirty="0" smtClean="0">
                <a:solidFill>
                  <a:srgbClr val="0064AF"/>
                </a:solidFill>
              </a:rPr>
              <a:t>MSM)</a:t>
            </a:r>
          </a:p>
          <a:p>
            <a:pPr lvl="1" indent="-28575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</a:pPr>
            <a:r>
              <a:rPr lang="en-US" sz="1800" b="0" i="0" u="none" strike="noStrike" cap="none" baseline="0" dirty="0" smtClean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US </a:t>
            </a:r>
            <a:r>
              <a:rPr lang="en-US" sz="18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Veterans Administration (KCA, SBR)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 dirty="0" smtClean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IHTSDO </a:t>
            </a:r>
            <a:r>
              <a:rPr lang="en-US" sz="20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Content Committee: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18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Guidance, coordination with other IHTSDO initiatives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 dirty="0" smtClean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Contractors</a:t>
            </a:r>
            <a:r>
              <a:rPr lang="en-US" sz="20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</a:p>
          <a:p>
            <a:pPr lvl="1" indent="-28575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</a:pPr>
            <a:r>
              <a:rPr lang="en-US" sz="1800" dirty="0">
                <a:solidFill>
                  <a:srgbClr val="0064AF"/>
                </a:solidFill>
              </a:rPr>
              <a:t>Developing implementation guidance: </a:t>
            </a:r>
            <a:r>
              <a:rPr lang="en-US" sz="1800" dirty="0" smtClean="0">
                <a:solidFill>
                  <a:srgbClr val="0064AF"/>
                </a:solidFill>
              </a:rPr>
              <a:t>BITAC</a:t>
            </a:r>
          </a:p>
          <a:p>
            <a:pPr lvl="1" indent="-28575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</a:pPr>
            <a:r>
              <a:rPr lang="en-US" sz="1800" b="0" i="0" u="none" strike="noStrike" cap="none" baseline="0" dirty="0" smtClean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If </a:t>
            </a:r>
            <a:r>
              <a:rPr lang="en-US" sz="18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needed for accelerated work. </a:t>
            </a:r>
            <a:r>
              <a:rPr lang="en-US" sz="1800" b="0" i="1" u="none" strike="noStrike" cap="none" baseline="0" dirty="0" smtClean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TBD</a:t>
            </a:r>
            <a:endParaRPr lang="en-US" sz="1800" b="0" i="1" u="none" strike="noStrike" cap="none" baseline="0" dirty="0">
              <a:solidFill>
                <a:srgbClr val="0064A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Shape 213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457200" y="6429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Project Scope and Phases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Scope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Vital signs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Laboratory LOINC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Physiologic measurements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Anthropomorphic measurements and evaluations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Phases: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Initial:</a:t>
            </a:r>
          </a:p>
          <a:p>
            <a:pPr marL="11430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0087B4"/>
              </a:buClr>
              <a:buSzPct val="5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87B4"/>
                </a:solidFill>
                <a:latin typeface="Arial"/>
                <a:ea typeface="Arial"/>
                <a:cs typeface="Arial"/>
                <a:sym typeface="Arial"/>
              </a:rPr>
              <a:t>Top 2000 lab LOINC tests</a:t>
            </a:r>
          </a:p>
          <a:p>
            <a:pPr marL="11430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0087B4"/>
              </a:buClr>
              <a:buSzPct val="5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87B4"/>
                </a:solidFill>
                <a:latin typeface="Arial"/>
                <a:ea typeface="Arial"/>
                <a:cs typeface="Arial"/>
                <a:sym typeface="Arial"/>
              </a:rPr>
              <a:t>Microbiology</a:t>
            </a:r>
          </a:p>
          <a:p>
            <a:pPr marL="11430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0087B4"/>
              </a:buClr>
              <a:buSzPct val="5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87B4"/>
                </a:solidFill>
                <a:latin typeface="Arial"/>
                <a:ea typeface="Arial"/>
                <a:cs typeface="Arial"/>
                <a:sym typeface="Arial"/>
              </a:rPr>
              <a:t>Chemistry</a:t>
            </a:r>
          </a:p>
          <a:p>
            <a:pPr marL="11430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0087B4"/>
              </a:buClr>
              <a:buSzPct val="5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87B4"/>
                </a:solidFill>
                <a:latin typeface="Arial"/>
                <a:ea typeface="Arial"/>
                <a:cs typeface="Arial"/>
                <a:sym typeface="Arial"/>
              </a:rPr>
              <a:t>Vital signs</a:t>
            </a:r>
          </a:p>
          <a:p>
            <a:pPr marL="7429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Subsequent:</a:t>
            </a:r>
          </a:p>
          <a:p>
            <a:pPr marL="11430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0087B4"/>
              </a:buClr>
              <a:buSzPct val="5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87B4"/>
                </a:solidFill>
                <a:latin typeface="Arial"/>
                <a:ea typeface="Arial"/>
                <a:cs typeface="Arial"/>
                <a:sym typeface="Arial"/>
              </a:rPr>
              <a:t>Remainder of laboratory LOINC</a:t>
            </a:r>
          </a:p>
          <a:p>
            <a:pPr marL="11430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0087B4"/>
              </a:buClr>
              <a:buSzPct val="50000"/>
              <a:buFont typeface="Arial"/>
              <a:buChar char="▪"/>
            </a:pPr>
            <a:r>
              <a:rPr lang="en-US" sz="2000" b="0" i="0" u="none" strike="noStrike" cap="none" baseline="0">
                <a:solidFill>
                  <a:srgbClr val="0087B4"/>
                </a:solidFill>
                <a:latin typeface="Arial"/>
                <a:ea typeface="Arial"/>
                <a:cs typeface="Arial"/>
                <a:sym typeface="Arial"/>
              </a:rPr>
              <a:t>Measurements</a:t>
            </a:r>
          </a:p>
          <a:p>
            <a:pPr marL="457200" marR="0" lvl="1" indent="0" algn="l" rtl="0">
              <a:spcBef>
                <a:spcPts val="200"/>
              </a:spcBef>
              <a:spcAft>
                <a:spcPts val="100"/>
              </a:spcAft>
              <a:buClr>
                <a:srgbClr val="0064AF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64A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Shape 220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/>
          <p:nvPr/>
        </p:nvSpPr>
        <p:spPr>
          <a:xfrm>
            <a:off x="676216" y="1380370"/>
            <a:ext cx="7796947" cy="211892"/>
          </a:xfrm>
          <a:prstGeom prst="rect">
            <a:avLst/>
          </a:prstGeom>
          <a:solidFill>
            <a:srgbClr val="8EB4E3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Shape 246"/>
          <p:cNvSpPr/>
          <p:nvPr/>
        </p:nvSpPr>
        <p:spPr>
          <a:xfrm rot="-5400000">
            <a:off x="-292847" y="1270161"/>
            <a:ext cx="1273746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Map LOINC parts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SNOMED</a:t>
            </a:r>
          </a:p>
        </p:txBody>
      </p:sp>
      <p:sp>
        <p:nvSpPr>
          <p:cNvPr id="248" name="Shape 248"/>
          <p:cNvSpPr/>
          <p:nvPr/>
        </p:nvSpPr>
        <p:spPr>
          <a:xfrm>
            <a:off x="676216" y="6323963"/>
            <a:ext cx="8072093" cy="5715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DBE5F1"/>
          </a:soli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9" name="Shape 249"/>
          <p:cNvSpPr/>
          <p:nvPr/>
        </p:nvSpPr>
        <p:spPr>
          <a:xfrm>
            <a:off x="679450" y="6540500"/>
            <a:ext cx="1162050" cy="57149"/>
          </a:xfrm>
          <a:custGeom>
            <a:avLst/>
            <a:gdLst/>
            <a:ahLst/>
            <a:cxnLst/>
            <a:rect l="0" t="0" r="0" b="0"/>
            <a:pathLst>
              <a:path w="1161743" h="57150" extrusionOk="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chemeClr val="dk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8225" tIns="78225" rIns="78225" bIns="782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368"/>
              </a:spcAft>
              <a:buSzPct val="25000"/>
              <a:buNone/>
            </a:pPr>
            <a:r>
              <a:rPr lang="en-US" sz="105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Jan 2014</a:t>
            </a:r>
          </a:p>
        </p:txBody>
      </p:sp>
      <p:sp>
        <p:nvSpPr>
          <p:cNvPr id="250" name="Shape 250"/>
          <p:cNvSpPr/>
          <p:nvPr/>
        </p:nvSpPr>
        <p:spPr>
          <a:xfrm>
            <a:off x="1251938" y="6363492"/>
            <a:ext cx="14287" cy="14287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rgbClr val="FAFAF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1" name="Shape 251"/>
          <p:cNvSpPr/>
          <p:nvPr/>
        </p:nvSpPr>
        <p:spPr>
          <a:xfrm>
            <a:off x="1898650" y="6384925"/>
            <a:ext cx="1160463" cy="57149"/>
          </a:xfrm>
          <a:custGeom>
            <a:avLst/>
            <a:gdLst/>
            <a:ahLst/>
            <a:cxnLst/>
            <a:rect l="0" t="0" r="0" b="0"/>
            <a:pathLst>
              <a:path w="1161743" h="57150" extrusionOk="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chemeClr val="dk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8225" tIns="78225" rIns="78225" bIns="782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368"/>
              </a:spcAft>
              <a:buSzPct val="25000"/>
              <a:buNone/>
            </a:pPr>
            <a:r>
              <a:rPr lang="en-US" sz="105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March 2014</a:t>
            </a:r>
          </a:p>
        </p:txBody>
      </p:sp>
      <p:sp>
        <p:nvSpPr>
          <p:cNvPr id="252" name="Shape 252"/>
          <p:cNvSpPr/>
          <p:nvPr/>
        </p:nvSpPr>
        <p:spPr>
          <a:xfrm>
            <a:off x="2471768" y="6363492"/>
            <a:ext cx="14287" cy="14287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rgbClr val="FAFAF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3" name="Shape 253"/>
          <p:cNvSpPr/>
          <p:nvPr/>
        </p:nvSpPr>
        <p:spPr>
          <a:xfrm>
            <a:off x="3691598" y="6363492"/>
            <a:ext cx="14287" cy="14287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rgbClr val="FAFAF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4" name="Shape 254"/>
          <p:cNvSpPr/>
          <p:nvPr/>
        </p:nvSpPr>
        <p:spPr>
          <a:xfrm>
            <a:off x="4337050" y="6384925"/>
            <a:ext cx="1162050" cy="57149"/>
          </a:xfrm>
          <a:custGeom>
            <a:avLst/>
            <a:gdLst/>
            <a:ahLst/>
            <a:cxnLst/>
            <a:rect l="0" t="0" r="0" b="0"/>
            <a:pathLst>
              <a:path w="1161743" h="57150" extrusionOk="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chemeClr val="dk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8225" tIns="78225" rIns="78225" bIns="782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368"/>
              </a:spcAft>
              <a:buSzPct val="25000"/>
              <a:buNone/>
            </a:pPr>
            <a:r>
              <a:rPr lang="en-US" sz="105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July 2014</a:t>
            </a:r>
          </a:p>
        </p:txBody>
      </p:sp>
      <p:sp>
        <p:nvSpPr>
          <p:cNvPr id="255" name="Shape 255"/>
          <p:cNvSpPr/>
          <p:nvPr/>
        </p:nvSpPr>
        <p:spPr>
          <a:xfrm>
            <a:off x="4911428" y="6363492"/>
            <a:ext cx="14287" cy="14287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rgbClr val="FAFAF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6" name="Shape 256"/>
          <p:cNvSpPr/>
          <p:nvPr/>
        </p:nvSpPr>
        <p:spPr>
          <a:xfrm>
            <a:off x="6131258" y="6363492"/>
            <a:ext cx="14287" cy="14287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rgbClr val="FAFAF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7" name="Shape 257"/>
          <p:cNvSpPr/>
          <p:nvPr/>
        </p:nvSpPr>
        <p:spPr>
          <a:xfrm>
            <a:off x="6777038" y="6384925"/>
            <a:ext cx="1162050" cy="57149"/>
          </a:xfrm>
          <a:custGeom>
            <a:avLst/>
            <a:gdLst/>
            <a:ahLst/>
            <a:cxnLst/>
            <a:rect l="0" t="0" r="0" b="0"/>
            <a:pathLst>
              <a:path w="1161743" h="57150" extrusionOk="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chemeClr val="dk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8225" tIns="78225" rIns="78225" bIns="782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368"/>
              </a:spcAft>
              <a:buSzPct val="25000"/>
              <a:buNone/>
            </a:pPr>
            <a:r>
              <a:rPr lang="en-US" sz="105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November 2014</a:t>
            </a:r>
          </a:p>
        </p:txBody>
      </p:sp>
      <p:sp>
        <p:nvSpPr>
          <p:cNvPr id="258" name="Shape 258"/>
          <p:cNvSpPr/>
          <p:nvPr/>
        </p:nvSpPr>
        <p:spPr>
          <a:xfrm>
            <a:off x="7351089" y="6363492"/>
            <a:ext cx="14287" cy="14287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rgbClr val="FAFAF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9" name="Shape 259"/>
          <p:cNvSpPr/>
          <p:nvPr/>
        </p:nvSpPr>
        <p:spPr>
          <a:xfrm rot="-5400000">
            <a:off x="-324906" y="2612041"/>
            <a:ext cx="1337866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Map LOINC codes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SNOMED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expressions</a:t>
            </a:r>
          </a:p>
        </p:txBody>
      </p:sp>
      <p:cxnSp>
        <p:nvCxnSpPr>
          <p:cNvPr id="260" name="Shape 260"/>
          <p:cNvCxnSpPr/>
          <p:nvPr/>
        </p:nvCxnSpPr>
        <p:spPr>
          <a:xfrm rot="10800000">
            <a:off x="61913" y="2187369"/>
            <a:ext cx="614361" cy="0"/>
          </a:xfrm>
          <a:prstGeom prst="straightConnector1">
            <a:avLst/>
          </a:prstGeom>
          <a:noFill/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1" name="Shape 261"/>
          <p:cNvCxnSpPr/>
          <p:nvPr/>
        </p:nvCxnSpPr>
        <p:spPr>
          <a:xfrm flipH="1">
            <a:off x="17524" y="828383"/>
            <a:ext cx="609599" cy="3174"/>
          </a:xfrm>
          <a:prstGeom prst="straightConnector1">
            <a:avLst/>
          </a:prstGeom>
          <a:noFill/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3" name="Shape 263"/>
          <p:cNvSpPr txBox="1"/>
          <p:nvPr/>
        </p:nvSpPr>
        <p:spPr>
          <a:xfrm>
            <a:off x="2714168" y="141288"/>
            <a:ext cx="3850606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Roadmap (as of March 2014)</a:t>
            </a:r>
          </a:p>
        </p:txBody>
      </p:sp>
      <p:grpSp>
        <p:nvGrpSpPr>
          <p:cNvPr id="264" name="Shape 264"/>
          <p:cNvGrpSpPr/>
          <p:nvPr/>
        </p:nvGrpSpPr>
        <p:grpSpPr>
          <a:xfrm>
            <a:off x="7061196" y="118379"/>
            <a:ext cx="1985967" cy="953686"/>
            <a:chOff x="7601154" y="110403"/>
            <a:chExt cx="1314207" cy="777620"/>
          </a:xfrm>
        </p:grpSpPr>
        <p:sp>
          <p:nvSpPr>
            <p:cNvPr id="265" name="Shape 265"/>
            <p:cNvSpPr txBox="1"/>
            <p:nvPr/>
          </p:nvSpPr>
          <p:spPr>
            <a:xfrm>
              <a:off x="7914774" y="339723"/>
              <a:ext cx="1000587" cy="30777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en-US" sz="1400" b="1" i="0" u="none" strike="noStrike" cap="none" baseline="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Preview release</a:t>
              </a:r>
            </a:p>
          </p:txBody>
        </p:sp>
        <p:grpSp>
          <p:nvGrpSpPr>
            <p:cNvPr id="266" name="Shape 266"/>
            <p:cNvGrpSpPr/>
            <p:nvPr/>
          </p:nvGrpSpPr>
          <p:grpSpPr>
            <a:xfrm>
              <a:off x="7601154" y="110403"/>
              <a:ext cx="1314207" cy="777620"/>
              <a:chOff x="7105650" y="69847"/>
              <a:chExt cx="1314207" cy="777620"/>
            </a:xfrm>
          </p:grpSpPr>
          <p:sp>
            <p:nvSpPr>
              <p:cNvPr id="267" name="Shape 267"/>
              <p:cNvSpPr/>
              <p:nvPr/>
            </p:nvSpPr>
            <p:spPr>
              <a:xfrm>
                <a:off x="7248525" y="574068"/>
                <a:ext cx="116538" cy="157768"/>
              </a:xfrm>
              <a:prstGeom prst="star5">
                <a:avLst>
                  <a:gd name="adj" fmla="val 19098"/>
                  <a:gd name="hf" fmla="val 105146"/>
                  <a:gd name="vf" fmla="val 110557"/>
                </a:avLst>
              </a:prstGeom>
              <a:solidFill>
                <a:schemeClr val="accent1"/>
              </a:solidFill>
              <a:ln w="25400" cap="flat">
                <a:solidFill>
                  <a:srgbClr val="395E8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 b="1" i="0" u="none" strike="noStrike" cap="none" baseline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Shape 268"/>
              <p:cNvSpPr txBox="1"/>
              <p:nvPr/>
            </p:nvSpPr>
            <p:spPr>
              <a:xfrm>
                <a:off x="7365064" y="502641"/>
                <a:ext cx="1054793" cy="3448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400" b="1" i="0" u="none" strike="noStrike" cap="none" baseline="0" dirty="0" smtClean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Candidate baseline</a:t>
                </a:r>
                <a:endParaRPr lang="en-US" sz="1400" b="1" i="0" u="none" strike="noStrike" cap="none" baseline="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9" name="Shape 269"/>
              <p:cNvSpPr/>
              <p:nvPr/>
            </p:nvSpPr>
            <p:spPr>
              <a:xfrm>
                <a:off x="7232343" y="92757"/>
                <a:ext cx="137648" cy="192993"/>
              </a:xfrm>
              <a:prstGeom prst="star7">
                <a:avLst>
                  <a:gd name="adj" fmla="val 34601"/>
                  <a:gd name="hf" fmla="val 102572"/>
                  <a:gd name="vf" fmla="val 105210"/>
                </a:avLst>
              </a:prstGeom>
              <a:noFill/>
              <a:ln w="19050" cap="flat">
                <a:solidFill>
                  <a:srgbClr val="95373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 b="1" i="0" u="none" strike="noStrike" cap="none" baseline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Shape 270"/>
              <p:cNvSpPr txBox="1"/>
              <p:nvPr/>
            </p:nvSpPr>
            <p:spPr>
              <a:xfrm>
                <a:off x="7467489" y="69847"/>
                <a:ext cx="861968" cy="307779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400" b="1" i="0" u="none" strike="noStrike" cap="non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Alpha release</a:t>
                </a:r>
              </a:p>
            </p:txBody>
          </p:sp>
          <p:sp>
            <p:nvSpPr>
              <p:cNvPr id="271" name="Shape 271"/>
              <p:cNvSpPr/>
              <p:nvPr/>
            </p:nvSpPr>
            <p:spPr>
              <a:xfrm>
                <a:off x="7105650" y="69850"/>
                <a:ext cx="1285874" cy="765175"/>
              </a:xfrm>
              <a:prstGeom prst="roundRect">
                <a:avLst>
                  <a:gd name="adj" fmla="val 16667"/>
                </a:avLst>
              </a:prstGeom>
              <a:noFill/>
              <a:ln w="25400" cap="flat">
                <a:solidFill>
                  <a:srgbClr val="395E8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 b="1" i="0" u="none" strike="noStrike" cap="none" baseline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cxnSp>
        <p:nvCxnSpPr>
          <p:cNvPr id="272" name="Shape 272"/>
          <p:cNvCxnSpPr/>
          <p:nvPr/>
        </p:nvCxnSpPr>
        <p:spPr>
          <a:xfrm rot="10800000">
            <a:off x="48235" y="5040107"/>
            <a:ext cx="608011" cy="0"/>
          </a:xfrm>
          <a:prstGeom prst="straightConnector1">
            <a:avLst/>
          </a:prstGeom>
          <a:noFill/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3" name="Shape 273"/>
          <p:cNvSpPr/>
          <p:nvPr/>
        </p:nvSpPr>
        <p:spPr>
          <a:xfrm>
            <a:off x="8405231" y="1411286"/>
            <a:ext cx="142875" cy="142875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4" name="Shape 274"/>
          <p:cNvCxnSpPr/>
          <p:nvPr/>
        </p:nvCxnSpPr>
        <p:spPr>
          <a:xfrm rot="10800000">
            <a:off x="120650" y="3657678"/>
            <a:ext cx="565149" cy="0"/>
          </a:xfrm>
          <a:prstGeom prst="straightConnector1">
            <a:avLst/>
          </a:prstGeom>
          <a:noFill/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5" name="Shape 275"/>
          <p:cNvCxnSpPr/>
          <p:nvPr/>
        </p:nvCxnSpPr>
        <p:spPr>
          <a:xfrm flipH="1">
            <a:off x="68217" y="6357072"/>
            <a:ext cx="546099" cy="9524"/>
          </a:xfrm>
          <a:prstGeom prst="straightConnector1">
            <a:avLst/>
          </a:prstGeom>
          <a:noFill/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7" name="Shape 277"/>
          <p:cNvSpPr/>
          <p:nvPr/>
        </p:nvSpPr>
        <p:spPr>
          <a:xfrm>
            <a:off x="5570537" y="6540500"/>
            <a:ext cx="1162050" cy="57149"/>
          </a:xfrm>
          <a:custGeom>
            <a:avLst/>
            <a:gdLst/>
            <a:ahLst/>
            <a:cxnLst/>
            <a:rect l="0" t="0" r="0" b="0"/>
            <a:pathLst>
              <a:path w="1161743" h="57150" extrusionOk="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chemeClr val="dk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8225" tIns="78225" rIns="78225" bIns="782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368"/>
              </a:spcAft>
              <a:buSzPct val="25000"/>
              <a:buNone/>
            </a:pPr>
            <a:r>
              <a:rPr lang="en-US" sz="105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September 2014</a:t>
            </a:r>
          </a:p>
        </p:txBody>
      </p:sp>
      <p:sp>
        <p:nvSpPr>
          <p:cNvPr id="278" name="Shape 278"/>
          <p:cNvSpPr/>
          <p:nvPr/>
        </p:nvSpPr>
        <p:spPr>
          <a:xfrm>
            <a:off x="7885113" y="6540500"/>
            <a:ext cx="1162050" cy="57149"/>
          </a:xfrm>
          <a:custGeom>
            <a:avLst/>
            <a:gdLst/>
            <a:ahLst/>
            <a:cxnLst/>
            <a:rect l="0" t="0" r="0" b="0"/>
            <a:pathLst>
              <a:path w="1161743" h="57150" extrusionOk="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chemeClr val="dk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8225" tIns="78225" rIns="78225" bIns="782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368"/>
              </a:spcAft>
              <a:buSzPct val="25000"/>
              <a:buNone/>
            </a:pPr>
            <a:r>
              <a:rPr lang="en-US" sz="105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January 2015</a:t>
            </a:r>
          </a:p>
        </p:txBody>
      </p:sp>
      <p:sp>
        <p:nvSpPr>
          <p:cNvPr id="279" name="Shape 279"/>
          <p:cNvSpPr/>
          <p:nvPr/>
        </p:nvSpPr>
        <p:spPr>
          <a:xfrm>
            <a:off x="3067050" y="6524625"/>
            <a:ext cx="1162050" cy="57149"/>
          </a:xfrm>
          <a:custGeom>
            <a:avLst/>
            <a:gdLst/>
            <a:ahLst/>
            <a:cxnLst/>
            <a:rect l="0" t="0" r="0" b="0"/>
            <a:pathLst>
              <a:path w="1161743" h="57150" extrusionOk="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chemeClr val="dk1"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8225" tIns="78225" rIns="78225" bIns="782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368"/>
              </a:spcAft>
              <a:buSzPct val="25000"/>
              <a:buNone/>
            </a:pPr>
            <a:r>
              <a:rPr lang="en-US" sz="105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May 2014</a:t>
            </a:r>
          </a:p>
        </p:txBody>
      </p:sp>
      <p:sp>
        <p:nvSpPr>
          <p:cNvPr id="281" name="Shape 281"/>
          <p:cNvSpPr/>
          <p:nvPr/>
        </p:nvSpPr>
        <p:spPr>
          <a:xfrm>
            <a:off x="7271757" y="468326"/>
            <a:ext cx="142875" cy="142875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l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Shape 282"/>
          <p:cNvSpPr/>
          <p:nvPr/>
        </p:nvSpPr>
        <p:spPr>
          <a:xfrm>
            <a:off x="4892126" y="1412362"/>
            <a:ext cx="142875" cy="142875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l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3" name="Shape 283"/>
          <p:cNvGrpSpPr/>
          <p:nvPr/>
        </p:nvGrpSpPr>
        <p:grpSpPr>
          <a:xfrm>
            <a:off x="2462211" y="2869862"/>
            <a:ext cx="6010951" cy="219075"/>
            <a:chOff x="2462210" y="2349471"/>
            <a:chExt cx="6029324" cy="219075"/>
          </a:xfrm>
        </p:grpSpPr>
        <p:sp>
          <p:nvSpPr>
            <p:cNvPr id="284" name="Shape 284"/>
            <p:cNvSpPr/>
            <p:nvPr/>
          </p:nvSpPr>
          <p:spPr>
            <a:xfrm>
              <a:off x="2462210" y="2349471"/>
              <a:ext cx="6029324" cy="219075"/>
            </a:xfrm>
            <a:prstGeom prst="rect">
              <a:avLst/>
            </a:prstGeom>
            <a:solidFill>
              <a:srgbClr val="D99694"/>
            </a:solidFill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Shape 285"/>
            <p:cNvSpPr/>
            <p:nvPr/>
          </p:nvSpPr>
          <p:spPr>
            <a:xfrm>
              <a:off x="4907413" y="2379681"/>
              <a:ext cx="142875" cy="142875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chemeClr val="lt1"/>
            </a:solidFill>
            <a:ln w="25400" cap="flat">
              <a:solidFill>
                <a:srgbClr val="395E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6" name="Shape 286"/>
          <p:cNvSpPr/>
          <p:nvPr/>
        </p:nvSpPr>
        <p:spPr>
          <a:xfrm rot="-5400000">
            <a:off x="-135611" y="3996707"/>
            <a:ext cx="989711" cy="6924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Develop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distribution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format</a:t>
            </a:r>
          </a:p>
        </p:txBody>
      </p:sp>
      <p:sp>
        <p:nvSpPr>
          <p:cNvPr id="287" name="Shape 287"/>
          <p:cNvSpPr/>
          <p:nvPr/>
        </p:nvSpPr>
        <p:spPr>
          <a:xfrm rot="-5400000">
            <a:off x="-331941" y="5298589"/>
            <a:ext cx="1364444" cy="8617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SNOMED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value sets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LOINC codes</a:t>
            </a:r>
          </a:p>
        </p:txBody>
      </p:sp>
      <p:grpSp>
        <p:nvGrpSpPr>
          <p:cNvPr id="288" name="Shape 288"/>
          <p:cNvGrpSpPr/>
          <p:nvPr/>
        </p:nvGrpSpPr>
        <p:grpSpPr>
          <a:xfrm>
            <a:off x="2462210" y="4293342"/>
            <a:ext cx="6010952" cy="232822"/>
            <a:chOff x="2462210" y="4501494"/>
            <a:chExt cx="6010952" cy="232822"/>
          </a:xfrm>
        </p:grpSpPr>
        <p:sp>
          <p:nvSpPr>
            <p:cNvPr id="289" name="Shape 289"/>
            <p:cNvSpPr/>
            <p:nvPr/>
          </p:nvSpPr>
          <p:spPr>
            <a:xfrm>
              <a:off x="2462210" y="4501494"/>
              <a:ext cx="6010952" cy="232822"/>
            </a:xfrm>
            <a:prstGeom prst="rect">
              <a:avLst/>
            </a:prstGeom>
            <a:solidFill>
              <a:srgbClr val="8EB4E3"/>
            </a:solidFill>
            <a:ln w="9525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Shape 290"/>
            <p:cNvSpPr/>
            <p:nvPr/>
          </p:nvSpPr>
          <p:spPr>
            <a:xfrm>
              <a:off x="3557503" y="4510289"/>
              <a:ext cx="195428" cy="192993"/>
            </a:xfrm>
            <a:prstGeom prst="star7">
              <a:avLst>
                <a:gd name="adj" fmla="val 34601"/>
                <a:gd name="hf" fmla="val 102572"/>
                <a:gd name="vf" fmla="val 105210"/>
              </a:avLst>
            </a:prstGeom>
            <a:noFill/>
            <a:ln w="19050" cap="flat">
              <a:solidFill>
                <a:srgbClr val="95373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1" name="Shape 291"/>
          <p:cNvSpPr/>
          <p:nvPr/>
        </p:nvSpPr>
        <p:spPr>
          <a:xfrm>
            <a:off x="6105523" y="5612746"/>
            <a:ext cx="2367640" cy="210461"/>
          </a:xfrm>
          <a:prstGeom prst="rect">
            <a:avLst/>
          </a:prstGeom>
          <a:solidFill>
            <a:srgbClr val="D99694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Shape 293"/>
          <p:cNvSpPr/>
          <p:nvPr/>
        </p:nvSpPr>
        <p:spPr>
          <a:xfrm>
            <a:off x="3577217" y="1385662"/>
            <a:ext cx="185736" cy="193998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noFill/>
          <a:ln w="19050" cap="flat">
            <a:solidFill>
              <a:srgbClr val="95373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Shape 294"/>
          <p:cNvSpPr/>
          <p:nvPr/>
        </p:nvSpPr>
        <p:spPr>
          <a:xfrm>
            <a:off x="3569458" y="2876960"/>
            <a:ext cx="195428" cy="192993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noFill/>
          <a:ln w="19050" cap="flat">
            <a:solidFill>
              <a:srgbClr val="95373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" name="Shape 295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924072" y="4300016"/>
            <a:ext cx="213377" cy="219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457200" y="6429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Goals for 2014</a:t>
            </a:r>
          </a:p>
        </p:txBody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355601" y="1428750"/>
            <a:ext cx="8686800" cy="5000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Complete map of ~6000 LOINC parts to SNOMED concepts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Add ~2000 SNOMED concepts by January 2015 release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Release alpha prototype of SNOMED expressions equivalent to ~</a:t>
            </a:r>
            <a:r>
              <a:rPr lang="en-US" sz="2400" b="0" i="0" u="none" strike="noStrike" cap="none" baseline="0" dirty="0" smtClean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117 </a:t>
            </a: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LOINC terms in April 2014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Release technical preview of distribution format for expressions in August 2014 (subset of Top 2000 + microbiology + chemistry)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Develop documentation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Perform test plan for quality management 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Define test plan for impact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Char char="▪"/>
            </a:pPr>
            <a:r>
              <a:rPr lang="en-US" sz="24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Recommend modifications to Observables model if needed</a:t>
            </a:r>
          </a:p>
          <a:p>
            <a:pPr marL="457200" marR="0" lvl="1" indent="0" algn="l" rtl="0">
              <a:spcBef>
                <a:spcPts val="200"/>
              </a:spcBef>
              <a:spcAft>
                <a:spcPts val="100"/>
              </a:spcAft>
              <a:buClr>
                <a:srgbClr val="0064AF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0064A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57200" y="6429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 dirty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Steps for Technology Preview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457200" y="1474470"/>
            <a:ext cx="8229600" cy="5000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AutoNum type="arabicPeriod"/>
            </a:pPr>
            <a:r>
              <a:rPr lang="en-US" sz="22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Map </a:t>
            </a:r>
            <a:r>
              <a:rPr lang="en-US" sz="2200" b="0" i="0" u="none" strike="noStrike" cap="none" baseline="0" dirty="0" smtClean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subset of LOINC </a:t>
            </a:r>
            <a:r>
              <a:rPr lang="en-US" sz="22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parts to SNOMED concepts</a:t>
            </a:r>
          </a:p>
          <a:p>
            <a:pPr marL="857250" marR="0" lvl="1" indent="-4635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AutoNum type="arabicPeriod"/>
            </a:pP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Evaluate existing map</a:t>
            </a:r>
          </a:p>
          <a:p>
            <a:pPr marL="857250" marR="0" lvl="1" indent="-4635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AutoNum type="arabicPeriod"/>
            </a:pP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Add missing </a:t>
            </a:r>
            <a:r>
              <a:rPr lang="en-US" sz="2000" b="0" i="0" u="none" strike="noStrike" cap="none" baseline="0" dirty="0" smtClean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content</a:t>
            </a:r>
          </a:p>
          <a:p>
            <a:pPr marL="457200" marR="0" lvl="0" indent="-4572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AutoNum type="arabicPeriod"/>
            </a:pPr>
            <a:r>
              <a:rPr lang="en-US" sz="2200" b="0" i="0" u="none" strike="noStrike" cap="none" baseline="0" dirty="0" smtClean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Map LOINC codes to SNOMED expressions</a:t>
            </a:r>
          </a:p>
          <a:p>
            <a:pPr marL="857250" marR="0" lvl="1" indent="-4635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AutoNum type="arabicPeriod"/>
            </a:pPr>
            <a:r>
              <a:rPr lang="en-US" sz="2000" b="0" i="0" u="none" strike="noStrike" cap="none" baseline="0" dirty="0" smtClean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Develop </a:t>
            </a: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alpha prototype</a:t>
            </a:r>
          </a:p>
          <a:p>
            <a:pPr marL="857250" marR="0" lvl="1" indent="-4635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AutoNum type="arabicPeriod"/>
            </a:pP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QA test with </a:t>
            </a:r>
            <a:r>
              <a:rPr lang="en-US" sz="2000" b="0" i="0" u="none" strike="noStrike" cap="none" baseline="0" dirty="0" smtClean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117 </a:t>
            </a: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lab tests in top 200 list from </a:t>
            </a:r>
            <a:r>
              <a:rPr lang="en-US" sz="2000" b="0" i="0" u="none" strike="noStrike" cap="none" baseline="0" dirty="0" smtClean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KP</a:t>
            </a:r>
          </a:p>
          <a:p>
            <a:pPr marL="857250" marR="0" lvl="1" indent="-4635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AutoNum type="arabicPeriod"/>
            </a:pPr>
            <a:r>
              <a:rPr lang="en-US" sz="2000" dirty="0" smtClean="0">
                <a:solidFill>
                  <a:srgbClr val="0064AF"/>
                </a:solidFill>
              </a:rPr>
              <a:t>Analysis of feedback received</a:t>
            </a:r>
            <a:endParaRPr lang="en-US" sz="2000" b="0" i="0" u="none" strike="noStrike" cap="none" baseline="0" dirty="0">
              <a:solidFill>
                <a:srgbClr val="0064A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AutoNum type="arabicPeriod"/>
            </a:pPr>
            <a:r>
              <a:rPr lang="en-US" sz="2200" b="0" i="0" u="none" strike="noStrike" cap="none" baseline="0" dirty="0" smtClean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Develop </a:t>
            </a:r>
            <a:r>
              <a:rPr lang="en-US" sz="22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distribution format</a:t>
            </a:r>
          </a:p>
          <a:p>
            <a:pPr marL="857250" marR="0" lvl="1" indent="-4635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AutoNum type="arabicPeriod"/>
            </a:pP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To identify changes in SNOMED due to project</a:t>
            </a:r>
          </a:p>
          <a:p>
            <a:pPr marL="857250" marR="0" lvl="1" indent="-463550" algn="l" rtl="0">
              <a:spcBef>
                <a:spcPts val="200"/>
              </a:spcBef>
              <a:spcAft>
                <a:spcPts val="0"/>
              </a:spcAft>
              <a:buClr>
                <a:srgbClr val="0064AF"/>
              </a:buClr>
              <a:buSzPct val="85000"/>
              <a:buFont typeface="Arial"/>
              <a:buAutoNum type="arabicPeriod"/>
            </a:pPr>
            <a:r>
              <a:rPr lang="en-US" sz="2000" b="0" i="0" u="none" strike="noStrike" cap="none" baseline="0" dirty="0">
                <a:solidFill>
                  <a:srgbClr val="0064AF"/>
                </a:solidFill>
                <a:latin typeface="Arial"/>
                <a:ea typeface="Arial"/>
                <a:cs typeface="Arial"/>
                <a:sym typeface="Arial"/>
              </a:rPr>
              <a:t>For releasing expressions </a:t>
            </a:r>
          </a:p>
          <a:p>
            <a:pPr marL="457200" marR="0" lvl="0" indent="-457200" algn="l" rtl="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AutoNum type="arabicPeriod"/>
            </a:pPr>
            <a:r>
              <a:rPr lang="en-US" sz="2200" b="0" i="0" u="none" strike="noStrike" cap="none" baseline="0" dirty="0" smtClean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Preview </a:t>
            </a:r>
            <a:r>
              <a:rPr lang="en-US" sz="2200" b="0" i="0" u="none" strike="noStrike" cap="none" baseline="0" dirty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release of </a:t>
            </a:r>
            <a:r>
              <a:rPr lang="en-US" sz="2200" b="0" i="0" u="none" strike="noStrike" cap="none" baseline="0" dirty="0" smtClean="0">
                <a:solidFill>
                  <a:srgbClr val="0050A0"/>
                </a:solidFill>
                <a:latin typeface="Arial"/>
                <a:ea typeface="Arial"/>
                <a:cs typeface="Arial"/>
                <a:sym typeface="Arial"/>
              </a:rPr>
              <a:t>expressions</a:t>
            </a:r>
          </a:p>
          <a:p>
            <a:pPr marL="857250" lvl="1" indent="-457200"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85000"/>
              <a:buFont typeface="Arial"/>
              <a:buAutoNum type="arabicPeriod"/>
            </a:pPr>
            <a:r>
              <a:rPr lang="en-US" sz="1800" dirty="0" smtClean="0">
                <a:solidFill>
                  <a:srgbClr val="0050A0"/>
                </a:solidFill>
              </a:rPr>
              <a:t>~8000 LOINC terms with equivalent SNOMED expressions based on </a:t>
            </a:r>
            <a:r>
              <a:rPr lang="en-US" sz="1800" dirty="0" smtClean="0">
                <a:solidFill>
                  <a:srgbClr val="0050A0"/>
                </a:solidFill>
              </a:rPr>
              <a:t>Observable model redesign </a:t>
            </a:r>
            <a:endParaRPr lang="en-US" sz="2200" b="0" i="0" u="none" strike="noStrike" cap="none" baseline="0" dirty="0">
              <a:solidFill>
                <a:srgbClr val="005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Shape 227"/>
          <p:cNvSpPr txBox="1">
            <a:spLocks noGrp="1"/>
          </p:cNvSpPr>
          <p:nvPr>
            <p:ph type="sldNum" idx="12"/>
          </p:nvPr>
        </p:nvSpPr>
        <p:spPr>
          <a:xfrm>
            <a:off x="7208838" y="6572250"/>
            <a:ext cx="339724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1699260"/>
            <a:ext cx="5079438" cy="13115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784" y="3440112"/>
            <a:ext cx="5403969" cy="27625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080" y="1196465"/>
            <a:ext cx="3406140" cy="1974407"/>
          </a:xfrm>
          <a:prstGeom prst="rect">
            <a:avLst/>
          </a:prstGeom>
        </p:spPr>
      </p:pic>
      <p:sp>
        <p:nvSpPr>
          <p:cNvPr id="7" name="Shape 225"/>
          <p:cNvSpPr txBox="1">
            <a:spLocks noGrp="1"/>
          </p:cNvSpPr>
          <p:nvPr>
            <p:ph type="title"/>
          </p:nvPr>
        </p:nvSpPr>
        <p:spPr>
          <a:xfrm>
            <a:off x="556260" y="414337"/>
            <a:ext cx="8229600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 dirty="0" smtClean="0">
                <a:solidFill>
                  <a:srgbClr val="22228B"/>
                </a:solidFill>
                <a:latin typeface="Arial"/>
                <a:ea typeface="Arial"/>
                <a:cs typeface="Arial"/>
                <a:sym typeface="Arial"/>
              </a:rPr>
              <a:t>Example of mapping</a:t>
            </a:r>
            <a:endParaRPr lang="en-US" sz="2800" b="0" i="0" u="none" strike="noStrike" cap="none" baseline="0" dirty="0">
              <a:solidFill>
                <a:srgbClr val="22228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432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TSDO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823</Words>
  <Application>Microsoft Office PowerPoint</Application>
  <PresentationFormat>On-screen Show (4:3)</PresentationFormat>
  <Paragraphs>170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IHTSDO_2012</vt:lpstr>
      <vt:lpstr>Custom Design</vt:lpstr>
      <vt:lpstr>LOINC – SNOMED CT  Cooperation on Content</vt:lpstr>
      <vt:lpstr>Background</vt:lpstr>
      <vt:lpstr>Value</vt:lpstr>
      <vt:lpstr>Roles of Individuals and Groups</vt:lpstr>
      <vt:lpstr>Project Scope and Phases</vt:lpstr>
      <vt:lpstr>PowerPoint Presentation</vt:lpstr>
      <vt:lpstr>Goals for 2014</vt:lpstr>
      <vt:lpstr>Steps for Technology Preview</vt:lpstr>
      <vt:lpstr>Example of mapping</vt:lpstr>
      <vt:lpstr>LOINC – SNOMED CT  Cooperation on Implementation</vt:lpstr>
      <vt:lpstr>Implementation Guidance on using SNOMED CT and LOINC together</vt:lpstr>
      <vt:lpstr>Implementation Guidance SNOMED and LOINC Phase 1 deliverables: Horizon Scan</vt:lpstr>
      <vt:lpstr>Implementation Guidance SNOMED and LOINC Phase 1 deliverables: Scope for Phase 2</vt:lpstr>
      <vt:lpstr> IPaLM SIG input</vt:lpstr>
      <vt:lpstr> Contact</vt:lpstr>
      <vt:lpstr> References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LOINC – SNOMED CT  Cooperation on Content</dc:title>
  <dc:creator>Suzanne</dc:creator>
  <cp:lastModifiedBy>Sue Santamaria</cp:lastModifiedBy>
  <cp:revision>12</cp:revision>
  <dcterms:modified xsi:type="dcterms:W3CDTF">2014-07-21T13:46:29Z</dcterms:modified>
</cp:coreProperties>
</file>