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256" r:id="rId2"/>
    <p:sldId id="403" r:id="rId3"/>
    <p:sldId id="335" r:id="rId4"/>
    <p:sldId id="330" r:id="rId5"/>
    <p:sldId id="342" r:id="rId6"/>
    <p:sldId id="368" r:id="rId7"/>
    <p:sldId id="355" r:id="rId8"/>
    <p:sldId id="397" r:id="rId9"/>
    <p:sldId id="363" r:id="rId10"/>
    <p:sldId id="364" r:id="rId11"/>
    <p:sldId id="365" r:id="rId12"/>
    <p:sldId id="367" r:id="rId13"/>
    <p:sldId id="366" r:id="rId14"/>
    <p:sldId id="369" r:id="rId15"/>
    <p:sldId id="402" r:id="rId16"/>
    <p:sldId id="400" r:id="rId17"/>
    <p:sldId id="401" r:id="rId18"/>
    <p:sldId id="324" r:id="rId19"/>
    <p:sldId id="384" r:id="rId20"/>
    <p:sldId id="323" r:id="rId21"/>
    <p:sldId id="378" r:id="rId22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91362" autoAdjust="0"/>
  </p:normalViewPr>
  <p:slideViewPr>
    <p:cSldViewPr snapToGrid="0" snapToObjects="1">
      <p:cViewPr varScale="1">
        <p:scale>
          <a:sx n="82" d="100"/>
          <a:sy n="82" d="100"/>
        </p:scale>
        <p:origin x="130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16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F04B1DA3-8785-49B7-80F9-F7FCB2476463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CD77E8FD-5634-430B-A440-C81D454B7AA1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C7293EC1-AE2F-4973-B1A3-F4F7A8932A9F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91F198B-B628-4568-9E0E-741728843D92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156EEB75-E26F-4902-B065-E9891E13DB7B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888D1B8-EF60-432D-96AF-951E363ABAE3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ADC0E0C-414E-48A4-B69A-94D24822D8ED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678A250-1BE9-4A9A-809A-CCE24B735FCC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6E42EA0-0BCF-451D-80A1-339929EE3407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F8F4CAE5-D8DE-48FA-BDAF-02493CF60FF8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315E7B2-19FA-42AD-8856-B3980D0A8865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C6E3956-657A-4DFD-A1EB-B79A39B2291E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t>22/09/2015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580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22-09-2015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22-09-2015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22/09/2015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131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22-09-2015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  <p:sldLayoutId id="2147483660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685800" y="2143116"/>
            <a:ext cx="8001000" cy="4074804"/>
          </a:xfrm>
        </p:spPr>
        <p:txBody>
          <a:bodyPr>
            <a:normAutofit fontScale="92500" lnSpcReduction="10000"/>
          </a:bodyPr>
          <a:lstStyle/>
          <a:p>
            <a:r>
              <a:rPr lang="en-US" sz="4800" b="1" dirty="0" smtClean="0">
                <a:latin typeface="Calibri"/>
                <a:cs typeface="Calibri"/>
              </a:rPr>
              <a:t>Observables Concept Model for Deployment of Anatomical Pathology</a:t>
            </a:r>
          </a:p>
          <a:p>
            <a:r>
              <a:rPr lang="en-US" sz="4800" b="1" dirty="0" smtClean="0">
                <a:latin typeface="Calibri"/>
                <a:cs typeface="Calibri"/>
              </a:rPr>
              <a:t>Minutes group B</a:t>
            </a:r>
          </a:p>
          <a:p>
            <a:r>
              <a:rPr lang="en-US" sz="4800" b="1" dirty="0" smtClean="0">
                <a:latin typeface="Calibri"/>
                <a:cs typeface="Calibri"/>
              </a:rPr>
              <a:t>London</a:t>
            </a:r>
          </a:p>
          <a:p>
            <a:r>
              <a:rPr lang="en-US" sz="4800" b="1" dirty="0" smtClean="0">
                <a:latin typeface="Calibri"/>
                <a:cs typeface="Calibri"/>
              </a:rPr>
              <a:t>9/18/2015</a:t>
            </a:r>
            <a:endParaRPr lang="en-US" sz="4800" b="1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0243" y="465235"/>
            <a:ext cx="8229600" cy="579434"/>
          </a:xfrm>
        </p:spPr>
        <p:txBody>
          <a:bodyPr>
            <a:normAutofit/>
          </a:bodyPr>
          <a:lstStyle/>
          <a:p>
            <a:r>
              <a:rPr lang="en-AU" sz="2400" dirty="0" smtClean="0"/>
              <a:t>Agreed use </a:t>
            </a:r>
            <a:r>
              <a:rPr lang="en-AU" sz="2400" dirty="0" err="1" smtClean="0"/>
              <a:t>case:Histologic</a:t>
            </a:r>
            <a:r>
              <a:rPr lang="en-AU" sz="2400" dirty="0" smtClean="0"/>
              <a:t> grade of breast </a:t>
            </a:r>
            <a:r>
              <a:rPr lang="en-AU" sz="2400" dirty="0" err="1" smtClean="0"/>
              <a:t>tumor</a:t>
            </a:r>
            <a:endParaRPr lang="en-AU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24269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G</a:t>
            </a:r>
            <a:r>
              <a:rPr lang="en-AU" sz="1400" dirty="0" smtClean="0">
                <a:solidFill>
                  <a:schemeClr val="tx1"/>
                </a:solidFill>
              </a:rPr>
              <a:t>rade(property</a:t>
            </a:r>
            <a:r>
              <a:rPr lang="en-AU" sz="1400" dirty="0">
                <a:solidFill>
                  <a:schemeClr val="tx1"/>
                </a:solidFill>
              </a:rPr>
              <a:t>) NEW</a:t>
            </a: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117363000|Ordinal value(qualifier)|</a:t>
            </a:r>
          </a:p>
        </p:txBody>
      </p:sp>
      <p:sp>
        <p:nvSpPr>
          <p:cNvPr id="27" name="Flowchart: Terminator 26"/>
          <p:cNvSpPr/>
          <p:nvPr/>
        </p:nvSpPr>
        <p:spPr>
          <a:xfrm>
            <a:off x="2529944" y="4987880"/>
            <a:ext cx="1512168" cy="263719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9" name="Elbow Connector 28"/>
          <p:cNvCxnSpPr>
            <a:stCxn id="27" idx="3"/>
            <a:endCxn id="123" idx="1"/>
          </p:cNvCxnSpPr>
          <p:nvPr/>
        </p:nvCxnSpPr>
        <p:spPr>
          <a:xfrm flipV="1">
            <a:off x="4042112" y="51197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66" idx="6"/>
            <a:endCxn id="27" idx="1"/>
          </p:cNvCxnSpPr>
          <p:nvPr/>
        </p:nvCxnSpPr>
        <p:spPr>
          <a:xfrm>
            <a:off x="1697710" y="2280050"/>
            <a:ext cx="832234" cy="2839690"/>
          </a:xfrm>
          <a:prstGeom prst="bentConnector3">
            <a:avLst>
              <a:gd name="adj1" fmla="val 34076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103369006 |Neoplasm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7398" y="2280050"/>
            <a:ext cx="1028303" cy="603056"/>
          </a:xfrm>
          <a:prstGeom prst="bentConnector3">
            <a:avLst>
              <a:gd name="adj1" fmla="val -155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9083" y="2378361"/>
            <a:ext cx="1224932" cy="102830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907852" y="3292583"/>
            <a:ext cx="37789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76752008|Breast structure(body structure)|</a:t>
            </a: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4738364" y="4936381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Nottingham grading scale(scale) NEW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714151" y="5496444"/>
            <a:ext cx="4204562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with </a:t>
            </a:r>
            <a:r>
              <a:rPr lang="en-US" sz="1400" dirty="0" smtClean="0">
                <a:solidFill>
                  <a:schemeClr val="tx1"/>
                </a:solidFill>
              </a:rPr>
              <a:t>… </a:t>
            </a:r>
            <a:r>
              <a:rPr lang="en-US" sz="1400" dirty="0">
                <a:solidFill>
                  <a:schemeClr val="tx1"/>
                </a:solidFill>
              </a:rPr>
              <a:t>NEW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70469"/>
            <a:ext cx="4757049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Nottingham Grade  </a:t>
            </a:r>
            <a:r>
              <a:rPr lang="en-US" sz="1400" dirty="0" smtClean="0">
                <a:solidFill>
                  <a:schemeClr val="tx1"/>
                </a:solidFill>
              </a:rPr>
              <a:t>of </a:t>
            </a:r>
            <a:r>
              <a:rPr lang="en-US" sz="1400" dirty="0">
                <a:solidFill>
                  <a:schemeClr val="tx1"/>
                </a:solidFill>
              </a:rPr>
              <a:t>breast neoplasm (observable)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611" y="4940202"/>
            <a:ext cx="5279009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Value set</a:t>
            </a:r>
          </a:p>
          <a:p>
            <a:r>
              <a:rPr lang="en-US" dirty="0" smtClean="0"/>
              <a:t>&lt;&lt;277457005|Histologic grading systems(scales)|</a:t>
            </a:r>
          </a:p>
          <a:p>
            <a:endParaRPr lang="en-US" dirty="0"/>
          </a:p>
        </p:txBody>
      </p:sp>
      <p:cxnSp>
        <p:nvCxnSpPr>
          <p:cNvPr id="51" name="Elbow Connector 50"/>
          <p:cNvCxnSpPr/>
          <p:nvPr/>
        </p:nvCxnSpPr>
        <p:spPr>
          <a:xfrm flipV="1">
            <a:off x="4574850" y="3504981"/>
            <a:ext cx="33300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17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3069" y="225992"/>
            <a:ext cx="8229600" cy="5794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Agreed use case:</a:t>
            </a:r>
            <a:br>
              <a:rPr lang="en-AU" dirty="0" smtClean="0"/>
            </a:br>
            <a:r>
              <a:rPr lang="en-AU" dirty="0" smtClean="0"/>
              <a:t>Local invasion by pancreatic malignancy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77673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Local invasiveness(property</a:t>
            </a:r>
            <a:r>
              <a:rPr lang="en-AU" sz="1400" dirty="0">
                <a:solidFill>
                  <a:schemeClr val="tx1"/>
                </a:solidFill>
              </a:rPr>
              <a:t>) NEW</a:t>
            </a: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Ordinal </a:t>
            </a:r>
            <a:r>
              <a:rPr lang="en-AU" sz="1400" dirty="0">
                <a:solidFill>
                  <a:schemeClr val="tx1"/>
                </a:solidFill>
              </a:rPr>
              <a:t>value(qualifier)|</a:t>
            </a:r>
          </a:p>
        </p:txBody>
      </p: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103369006 |Neoplasm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7398" y="2280050"/>
            <a:ext cx="1028303" cy="603056"/>
          </a:xfrm>
          <a:prstGeom prst="bentConnector3">
            <a:avLst>
              <a:gd name="adj1" fmla="val 1028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4312" y="2373589"/>
            <a:ext cx="1231285" cy="103149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811001" y="3322599"/>
            <a:ext cx="42361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15776008|Pancreatic structure(body structure)|</a:t>
            </a: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4151" y="5496444"/>
            <a:ext cx="4204562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with histochemical staining NEW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70469"/>
            <a:ext cx="5612021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Microscopic invasion of excised pancreatic malignancy (observable)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697710" y="1847282"/>
            <a:ext cx="928558" cy="432768"/>
          </a:xfrm>
          <a:prstGeom prst="bentConnector3">
            <a:avLst>
              <a:gd name="adj1" fmla="val 30019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0" y="4802997"/>
            <a:ext cx="3150221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Value set</a:t>
            </a:r>
          </a:p>
          <a:p>
            <a:r>
              <a:rPr lang="en-US" dirty="0"/>
              <a:t>52101004|Present (qualifier)|</a:t>
            </a:r>
          </a:p>
          <a:p>
            <a:r>
              <a:rPr lang="en-US" dirty="0"/>
              <a:t>2667000  |Absent(qualifier</a:t>
            </a:r>
            <a:r>
              <a:rPr lang="en-US" dirty="0" smtClean="0"/>
              <a:t>)|</a:t>
            </a:r>
            <a:endParaRPr lang="en-US" dirty="0"/>
          </a:p>
        </p:txBody>
      </p:sp>
      <p:cxnSp>
        <p:nvCxnSpPr>
          <p:cNvPr id="51" name="Elbow Connector 50"/>
          <p:cNvCxnSpPr>
            <a:endCxn id="36" idx="1"/>
          </p:cNvCxnSpPr>
          <p:nvPr/>
        </p:nvCxnSpPr>
        <p:spPr>
          <a:xfrm flipV="1">
            <a:off x="4574850" y="3504978"/>
            <a:ext cx="236151" cy="877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75513" y="1271647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for direct local </a:t>
            </a:r>
          </a:p>
          <a:p>
            <a:r>
              <a:rPr lang="en-US" dirty="0"/>
              <a:t> </a:t>
            </a:r>
            <a:r>
              <a:rPr lang="en-US" dirty="0" smtClean="0"/>
              <a:t>  extension of tumor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21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0243" y="225992"/>
            <a:ext cx="8229600" cy="579434"/>
          </a:xfrm>
        </p:spPr>
        <p:txBody>
          <a:bodyPr>
            <a:normAutofit fontScale="90000"/>
          </a:bodyPr>
          <a:lstStyle/>
          <a:p>
            <a:r>
              <a:rPr lang="en-AU" sz="2000" dirty="0" smtClean="0"/>
              <a:t>Agreed use case: Involvement of pancreatic cancer </a:t>
            </a:r>
            <a:br>
              <a:rPr lang="en-AU" sz="2000" dirty="0" smtClean="0"/>
            </a:br>
            <a:r>
              <a:rPr lang="en-AU" sz="2000" dirty="0"/>
              <a:t> </a:t>
            </a:r>
            <a:r>
              <a:rPr lang="en-AU" sz="2000" dirty="0" smtClean="0"/>
              <a:t>  in regional nodes</a:t>
            </a:r>
            <a:endParaRPr lang="en-AU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22896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Presence(property</a:t>
            </a:r>
            <a:r>
              <a:rPr lang="en-AU" sz="1400" dirty="0">
                <a:solidFill>
                  <a:schemeClr val="tx1"/>
                </a:solidFill>
              </a:rPr>
              <a:t>) NEW</a:t>
            </a: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117362005|Nominal value(qualifier)|</a:t>
            </a:r>
          </a:p>
        </p:txBody>
      </p:sp>
      <p:cxnSp>
        <p:nvCxnSpPr>
          <p:cNvPr id="32" name="Elbow Connector 31"/>
          <p:cNvCxnSpPr>
            <a:stCxn id="66" idx="6"/>
          </p:cNvCxnSpPr>
          <p:nvPr/>
        </p:nvCxnSpPr>
        <p:spPr>
          <a:xfrm>
            <a:off x="1697710" y="2280050"/>
            <a:ext cx="832234" cy="2839690"/>
          </a:xfrm>
          <a:prstGeom prst="bentConnector3">
            <a:avLst>
              <a:gd name="adj1" fmla="val 34076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Metastatic 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7398" y="2280050"/>
            <a:ext cx="1028303" cy="603056"/>
          </a:xfrm>
          <a:prstGeom prst="bentConnector3">
            <a:avLst>
              <a:gd name="adj1" fmla="val 1028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5907" y="2375184"/>
            <a:ext cx="1231285" cy="102830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811001" y="3322599"/>
            <a:ext cx="42361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245286003|Celiac lymph node group(body structure)|</a:t>
            </a: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4151" y="5496444"/>
            <a:ext cx="4204562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with </a:t>
            </a:r>
            <a:r>
              <a:rPr lang="en-US" sz="1400" dirty="0" smtClean="0">
                <a:solidFill>
                  <a:schemeClr val="tx1"/>
                </a:solidFill>
              </a:rPr>
              <a:t>… </a:t>
            </a:r>
            <a:r>
              <a:rPr lang="en-US" sz="1400" dirty="0">
                <a:solidFill>
                  <a:schemeClr val="tx1"/>
                </a:solidFill>
              </a:rPr>
              <a:t>NEW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70469"/>
            <a:ext cx="6102351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Presence metastases in regional </a:t>
            </a:r>
            <a:r>
              <a:rPr lang="en-US" sz="1400" dirty="0">
                <a:solidFill>
                  <a:schemeClr val="tx1"/>
                </a:solidFill>
              </a:rPr>
              <a:t>lymph nodes (</a:t>
            </a:r>
            <a:r>
              <a:rPr lang="en-US" sz="1400" dirty="0" smtClean="0">
                <a:solidFill>
                  <a:schemeClr val="tx1"/>
                </a:solidFill>
              </a:rPr>
              <a:t>observable)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8352" y="4930505"/>
            <a:ext cx="3150221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Value set</a:t>
            </a:r>
          </a:p>
          <a:p>
            <a:r>
              <a:rPr lang="en-US" dirty="0"/>
              <a:t>52101004|Present (qualifier)|</a:t>
            </a:r>
          </a:p>
          <a:p>
            <a:r>
              <a:rPr lang="en-US" dirty="0"/>
              <a:t>2667000  |Absent(qualifier</a:t>
            </a:r>
            <a:r>
              <a:rPr lang="en-US" dirty="0" smtClean="0"/>
              <a:t>)|</a:t>
            </a:r>
            <a:endParaRPr lang="en-US" dirty="0"/>
          </a:p>
        </p:txBody>
      </p:sp>
      <p:cxnSp>
        <p:nvCxnSpPr>
          <p:cNvPr id="51" name="Elbow Connector 50"/>
          <p:cNvCxnSpPr>
            <a:endCxn id="36" idx="1"/>
          </p:cNvCxnSpPr>
          <p:nvPr/>
        </p:nvCxnSpPr>
        <p:spPr>
          <a:xfrm flipV="1">
            <a:off x="4574850" y="3504978"/>
            <a:ext cx="236151" cy="877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573078" y="1070469"/>
            <a:ext cx="2300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elimination </a:t>
            </a:r>
          </a:p>
          <a:p>
            <a:r>
              <a:rPr lang="en-US" dirty="0"/>
              <a:t> </a:t>
            </a:r>
            <a:r>
              <a:rPr lang="en-US" dirty="0" smtClean="0"/>
              <a:t>  of </a:t>
            </a:r>
            <a:r>
              <a:rPr lang="en-US" dirty="0" err="1" smtClean="0"/>
              <a:t>micrometastasis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72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61505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118536000|Entitic number(property)|</a:t>
            </a: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30766002|Quantitative value(qualifier)|</a:t>
            </a:r>
          </a:p>
        </p:txBody>
      </p: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5" y="2696833"/>
            <a:ext cx="412417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Metastatic </a:t>
            </a:r>
            <a:r>
              <a:rPr lang="en-AU" sz="1400" dirty="0">
                <a:solidFill>
                  <a:schemeClr val="tx1"/>
                </a:solidFill>
              </a:rPr>
              <a:t>neoplasm (morphology)|</a:t>
            </a: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6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697710" y="2280050"/>
            <a:ext cx="1307991" cy="603056"/>
          </a:xfrm>
          <a:prstGeom prst="bentConnector3">
            <a:avLst>
              <a:gd name="adj1" fmla="val 2264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9085" y="2378362"/>
            <a:ext cx="1224929" cy="102830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811001" y="3322599"/>
            <a:ext cx="42361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245286003 |</a:t>
            </a:r>
            <a:r>
              <a:rPr lang="en-US" sz="1200" dirty="0">
                <a:solidFill>
                  <a:schemeClr val="tx1"/>
                </a:solidFill>
              </a:rPr>
              <a:t>Celiac lymph node group(body structure)|</a:t>
            </a: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4151" y="5496444"/>
            <a:ext cx="4204562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</a:t>
            </a:r>
            <a:r>
              <a:rPr lang="en-US" sz="1400" dirty="0" smtClean="0">
                <a:solidFill>
                  <a:schemeClr val="tx1"/>
                </a:solidFill>
              </a:rPr>
              <a:t>with … </a:t>
            </a:r>
            <a:r>
              <a:rPr lang="en-US" sz="1400" dirty="0">
                <a:solidFill>
                  <a:schemeClr val="tx1"/>
                </a:solidFill>
              </a:rPr>
              <a:t>NEW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70469"/>
            <a:ext cx="802391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Number of </a:t>
            </a:r>
            <a:r>
              <a:rPr lang="en-US" sz="1400" dirty="0" smtClean="0">
                <a:solidFill>
                  <a:schemeClr val="tx1"/>
                </a:solidFill>
              </a:rPr>
              <a:t>regional lymph </a:t>
            </a:r>
            <a:r>
              <a:rPr lang="en-US" sz="1400" dirty="0">
                <a:solidFill>
                  <a:schemeClr val="tx1"/>
                </a:solidFill>
              </a:rPr>
              <a:t>nodes with </a:t>
            </a:r>
            <a:r>
              <a:rPr lang="en-US" sz="1400" dirty="0" smtClean="0">
                <a:solidFill>
                  <a:schemeClr val="tx1"/>
                </a:solidFill>
              </a:rPr>
              <a:t>metastases </a:t>
            </a:r>
            <a:r>
              <a:rPr lang="en-US" sz="1400" dirty="0">
                <a:solidFill>
                  <a:schemeClr val="tx1"/>
                </a:solidFill>
              </a:rPr>
              <a:t>from </a:t>
            </a:r>
            <a:r>
              <a:rPr lang="en-US" sz="1400" dirty="0" smtClean="0">
                <a:solidFill>
                  <a:schemeClr val="tx1"/>
                </a:solidFill>
              </a:rPr>
              <a:t>malignancy </a:t>
            </a:r>
            <a:r>
              <a:rPr lang="en-US" sz="1400" dirty="0">
                <a:solidFill>
                  <a:schemeClr val="tx1"/>
                </a:solidFill>
              </a:rPr>
              <a:t>(observable))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endCxn id="36" idx="1"/>
          </p:cNvCxnSpPr>
          <p:nvPr/>
        </p:nvCxnSpPr>
        <p:spPr>
          <a:xfrm flipV="1">
            <a:off x="4574850" y="3504978"/>
            <a:ext cx="236151" cy="877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67" y="245352"/>
            <a:ext cx="8229600" cy="579434"/>
          </a:xfrm>
        </p:spPr>
        <p:txBody>
          <a:bodyPr/>
          <a:lstStyle/>
          <a:p>
            <a:r>
              <a:rPr lang="en-US" sz="2400" dirty="0" smtClean="0"/>
              <a:t>Agreed use case: </a:t>
            </a:r>
            <a:br>
              <a:rPr lang="en-US" sz="2400" dirty="0" smtClean="0"/>
            </a:br>
            <a:r>
              <a:rPr lang="en-US" sz="2400" dirty="0" smtClean="0"/>
              <a:t>Number of lymph nodes positive for cancer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065151" y="1637239"/>
            <a:ext cx="2754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Delete ‘</a:t>
            </a:r>
            <a:r>
              <a:rPr lang="en-US" dirty="0" err="1" smtClean="0"/>
              <a:t>micrometastases</a:t>
            </a:r>
            <a:r>
              <a:rPr lang="en-US" dirty="0" smtClean="0"/>
              <a:t>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80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8605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I</a:t>
            </a:r>
            <a:r>
              <a:rPr lang="en-AU" sz="1400" dirty="0" smtClean="0">
                <a:solidFill>
                  <a:schemeClr val="tx1"/>
                </a:solidFill>
              </a:rPr>
              <a:t>nvasiveness(property</a:t>
            </a:r>
            <a:r>
              <a:rPr lang="en-AU" sz="1400" dirty="0">
                <a:solidFill>
                  <a:schemeClr val="tx1"/>
                </a:solidFill>
              </a:rPr>
              <a:t>) NEW</a:t>
            </a: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84442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 117362005|Nominal value(qualifier)|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738365" y="3820661"/>
            <a:ext cx="4308784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382003004|Primary malignant neoplasm of </a:t>
            </a:r>
            <a:r>
              <a:rPr lang="en-US" sz="1200" dirty="0" smtClean="0">
                <a:solidFill>
                  <a:schemeClr val="tx1"/>
                </a:solidFill>
              </a:rPr>
              <a:t>pancreas|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5" y="2696833"/>
            <a:ext cx="412417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367651003|Malignant neoplasm (morphology)|</a:t>
            </a: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6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7398" y="2280050"/>
            <a:ext cx="1028303" cy="603056"/>
          </a:xfrm>
          <a:prstGeom prst="bentConnector3">
            <a:avLst>
              <a:gd name="adj1" fmla="val -26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9083" y="2378361"/>
            <a:ext cx="1224932" cy="102830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811001" y="3322599"/>
            <a:ext cx="42361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Distal surgical margin (body structure) NEW</a:t>
            </a: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516071" y="3878304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Precondition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4151" y="5496444"/>
            <a:ext cx="4204562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with </a:t>
            </a:r>
            <a:r>
              <a:rPr lang="en-US" sz="1400" dirty="0" smtClean="0">
                <a:solidFill>
                  <a:schemeClr val="tx1"/>
                </a:solidFill>
              </a:rPr>
              <a:t>… NEW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Elbow Connector 138"/>
          <p:cNvCxnSpPr/>
          <p:nvPr/>
        </p:nvCxnSpPr>
        <p:spPr>
          <a:xfrm flipV="1">
            <a:off x="4047226" y="4010876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Elbow Connector 139"/>
          <p:cNvCxnSpPr>
            <a:endCxn id="54" idx="1"/>
          </p:cNvCxnSpPr>
          <p:nvPr/>
        </p:nvCxnSpPr>
        <p:spPr>
          <a:xfrm>
            <a:off x="1959525" y="4010876"/>
            <a:ext cx="556546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70469"/>
            <a:ext cx="586381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Presence of malignancy in distal surgical margin(observable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endCxn id="36" idx="1"/>
          </p:cNvCxnSpPr>
          <p:nvPr/>
        </p:nvCxnSpPr>
        <p:spPr>
          <a:xfrm flipV="1">
            <a:off x="4574850" y="3504978"/>
            <a:ext cx="236151" cy="877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67" y="245352"/>
            <a:ext cx="8229600" cy="579434"/>
          </a:xfrm>
        </p:spPr>
        <p:txBody>
          <a:bodyPr/>
          <a:lstStyle/>
          <a:p>
            <a:r>
              <a:rPr lang="en-US" sz="2400" dirty="0" smtClean="0"/>
              <a:t>Cancer found in surgical margins</a:t>
            </a:r>
            <a:endParaRPr lang="en-US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0" y="4896948"/>
            <a:ext cx="3155031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Value set</a:t>
            </a:r>
          </a:p>
          <a:p>
            <a:r>
              <a:rPr lang="en-US" dirty="0" smtClean="0"/>
              <a:t>52101004|Present (qualifier)|</a:t>
            </a:r>
          </a:p>
          <a:p>
            <a:r>
              <a:rPr lang="en-US" dirty="0" smtClean="0"/>
              <a:t>2667000  |Absent(qualifier)|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27304" y="1271647"/>
            <a:ext cx="2775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removal of primary </a:t>
            </a:r>
          </a:p>
          <a:p>
            <a:r>
              <a:rPr lang="en-US" dirty="0" smtClean="0"/>
              <a:t>site as defining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99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 for inclusion of clinically relevant human gene references into SNOMED CT was discussed but no consensus developed</a:t>
            </a:r>
          </a:p>
          <a:p>
            <a:r>
              <a:rPr lang="en-US" dirty="0" smtClean="0"/>
              <a:t>Nucleotide sequence </a:t>
            </a:r>
            <a:r>
              <a:rPr lang="en-US" dirty="0"/>
              <a:t>testing </a:t>
            </a:r>
            <a:r>
              <a:rPr lang="en-US" dirty="0" smtClean="0"/>
              <a:t>was discussed and a  proposal was made by Alexis for structuring of sequence reporting by variance from reference genomes…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808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183" y="523648"/>
            <a:ext cx="8229600" cy="579434"/>
          </a:xfrm>
        </p:spPr>
        <p:txBody>
          <a:bodyPr/>
          <a:lstStyle/>
          <a:p>
            <a:r>
              <a:rPr lang="en-US" dirty="0" smtClean="0"/>
              <a:t>Proposal for (human) nucleotide </a:t>
            </a:r>
            <a:br>
              <a:rPr lang="en-US" dirty="0" smtClean="0"/>
            </a:br>
            <a:r>
              <a:rPr lang="en-US" dirty="0" smtClean="0"/>
              <a:t>sequence report by variance (Alexis)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496031"/>
              </p:ext>
            </p:extLst>
          </p:nvPr>
        </p:nvGraphicFramePr>
        <p:xfrm>
          <a:off x="1739803" y="1428750"/>
          <a:ext cx="5664393" cy="5000625"/>
        </p:xfrm>
        <a:graphic>
          <a:graphicData uri="http://schemas.openxmlformats.org/drawingml/2006/table">
            <a:tbl>
              <a:tblPr/>
              <a:tblGrid>
                <a:gridCol w="1545611"/>
                <a:gridCol w="1440594"/>
                <a:gridCol w="2678188"/>
              </a:tblGrid>
              <a:tr h="369821">
                <a:tc>
                  <a:txBody>
                    <a:bodyPr/>
                    <a:lstStyle/>
                    <a:p>
                      <a:r>
                        <a:rPr lang="en-US" sz="900" b="1" u="sng" dirty="0">
                          <a:effectLst/>
                          <a:latin typeface="Times New Roman,serif"/>
                        </a:rPr>
                        <a:t>Property</a:t>
                      </a:r>
                      <a:endParaRPr lang="en-US" sz="1400" dirty="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u="sng">
                          <a:effectLst/>
                          <a:latin typeface="Times New Roman,serif"/>
                        </a:rPr>
                        <a:t>Example Value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u="sng" dirty="0" err="1" smtClean="0">
                          <a:effectLst/>
                          <a:latin typeface="Times New Roman,serif"/>
                        </a:rPr>
                        <a:t>Valuesets</a:t>
                      </a:r>
                      <a:r>
                        <a:rPr lang="en-US" sz="900" b="1" u="sng" dirty="0" smtClean="0">
                          <a:effectLst/>
                          <a:latin typeface="Times New Roman,serif"/>
                        </a:rPr>
                        <a:t> </a:t>
                      </a:r>
                      <a:r>
                        <a:rPr lang="en-US" sz="900" b="1" u="sng" dirty="0">
                          <a:effectLst/>
                          <a:latin typeface="Times New Roman,serif"/>
                        </a:rPr>
                        <a:t>(not comprehensive, by far)</a:t>
                      </a:r>
                      <a:endParaRPr lang="en-US" sz="1400" dirty="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Human Genome Reference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GRCh37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GRCh38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HUGO Gene Abbreviation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BRAF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STK11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TP53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Nucleic Acid Type Examined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DNA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RNA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Mitochondrial DNA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3959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Nucleic acid variant type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Single nucleotide variant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Insertion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Deletion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Translocation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Copy number variant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Methylation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522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Predicted protein variant type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Single amino acid substitution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Silent (no protein change)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Insertion with frameshift and early truncation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Insertion with frameshift and late truncation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Deletion with frameshift and early truncation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Deletion with frameshift and late truncation 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Fusion protein (translocation with another gene's protein)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Complete non-expression of protein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Splice region variant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09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Start coordinate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140453135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140453155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09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Stop coordinate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140453135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140453156 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HGVS nucleic acid nomenclature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c.1799T&gt;A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c.1779_1780delTGinsGA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HGVS protein nomenclature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p.Val600Glu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Times New Roman,serif"/>
                        </a:rPr>
                        <a:t>p.Asp594Asn</a:t>
                      </a:r>
                      <a:endParaRPr lang="en-US" sz="1400" dirty="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9900" y="1428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2E75B5"/>
                </a:solidFill>
                <a:effectLst/>
                <a:latin typeface="Times New Roman" pitchFamily="18" charset="0"/>
                <a:cs typeface="Arial" pitchFamily="34" charset="0"/>
              </a:rPr>
              <a:t>Human genetic variant from reference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769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44" y="353201"/>
            <a:ext cx="8229600" cy="579434"/>
          </a:xfrm>
        </p:spPr>
        <p:txBody>
          <a:bodyPr/>
          <a:lstStyle/>
          <a:p>
            <a:r>
              <a:rPr lang="en-US" dirty="0" smtClean="0"/>
              <a:t>Proposal for Infectious organism </a:t>
            </a:r>
            <a:br>
              <a:rPr lang="en-US" dirty="0" smtClean="0"/>
            </a:br>
            <a:r>
              <a:rPr lang="en-US" dirty="0" smtClean="0"/>
              <a:t>nucleotide sequence report by variance (Alexis)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8797314"/>
              </p:ext>
            </p:extLst>
          </p:nvPr>
        </p:nvGraphicFramePr>
        <p:xfrm>
          <a:off x="1669774" y="1523998"/>
          <a:ext cx="5989983" cy="5168348"/>
        </p:xfrm>
        <a:graphic>
          <a:graphicData uri="http://schemas.openxmlformats.org/drawingml/2006/table">
            <a:tbl>
              <a:tblPr/>
              <a:tblGrid>
                <a:gridCol w="3073516"/>
                <a:gridCol w="2916467"/>
              </a:tblGrid>
              <a:tr h="457955">
                <a:tc>
                  <a:txBody>
                    <a:bodyPr/>
                    <a:lstStyle/>
                    <a:p>
                      <a:r>
                        <a:rPr lang="en-US" sz="1200" b="1" u="sng">
                          <a:effectLst/>
                          <a:latin typeface="Times New Roman,serif"/>
                        </a:rPr>
                        <a:t>Property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>
                          <a:effectLst/>
                          <a:latin typeface="Times New Roman,serif"/>
                        </a:rPr>
                        <a:t>Exemplar Value</a:t>
                      </a:r>
                      <a:endParaRPr lang="en-US" dirty="0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955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Non-Human Organism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Hepatitis C Virus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955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Gene Name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NS3 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955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Nucleic Acid Type Examined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RNA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955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Nucleic acid variant type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Single nucleotide variant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354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Predicted protein variant type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Single amino acid substitution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955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Start coordinate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 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955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Stop coordinate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 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354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HGVS nucleic acid nomenclature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 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955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  <a:latin typeface="Times New Roman,serif"/>
                        </a:rPr>
                        <a:t>HGVS protein nomenclature</a:t>
                      </a:r>
                      <a:endParaRPr lang="en-US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  <a:latin typeface="Times New Roman,serif"/>
                        </a:rPr>
                        <a:t>p.Val36Met</a:t>
                      </a:r>
                      <a:endParaRPr lang="en-US" dirty="0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224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SIRS: </a:t>
            </a:r>
            <a:br>
              <a:rPr lang="en-US" dirty="0" smtClean="0"/>
            </a:br>
            <a:r>
              <a:rPr lang="en-US" dirty="0" smtClean="0"/>
              <a:t>“BRCA1 mutation carrier”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0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6007" y="264309"/>
            <a:ext cx="7977809" cy="579434"/>
          </a:xfrm>
        </p:spPr>
        <p:txBody>
          <a:bodyPr>
            <a:normAutofit fontScale="90000"/>
          </a:bodyPr>
          <a:lstStyle/>
          <a:p>
            <a:r>
              <a:rPr lang="en-AU" sz="2000" dirty="0" smtClean="0"/>
              <a:t>Discussed; not agreed</a:t>
            </a:r>
            <a:br>
              <a:rPr lang="en-AU" sz="2000" dirty="0" smtClean="0"/>
            </a:br>
            <a:r>
              <a:rPr lang="en-AU" sz="2000" dirty="0" smtClean="0"/>
              <a:t>==42778-1|BRCA1 Ag </a:t>
            </a:r>
            <a:r>
              <a:rPr lang="en-AU" sz="2000" dirty="0" err="1" smtClean="0"/>
              <a:t>detection|Acnc|Tiss|Ord|Immune</a:t>
            </a:r>
            <a:r>
              <a:rPr lang="en-AU" sz="2000" dirty="0" smtClean="0"/>
              <a:t> stain|</a:t>
            </a:r>
            <a:endParaRPr lang="en-AU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80532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922976" y="218238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Presence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Ordinal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5" name="Elbow Connector 34"/>
          <p:cNvCxnSpPr>
            <a:endCxn id="46" idx="1"/>
          </p:cNvCxnSpPr>
          <p:nvPr/>
        </p:nvCxnSpPr>
        <p:spPr>
          <a:xfrm rot="16200000" flipH="1">
            <a:off x="1955658" y="2317118"/>
            <a:ext cx="602567" cy="55623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2535058" y="2696833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Mutant BRCA1 protein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 flipV="1">
            <a:off x="4047226" y="2883106"/>
            <a:ext cx="875750" cy="1341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927040" cy="3150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697710" y="2293951"/>
            <a:ext cx="786058" cy="58107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164774" y="1670089"/>
            <a:ext cx="896030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4151" y="5496444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err="1" smtClean="0">
                <a:solidFill>
                  <a:schemeClr val="tx1"/>
                </a:solidFill>
              </a:rPr>
              <a:t>Immunoperoxidase</a:t>
            </a:r>
            <a:r>
              <a:rPr lang="en-AU" sz="1400" dirty="0" smtClean="0">
                <a:solidFill>
                  <a:schemeClr val="tx1"/>
                </a:solidFill>
              </a:rPr>
              <a:t> technique NEW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|Tissue specimen </a:t>
            </a:r>
            <a:r>
              <a:rPr lang="en-AU" sz="1400" dirty="0">
                <a:solidFill>
                  <a:schemeClr val="tx1"/>
                </a:solidFill>
              </a:rPr>
              <a:t>(specimen)|</a:t>
            </a: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46007" y="991715"/>
            <a:ext cx="5989750" cy="56852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Antigen </a:t>
            </a:r>
            <a:r>
              <a:rPr lang="en-US" sz="1400" dirty="0">
                <a:solidFill>
                  <a:schemeClr val="tx1"/>
                </a:solidFill>
              </a:rPr>
              <a:t>detection by </a:t>
            </a:r>
            <a:r>
              <a:rPr lang="en-US" sz="1400" dirty="0" err="1" smtClean="0">
                <a:solidFill>
                  <a:schemeClr val="tx1"/>
                </a:solidFill>
              </a:rPr>
              <a:t>immunoperoxidase</a:t>
            </a:r>
            <a:r>
              <a:rPr lang="en-US" sz="1400" dirty="0" smtClean="0">
                <a:solidFill>
                  <a:schemeClr val="tx1"/>
                </a:solidFill>
              </a:rPr>
              <a:t> technique of BRCA1 gene of specimen(observable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15851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Observable entity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9176" y="4438810"/>
            <a:ext cx="1172116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Value set</a:t>
            </a:r>
          </a:p>
          <a:p>
            <a:r>
              <a:rPr lang="en-US" dirty="0"/>
              <a:t>  </a:t>
            </a:r>
            <a:r>
              <a:rPr lang="en-US" dirty="0" smtClean="0"/>
              <a:t> Present</a:t>
            </a:r>
          </a:p>
          <a:p>
            <a:r>
              <a:rPr lang="en-US" dirty="0" smtClean="0"/>
              <a:t>   Absent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85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Jim Campbell (UNMC, facilitator)</a:t>
            </a:r>
          </a:p>
          <a:p>
            <a:r>
              <a:rPr lang="en-US" dirty="0" smtClean="0"/>
              <a:t>Ian Green (IHTSDO)</a:t>
            </a:r>
          </a:p>
          <a:p>
            <a:r>
              <a:rPr lang="en-US" dirty="0" smtClean="0"/>
              <a:t>Georg Brox (</a:t>
            </a:r>
            <a:r>
              <a:rPr lang="en-US" dirty="0" err="1" smtClean="0"/>
              <a:t>IPaLM</a:t>
            </a:r>
            <a:r>
              <a:rPr lang="en-US" dirty="0" smtClean="0"/>
              <a:t> member)</a:t>
            </a:r>
          </a:p>
          <a:p>
            <a:r>
              <a:rPr lang="en-US" dirty="0" smtClean="0"/>
              <a:t>Alexis Carter (College of American Pathology)</a:t>
            </a:r>
          </a:p>
          <a:p>
            <a:r>
              <a:rPr lang="en-US" dirty="0" smtClean="0"/>
              <a:t>Jeremy Rogers (NHS)</a:t>
            </a:r>
          </a:p>
          <a:p>
            <a:r>
              <a:rPr lang="en-US" dirty="0" smtClean="0"/>
              <a:t>Daniel </a:t>
            </a:r>
            <a:r>
              <a:rPr lang="en-US" dirty="0" smtClean="0"/>
              <a:t>Karlsson (IHTSDO, Observable Working Group)</a:t>
            </a:r>
            <a:endParaRPr lang="en-US" dirty="0" smtClean="0"/>
          </a:p>
          <a:p>
            <a:r>
              <a:rPr lang="en-US" dirty="0" smtClean="0"/>
              <a:t>Farzaneh Ashrafi (IHTSDO)</a:t>
            </a:r>
          </a:p>
          <a:p>
            <a:r>
              <a:rPr lang="en-US" dirty="0" smtClean="0"/>
              <a:t>Suzanne Santamaria (IHTSDO)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9049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>
          <a:xfrm>
            <a:off x="685800" y="2878128"/>
            <a:ext cx="7772400" cy="1470025"/>
          </a:xfrm>
        </p:spPr>
        <p:txBody>
          <a:bodyPr/>
          <a:lstStyle/>
          <a:p>
            <a:r>
              <a:rPr lang="en-US" dirty="0" smtClean="0"/>
              <a:t>SIRS: </a:t>
            </a:r>
            <a:br>
              <a:rPr lang="en-US" dirty="0" smtClean="0"/>
            </a:br>
            <a:r>
              <a:rPr lang="en-US" dirty="0" smtClean="0"/>
              <a:t>“Malignant melanoma with BRAF V600E mutation”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0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0523" y="122564"/>
            <a:ext cx="6899692" cy="579434"/>
          </a:xfrm>
        </p:spPr>
        <p:txBody>
          <a:bodyPr>
            <a:normAutofit fontScale="90000"/>
          </a:bodyPr>
          <a:lstStyle/>
          <a:p>
            <a:r>
              <a:rPr lang="en-AU" sz="2000" dirty="0" smtClean="0"/>
              <a:t>Discussed; not agreed</a:t>
            </a:r>
            <a:br>
              <a:rPr lang="en-AU" sz="2000" dirty="0" smtClean="0"/>
            </a:br>
            <a:r>
              <a:rPr lang="en-AU" sz="2000" dirty="0" smtClean="0"/>
              <a:t>&lt;&gt;58415-1|BRAF gene.p.V600E|Arb|Pt|Tiss|Ord|</a:t>
            </a:r>
            <a:r>
              <a:rPr lang="en-AU" sz="2000" dirty="0" smtClean="0">
                <a:solidFill>
                  <a:srgbClr val="FF0000"/>
                </a:solidFill>
              </a:rPr>
              <a:t>Molgen</a:t>
            </a:r>
            <a:r>
              <a:rPr lang="en-AU" sz="2000" dirty="0" smtClean="0"/>
              <a:t>|</a:t>
            </a:r>
            <a:endParaRPr lang="en-AU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56696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544969" y="2150879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705057003|Presence(qualifier)|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117363000 |Ordinal value (qualifier value)|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5" name="Elbow Connector 34"/>
          <p:cNvCxnSpPr>
            <a:endCxn id="46" idx="1"/>
          </p:cNvCxnSpPr>
          <p:nvPr/>
        </p:nvCxnSpPr>
        <p:spPr>
          <a:xfrm>
            <a:off x="1978824" y="2293952"/>
            <a:ext cx="1026877" cy="589154"/>
          </a:xfrm>
          <a:prstGeom prst="bentConnector3">
            <a:avLst>
              <a:gd name="adj1" fmla="val -33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>
                <a:solidFill>
                  <a:schemeClr val="tx1"/>
                </a:solidFill>
              </a:rPr>
              <a:t>BRAF V600E mutant </a:t>
            </a:r>
            <a:r>
              <a:rPr lang="fr-FR" sz="1100" dirty="0" err="1">
                <a:solidFill>
                  <a:schemeClr val="tx1"/>
                </a:solidFill>
              </a:rPr>
              <a:t>protein</a:t>
            </a:r>
            <a:r>
              <a:rPr lang="fr-FR" sz="1100" dirty="0">
                <a:solidFill>
                  <a:schemeClr val="tx1"/>
                </a:solidFill>
              </a:rPr>
              <a:t> kinase(substance)(NEW</a:t>
            </a:r>
            <a:endParaRPr lang="en-AU" sz="11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549033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>
            <a:off x="1697710" y="2280047"/>
            <a:ext cx="1307991" cy="1224932"/>
          </a:xfrm>
          <a:prstGeom prst="bentConnector3">
            <a:avLst>
              <a:gd name="adj1" fmla="val 20618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907852" y="3215916"/>
            <a:ext cx="3778948" cy="483979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2092003|Malignant melanoma(morphology)|</a:t>
            </a: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164774" y="1670089"/>
            <a:ext cx="896030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38365" y="5465967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err="1" smtClean="0">
                <a:solidFill>
                  <a:schemeClr val="tx1"/>
                </a:solidFill>
              </a:rPr>
              <a:t>Immunoperoxidase</a:t>
            </a:r>
            <a:r>
              <a:rPr lang="en-AU" sz="1400" dirty="0" smtClean="0">
                <a:solidFill>
                  <a:schemeClr val="tx1"/>
                </a:solidFill>
              </a:rPr>
              <a:t> technique NEW 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Formalin fixed paraffin embedded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46007" y="991715"/>
            <a:ext cx="5989750" cy="56852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BRAF V600E mutant protein detection  by </a:t>
            </a:r>
            <a:r>
              <a:rPr lang="en-US" sz="1400" dirty="0" err="1">
                <a:solidFill>
                  <a:schemeClr val="tx1"/>
                </a:solidFill>
              </a:rPr>
              <a:t>immunoperoxidase</a:t>
            </a:r>
            <a:r>
              <a:rPr lang="en-US" sz="1400" dirty="0">
                <a:solidFill>
                  <a:schemeClr val="tx1"/>
                </a:solidFill>
              </a:rPr>
              <a:t> staining of melanoma skin biopsy specimen (observable)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15851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Observable entity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0" name="Elbow Connector 49"/>
          <p:cNvCxnSpPr/>
          <p:nvPr/>
        </p:nvCxnSpPr>
        <p:spPr>
          <a:xfrm flipV="1">
            <a:off x="4559726" y="3507073"/>
            <a:ext cx="348126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30523" y="4675888"/>
            <a:ext cx="1415772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Value set</a:t>
            </a:r>
          </a:p>
          <a:p>
            <a:r>
              <a:rPr lang="en-US" dirty="0" smtClean="0"/>
              <a:t>     Positive</a:t>
            </a:r>
          </a:p>
          <a:p>
            <a:r>
              <a:rPr lang="en-US" dirty="0"/>
              <a:t> </a:t>
            </a:r>
            <a:r>
              <a:rPr lang="en-US" dirty="0" smtClean="0"/>
              <a:t>    Negative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44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0640"/>
            <a:ext cx="8229600" cy="579434"/>
          </a:xfrm>
        </p:spPr>
        <p:txBody>
          <a:bodyPr/>
          <a:lstStyle/>
          <a:p>
            <a:r>
              <a:rPr lang="en-US" dirty="0" smtClean="0"/>
              <a:t>272394005|Technique(qualifier)|</a:t>
            </a:r>
            <a:br>
              <a:rPr lang="en-US" dirty="0" smtClean="0"/>
            </a:br>
            <a:r>
              <a:rPr lang="en-US" sz="2400" dirty="0" smtClean="0"/>
              <a:t>Expanded SNOMED CT draft Lab/Pathology semantics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4322"/>
            <a:ext cx="8229600" cy="50006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6"/>
                </a:solidFill>
              </a:rPr>
              <a:t>Techniques attribute was segregated to include specimen preparation techniques which are to be non-defining (qualifier) attributes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6"/>
                </a:solidFill>
              </a:rPr>
              <a:t>Anatomic pathology techniques hierarchy was redesigned by Alexis and submitted for comments and decision on SNCT content definition by the licensed pathologists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6"/>
                </a:solidFill>
              </a:rPr>
              <a:t>Ref:(APTechniquesDraft20150918.xlsx)</a:t>
            </a:r>
          </a:p>
        </p:txBody>
      </p:sp>
    </p:spTree>
    <p:extLst>
      <p:ext uri="{BB962C8B-B14F-4D97-AF65-F5344CB8AC3E}">
        <p14:creationId xmlns:p14="http://schemas.microsoft.com/office/powerpoint/2010/main" val="8549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118598001 |Measurement property(qualifier)</a:t>
            </a:r>
            <a:br>
              <a:rPr lang="en-US" sz="2400" dirty="0" smtClean="0"/>
            </a:br>
            <a:r>
              <a:rPr lang="en-US" sz="2400" dirty="0" smtClean="0"/>
              <a:t>Expanded SNOMED CT draft Lab/Pathology semantics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686800" cy="500066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Measurement property</a:t>
            </a:r>
          </a:p>
          <a:p>
            <a:pPr marL="457200" lvl="1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Entitic</a:t>
            </a:r>
            <a:r>
              <a:rPr lang="en-US" dirty="0" smtClean="0"/>
              <a:t> properties) </a:t>
            </a:r>
          </a:p>
          <a:p>
            <a:pPr lvl="1"/>
            <a:r>
              <a:rPr lang="en-US" u="sng" dirty="0" err="1" smtClean="0"/>
              <a:t>Entitic</a:t>
            </a:r>
            <a:r>
              <a:rPr lang="en-US" u="sng" dirty="0" smtClean="0"/>
              <a:t> integrity:</a:t>
            </a:r>
            <a:r>
              <a:rPr lang="en-US" dirty="0" smtClean="0"/>
              <a:t> </a:t>
            </a:r>
            <a:r>
              <a:rPr lang="en-US" sz="1600" dirty="0" smtClean="0"/>
              <a:t>degree of wholeness; absence of fragmentation or distortion</a:t>
            </a:r>
            <a:endParaRPr lang="en-US" sz="1600" u="sng" dirty="0" smtClean="0"/>
          </a:p>
          <a:p>
            <a:pPr lvl="1"/>
            <a:r>
              <a:rPr lang="en-US" u="sng" dirty="0" smtClean="0"/>
              <a:t>Location:</a:t>
            </a:r>
            <a:r>
              <a:rPr lang="en-US" dirty="0" smtClean="0"/>
              <a:t> (</a:t>
            </a:r>
            <a:r>
              <a:rPr lang="en-US" sz="1600" dirty="0" smtClean="0"/>
              <a:t>organism structure or other) site </a:t>
            </a:r>
          </a:p>
          <a:p>
            <a:pPr lvl="1"/>
            <a:r>
              <a:rPr lang="en-US" u="sng" dirty="0"/>
              <a:t>M</a:t>
            </a:r>
            <a:r>
              <a:rPr lang="en-US" u="sng" dirty="0" smtClean="0"/>
              <a:t>orphology</a:t>
            </a:r>
            <a:r>
              <a:rPr lang="en-US" sz="1600" dirty="0" smtClean="0"/>
              <a:t>: (phenotypic observations, gross or micro) clear demarcation, shape or configuration</a:t>
            </a:r>
            <a:r>
              <a:rPr lang="en-US" sz="1600" u="sng" dirty="0" smtClean="0"/>
              <a:t>(propose value sets for exemplar specification</a:t>
            </a:r>
            <a:r>
              <a:rPr lang="en-US" sz="1600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u="sng" dirty="0" smtClean="0"/>
              <a:t>Local invasiveness:</a:t>
            </a:r>
            <a:r>
              <a:rPr lang="en-US" sz="2200" dirty="0" smtClean="0"/>
              <a:t> </a:t>
            </a:r>
            <a:r>
              <a:rPr lang="en-US" sz="1600" dirty="0" smtClean="0"/>
              <a:t>extension or infiltration of source into adjacent structures</a:t>
            </a:r>
            <a:endParaRPr lang="en-US" sz="1600" u="sng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u="sng" dirty="0"/>
              <a:t>G</a:t>
            </a:r>
            <a:r>
              <a:rPr lang="en-US" sz="2200" u="sng" dirty="0" smtClean="0"/>
              <a:t>rade:</a:t>
            </a:r>
            <a:r>
              <a:rPr lang="en-US" sz="2200" dirty="0" smtClean="0"/>
              <a:t> </a:t>
            </a:r>
            <a:r>
              <a:rPr lang="en-US" sz="1600" dirty="0" smtClean="0"/>
              <a:t>disease specific assessment of aggressiveness as established by reference clinical classifications; value sets specified &lt;&lt;277457005|Histologic grading systems(staging scale)</a:t>
            </a:r>
            <a:endParaRPr lang="en-US" sz="1600" u="sng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u="sng" strike="sngStrike" dirty="0" smtClean="0"/>
              <a:t>Not concluded: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u="sng" strike="sngStrike" dirty="0" smtClean="0"/>
              <a:t>Genotypic variation (?Variability):</a:t>
            </a:r>
            <a:r>
              <a:rPr lang="en-US" sz="2200" strike="sngStrike" dirty="0" smtClean="0"/>
              <a:t> </a:t>
            </a:r>
            <a:r>
              <a:rPr lang="en-US" strike="sngStrike" dirty="0" smtClean="0"/>
              <a:t>degree of observed variation in genome (review)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u="sng" strike="sngStrike" dirty="0" smtClean="0"/>
              <a:t>Nucleotide sequence:</a:t>
            </a:r>
            <a:r>
              <a:rPr lang="en-US" sz="2200" strike="sngStrike" dirty="0" smtClean="0"/>
              <a:t> </a:t>
            </a:r>
            <a:r>
              <a:rPr lang="en-US" strike="sngStrike" dirty="0" smtClean="0"/>
              <a:t>genotypic </a:t>
            </a:r>
            <a:r>
              <a:rPr lang="en-US" strike="sngStrike" dirty="0"/>
              <a:t>s</a:t>
            </a:r>
            <a:r>
              <a:rPr lang="en-US" strike="sngStrike" dirty="0" smtClean="0"/>
              <a:t>equence assessment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u="sng" strike="sngStrike" dirty="0" smtClean="0"/>
              <a:t>Gene methylation:</a:t>
            </a:r>
            <a:r>
              <a:rPr lang="en-US" sz="2200" strike="sngStrike" dirty="0" smtClean="0"/>
              <a:t> </a:t>
            </a:r>
            <a:r>
              <a:rPr lang="en-US" strike="sngStrike" dirty="0" err="1" smtClean="0"/>
              <a:t>hypermethylation</a:t>
            </a:r>
            <a:r>
              <a:rPr lang="en-US" strike="sngStrike" dirty="0" smtClean="0"/>
              <a:t> of nucleotides (review)</a:t>
            </a:r>
            <a:endParaRPr lang="en-US" u="sng" strike="sngStrike" dirty="0"/>
          </a:p>
        </p:txBody>
      </p:sp>
    </p:spTree>
    <p:extLst>
      <p:ext uri="{BB962C8B-B14F-4D97-AF65-F5344CB8AC3E}">
        <p14:creationId xmlns:p14="http://schemas.microsoft.com/office/powerpoint/2010/main" val="314739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06264"/>
            <a:ext cx="8229600" cy="5794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Use case for flattened model for deployment </a:t>
            </a:r>
            <a:br>
              <a:rPr lang="en-AU" dirty="0" smtClean="0"/>
            </a:br>
            <a:r>
              <a:rPr lang="en-AU" dirty="0" smtClean="0"/>
              <a:t>at Nebraska  (Time aspect, precondition not shown but included)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39345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544969" y="219295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Has histopathologic location NEW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117362005|Nominal(qualifier)|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7" name="Flowchart: Terminator 26"/>
          <p:cNvSpPr/>
          <p:nvPr/>
        </p:nvSpPr>
        <p:spPr>
          <a:xfrm>
            <a:off x="2529944" y="4987880"/>
            <a:ext cx="1512168" cy="263719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Units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38365" y="3745731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----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9" name="Elbow Connector 28"/>
          <p:cNvCxnSpPr>
            <a:stCxn id="27" idx="3"/>
            <a:endCxn id="123" idx="1"/>
          </p:cNvCxnSpPr>
          <p:nvPr/>
        </p:nvCxnSpPr>
        <p:spPr>
          <a:xfrm flipV="1">
            <a:off x="4042112" y="51197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66" idx="6"/>
            <a:endCxn id="27" idx="1"/>
          </p:cNvCxnSpPr>
          <p:nvPr/>
        </p:nvCxnSpPr>
        <p:spPr>
          <a:xfrm>
            <a:off x="1697710" y="2280050"/>
            <a:ext cx="832234" cy="2839690"/>
          </a:xfrm>
          <a:prstGeom prst="bentConnector3">
            <a:avLst>
              <a:gd name="adj1" fmla="val 34076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103369006 |Neoplasm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549033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59525" y="2280050"/>
            <a:ext cx="1046176" cy="603056"/>
          </a:xfrm>
          <a:prstGeom prst="bentConnector3">
            <a:avLst>
              <a:gd name="adj1" fmla="val 598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0149" y="2369426"/>
            <a:ext cx="1224929" cy="104617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907852" y="3239834"/>
            <a:ext cx="37789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15776008|Pancreatic structure(body structure)|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164774" y="1670089"/>
            <a:ext cx="896030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516071" y="3878304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Towards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4738364" y="4936381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---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714151" y="5496444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Gross inspection(technique) NEW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445405002|Surgical specimen(specimen)|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Elbow Connector 138"/>
          <p:cNvCxnSpPr/>
          <p:nvPr/>
        </p:nvCxnSpPr>
        <p:spPr>
          <a:xfrm flipV="1">
            <a:off x="4047226" y="4010876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Elbow Connector 139"/>
          <p:cNvCxnSpPr>
            <a:endCxn id="54" idx="1"/>
          </p:cNvCxnSpPr>
          <p:nvPr/>
        </p:nvCxnSpPr>
        <p:spPr>
          <a:xfrm>
            <a:off x="1959525" y="4010876"/>
            <a:ext cx="556546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46007" y="1157879"/>
            <a:ext cx="514806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Site of excised pancreatic neoplasm (observable entity)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15851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Observable entity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74208" y="1821905"/>
            <a:ext cx="601815" cy="451790"/>
          </a:xfrm>
          <a:prstGeom prst="bentConnector3">
            <a:avLst>
              <a:gd name="adj1" fmla="val 1555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0" name="Elbow Connector 49"/>
          <p:cNvCxnSpPr/>
          <p:nvPr/>
        </p:nvCxnSpPr>
        <p:spPr>
          <a:xfrm flipV="1">
            <a:off x="4559726" y="3507073"/>
            <a:ext cx="348126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2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45903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43636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&lt;&lt;118598001|Measurement property| *1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&lt;&lt;278444000|Scales types(qualifier)| *0-1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7" name="Flowchart: Terminator 26"/>
          <p:cNvSpPr/>
          <p:nvPr/>
        </p:nvSpPr>
        <p:spPr>
          <a:xfrm>
            <a:off x="2422431" y="4858056"/>
            <a:ext cx="1877254" cy="334885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246514001 |Units|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27977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&lt;&lt;Body structure, &lt;&lt;Substance, &lt;&lt;Clinical finding </a:t>
            </a:r>
            <a:r>
              <a:rPr lang="en-AU" sz="1200" smtClean="0">
                <a:solidFill>
                  <a:schemeClr val="tx1"/>
                </a:solidFill>
              </a:rPr>
              <a:t>&lt;&lt;Organism </a:t>
            </a:r>
            <a:r>
              <a:rPr lang="en-AU" sz="1200" dirty="0" smtClean="0">
                <a:solidFill>
                  <a:schemeClr val="tx1"/>
                </a:solidFill>
              </a:rPr>
              <a:t>*0-1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32" name="Elbow Connector 31"/>
          <p:cNvCxnSpPr>
            <a:endCxn id="27" idx="1"/>
          </p:cNvCxnSpPr>
          <p:nvPr/>
        </p:nvCxnSpPr>
        <p:spPr>
          <a:xfrm rot="16200000" flipH="1">
            <a:off x="817793" y="3420860"/>
            <a:ext cx="2758659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704319004|Inheres in|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&lt;&lt;</a:t>
            </a:r>
            <a:r>
              <a:rPr lang="en-US" sz="1000" dirty="0">
                <a:solidFill>
                  <a:schemeClr val="tx1"/>
                </a:solidFill>
              </a:rPr>
              <a:t>Body structure, &lt;&lt;Substance, &lt;&lt;Organism, &lt;&lt;</a:t>
            </a:r>
            <a:r>
              <a:rPr lang="en-US" sz="1000" dirty="0" smtClean="0">
                <a:solidFill>
                  <a:schemeClr val="tx1"/>
                </a:solidFill>
              </a:rPr>
              <a:t>Specimen *1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37798" y="2462791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 NEW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/>
          <p:nvPr/>
        </p:nvCxnSpPr>
        <p:spPr>
          <a:xfrm rot="16200000" flipH="1">
            <a:off x="143470" y="4108394"/>
            <a:ext cx="4235870" cy="579182"/>
          </a:xfrm>
          <a:prstGeom prst="bentConnector3">
            <a:avLst>
              <a:gd name="adj1" fmla="val 98806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&lt;&lt;Body </a:t>
            </a:r>
            <a:r>
              <a:rPr lang="en-US" sz="1000" dirty="0">
                <a:solidFill>
                  <a:schemeClr val="tx1"/>
                </a:solidFill>
              </a:rPr>
              <a:t>structure, </a:t>
            </a:r>
            <a:r>
              <a:rPr lang="en-US" sz="1000" dirty="0" smtClean="0">
                <a:solidFill>
                  <a:schemeClr val="tx1"/>
                </a:solidFill>
              </a:rPr>
              <a:t>&lt;&lt;Substance</a:t>
            </a:r>
            <a:r>
              <a:rPr lang="en-US" sz="1000" dirty="0">
                <a:solidFill>
                  <a:schemeClr val="tx1"/>
                </a:solidFill>
              </a:rPr>
              <a:t>, </a:t>
            </a:r>
            <a:r>
              <a:rPr lang="en-US" sz="1000" dirty="0" smtClean="0">
                <a:solidFill>
                  <a:schemeClr val="tx1"/>
                </a:solidFill>
              </a:rPr>
              <a:t>&lt;&lt;Organism</a:t>
            </a:r>
            <a:r>
              <a:rPr lang="en-US" sz="1000" dirty="0">
                <a:solidFill>
                  <a:schemeClr val="tx1"/>
                </a:solidFill>
              </a:rPr>
              <a:t>, </a:t>
            </a:r>
            <a:r>
              <a:rPr lang="en-US" sz="1000" dirty="0" smtClean="0">
                <a:solidFill>
                  <a:schemeClr val="tx1"/>
                </a:solidFill>
              </a:rPr>
              <a:t>&lt;&lt;Specimen *0-1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704318007|Property type|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704320005 |Towards|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370132008 |Scale type|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462477" y="5308666"/>
            <a:ext cx="1846501" cy="3835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246501002 |Technique|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37799" y="6326289"/>
            <a:ext cx="2181002" cy="32814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704327008 |Direct site|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/>
          <p:nvPr/>
        </p:nvCxnSpPr>
        <p:spPr>
          <a:xfrm rot="16200000" flipH="1">
            <a:off x="425973" y="3823635"/>
            <a:ext cx="3704450" cy="590860"/>
          </a:xfrm>
          <a:prstGeom prst="bentConnector3">
            <a:avLst>
              <a:gd name="adj1" fmla="val 10044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4720419" y="4858056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&lt;&lt;258666001|Units(qualifier)| *0-1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711448" y="5308666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&lt;&lt;272394005 |Technique (technique)| *0-many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51732" y="6246562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&lt;&lt;Body structure,&lt;&lt;445405002|Specimen| *0-1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572950"/>
            <a:ext cx="375489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Fully specified name (observable </a:t>
            </a:r>
            <a:r>
              <a:rPr lang="en-US" sz="1400" dirty="0">
                <a:solidFill>
                  <a:schemeClr val="tx1"/>
                </a:solidFill>
              </a:rPr>
              <a:t>entity)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704326004 |Precondition|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370134009 |Time aspect|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4" y="3831403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&lt;&lt;272103003|Time patterns (qualifier)| *1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38366" y="3334590"/>
            <a:ext cx="3994511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Clinical findings, Procedures </a:t>
            </a:r>
            <a:r>
              <a:rPr lang="en-AU" sz="1400" smtClean="0">
                <a:solidFill>
                  <a:schemeClr val="tx1"/>
                </a:solidFill>
              </a:rPr>
              <a:t>*0-many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134375" y="2733593"/>
            <a:ext cx="2148132" cy="42798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endCxn id="82" idx="1"/>
          </p:cNvCxnSpPr>
          <p:nvPr/>
        </p:nvCxnSpPr>
        <p:spPr>
          <a:xfrm rot="16200000" flipH="1">
            <a:off x="591669" y="3629650"/>
            <a:ext cx="3250953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Flowchart: Terminator 77"/>
          <p:cNvSpPr/>
          <p:nvPr/>
        </p:nvSpPr>
        <p:spPr>
          <a:xfrm>
            <a:off x="2303105" y="5828056"/>
            <a:ext cx="2212161" cy="326600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Specimen prep technique NEW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744859" y="5799563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&lt;&lt;|Preparation Technique (technique)| NEW *0-many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125" idx="1"/>
          </p:cNvCxnSpPr>
          <p:nvPr/>
        </p:nvCxnSpPr>
        <p:spPr bwMode="auto">
          <a:xfrm flipV="1">
            <a:off x="4448984" y="6450498"/>
            <a:ext cx="302748" cy="22651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89919" y="1703741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617041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3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>
            <a:endCxn id="79" idx="1"/>
          </p:cNvCxnSpPr>
          <p:nvPr/>
        </p:nvCxnSpPr>
        <p:spPr bwMode="auto">
          <a:xfrm>
            <a:off x="4539762" y="5991356"/>
            <a:ext cx="20509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6" name="Straight Arrow Connector 95"/>
          <p:cNvCxnSpPr/>
          <p:nvPr/>
        </p:nvCxnSpPr>
        <p:spPr bwMode="auto">
          <a:xfrm>
            <a:off x="4376648" y="5500459"/>
            <a:ext cx="393026" cy="6589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>
            <a:endCxn id="123" idx="1"/>
          </p:cNvCxnSpPr>
          <p:nvPr/>
        </p:nvCxnSpPr>
        <p:spPr bwMode="auto">
          <a:xfrm>
            <a:off x="4325942" y="5026306"/>
            <a:ext cx="394477" cy="1510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0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20980"/>
            <a:ext cx="8229600" cy="579434"/>
          </a:xfrm>
        </p:spPr>
        <p:txBody>
          <a:bodyPr>
            <a:normAutofit/>
          </a:bodyPr>
          <a:lstStyle/>
          <a:p>
            <a:r>
              <a:rPr lang="en-AU" dirty="0" smtClean="0"/>
              <a:t>Agreed Use case: Site of excision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01612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496585261000004104|Location|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115556" y="3087268"/>
            <a:ext cx="2349658" cy="556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117362005|Nominal(qualifier)|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626268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37003" y="2683420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108369006 |Neoplasm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 flipV="1">
            <a:off x="4138436" y="2869693"/>
            <a:ext cx="598567" cy="1341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2716731" y="3216659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058159" y="2293952"/>
            <a:ext cx="1568109" cy="589154"/>
          </a:xfrm>
          <a:prstGeom prst="bentConnector3">
            <a:avLst>
              <a:gd name="adj1" fmla="val 5957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723004" y="2435328"/>
            <a:ext cx="1252524" cy="73492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38365" y="3179742"/>
            <a:ext cx="3778948" cy="498624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76752008|Breast structure(body structure)|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68658" y="4356156"/>
            <a:ext cx="1512168" cy="36842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4151" y="5496444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424283341000004104|Gross inspection(technique)|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373826004 |Surgical excision sample(specimen)|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8" y="1070469"/>
            <a:ext cx="6531411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816800351000004103|Site of breast neoplasm (observable </a:t>
            </a:r>
            <a:r>
              <a:rPr lang="en-US" sz="1400" dirty="0">
                <a:solidFill>
                  <a:schemeClr val="tx1"/>
                </a:solidFill>
              </a:rPr>
              <a:t>entity</a:t>
            </a:r>
            <a:r>
              <a:rPr lang="en-US" sz="1400" dirty="0" smtClean="0">
                <a:solidFill>
                  <a:schemeClr val="tx1"/>
                </a:solidFill>
              </a:rPr>
              <a:t>)|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0" y="4911237"/>
            <a:ext cx="5864619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Value set</a:t>
            </a:r>
          </a:p>
          <a:p>
            <a:r>
              <a:rPr lang="en-US" dirty="0"/>
              <a:t> </a:t>
            </a:r>
            <a:r>
              <a:rPr lang="en-US" dirty="0" smtClean="0"/>
              <a:t>  110501003|Structure upper outer quadrant left breast|</a:t>
            </a:r>
          </a:p>
          <a:p>
            <a:r>
              <a:rPr lang="en-US" dirty="0"/>
              <a:t> </a:t>
            </a:r>
            <a:r>
              <a:rPr lang="en-US" dirty="0" smtClean="0"/>
              <a:t>  110502005|Structure lower outer quadrant left breast|</a:t>
            </a:r>
          </a:p>
          <a:p>
            <a:r>
              <a:rPr lang="en-US" dirty="0"/>
              <a:t> </a:t>
            </a:r>
            <a:r>
              <a:rPr lang="en-US" dirty="0" smtClean="0"/>
              <a:t> 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09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20980"/>
            <a:ext cx="8229600" cy="579434"/>
          </a:xfrm>
        </p:spPr>
        <p:txBody>
          <a:bodyPr>
            <a:normAutofit/>
          </a:bodyPr>
          <a:lstStyle/>
          <a:p>
            <a:r>
              <a:rPr lang="en-AU" sz="2600" dirty="0" smtClean="0"/>
              <a:t>Template: Excision site of neoplasm of XX</a:t>
            </a:r>
            <a:endParaRPr lang="en-AU" sz="2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82753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Location  NEW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117362005|Nominal(qualifier)|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103369006 |Neoplasm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7398" y="2280050"/>
            <a:ext cx="1028303" cy="603056"/>
          </a:xfrm>
          <a:prstGeom prst="bentConnector3">
            <a:avLst>
              <a:gd name="adj1" fmla="val -155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7490" y="2376767"/>
            <a:ext cx="1224929" cy="103149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907852" y="3343373"/>
            <a:ext cx="37789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&lt;&lt;123037004|Body structure(body structure)| *0-1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4151" y="5496444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Gross inspection(technique) NEW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|Surgical excision sample(specimen)|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8" y="1070469"/>
            <a:ext cx="457243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E</a:t>
            </a:r>
            <a:r>
              <a:rPr lang="en-US" sz="1400" dirty="0" smtClean="0">
                <a:solidFill>
                  <a:schemeClr val="tx1"/>
                </a:solidFill>
              </a:rPr>
              <a:t>xcised site of neoplasm </a:t>
            </a:r>
            <a:r>
              <a:rPr lang="en-US" sz="1400" dirty="0">
                <a:solidFill>
                  <a:schemeClr val="tx1"/>
                </a:solidFill>
              </a:rPr>
              <a:t>of XXX(observable entity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697710" y="1821905"/>
            <a:ext cx="878313" cy="458145"/>
          </a:xfrm>
          <a:prstGeom prst="bentConnector3">
            <a:avLst>
              <a:gd name="adj1" fmla="val 3189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12789" y="6473075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Check CDC standard on specimens!</a:t>
            </a:r>
            <a:endParaRPr lang="en-US" dirty="0"/>
          </a:p>
        </p:txBody>
      </p:sp>
      <p:cxnSp>
        <p:nvCxnSpPr>
          <p:cNvPr id="58" name="Straight Arrow Connector 57"/>
          <p:cNvCxnSpPr>
            <a:endCxn id="7" idx="1"/>
          </p:cNvCxnSpPr>
          <p:nvPr/>
        </p:nvCxnSpPr>
        <p:spPr bwMode="auto">
          <a:xfrm>
            <a:off x="4022598" y="2379857"/>
            <a:ext cx="691553" cy="1428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>
            <a:stCxn id="49" idx="3"/>
            <a:endCxn id="36" idx="1"/>
          </p:cNvCxnSpPr>
          <p:nvPr/>
        </p:nvCxnSpPr>
        <p:spPr bwMode="auto">
          <a:xfrm>
            <a:off x="4517869" y="3504979"/>
            <a:ext cx="389983" cy="20773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7921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214" y="199487"/>
            <a:ext cx="8229600" cy="579434"/>
          </a:xfrm>
        </p:spPr>
        <p:txBody>
          <a:bodyPr>
            <a:normAutofit/>
          </a:bodyPr>
          <a:lstStyle/>
          <a:p>
            <a:r>
              <a:rPr lang="en-AU" sz="2600" dirty="0" smtClean="0"/>
              <a:t>Agreed use </a:t>
            </a:r>
            <a:r>
              <a:rPr lang="en-AU" sz="2600" dirty="0" err="1" smtClean="0"/>
              <a:t>case:Histology</a:t>
            </a:r>
            <a:r>
              <a:rPr lang="en-AU" sz="2600" dirty="0" smtClean="0"/>
              <a:t> of breast </a:t>
            </a:r>
            <a:r>
              <a:rPr lang="en-AU" sz="2600" dirty="0" err="1" smtClean="0"/>
              <a:t>tumor</a:t>
            </a:r>
            <a:endParaRPr lang="en-AU" sz="2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33059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Morphology(property</a:t>
            </a:r>
            <a:r>
              <a:rPr lang="en-AU" sz="1400" dirty="0">
                <a:solidFill>
                  <a:schemeClr val="tx1"/>
                </a:solidFill>
              </a:rPr>
              <a:t>) </a:t>
            </a:r>
            <a:r>
              <a:rPr lang="en-AU" sz="1400" dirty="0" smtClean="0">
                <a:solidFill>
                  <a:schemeClr val="tx1"/>
                </a:solidFill>
              </a:rPr>
              <a:t>NEW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117362005|Nominal(qualifier)|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103369006 |Neoplasm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4208" y="2280047"/>
            <a:ext cx="1031493" cy="603059"/>
          </a:xfrm>
          <a:prstGeom prst="bentConnector3">
            <a:avLst>
              <a:gd name="adj1" fmla="val -105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/>
          <p:nvPr/>
        </p:nvCxnSpPr>
        <p:spPr>
          <a:xfrm rot="16200000" flipH="1">
            <a:off x="1906152" y="2405430"/>
            <a:ext cx="1152922" cy="104617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907852" y="3239834"/>
            <a:ext cx="37789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76752008|Breast structure(body structure)|</a:t>
            </a: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4151" y="5496444"/>
            <a:ext cx="4204562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with </a:t>
            </a:r>
            <a:r>
              <a:rPr lang="en-US" sz="1400" dirty="0" smtClean="0">
                <a:solidFill>
                  <a:schemeClr val="tx1"/>
                </a:solidFill>
              </a:rPr>
              <a:t>… </a:t>
            </a:r>
            <a:r>
              <a:rPr lang="en-US" sz="1400" dirty="0">
                <a:solidFill>
                  <a:schemeClr val="tx1"/>
                </a:solidFill>
              </a:rPr>
              <a:t>NEW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70469"/>
            <a:ext cx="5916821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Histologic type of breast neoplasm (observable </a:t>
            </a:r>
            <a:r>
              <a:rPr lang="en-US" sz="1400" dirty="0">
                <a:solidFill>
                  <a:schemeClr val="tx1"/>
                </a:solidFill>
              </a:rPr>
              <a:t>entity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-247" y="4912689"/>
            <a:ext cx="5509842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Value set</a:t>
            </a:r>
          </a:p>
          <a:p>
            <a:r>
              <a:rPr lang="en-US" dirty="0"/>
              <a:t>&lt;&lt;108369006|Neoplasm(morphologic abnormality</a:t>
            </a:r>
            <a:r>
              <a:rPr lang="en-US" dirty="0" smtClean="0"/>
              <a:t>)|</a:t>
            </a:r>
          </a:p>
          <a:p>
            <a:r>
              <a:rPr lang="en-US" dirty="0"/>
              <a:t> </a:t>
            </a:r>
            <a:r>
              <a:rPr lang="en-US" dirty="0" smtClean="0"/>
              <a:t>   (*82711006 |Infiltrating ductal carcinoma</a:t>
            </a:r>
          </a:p>
          <a:p>
            <a:r>
              <a:rPr lang="en-US" dirty="0"/>
              <a:t> </a:t>
            </a:r>
            <a:r>
              <a:rPr lang="en-US" dirty="0" smtClean="0"/>
              <a:t>    *703570003 |Adenocarcinoma of mammary type|</a:t>
            </a:r>
          </a:p>
          <a:p>
            <a:r>
              <a:rPr lang="en-US" dirty="0"/>
              <a:t> </a:t>
            </a:r>
            <a:r>
              <a:rPr lang="en-US" dirty="0" smtClean="0"/>
              <a:t>    *…)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086753" y="1094345"/>
            <a:ext cx="30572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Remove all reference </a:t>
            </a:r>
          </a:p>
          <a:p>
            <a:r>
              <a:rPr lang="en-US" dirty="0"/>
              <a:t> </a:t>
            </a:r>
            <a:r>
              <a:rPr lang="en-US" dirty="0" smtClean="0"/>
              <a:t>  to ‘excised neoplasm’ so </a:t>
            </a:r>
          </a:p>
          <a:p>
            <a:r>
              <a:rPr lang="en-US" dirty="0"/>
              <a:t> </a:t>
            </a:r>
            <a:r>
              <a:rPr lang="en-US" dirty="0" smtClean="0"/>
              <a:t>  not to infer completeness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10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4633</TotalTime>
  <Words>1390</Words>
  <Application>Microsoft Office PowerPoint</Application>
  <PresentationFormat>On-screen Show (4:3)</PresentationFormat>
  <Paragraphs>353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 Unicode MS</vt:lpstr>
      <vt:lpstr>Arial</vt:lpstr>
      <vt:lpstr>Calibri</vt:lpstr>
      <vt:lpstr>Times New Roman</vt:lpstr>
      <vt:lpstr>Times New Roman,serif</vt:lpstr>
      <vt:lpstr>Verdana</vt:lpstr>
      <vt:lpstr>Wingdings</vt:lpstr>
      <vt:lpstr>Ihtsdo_PptTemplate_2012</vt:lpstr>
      <vt:lpstr> </vt:lpstr>
      <vt:lpstr>Meeting Participants</vt:lpstr>
      <vt:lpstr>272394005|Technique(qualifier)| Expanded SNOMED CT draft Lab/Pathology semantics</vt:lpstr>
      <vt:lpstr>118598001 |Measurement property(qualifier) Expanded SNOMED CT draft Lab/Pathology semantics</vt:lpstr>
      <vt:lpstr>Use case for flattened model for deployment  at Nebraska  (Time aspect, precondition not shown but included)</vt:lpstr>
      <vt:lpstr>Agreed flattened quality observable model template for trial use</vt:lpstr>
      <vt:lpstr>Agreed Use case: Site of excision</vt:lpstr>
      <vt:lpstr>Template: Excision site of neoplasm of XX</vt:lpstr>
      <vt:lpstr>Agreed use case:Histology of breast tumor</vt:lpstr>
      <vt:lpstr>Agreed use case:Histologic grade of breast tumor</vt:lpstr>
      <vt:lpstr>Agreed use case: Local invasion by pancreatic malignancy</vt:lpstr>
      <vt:lpstr>Agreed use case: Involvement of pancreatic cancer     in regional nodes</vt:lpstr>
      <vt:lpstr>Agreed use case:  Number of lymph nodes positive for cancer</vt:lpstr>
      <vt:lpstr>Cancer found in surgical margins</vt:lpstr>
      <vt:lpstr>Molecular Genetics</vt:lpstr>
      <vt:lpstr>Proposal for (human) nucleotide  sequence report by variance (Alexis) </vt:lpstr>
      <vt:lpstr>Proposal for Infectious organism  nucleotide sequence report by variance (Alexis)</vt:lpstr>
      <vt:lpstr>SIRS:  “BRCA1 mutation carrier”</vt:lpstr>
      <vt:lpstr>Discussed; not agreed ==42778-1|BRCA1 Ag detection|Acnc|Tiss|Ord|Immune stain|</vt:lpstr>
      <vt:lpstr>SIRS:  “Malignant melanoma with BRAF V600E mutation”</vt:lpstr>
      <vt:lpstr>Discussed; not agreed &lt;&gt;58415-1|BRAF gene.p.V600E|Arb|Pt|Tiss|Ord|Molgen|</vt:lpstr>
    </vt:vector>
  </TitlesOfParts>
  <Company>UNMC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Administrator</dc:creator>
  <cp:lastModifiedBy>Walter S. Campbell</cp:lastModifiedBy>
  <cp:revision>273</cp:revision>
  <cp:lastPrinted>2015-09-16T15:26:51Z</cp:lastPrinted>
  <dcterms:created xsi:type="dcterms:W3CDTF">2015-04-05T12:53:11Z</dcterms:created>
  <dcterms:modified xsi:type="dcterms:W3CDTF">2015-09-22T18:37:53Z</dcterms:modified>
</cp:coreProperties>
</file>