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59" r:id="rId9"/>
    <p:sldId id="267" r:id="rId10"/>
    <p:sldId id="266" r:id="rId11"/>
    <p:sldId id="264" r:id="rId12"/>
    <p:sldId id="265" r:id="rId13"/>
    <p:sldId id="268" r:id="rId14"/>
    <p:sldId id="269" r:id="rId15"/>
    <p:sldId id="271" r:id="rId16"/>
    <p:sldId id="279" r:id="rId17"/>
    <p:sldId id="282" r:id="rId18"/>
    <p:sldId id="283" r:id="rId19"/>
    <p:sldId id="284" r:id="rId20"/>
    <p:sldId id="270" r:id="rId21"/>
    <p:sldId id="275" r:id="rId22"/>
    <p:sldId id="272" r:id="rId23"/>
    <p:sldId id="285" r:id="rId24"/>
    <p:sldId id="286" r:id="rId25"/>
    <p:sldId id="287" r:id="rId26"/>
    <p:sldId id="273" r:id="rId27"/>
    <p:sldId id="274" r:id="rId28"/>
    <p:sldId id="276" r:id="rId29"/>
    <p:sldId id="288" r:id="rId30"/>
    <p:sldId id="277" r:id="rId31"/>
    <p:sldId id="278"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D3378F8-9E44-4B8F-950F-95783430462A}" type="datetimeFigureOut">
              <a:rPr lang="en-US"/>
              <a:pPr>
                <a:defRPr/>
              </a:pPr>
              <a:t>5/10/2010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915D70-5153-4F85-AE37-7B0F0A8EB33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067B347-0B4B-472B-B432-8929ADA56A26}" type="datetimeFigureOut">
              <a:rPr lang="en-US"/>
              <a:pPr>
                <a:defRPr/>
              </a:pPr>
              <a:t>5/10/2010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9EF80B-C9F4-40B1-8FEB-A1114567EDF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FC1AF2-BC2C-4877-BF24-93A2C1298C10}" type="datetimeFigureOut">
              <a:rPr lang="en-US"/>
              <a:pPr>
                <a:defRPr/>
              </a:pPr>
              <a:t>5/10/2010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3BABE3-97EB-4F8E-9DFD-F9A5D3821D2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3C981D-D21B-4868-A847-8E3944A29DAB}" type="datetimeFigureOut">
              <a:rPr lang="en-US"/>
              <a:pPr>
                <a:defRPr/>
              </a:pPr>
              <a:t>5/10/2010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9AF875-B31B-4396-9F56-BC45DA747D1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E120A1C-2743-4379-BC58-68414E9C2570}" type="datetimeFigureOut">
              <a:rPr lang="en-US"/>
              <a:pPr>
                <a:defRPr/>
              </a:pPr>
              <a:t>5/10/2010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C8B627-B13E-428E-BE9F-869AB23ED34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11A3C8D-E2C2-405E-98A7-689AF0FEDA7F}" type="datetimeFigureOut">
              <a:rPr lang="en-US"/>
              <a:pPr>
                <a:defRPr/>
              </a:pPr>
              <a:t>5/10/2010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484C64-BAAA-47DD-891C-C801C4A6A10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B607CA3-F962-4369-AF09-EDAAAB9EFA07}" type="datetimeFigureOut">
              <a:rPr lang="en-US"/>
              <a:pPr>
                <a:defRPr/>
              </a:pPr>
              <a:t>5/10/2010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EF2BEA7-86CD-49D2-A45C-1388A6384C5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8AA87F2-4C47-45AE-8226-09D3A3A6D1C9}" type="datetimeFigureOut">
              <a:rPr lang="en-US"/>
              <a:pPr>
                <a:defRPr/>
              </a:pPr>
              <a:t>5/10/2010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3817288-BF9A-46FE-B0B6-CD51A8B6723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3C4B005-7F6F-4077-9185-B16AF45944A1}" type="datetimeFigureOut">
              <a:rPr lang="en-US"/>
              <a:pPr>
                <a:defRPr/>
              </a:pPr>
              <a:t>5/10/2010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C19DE0E-9E7E-497F-9D78-8BAE5E107CE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A14E0B1-92C6-4918-AA72-EC3F95A3D2FF}" type="datetimeFigureOut">
              <a:rPr lang="en-US"/>
              <a:pPr>
                <a:defRPr/>
              </a:pPr>
              <a:t>5/10/2010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3A7A82-4CDE-461A-9F7D-D9ED1B0EA8C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4AAAAC7-8014-47F0-A933-754A91FFD989}" type="datetimeFigureOut">
              <a:rPr lang="en-US"/>
              <a:pPr>
                <a:defRPr/>
              </a:pPr>
              <a:t>5/10/2010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C310B6-0500-44B0-8E92-EB921C6A7B1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184" descr="logo"/>
          <p:cNvPicPr>
            <a:picLocks noChangeAspect="1" noChangeArrowheads="1"/>
          </p:cNvPicPr>
          <p:nvPr userDrawn="1"/>
        </p:nvPicPr>
        <p:blipFill>
          <a:blip r:embed="rId13" cstate="print"/>
          <a:srcRect/>
          <a:stretch>
            <a:fillRect/>
          </a:stretch>
        </p:blipFill>
        <p:spPr bwMode="auto">
          <a:xfrm>
            <a:off x="4992688" y="5867400"/>
            <a:ext cx="4151312" cy="9906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0F48346-3A94-40CF-A222-1320BB09DF04}" type="datetimeFigureOut">
              <a:rPr lang="en-US"/>
              <a:pPr>
                <a:defRPr/>
              </a:pPr>
              <a:t>5/10/2010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F9B979A-4155-4C3D-A861-AC26C8A023F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ioontology.org/" TargetMode="External"/><Relationship Id="rId2" Type="http://schemas.openxmlformats.org/officeDocument/2006/relationships/hyperlink" Target="http://www.geneontology.or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2914650"/>
          </a:xfrm>
        </p:spPr>
        <p:txBody>
          <a:bodyPr rtlCol="0">
            <a:normAutofit fontScale="90000"/>
          </a:bodyPr>
          <a:lstStyle/>
          <a:p>
            <a:pPr eaLnBrk="1" fontAlgn="auto" hangingPunct="1">
              <a:spcAft>
                <a:spcPts val="0"/>
              </a:spcAft>
              <a:defRPr/>
            </a:pPr>
            <a:r>
              <a:rPr lang="en-US" sz="3600" dirty="0" smtClean="0"/>
              <a:t>International Health Terminology Standards Development Organization (IHTSDO) </a:t>
            </a:r>
            <a:r>
              <a:rPr lang="en-US" dirty="0" smtClean="0"/>
              <a:t/>
            </a:r>
            <a:br>
              <a:rPr lang="en-US" dirty="0" smtClean="0"/>
            </a:br>
            <a:r>
              <a:rPr lang="en-US" dirty="0" smtClean="0"/>
              <a:t>International Pathology and Laboratory </a:t>
            </a:r>
            <a:r>
              <a:rPr lang="en-US" dirty="0" smtClean="0"/>
              <a:t>Medicine</a:t>
            </a:r>
            <a:r>
              <a:rPr lang="en-US" dirty="0" smtClean="0"/>
              <a:t/>
            </a:r>
            <a:br>
              <a:rPr lang="en-US" dirty="0" smtClean="0"/>
            </a:br>
            <a:r>
              <a:rPr lang="en-US" dirty="0" smtClean="0"/>
              <a:t>Special Interest Group (</a:t>
            </a:r>
            <a:r>
              <a:rPr lang="en-US" dirty="0" err="1" smtClean="0"/>
              <a:t>IPaLM</a:t>
            </a:r>
            <a:r>
              <a:rPr lang="en-US" dirty="0" smtClean="0"/>
              <a:t> </a:t>
            </a:r>
            <a:r>
              <a:rPr lang="en-US" dirty="0" smtClean="0"/>
              <a:t>SIG)</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Copenhagen, April 28 2010</a:t>
            </a:r>
          </a:p>
          <a:p>
            <a:pPr eaLnBrk="1" fontAlgn="auto" hangingPunct="1">
              <a:spcAft>
                <a:spcPts val="0"/>
              </a:spcAft>
              <a:buFont typeface="Arial" pitchFamily="34" charset="0"/>
              <a:buNone/>
              <a:defRPr/>
            </a:pPr>
            <a:r>
              <a:rPr lang="en-US" dirty="0" smtClean="0"/>
              <a:t>Raj Dash, Chair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WHO</a:t>
            </a:r>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buFont typeface="Arial" pitchFamily="34" charset="0"/>
              <a:buChar char="•"/>
              <a:defRPr/>
            </a:pPr>
            <a:r>
              <a:rPr lang="en-US" dirty="0" smtClean="0"/>
              <a:t>It is envisaged that there will be three distinct versions of the new ICD-11: a succinct version for use in primary care, a detailed version for use in </a:t>
            </a:r>
            <a:r>
              <a:rPr lang="en-US" dirty="0" smtClean="0"/>
              <a:t>specialty </a:t>
            </a:r>
            <a:r>
              <a:rPr lang="en-US" dirty="0" smtClean="0"/>
              <a:t>settings and an advanced version for use in research.</a:t>
            </a:r>
            <a:endParaRPr lang="en-US" dirty="0" smtClean="0"/>
          </a:p>
          <a:p>
            <a:pPr eaLnBrk="1" fontAlgn="auto" hangingPunct="1">
              <a:spcAft>
                <a:spcPts val="0"/>
              </a:spcAft>
              <a:buFont typeface="Arial" pitchFamily="34" charset="0"/>
              <a:buChar char="•"/>
              <a:defRPr/>
            </a:pPr>
            <a:r>
              <a:rPr lang="en-US" dirty="0" smtClean="0"/>
              <a:t>WHO has established various Topic Advisory Groups to serve as the planning and coordinating advisory body in the update and revision process for specific issues. A Revision Steering Group oversees the overall revision process. An internet-based workspace will document systematic reviews that obtain evidence from analysis of available data.</a:t>
            </a:r>
          </a:p>
          <a:p>
            <a:pPr eaLnBrk="1" fontAlgn="auto" hangingPunct="1">
              <a:spcAft>
                <a:spcPts val="0"/>
              </a:spcAft>
              <a:buFont typeface="Arial" pitchFamily="34" charset="0"/>
              <a:buChar char="•"/>
              <a:defRPr/>
            </a:pPr>
            <a:r>
              <a:rPr lang="en-US" dirty="0" smtClean="0"/>
              <a:t>WHO collaborates through this platform with all interested parties. Working groups that are organized by the Topic Advisory groups review the proposals</a:t>
            </a:r>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WHO ICD-11</a:t>
            </a:r>
          </a:p>
        </p:txBody>
      </p:sp>
      <p:sp>
        <p:nvSpPr>
          <p:cNvPr id="3" name="Content Placeholder 2"/>
          <p:cNvSpPr>
            <a:spLocks noGrp="1"/>
          </p:cNvSpPr>
          <p:nvPr>
            <p:ph idx="1"/>
          </p:nvPr>
        </p:nvSpPr>
        <p:spPr/>
        <p:txBody>
          <a:bodyPr rtlCol="0">
            <a:normAutofit fontScale="55000" lnSpcReduction="20000"/>
          </a:bodyPr>
          <a:lstStyle/>
          <a:p>
            <a:pPr eaLnBrk="1" fontAlgn="auto" hangingPunct="1">
              <a:spcAft>
                <a:spcPts val="0"/>
              </a:spcAft>
              <a:buFont typeface="Arial" pitchFamily="34" charset="0"/>
              <a:buChar char="•"/>
              <a:defRPr/>
            </a:pPr>
            <a:r>
              <a:rPr lang="en-US" dirty="0" smtClean="0"/>
              <a:t>The WHO is currently preparing a new version of the International </a:t>
            </a:r>
          </a:p>
          <a:p>
            <a:pPr eaLnBrk="1" fontAlgn="auto" hangingPunct="1">
              <a:spcAft>
                <a:spcPts val="0"/>
              </a:spcAft>
              <a:buFont typeface="Arial" pitchFamily="34" charset="0"/>
              <a:buChar char="•"/>
              <a:defRPr/>
            </a:pPr>
            <a:r>
              <a:rPr lang="en-US" dirty="0" smtClean="0"/>
              <a:t>&gt;Classification of Diseases, the 11th Revision (ICD-11). As for the </a:t>
            </a:r>
          </a:p>
          <a:p>
            <a:pPr eaLnBrk="1" fontAlgn="auto" hangingPunct="1">
              <a:spcAft>
                <a:spcPts val="0"/>
              </a:spcAft>
              <a:buFont typeface="Arial" pitchFamily="34" charset="0"/>
              <a:buChar char="•"/>
              <a:defRPr/>
            </a:pPr>
            <a:r>
              <a:rPr lang="en-US" dirty="0" smtClean="0"/>
              <a:t>&gt;previous revisions, the International Agency for Research on Cancer</a:t>
            </a:r>
          </a:p>
          <a:p>
            <a:pPr eaLnBrk="1" fontAlgn="auto" hangingPunct="1">
              <a:spcAft>
                <a:spcPts val="0"/>
              </a:spcAft>
              <a:buFont typeface="Arial" pitchFamily="34" charset="0"/>
              <a:buChar char="•"/>
              <a:defRPr/>
            </a:pPr>
            <a:r>
              <a:rPr lang="en-US" dirty="0" smtClean="0"/>
              <a:t>&gt;(IARC) has been designated as the technical agency with respect to the </a:t>
            </a:r>
          </a:p>
          <a:p>
            <a:pPr eaLnBrk="1" fontAlgn="auto" hangingPunct="1">
              <a:spcAft>
                <a:spcPts val="0"/>
              </a:spcAft>
              <a:buFont typeface="Arial" pitchFamily="34" charset="0"/>
              <a:buChar char="•"/>
              <a:defRPr/>
            </a:pPr>
            <a:r>
              <a:rPr lang="en-US" dirty="0" smtClean="0"/>
              <a:t>&gt;section on </a:t>
            </a:r>
            <a:r>
              <a:rPr lang="en-US" dirty="0" err="1" smtClean="0"/>
              <a:t>neoplasms</a:t>
            </a:r>
            <a:r>
              <a:rPr lang="en-US" dirty="0" smtClean="0"/>
              <a:t>. The Director of IARC, Dr Chris Wild, has asked Dr </a:t>
            </a:r>
          </a:p>
          <a:p>
            <a:pPr eaLnBrk="1" fontAlgn="auto" hangingPunct="1">
              <a:spcAft>
                <a:spcPts val="0"/>
              </a:spcAft>
              <a:buFont typeface="Arial" pitchFamily="34" charset="0"/>
              <a:buChar char="•"/>
              <a:defRPr/>
            </a:pPr>
            <a:r>
              <a:rPr lang="en-US" dirty="0" smtClean="0"/>
              <a:t>&gt;D. Maxwell </a:t>
            </a:r>
            <a:r>
              <a:rPr lang="en-US" dirty="0" err="1" smtClean="0"/>
              <a:t>Parkin</a:t>
            </a:r>
            <a:r>
              <a:rPr lang="en-US" dirty="0" smtClean="0"/>
              <a:t> to chair the Topic Advisory Group (TAG) for </a:t>
            </a:r>
          </a:p>
          <a:p>
            <a:pPr eaLnBrk="1" fontAlgn="auto" hangingPunct="1">
              <a:spcAft>
                <a:spcPts val="0"/>
              </a:spcAft>
              <a:buFont typeface="Arial" pitchFamily="34" charset="0"/>
              <a:buChar char="•"/>
              <a:defRPr/>
            </a:pPr>
            <a:r>
              <a:rPr lang="en-US" dirty="0" smtClean="0"/>
              <a:t>&gt;</a:t>
            </a:r>
            <a:r>
              <a:rPr lang="en-US" dirty="0" err="1" smtClean="0"/>
              <a:t>neoplasms</a:t>
            </a:r>
            <a:r>
              <a:rPr lang="en-US" dirty="0" smtClean="0"/>
              <a:t>. IARC will be responsible for provision of the secretariat, </a:t>
            </a:r>
          </a:p>
          <a:p>
            <a:pPr eaLnBrk="1" fontAlgn="auto" hangingPunct="1">
              <a:spcAft>
                <a:spcPts val="0"/>
              </a:spcAft>
              <a:buFont typeface="Arial" pitchFamily="34" charset="0"/>
              <a:buChar char="•"/>
              <a:defRPr/>
            </a:pPr>
            <a:r>
              <a:rPr lang="en-US" dirty="0" smtClean="0"/>
              <a:t>&gt;and the expenses related to the travel of the Group.</a:t>
            </a:r>
          </a:p>
          <a:p>
            <a:pPr eaLnBrk="1" fontAlgn="auto" hangingPunct="1">
              <a:spcAft>
                <a:spcPts val="0"/>
              </a:spcAft>
              <a:buFont typeface="Arial" pitchFamily="34" charset="0"/>
              <a:buChar char="•"/>
              <a:defRPr/>
            </a:pPr>
            <a:r>
              <a:rPr lang="en-US" dirty="0" smtClean="0"/>
              <a:t>&gt;The TAGs responsibility will be to advise WHO on the structure, </a:t>
            </a:r>
          </a:p>
          <a:p>
            <a:pPr eaLnBrk="1" fontAlgn="auto" hangingPunct="1">
              <a:spcAft>
                <a:spcPts val="0"/>
              </a:spcAft>
              <a:buFont typeface="Arial" pitchFamily="34" charset="0"/>
              <a:buChar char="•"/>
              <a:defRPr/>
            </a:pPr>
            <a:r>
              <a:rPr lang="en-US" dirty="0" smtClean="0"/>
              <a:t>&gt;contents and definitions of the entries in the </a:t>
            </a:r>
            <a:r>
              <a:rPr lang="en-US" dirty="0" err="1" smtClean="0"/>
              <a:t>Neoplasms</a:t>
            </a:r>
            <a:r>
              <a:rPr lang="en-US" dirty="0" smtClean="0"/>
              <a:t> section of the</a:t>
            </a:r>
          </a:p>
          <a:p>
            <a:pPr eaLnBrk="1" fontAlgn="auto" hangingPunct="1">
              <a:spcAft>
                <a:spcPts val="0"/>
              </a:spcAft>
              <a:buFont typeface="Arial" pitchFamily="34" charset="0"/>
              <a:buChar char="•"/>
              <a:defRPr/>
            </a:pPr>
            <a:r>
              <a:rPr lang="en-US" dirty="0" smtClean="0"/>
              <a:t>ICD.</a:t>
            </a:r>
          </a:p>
          <a:p>
            <a:pPr eaLnBrk="1" fontAlgn="auto" hangingPunct="1">
              <a:spcAft>
                <a:spcPts val="0"/>
              </a:spcAft>
              <a:buFont typeface="Arial" pitchFamily="34" charset="0"/>
              <a:buChar char="•"/>
              <a:defRPr/>
            </a:pPr>
            <a:r>
              <a:rPr lang="en-US" dirty="0" smtClean="0"/>
              <a:t>&gt; </a:t>
            </a:r>
          </a:p>
          <a:p>
            <a:pPr eaLnBrk="1" fontAlgn="auto" hangingPunct="1">
              <a:spcAft>
                <a:spcPts val="0"/>
              </a:spcAft>
              <a:buFont typeface="Arial" pitchFamily="34" charset="0"/>
              <a:buChar char="•"/>
              <a:defRPr/>
            </a:pPr>
            <a:r>
              <a:rPr lang="en-US" dirty="0" smtClean="0"/>
              <a:t>&gt;I would like to constitute this group in the next few weeks, and </a:t>
            </a:r>
          </a:p>
          <a:p>
            <a:pPr eaLnBrk="1" fontAlgn="auto" hangingPunct="1">
              <a:spcAft>
                <a:spcPts val="0"/>
              </a:spcAft>
              <a:buFont typeface="Arial" pitchFamily="34" charset="0"/>
              <a:buChar char="•"/>
              <a:defRPr/>
            </a:pPr>
            <a:r>
              <a:rPr lang="en-US" dirty="0" smtClean="0"/>
              <a:t>&gt;would like to include someone who can be responsible for the link </a:t>
            </a:r>
          </a:p>
          <a:p>
            <a:pPr eaLnBrk="1" fontAlgn="auto" hangingPunct="1">
              <a:spcAft>
                <a:spcPts val="0"/>
              </a:spcAft>
              <a:buFont typeface="Arial" pitchFamily="34" charset="0"/>
              <a:buChar char="•"/>
              <a:defRPr/>
            </a:pPr>
            <a:r>
              <a:rPr lang="en-US" dirty="0" smtClean="0"/>
              <a:t>&gt;with SNOMED.  Could you kindly suggest who would be the most </a:t>
            </a:r>
          </a:p>
          <a:p>
            <a:pPr eaLnBrk="1" fontAlgn="auto" hangingPunct="1">
              <a:spcAft>
                <a:spcPts val="0"/>
              </a:spcAft>
              <a:buFont typeface="Arial" pitchFamily="34" charset="0"/>
              <a:buChar char="•"/>
              <a:defRPr/>
            </a:pPr>
            <a:r>
              <a:rPr lang="en-US" dirty="0" smtClean="0"/>
              <a:t>&gt;appropriate person?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t>IHE/HL7 AP</a:t>
            </a:r>
          </a:p>
        </p:txBody>
      </p:sp>
      <p:sp>
        <p:nvSpPr>
          <p:cNvPr id="3" name="Content Placeholder 2"/>
          <p:cNvSpPr>
            <a:spLocks noGrp="1"/>
          </p:cNvSpPr>
          <p:nvPr>
            <p:ph idx="1"/>
          </p:nvPr>
        </p:nvSpPr>
        <p:spPr>
          <a:xfrm>
            <a:off x="457200" y="1600200"/>
            <a:ext cx="8229600" cy="5029200"/>
          </a:xfrm>
        </p:spPr>
        <p:txBody>
          <a:bodyPr rtlCol="0">
            <a:normAutofit fontScale="47500" lnSpcReduction="20000"/>
          </a:bodyPr>
          <a:lstStyle/>
          <a:p>
            <a:pPr eaLnBrk="1" fontAlgn="auto" hangingPunct="1">
              <a:spcAft>
                <a:spcPts val="0"/>
              </a:spcAft>
              <a:buFont typeface="Arial" pitchFamily="34" charset="0"/>
              <a:buChar char="•"/>
              <a:defRPr/>
            </a:pPr>
            <a:r>
              <a:rPr lang="en-US" b="1" dirty="0" smtClean="0"/>
              <a:t>From:</a:t>
            </a:r>
            <a:r>
              <a:rPr lang="en-US" dirty="0" smtClean="0"/>
              <a:t> </a:t>
            </a:r>
            <a:r>
              <a:rPr lang="en-US" dirty="0" err="1" smtClean="0"/>
              <a:t>Christel</a:t>
            </a:r>
            <a:r>
              <a:rPr lang="en-US" dirty="0" smtClean="0"/>
              <a:t> Daniel </a:t>
            </a:r>
            <a:br>
              <a:rPr lang="en-US" dirty="0" smtClean="0"/>
            </a:br>
            <a:r>
              <a:rPr lang="en-US" b="1" dirty="0" smtClean="0"/>
              <a:t>Sent:</a:t>
            </a:r>
            <a:r>
              <a:rPr lang="en-US" dirty="0" smtClean="0"/>
              <a:t> 2010 m. </a:t>
            </a:r>
            <a:r>
              <a:rPr lang="en-US" dirty="0" err="1" smtClean="0"/>
              <a:t>balandžio</a:t>
            </a:r>
            <a:r>
              <a:rPr lang="en-US" dirty="0" smtClean="0"/>
              <a:t> 26 d. 14:36</a:t>
            </a:r>
            <a:br>
              <a:rPr lang="en-US" dirty="0" smtClean="0"/>
            </a:br>
            <a:r>
              <a:rPr lang="en-US" b="1" dirty="0" smtClean="0"/>
              <a:t>To:</a:t>
            </a:r>
            <a:r>
              <a:rPr lang="en-US" dirty="0" smtClean="0"/>
              <a:t> </a:t>
            </a:r>
            <a:r>
              <a:rPr lang="en-US" dirty="0" err="1" smtClean="0"/>
              <a:t>Marcial</a:t>
            </a:r>
            <a:r>
              <a:rPr lang="en-US" dirty="0" smtClean="0"/>
              <a:t> </a:t>
            </a:r>
            <a:r>
              <a:rPr lang="en-US" dirty="0" err="1" smtClean="0"/>
              <a:t>García</a:t>
            </a:r>
            <a:r>
              <a:rPr lang="en-US" dirty="0" smtClean="0"/>
              <a:t> </a:t>
            </a:r>
            <a:r>
              <a:rPr lang="en-US" dirty="0" err="1" smtClean="0"/>
              <a:t>Rojo</a:t>
            </a:r>
            <a:r>
              <a:rPr lang="en-US" dirty="0" smtClean="0"/>
              <a:t>; </a:t>
            </a:r>
            <a:r>
              <a:rPr lang="en-US" dirty="0" err="1" smtClean="0"/>
              <a:t>Thomas.Schrader</a:t>
            </a:r>
            <a:r>
              <a:rPr lang="en-US" dirty="0" smtClean="0"/>
              <a:t>; </a:t>
            </a:r>
            <a:r>
              <a:rPr lang="en-US" dirty="0" err="1" smtClean="0"/>
              <a:t>vincenzo.dellamea</a:t>
            </a:r>
            <a:r>
              <a:rPr lang="en-US" dirty="0" smtClean="0"/>
              <a:t>; </a:t>
            </a:r>
            <a:r>
              <a:rPr lang="en-US" dirty="0" err="1" smtClean="0"/>
              <a:t>Arvydas</a:t>
            </a:r>
            <a:r>
              <a:rPr lang="en-US" dirty="0" smtClean="0"/>
              <a:t> </a:t>
            </a:r>
            <a:r>
              <a:rPr lang="en-US" dirty="0" err="1" smtClean="0"/>
              <a:t>Laurinavičius</a:t>
            </a:r>
            <a:r>
              <a:rPr lang="en-US" dirty="0" smtClean="0"/>
              <a:t>; </a:t>
            </a:r>
            <a:br>
              <a:rPr lang="en-US" dirty="0" smtClean="0"/>
            </a:br>
            <a:r>
              <a:rPr lang="en-US" b="1" dirty="0" smtClean="0"/>
              <a:t>Cc:</a:t>
            </a:r>
            <a:r>
              <a:rPr lang="en-US" dirty="0" smtClean="0"/>
              <a:t> Marie-Christine </a:t>
            </a:r>
            <a:r>
              <a:rPr lang="en-US" dirty="0" err="1" smtClean="0"/>
              <a:t>Jaulent</a:t>
            </a:r>
            <a:r>
              <a:rPr lang="en-US" dirty="0" smtClean="0"/>
              <a:t>; Kennedy, Mary; </a:t>
            </a:r>
            <a:r>
              <a:rPr lang="en-US" dirty="0" err="1" smtClean="0"/>
              <a:t>david.booker</a:t>
            </a:r>
            <a:r>
              <a:rPr lang="en-US" dirty="0" smtClean="0"/>
              <a:t>; </a:t>
            </a:r>
            <a:r>
              <a:rPr lang="en-US" dirty="0" err="1" smtClean="0"/>
              <a:t>victorbrodsky</a:t>
            </a:r>
            <a:r>
              <a:rPr lang="en-US" dirty="0" smtClean="0"/>
              <a:t>; </a:t>
            </a:r>
            <a:r>
              <a:rPr lang="en-US" dirty="0" err="1" smtClean="0"/>
              <a:t>francois.macary</a:t>
            </a:r>
            <a:r>
              <a:rPr lang="en-US" dirty="0" smtClean="0"/>
              <a:t/>
            </a:r>
            <a:br>
              <a:rPr lang="en-US" dirty="0" smtClean="0"/>
            </a:br>
            <a:r>
              <a:rPr lang="en-US" b="1" dirty="0" smtClean="0"/>
              <a:t>Subject:</a:t>
            </a:r>
            <a:r>
              <a:rPr lang="en-US" dirty="0" smtClean="0"/>
              <a:t> SNOMED CT codes for Anatomic Pathology Structured Reports</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sz="4200" dirty="0" smtClean="0"/>
              <a:t>We definitively need to use more SNOMED CT (and/or SNOMED v3.5 in France) to encode Anatomic Pathology information in the standards that we are working on.</a:t>
            </a:r>
          </a:p>
          <a:p>
            <a:pPr eaLnBrk="1" fontAlgn="auto" hangingPunct="1">
              <a:spcAft>
                <a:spcPts val="0"/>
              </a:spcAft>
              <a:buFont typeface="Arial" pitchFamily="34" charset="0"/>
              <a:buChar char="•"/>
              <a:defRPr/>
            </a:pPr>
            <a:r>
              <a:rPr lang="en-US" sz="4200" dirty="0" smtClean="0"/>
              <a:t>As an example of some needs, please find enclosed an excel file with a list of terms (specimen, procedure and </a:t>
            </a:r>
            <a:r>
              <a:rPr lang="en-US" sz="4200" dirty="0" err="1" smtClean="0"/>
              <a:t>histologic</a:t>
            </a:r>
            <a:r>
              <a:rPr lang="en-US" sz="4200" dirty="0" smtClean="0"/>
              <a:t> types) for which we will soon need SNOMED CT codes for the IHE Anatomic Pathology Structured Report content profile.</a:t>
            </a:r>
          </a:p>
          <a:p>
            <a:pPr eaLnBrk="1" fontAlgn="auto" hangingPunct="1">
              <a:spcAft>
                <a:spcPts val="0"/>
              </a:spcAft>
              <a:buFont typeface="Arial" pitchFamily="34" charset="0"/>
              <a:buChar char="•"/>
              <a:defRPr/>
            </a:pPr>
            <a:r>
              <a:rPr lang="en-US" sz="4200" dirty="0" smtClean="0"/>
              <a:t>It will be great if you could investigate for the best method to link IHE/HL7 Anatomic Pathology and the SNOMED IHTSDO working group in the same domain (AP) (if there is such a working group?). Establishing this link could also be one of the objective of the joint meetings with IHTSDO (and the presence of Kent </a:t>
            </a:r>
            <a:r>
              <a:rPr lang="en-US" sz="4200" dirty="0" err="1" smtClean="0"/>
              <a:t>Spackman</a:t>
            </a:r>
            <a:r>
              <a:rPr lang="en-US" sz="4200" dirty="0" smtClean="0"/>
              <a:t>) in Vilnius in June.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err="1" smtClean="0"/>
              <a:t>IPaLM</a:t>
            </a:r>
            <a:r>
              <a:rPr lang="en-US" dirty="0" smtClean="0"/>
              <a:t> </a:t>
            </a:r>
            <a:r>
              <a:rPr lang="en-US" dirty="0" smtClean="0"/>
              <a:t>SIG Strategic Directions</a:t>
            </a:r>
          </a:p>
        </p:txBody>
      </p:sp>
      <p:sp>
        <p:nvSpPr>
          <p:cNvPr id="14339" name="Content Placeholder 2"/>
          <p:cNvSpPr>
            <a:spLocks noGrp="1"/>
          </p:cNvSpPr>
          <p:nvPr>
            <p:ph idx="1"/>
          </p:nvPr>
        </p:nvSpPr>
        <p:spPr/>
        <p:txBody>
          <a:bodyPr/>
          <a:lstStyle/>
          <a:p>
            <a:pPr eaLnBrk="1" hangingPunct="1">
              <a:defRPr/>
            </a:pPr>
            <a:r>
              <a:rPr lang="en-US" dirty="0" smtClean="0"/>
              <a:t>Mission Statement</a:t>
            </a:r>
          </a:p>
          <a:p>
            <a:pPr eaLnBrk="1" hangingPunct="1">
              <a:defRPr/>
            </a:pPr>
            <a:r>
              <a:rPr lang="en-US" dirty="0" smtClean="0"/>
              <a:t>Review Terms of Reference</a:t>
            </a:r>
          </a:p>
          <a:p>
            <a:pPr lvl="1" eaLnBrk="1" hangingPunct="1">
              <a:defRPr/>
            </a:pPr>
            <a:r>
              <a:rPr lang="en-US" dirty="0" smtClean="0">
                <a:solidFill>
                  <a:schemeClr val="accent6"/>
                </a:solidFill>
              </a:rPr>
              <a:t>Consensus after review indicated that TOR are acceptable as-is but the work plan and associated action items shall dictate specific agenda for the short term</a:t>
            </a:r>
          </a:p>
          <a:p>
            <a:pPr lvl="1" eaLnBrk="1" hangingPunct="1">
              <a:defRPr/>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err="1" smtClean="0"/>
              <a:t>IPaLM</a:t>
            </a:r>
            <a:r>
              <a:rPr lang="en-US" dirty="0" smtClean="0"/>
              <a:t> </a:t>
            </a:r>
            <a:r>
              <a:rPr lang="en-US" dirty="0" smtClean="0"/>
              <a:t>SIG Strategic Directions</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Supporting Personalized Healthcare</a:t>
            </a:r>
          </a:p>
          <a:p>
            <a:pPr eaLnBrk="1" fontAlgn="auto" hangingPunct="1">
              <a:spcAft>
                <a:spcPts val="0"/>
              </a:spcAft>
              <a:buFont typeface="Arial" pitchFamily="34" charset="0"/>
              <a:buChar char="•"/>
              <a:defRPr/>
            </a:pPr>
            <a:r>
              <a:rPr lang="en-US" dirty="0" smtClean="0"/>
              <a:t>Per CAP: </a:t>
            </a:r>
            <a:r>
              <a:rPr lang="en-US" sz="2400" b="1" dirty="0" smtClean="0"/>
              <a:t>The concept of personalized healthcare relies heavily on genotypic (laboratory-derived) information as part of the electronic health record (EHR) to be correlated to a patient’s family history, clinically relevant information, outcomes, exposures, etc. Laboratory testing already provides key health information that may influence as much as 60 to 70 percent of health care decision-making and is likely to increase in importance. For that reason, it is crucial that pathologists, as directors of medical laboratories, be involved in almost every group that is engaged in standard setting for this initiative.</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dirty="0" err="1" smtClean="0"/>
              <a:t>IPaLM</a:t>
            </a:r>
            <a:r>
              <a:rPr lang="en-US" dirty="0" smtClean="0"/>
              <a:t> </a:t>
            </a:r>
            <a:r>
              <a:rPr lang="en-US" dirty="0" smtClean="0"/>
              <a:t>SIG Strategic Directions</a:t>
            </a:r>
          </a:p>
        </p:txBody>
      </p:sp>
      <p:sp>
        <p:nvSpPr>
          <p:cNvPr id="16387" name="Content Placeholder 2"/>
          <p:cNvSpPr>
            <a:spLocks noGrp="1"/>
          </p:cNvSpPr>
          <p:nvPr>
            <p:ph idx="1"/>
          </p:nvPr>
        </p:nvSpPr>
        <p:spPr/>
        <p:txBody>
          <a:bodyPr/>
          <a:lstStyle/>
          <a:p>
            <a:pPr eaLnBrk="1" hangingPunct="1">
              <a:defRPr/>
            </a:pPr>
            <a:r>
              <a:rPr lang="en-US" u="sng" dirty="0" smtClean="0"/>
              <a:t>Scope</a:t>
            </a:r>
            <a:r>
              <a:rPr lang="en-US" dirty="0" smtClean="0"/>
              <a:t> as it relates to </a:t>
            </a:r>
            <a:r>
              <a:rPr lang="en-US" dirty="0" err="1" smtClean="0"/>
              <a:t>IPaLM</a:t>
            </a:r>
            <a:r>
              <a:rPr lang="en-US" dirty="0" smtClean="0"/>
              <a:t> </a:t>
            </a:r>
            <a:r>
              <a:rPr lang="en-US" dirty="0" smtClean="0"/>
              <a:t>SIG work effort for the next year?</a:t>
            </a:r>
          </a:p>
          <a:p>
            <a:pPr eaLnBrk="1" hangingPunct="1">
              <a:defRPr/>
            </a:pPr>
            <a:r>
              <a:rPr lang="en-US" dirty="0" smtClean="0">
                <a:solidFill>
                  <a:schemeClr val="accent6"/>
                </a:solidFill>
              </a:rPr>
              <a:t>SCT Content Development</a:t>
            </a:r>
          </a:p>
          <a:p>
            <a:pPr eaLnBrk="1" hangingPunct="1">
              <a:defRPr/>
            </a:pPr>
            <a:r>
              <a:rPr lang="en-US" dirty="0" smtClean="0">
                <a:solidFill>
                  <a:schemeClr val="accent6"/>
                </a:solidFill>
              </a:rPr>
              <a:t>Evaluation of SCT Usability and Quality as it exists today</a:t>
            </a:r>
          </a:p>
          <a:p>
            <a:pPr eaLnBrk="1" hangingPunct="1">
              <a:defRPr/>
            </a:pPr>
            <a:r>
              <a:rPr lang="en-US" dirty="0" smtClean="0">
                <a:solidFill>
                  <a:schemeClr val="accent6"/>
                </a:solidFill>
              </a:rPr>
              <a:t>Translation to other languages</a:t>
            </a:r>
          </a:p>
          <a:p>
            <a:pPr eaLnBrk="1" hangingPunct="1">
              <a:defRPr/>
            </a:pPr>
            <a:r>
              <a:rPr lang="en-US" dirty="0" smtClean="0">
                <a:solidFill>
                  <a:schemeClr val="accent6"/>
                </a:solidFill>
              </a:rPr>
              <a:t>Interaction with other organizations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Work Plan 2010</a:t>
            </a:r>
            <a:br>
              <a:rPr lang="en-US" smtClean="0"/>
            </a:br>
            <a:r>
              <a:rPr lang="en-US" smtClean="0"/>
              <a:t>New Content Development Topics</a:t>
            </a:r>
          </a:p>
        </p:txBody>
      </p:sp>
      <p:sp>
        <p:nvSpPr>
          <p:cNvPr id="17411" name="Content Placeholder 2"/>
          <p:cNvSpPr>
            <a:spLocks noGrp="1"/>
          </p:cNvSpPr>
          <p:nvPr>
            <p:ph idx="1"/>
          </p:nvPr>
        </p:nvSpPr>
        <p:spPr/>
        <p:txBody>
          <a:bodyPr/>
          <a:lstStyle/>
          <a:p>
            <a:pPr>
              <a:defRPr/>
            </a:pPr>
            <a:r>
              <a:rPr lang="en-US" dirty="0" smtClean="0">
                <a:solidFill>
                  <a:schemeClr val="accent6"/>
                </a:solidFill>
              </a:rPr>
              <a:t>Molecular Pathology (Predictive Pathology – Diagnostics and Prognostics and Therapeutics)</a:t>
            </a:r>
          </a:p>
          <a:p>
            <a:pPr>
              <a:defRPr/>
            </a:pPr>
            <a:r>
              <a:rPr lang="en-US" dirty="0" smtClean="0">
                <a:solidFill>
                  <a:schemeClr val="accent6"/>
                </a:solidFill>
              </a:rPr>
              <a:t>WHO </a:t>
            </a:r>
            <a:r>
              <a:rPr lang="en-US" dirty="0" err="1" smtClean="0">
                <a:solidFill>
                  <a:schemeClr val="accent6"/>
                </a:solidFill>
              </a:rPr>
              <a:t>Histologies</a:t>
            </a:r>
            <a:r>
              <a:rPr lang="en-US" dirty="0" smtClean="0">
                <a:solidFill>
                  <a:schemeClr val="accent6"/>
                </a:solidFill>
              </a:rPr>
              <a:t> </a:t>
            </a:r>
          </a:p>
          <a:p>
            <a:pPr lvl="1">
              <a:defRPr/>
            </a:pPr>
            <a:r>
              <a:rPr lang="en-US" dirty="0" smtClean="0">
                <a:solidFill>
                  <a:schemeClr val="accent6"/>
                </a:solidFill>
              </a:rPr>
              <a:t>E.g. </a:t>
            </a:r>
            <a:r>
              <a:rPr lang="en-US" dirty="0" err="1" smtClean="0">
                <a:solidFill>
                  <a:schemeClr val="accent6"/>
                </a:solidFill>
              </a:rPr>
              <a:t>hematopathology</a:t>
            </a:r>
            <a:endParaRPr lang="en-US" dirty="0" smtClean="0">
              <a:solidFill>
                <a:schemeClr val="accent6"/>
              </a:solidFill>
            </a:endParaRPr>
          </a:p>
          <a:p>
            <a:pPr>
              <a:defRPr/>
            </a:pPr>
            <a:r>
              <a:rPr lang="en-US" dirty="0" smtClean="0">
                <a:solidFill>
                  <a:schemeClr val="accent6"/>
                </a:solidFill>
              </a:rPr>
              <a:t>AJCC</a:t>
            </a:r>
          </a:p>
          <a:p>
            <a:pPr lvl="1">
              <a:defRPr/>
            </a:pPr>
            <a:r>
              <a:rPr lang="en-US" dirty="0" smtClean="0">
                <a:solidFill>
                  <a:schemeClr val="accent6"/>
                </a:solidFill>
              </a:rPr>
              <a:t>E.g. TNM staging, 7</a:t>
            </a:r>
            <a:r>
              <a:rPr lang="en-US" baseline="30000" dirty="0" smtClean="0">
                <a:solidFill>
                  <a:schemeClr val="accent6"/>
                </a:solidFill>
              </a:rPr>
              <a:t>th</a:t>
            </a:r>
            <a:r>
              <a:rPr lang="en-US" dirty="0" smtClean="0">
                <a:solidFill>
                  <a:schemeClr val="accent6"/>
                </a:solidFill>
              </a:rPr>
              <a:t> edition</a:t>
            </a:r>
          </a:p>
          <a:p>
            <a:pPr>
              <a:defRPr/>
            </a:pPr>
            <a:r>
              <a:rPr lang="en-US" dirty="0" smtClean="0">
                <a:solidFill>
                  <a:schemeClr val="accent6"/>
                </a:solidFill>
              </a:rPr>
              <a:t>Transplantation Pathology</a:t>
            </a:r>
          </a:p>
          <a:p>
            <a:pPr>
              <a:defRPr/>
            </a:pPr>
            <a:r>
              <a:rPr lang="en-US" dirty="0" smtClean="0">
                <a:solidFill>
                  <a:schemeClr val="accent6"/>
                </a:solidFill>
              </a:rPr>
              <a:t>Non-</a:t>
            </a:r>
            <a:r>
              <a:rPr lang="en-US" dirty="0" err="1" smtClean="0">
                <a:solidFill>
                  <a:schemeClr val="accent6"/>
                </a:solidFill>
              </a:rPr>
              <a:t>neoplastic</a:t>
            </a:r>
            <a:r>
              <a:rPr lang="en-US" dirty="0" smtClean="0">
                <a:solidFill>
                  <a:schemeClr val="accent6"/>
                </a:solidFill>
              </a:rPr>
              <a:t> Renal Pathology</a:t>
            </a:r>
          </a:p>
          <a:p>
            <a:pPr>
              <a:defRPr/>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Work Plan 2010</a:t>
            </a:r>
            <a:br>
              <a:rPr lang="en-US" smtClean="0"/>
            </a:br>
            <a:r>
              <a:rPr lang="en-US" sz="4000" smtClean="0"/>
              <a:t>Evaluation of SCT Usability &amp; Quality</a:t>
            </a:r>
            <a:endParaRPr lang="en-US" smtClean="0"/>
          </a:p>
        </p:txBody>
      </p:sp>
      <p:sp>
        <p:nvSpPr>
          <p:cNvPr id="18435" name="Content Placeholder 2"/>
          <p:cNvSpPr>
            <a:spLocks noGrp="1"/>
          </p:cNvSpPr>
          <p:nvPr>
            <p:ph idx="1"/>
          </p:nvPr>
        </p:nvSpPr>
        <p:spPr/>
        <p:txBody>
          <a:bodyPr/>
          <a:lstStyle/>
          <a:p>
            <a:pPr>
              <a:defRPr/>
            </a:pPr>
            <a:r>
              <a:rPr lang="en-US" sz="2800" dirty="0" smtClean="0">
                <a:solidFill>
                  <a:schemeClr val="accent6"/>
                </a:solidFill>
              </a:rPr>
              <a:t>Define “quality” as multidimensional property</a:t>
            </a:r>
          </a:p>
          <a:p>
            <a:pPr lvl="1">
              <a:defRPr/>
            </a:pPr>
            <a:r>
              <a:rPr lang="en-US" sz="2400" dirty="0" smtClean="0">
                <a:solidFill>
                  <a:schemeClr val="accent6"/>
                </a:solidFill>
              </a:rPr>
              <a:t>Has different meaning in different applications (different use cases, e.g. clinical </a:t>
            </a:r>
            <a:r>
              <a:rPr lang="en-US" sz="2400" dirty="0" err="1" smtClean="0">
                <a:solidFill>
                  <a:schemeClr val="accent6"/>
                </a:solidFill>
              </a:rPr>
              <a:t>vs</a:t>
            </a:r>
            <a:r>
              <a:rPr lang="en-US" sz="2400" dirty="0" smtClean="0">
                <a:solidFill>
                  <a:schemeClr val="accent6"/>
                </a:solidFill>
              </a:rPr>
              <a:t> research, different users)</a:t>
            </a:r>
          </a:p>
          <a:p>
            <a:pPr lvl="1">
              <a:defRPr/>
            </a:pPr>
            <a:r>
              <a:rPr lang="en-US" sz="2400" dirty="0" smtClean="0">
                <a:solidFill>
                  <a:schemeClr val="accent6"/>
                </a:solidFill>
              </a:rPr>
              <a:t>Content accuracy</a:t>
            </a:r>
          </a:p>
          <a:p>
            <a:pPr lvl="2">
              <a:defRPr/>
            </a:pPr>
            <a:r>
              <a:rPr lang="en-US" sz="2000" dirty="0" smtClean="0">
                <a:solidFill>
                  <a:schemeClr val="accent6"/>
                </a:solidFill>
              </a:rPr>
              <a:t>Requires review by domain experts (USA – AMP </a:t>
            </a:r>
            <a:r>
              <a:rPr lang="en-US" sz="2000" dirty="0" err="1" smtClean="0">
                <a:solidFill>
                  <a:schemeClr val="accent6"/>
                </a:solidFill>
              </a:rPr>
              <a:t>vs</a:t>
            </a:r>
            <a:r>
              <a:rPr lang="en-US" sz="2000" dirty="0" smtClean="0">
                <a:solidFill>
                  <a:schemeClr val="accent6"/>
                </a:solidFill>
              </a:rPr>
              <a:t> CAP </a:t>
            </a:r>
            <a:r>
              <a:rPr lang="en-US" sz="2000" dirty="0" err="1" smtClean="0">
                <a:solidFill>
                  <a:schemeClr val="accent6"/>
                </a:solidFill>
              </a:rPr>
              <a:t>Molec</a:t>
            </a:r>
            <a:r>
              <a:rPr lang="en-US" sz="2000" dirty="0" smtClean="0">
                <a:solidFill>
                  <a:schemeClr val="accent6"/>
                </a:solidFill>
              </a:rPr>
              <a:t> Path), (National Laboratory Med Catalog Stakeholder Group – Ian Green), (ASHI, AST for transplantation)</a:t>
            </a:r>
          </a:p>
          <a:p>
            <a:pPr lvl="1">
              <a:defRPr/>
            </a:pPr>
            <a:r>
              <a:rPr lang="en-US" sz="2400" dirty="0" smtClean="0">
                <a:solidFill>
                  <a:schemeClr val="accent6"/>
                </a:solidFill>
              </a:rPr>
              <a:t>Use of Content (Implementation)</a:t>
            </a:r>
          </a:p>
          <a:p>
            <a:pPr lvl="2">
              <a:defRPr/>
            </a:pPr>
            <a:r>
              <a:rPr lang="en-US" sz="1800" b="1" dirty="0" smtClean="0">
                <a:solidFill>
                  <a:srgbClr val="FF0000"/>
                </a:solidFill>
              </a:rPr>
              <a:t>Ask quality and content committee working group on quality metrics on guidance on how best to identify </a:t>
            </a:r>
            <a:r>
              <a:rPr lang="en-US" sz="1800" b="1" dirty="0" err="1" smtClean="0">
                <a:solidFill>
                  <a:srgbClr val="FF0000"/>
                </a:solidFill>
              </a:rPr>
              <a:t>PaLM</a:t>
            </a:r>
            <a:r>
              <a:rPr lang="en-US" sz="1800" b="1" dirty="0" smtClean="0">
                <a:solidFill>
                  <a:srgbClr val="FF0000"/>
                </a:solidFill>
              </a:rPr>
              <a:t> </a:t>
            </a:r>
            <a:r>
              <a:rPr lang="en-US" sz="1800" b="1" dirty="0" smtClean="0">
                <a:solidFill>
                  <a:srgbClr val="FF0000"/>
                </a:solidFill>
              </a:rPr>
              <a:t>specific metrics</a:t>
            </a:r>
          </a:p>
          <a:p>
            <a:pPr lvl="2">
              <a:defRPr/>
            </a:pPr>
            <a:r>
              <a:rPr lang="en-US" sz="1800" b="1" dirty="0" smtClean="0">
                <a:solidFill>
                  <a:srgbClr val="FF0000"/>
                </a:solidFill>
              </a:rPr>
              <a:t>Prepare a RFI (request for information) to vendors to identify what vendors see as quality issues with existing SCT content in the field of </a:t>
            </a:r>
            <a:r>
              <a:rPr lang="en-US" sz="1800" b="1" dirty="0" err="1" smtClean="0">
                <a:solidFill>
                  <a:srgbClr val="FF0000"/>
                </a:solidFill>
              </a:rPr>
              <a:t>PaLM</a:t>
            </a:r>
            <a:endParaRPr lang="en-US" sz="1800" b="1" dirty="0" smtClean="0">
              <a:solidFill>
                <a:srgbClr val="FF0000"/>
              </a:solidFill>
            </a:endParaRPr>
          </a:p>
          <a:p>
            <a:pPr lvl="1">
              <a:defRPr/>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28600"/>
            <a:ext cx="8229600" cy="1143000"/>
          </a:xfrm>
        </p:spPr>
        <p:txBody>
          <a:bodyPr/>
          <a:lstStyle/>
          <a:p>
            <a:r>
              <a:rPr lang="en-US" smtClean="0"/>
              <a:t>Work Plan 2010</a:t>
            </a:r>
            <a:br>
              <a:rPr lang="en-US" smtClean="0"/>
            </a:br>
            <a:r>
              <a:rPr lang="en-US" smtClean="0"/>
              <a:t>Translation Activities</a:t>
            </a:r>
          </a:p>
        </p:txBody>
      </p:sp>
      <p:sp>
        <p:nvSpPr>
          <p:cNvPr id="19459" name="Content Placeholder 2"/>
          <p:cNvSpPr>
            <a:spLocks noGrp="1"/>
          </p:cNvSpPr>
          <p:nvPr>
            <p:ph idx="1"/>
          </p:nvPr>
        </p:nvSpPr>
        <p:spPr/>
        <p:txBody>
          <a:bodyPr/>
          <a:lstStyle/>
          <a:p>
            <a:pPr>
              <a:defRPr/>
            </a:pPr>
            <a:r>
              <a:rPr lang="en-US" sz="2000" dirty="0" smtClean="0">
                <a:solidFill>
                  <a:schemeClr val="accent6"/>
                </a:solidFill>
              </a:rPr>
              <a:t>Lithuanian translation already in progress, ~3000 pathology concepts, future uncertain</a:t>
            </a:r>
          </a:p>
          <a:p>
            <a:pPr lvl="1">
              <a:defRPr/>
            </a:pPr>
            <a:r>
              <a:rPr lang="en-US" sz="1800" dirty="0" smtClean="0">
                <a:solidFill>
                  <a:schemeClr val="accent6"/>
                </a:solidFill>
              </a:rPr>
              <a:t>Plan for 50k terms, spanning all of SCT content</a:t>
            </a:r>
          </a:p>
          <a:p>
            <a:pPr>
              <a:defRPr/>
            </a:pPr>
            <a:r>
              <a:rPr lang="en-US" sz="2000" dirty="0" smtClean="0">
                <a:solidFill>
                  <a:schemeClr val="accent6"/>
                </a:solidFill>
              </a:rPr>
              <a:t>Danish translation, 1</a:t>
            </a:r>
            <a:r>
              <a:rPr lang="en-US" sz="2000" baseline="30000" dirty="0" smtClean="0">
                <a:solidFill>
                  <a:schemeClr val="accent6"/>
                </a:solidFill>
              </a:rPr>
              <a:t>st</a:t>
            </a:r>
            <a:r>
              <a:rPr lang="en-US" sz="2000" dirty="0" smtClean="0">
                <a:solidFill>
                  <a:schemeClr val="accent6"/>
                </a:solidFill>
              </a:rPr>
              <a:t> round completed (for all of SCT) by general translators (not specialists).  Translations pending evaluation by specialists (open for review).</a:t>
            </a:r>
          </a:p>
          <a:p>
            <a:pPr>
              <a:defRPr/>
            </a:pPr>
            <a:r>
              <a:rPr lang="en-US" sz="2000" dirty="0" smtClean="0">
                <a:solidFill>
                  <a:schemeClr val="accent6"/>
                </a:solidFill>
              </a:rPr>
              <a:t>Swedish translation should be finalized summer 2010 working on active concepts.  Qualification/validation pending (open for review)</a:t>
            </a:r>
          </a:p>
          <a:p>
            <a:pPr>
              <a:defRPr/>
            </a:pPr>
            <a:r>
              <a:rPr lang="en-US" sz="2000" dirty="0" smtClean="0">
                <a:solidFill>
                  <a:schemeClr val="accent6"/>
                </a:solidFill>
              </a:rPr>
              <a:t>Turkish translation initiated 10 yrs ago, current status </a:t>
            </a:r>
            <a:r>
              <a:rPr lang="en-US" sz="2000" dirty="0" err="1" smtClean="0">
                <a:solidFill>
                  <a:schemeClr val="accent6"/>
                </a:solidFill>
              </a:rPr>
              <a:t>unkown</a:t>
            </a:r>
            <a:r>
              <a:rPr lang="en-US" sz="2000" dirty="0" smtClean="0">
                <a:solidFill>
                  <a:schemeClr val="accent6"/>
                </a:solidFill>
              </a:rPr>
              <a:t> (will be investigated by Dr. </a:t>
            </a:r>
            <a:r>
              <a:rPr lang="en-US" sz="2000" dirty="0" err="1" smtClean="0">
                <a:solidFill>
                  <a:schemeClr val="accent6"/>
                </a:solidFill>
              </a:rPr>
              <a:t>Kuzey</a:t>
            </a:r>
            <a:r>
              <a:rPr lang="en-US" sz="2000" dirty="0" smtClean="0">
                <a:solidFill>
                  <a:schemeClr val="accent6"/>
                </a:solidFill>
              </a:rPr>
              <a:t>)</a:t>
            </a:r>
          </a:p>
          <a:p>
            <a:pPr>
              <a:defRPr/>
            </a:pPr>
            <a:r>
              <a:rPr lang="en-US" sz="2000" dirty="0" smtClean="0">
                <a:solidFill>
                  <a:schemeClr val="accent6"/>
                </a:solidFill>
              </a:rPr>
              <a:t>Use of SNOMED II translations to map to SCT?  (e.g. Italian SNOMED II translation exists ~ 1992)</a:t>
            </a:r>
          </a:p>
          <a:p>
            <a:pPr>
              <a:defRPr/>
            </a:pPr>
            <a:r>
              <a:rPr lang="en-US" sz="2000" b="1" dirty="0" smtClean="0">
                <a:solidFill>
                  <a:srgbClr val="FF0000"/>
                </a:solidFill>
              </a:rPr>
              <a:t>No </a:t>
            </a:r>
            <a:r>
              <a:rPr lang="en-US" sz="2000" b="1" dirty="0" err="1" smtClean="0">
                <a:solidFill>
                  <a:srgbClr val="FF0000"/>
                </a:solidFill>
              </a:rPr>
              <a:t>IPaLM</a:t>
            </a:r>
            <a:r>
              <a:rPr lang="en-US" sz="2000" b="1" dirty="0" smtClean="0">
                <a:solidFill>
                  <a:srgbClr val="FF0000"/>
                </a:solidFill>
              </a:rPr>
              <a:t> </a:t>
            </a:r>
            <a:r>
              <a:rPr lang="en-US" sz="2000" b="1" dirty="0" smtClean="0">
                <a:solidFill>
                  <a:srgbClr val="FF0000"/>
                </a:solidFill>
              </a:rPr>
              <a:t>SIG action items for 2010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Work Plan 2010</a:t>
            </a:r>
            <a:br>
              <a:rPr lang="en-US" smtClean="0"/>
            </a:br>
            <a:r>
              <a:rPr lang="en-US" sz="4000" smtClean="0"/>
              <a:t>Interaction with Other Organizations</a:t>
            </a:r>
            <a:endParaRPr lang="en-US" smtClean="0"/>
          </a:p>
        </p:txBody>
      </p:sp>
      <p:sp>
        <p:nvSpPr>
          <p:cNvPr id="20483" name="Content Placeholder 2"/>
          <p:cNvSpPr>
            <a:spLocks noGrp="1"/>
          </p:cNvSpPr>
          <p:nvPr>
            <p:ph idx="1"/>
          </p:nvPr>
        </p:nvSpPr>
        <p:spPr/>
        <p:txBody>
          <a:bodyPr/>
          <a:lstStyle/>
          <a:p>
            <a:pPr>
              <a:defRPr/>
            </a:pPr>
            <a:r>
              <a:rPr lang="en-US" sz="2400" b="1" dirty="0" smtClean="0">
                <a:solidFill>
                  <a:srgbClr val="FF0000"/>
                </a:solidFill>
              </a:rPr>
              <a:t>Generate letter expressing desire to collaborate along with communicating </a:t>
            </a:r>
            <a:r>
              <a:rPr lang="en-US" sz="2400" b="1" dirty="0" err="1" smtClean="0">
                <a:solidFill>
                  <a:srgbClr val="FF0000"/>
                </a:solidFill>
              </a:rPr>
              <a:t>IPaLM</a:t>
            </a:r>
            <a:r>
              <a:rPr lang="en-US" sz="2400" b="1" dirty="0" smtClean="0">
                <a:solidFill>
                  <a:srgbClr val="FF0000"/>
                </a:solidFill>
              </a:rPr>
              <a:t> </a:t>
            </a:r>
            <a:r>
              <a:rPr lang="en-US" sz="2400" b="1" dirty="0" smtClean="0">
                <a:solidFill>
                  <a:srgbClr val="FF0000"/>
                </a:solidFill>
              </a:rPr>
              <a:t>work plan for 2010</a:t>
            </a:r>
          </a:p>
          <a:p>
            <a:pPr lvl="1">
              <a:defRPr/>
            </a:pPr>
            <a:r>
              <a:rPr lang="en-US" sz="1800" dirty="0" smtClean="0">
                <a:solidFill>
                  <a:schemeClr val="accent6"/>
                </a:solidFill>
              </a:rPr>
              <a:t>IHE/HL7</a:t>
            </a:r>
          </a:p>
          <a:p>
            <a:pPr lvl="1">
              <a:defRPr/>
            </a:pPr>
            <a:r>
              <a:rPr lang="en-US" sz="1800" dirty="0" smtClean="0">
                <a:solidFill>
                  <a:schemeClr val="accent6"/>
                </a:solidFill>
              </a:rPr>
              <a:t>WHO</a:t>
            </a:r>
          </a:p>
          <a:p>
            <a:pPr lvl="1">
              <a:defRPr/>
            </a:pPr>
            <a:r>
              <a:rPr lang="en-US" sz="1800" dirty="0" smtClean="0">
                <a:solidFill>
                  <a:schemeClr val="accent6"/>
                </a:solidFill>
              </a:rPr>
              <a:t>Royal College of Pathologists/UK</a:t>
            </a:r>
          </a:p>
          <a:p>
            <a:pPr lvl="1">
              <a:defRPr/>
            </a:pPr>
            <a:r>
              <a:rPr lang="en-US" sz="1800" dirty="0" smtClean="0">
                <a:solidFill>
                  <a:schemeClr val="accent6"/>
                </a:solidFill>
              </a:rPr>
              <a:t>CAP-</a:t>
            </a:r>
            <a:r>
              <a:rPr lang="en-US" sz="1800" dirty="0" err="1" smtClean="0">
                <a:solidFill>
                  <a:schemeClr val="accent6"/>
                </a:solidFill>
              </a:rPr>
              <a:t>Molec.Path</a:t>
            </a:r>
            <a:r>
              <a:rPr lang="en-US" sz="1800" dirty="0" smtClean="0">
                <a:solidFill>
                  <a:schemeClr val="accent6"/>
                </a:solidFill>
              </a:rPr>
              <a:t>/AMP (Dr. Carter)</a:t>
            </a:r>
          </a:p>
          <a:p>
            <a:pPr lvl="1">
              <a:defRPr/>
            </a:pPr>
            <a:r>
              <a:rPr lang="en-US" sz="1800" dirty="0" smtClean="0">
                <a:solidFill>
                  <a:schemeClr val="accent6"/>
                </a:solidFill>
              </a:rPr>
              <a:t>NAACR and IACR (Cancer Registries)</a:t>
            </a:r>
          </a:p>
          <a:p>
            <a:pPr lvl="1">
              <a:defRPr/>
            </a:pPr>
            <a:r>
              <a:rPr lang="en-US" sz="1800" dirty="0" smtClean="0">
                <a:solidFill>
                  <a:schemeClr val="accent6"/>
                </a:solidFill>
              </a:rPr>
              <a:t>Societies for PALM as well as those specific to Molecular Pathology and Transplantation Pathology</a:t>
            </a:r>
          </a:p>
          <a:p>
            <a:pPr lvl="1">
              <a:defRPr/>
            </a:pPr>
            <a:r>
              <a:rPr lang="en-US" sz="1800" b="1" dirty="0" smtClean="0">
                <a:solidFill>
                  <a:srgbClr val="FF0000"/>
                </a:solidFill>
              </a:rPr>
              <a:t>Action item: generate letter to be distributed via </a:t>
            </a:r>
            <a:r>
              <a:rPr lang="en-US" sz="1800" b="1" dirty="0" err="1" smtClean="0">
                <a:solidFill>
                  <a:srgbClr val="FF0000"/>
                </a:solidFill>
              </a:rPr>
              <a:t>WASPaLM</a:t>
            </a:r>
            <a:r>
              <a:rPr lang="en-US" sz="1800" b="1" dirty="0" smtClean="0">
                <a:solidFill>
                  <a:srgbClr val="FF0000"/>
                </a:solidFill>
              </a:rPr>
              <a:t> and IAP to open channel of communication to the relevant international societies</a:t>
            </a:r>
          </a:p>
          <a:p>
            <a:pPr lvl="1">
              <a:defRPr/>
            </a:pPr>
            <a:r>
              <a:rPr lang="en-US" sz="1800" b="1" dirty="0" smtClean="0">
                <a:solidFill>
                  <a:srgbClr val="FF0000"/>
                </a:solidFill>
              </a:rPr>
              <a:t>Action item: identify individuals to recruit into the </a:t>
            </a:r>
            <a:r>
              <a:rPr lang="en-US" sz="1800" b="1" dirty="0" err="1" smtClean="0">
                <a:solidFill>
                  <a:srgbClr val="FF0000"/>
                </a:solidFill>
              </a:rPr>
              <a:t>IPaLM</a:t>
            </a:r>
            <a:r>
              <a:rPr lang="en-US" sz="1800" b="1" dirty="0" smtClean="0">
                <a:solidFill>
                  <a:srgbClr val="FF0000"/>
                </a:solidFill>
              </a:rPr>
              <a:t> </a:t>
            </a:r>
            <a:r>
              <a:rPr lang="en-US" sz="1800" b="1" dirty="0" smtClean="0">
                <a:solidFill>
                  <a:srgbClr val="FF0000"/>
                </a:solidFill>
              </a:rPr>
              <a:t>SIG work effort for 2010 (specifically related to focus in molecular pathology and/or transplantation pathology)</a:t>
            </a:r>
            <a:r>
              <a:rPr lang="en-US" sz="2000" b="1" dirty="0" smtClean="0">
                <a:solidFill>
                  <a:srgbClr val="FF0000"/>
                </a:solidFill>
              </a:rPr>
              <a:t>	</a:t>
            </a:r>
            <a:r>
              <a:rPr lang="en-US" sz="2000" dirty="0" smtClean="0">
                <a:solidFill>
                  <a:schemeClr val="accent6"/>
                </a:solidFill>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mtClean="0"/>
              <a:t>Agenda</a:t>
            </a:r>
          </a:p>
        </p:txBody>
      </p:sp>
      <p:sp>
        <p:nvSpPr>
          <p:cNvPr id="3" name="Content Placeholder 2"/>
          <p:cNvSpPr>
            <a:spLocks noGrp="1"/>
          </p:cNvSpPr>
          <p:nvPr>
            <p:ph idx="1"/>
          </p:nvPr>
        </p:nvSpPr>
        <p:spPr/>
        <p:txBody>
          <a:bodyPr rtlCol="0">
            <a:normAutofit fontScale="62500" lnSpcReduction="20000"/>
          </a:bodyPr>
          <a:lstStyle/>
          <a:p>
            <a:pPr eaLnBrk="1" fontAlgn="auto" hangingPunct="1">
              <a:spcAft>
                <a:spcPts val="0"/>
              </a:spcAft>
              <a:buFont typeface="Arial" pitchFamily="34" charset="0"/>
              <a:buChar char="•"/>
              <a:defRPr/>
            </a:pPr>
            <a:r>
              <a:rPr lang="en-GB" b="1" dirty="0" smtClean="0"/>
              <a:t>Welcome and Introductions</a:t>
            </a:r>
            <a:endParaRPr lang="en-US" sz="2800" dirty="0" smtClean="0"/>
          </a:p>
          <a:p>
            <a:pPr lvl="1" eaLnBrk="1" fontAlgn="auto" hangingPunct="1">
              <a:spcAft>
                <a:spcPts val="0"/>
              </a:spcAft>
              <a:buFont typeface="Arial" pitchFamily="34" charset="0"/>
              <a:buChar char="–"/>
              <a:defRPr/>
            </a:pPr>
            <a:r>
              <a:rPr lang="en-GB" b="1" dirty="0" smtClean="0"/>
              <a:t>Brief history of </a:t>
            </a:r>
            <a:r>
              <a:rPr lang="en-GB" b="1" dirty="0" err="1" smtClean="0"/>
              <a:t>IPaLM</a:t>
            </a:r>
            <a:r>
              <a:rPr lang="en-GB" b="1" dirty="0" smtClean="0"/>
              <a:t> </a:t>
            </a:r>
            <a:r>
              <a:rPr lang="en-GB" b="1" dirty="0" smtClean="0"/>
              <a:t>SIG</a:t>
            </a:r>
            <a:endParaRPr lang="en-GB" b="1" dirty="0" smtClean="0"/>
          </a:p>
          <a:p>
            <a:pPr lvl="1" eaLnBrk="1" fontAlgn="auto" hangingPunct="1">
              <a:spcAft>
                <a:spcPts val="0"/>
              </a:spcAft>
              <a:buFont typeface="Arial" pitchFamily="34" charset="0"/>
              <a:buChar char="–"/>
              <a:defRPr/>
            </a:pPr>
            <a:r>
              <a:rPr lang="en-GB" sz="2900" b="1" dirty="0" smtClean="0"/>
              <a:t>Communications with other organizations</a:t>
            </a:r>
            <a:endParaRPr lang="en-US" sz="2900" dirty="0" smtClean="0"/>
          </a:p>
          <a:p>
            <a:pPr eaLnBrk="1" fontAlgn="auto" hangingPunct="1">
              <a:spcAft>
                <a:spcPts val="0"/>
              </a:spcAft>
              <a:buFont typeface="Arial" pitchFamily="34" charset="0"/>
              <a:buNone/>
              <a:defRPr/>
            </a:pPr>
            <a:r>
              <a:rPr lang="en-GB" b="1" dirty="0" smtClean="0"/>
              <a:t> </a:t>
            </a:r>
            <a:endParaRPr lang="en-US" sz="2800" dirty="0" smtClean="0"/>
          </a:p>
          <a:p>
            <a:pPr eaLnBrk="1" fontAlgn="auto" hangingPunct="1">
              <a:spcAft>
                <a:spcPts val="0"/>
              </a:spcAft>
              <a:buFont typeface="Arial" pitchFamily="34" charset="0"/>
              <a:buChar char="•"/>
              <a:defRPr/>
            </a:pPr>
            <a:r>
              <a:rPr lang="en-US" b="1" dirty="0" smtClean="0"/>
              <a:t>Strategic Directions</a:t>
            </a:r>
            <a:endParaRPr lang="en-US" sz="2800" dirty="0" smtClean="0"/>
          </a:p>
          <a:p>
            <a:pPr lvl="1" eaLnBrk="1" fontAlgn="auto" hangingPunct="1">
              <a:spcAft>
                <a:spcPts val="0"/>
              </a:spcAft>
              <a:buFont typeface="Arial" pitchFamily="34" charset="0"/>
              <a:buChar char="–"/>
              <a:defRPr/>
            </a:pPr>
            <a:r>
              <a:rPr lang="en-GB" b="1" dirty="0" smtClean="0"/>
              <a:t>Focus on molecular pathology and genomic content</a:t>
            </a:r>
            <a:endParaRPr lang="en-US" sz="2400" dirty="0" smtClean="0"/>
          </a:p>
          <a:p>
            <a:pPr lvl="2" eaLnBrk="1" fontAlgn="auto" hangingPunct="1">
              <a:spcAft>
                <a:spcPts val="0"/>
              </a:spcAft>
              <a:buFont typeface="Arial" pitchFamily="34" charset="0"/>
              <a:buChar char="•"/>
              <a:defRPr/>
            </a:pPr>
            <a:r>
              <a:rPr lang="en-GB" b="1" dirty="0" smtClean="0"/>
              <a:t>Definition of “molecular” pathology</a:t>
            </a:r>
            <a:endParaRPr lang="en-US" sz="2000" dirty="0" smtClean="0"/>
          </a:p>
          <a:p>
            <a:pPr lvl="1" eaLnBrk="1" fontAlgn="auto" hangingPunct="1">
              <a:spcAft>
                <a:spcPts val="0"/>
              </a:spcAft>
              <a:buFont typeface="Arial" pitchFamily="34" charset="0"/>
              <a:buChar char="–"/>
              <a:defRPr/>
            </a:pPr>
            <a:r>
              <a:rPr lang="en-GB" b="1" dirty="0" smtClean="0"/>
              <a:t>Identification of subject matter and scope</a:t>
            </a:r>
            <a:endParaRPr lang="en-US" sz="2400" dirty="0" smtClean="0"/>
          </a:p>
          <a:p>
            <a:pPr lvl="1" eaLnBrk="1" fontAlgn="auto" hangingPunct="1">
              <a:spcAft>
                <a:spcPts val="0"/>
              </a:spcAft>
              <a:buFont typeface="Arial" pitchFamily="34" charset="0"/>
              <a:buChar char="–"/>
              <a:defRPr/>
            </a:pPr>
            <a:r>
              <a:rPr lang="en-GB" b="1" dirty="0" smtClean="0"/>
              <a:t>Identification of related terminology beyond SCT</a:t>
            </a:r>
            <a:endParaRPr lang="en-US" sz="2400" dirty="0" smtClean="0"/>
          </a:p>
          <a:p>
            <a:pPr lvl="2" eaLnBrk="1" fontAlgn="auto" hangingPunct="1">
              <a:spcAft>
                <a:spcPts val="0"/>
              </a:spcAft>
              <a:buFont typeface="Arial" pitchFamily="34" charset="0"/>
              <a:buChar char="•"/>
              <a:defRPr/>
            </a:pPr>
            <a:r>
              <a:rPr lang="en-GB" b="1" dirty="0" smtClean="0"/>
              <a:t>Methodology for evaluation of current content in SCT</a:t>
            </a:r>
            <a:endParaRPr lang="en-US" sz="2000" dirty="0" smtClean="0"/>
          </a:p>
          <a:p>
            <a:pPr lvl="2" eaLnBrk="1" fontAlgn="auto" hangingPunct="1">
              <a:spcAft>
                <a:spcPts val="0"/>
              </a:spcAft>
              <a:buFont typeface="Arial" pitchFamily="34" charset="0"/>
              <a:buChar char="•"/>
              <a:defRPr/>
            </a:pPr>
            <a:r>
              <a:rPr lang="en-GB" b="1" dirty="0" smtClean="0"/>
              <a:t>Methodology for evaluation of current content in other terminologies</a:t>
            </a:r>
            <a:endParaRPr lang="en-US" sz="2000" dirty="0" smtClean="0"/>
          </a:p>
          <a:p>
            <a:pPr lvl="1" eaLnBrk="1" fontAlgn="auto" hangingPunct="1">
              <a:spcAft>
                <a:spcPts val="0"/>
              </a:spcAft>
              <a:buFont typeface="Arial" pitchFamily="34" charset="0"/>
              <a:buChar char="–"/>
              <a:defRPr/>
            </a:pPr>
            <a:r>
              <a:rPr lang="en-GB" b="1" dirty="0" smtClean="0"/>
              <a:t>Methodology for evaluation of current content in other terminology</a:t>
            </a:r>
            <a:endParaRPr lang="en-US" sz="2400" dirty="0" smtClean="0"/>
          </a:p>
          <a:p>
            <a:pPr eaLnBrk="1" fontAlgn="auto" hangingPunct="1">
              <a:spcAft>
                <a:spcPts val="0"/>
              </a:spcAft>
              <a:buFont typeface="Arial" pitchFamily="34" charset="0"/>
              <a:buNone/>
              <a:defRPr/>
            </a:pPr>
            <a:endParaRPr lang="en-US" sz="2800" dirty="0" smtClean="0"/>
          </a:p>
          <a:p>
            <a:pPr eaLnBrk="1" fontAlgn="auto" hangingPunct="1">
              <a:spcAft>
                <a:spcPts val="0"/>
              </a:spcAft>
              <a:buFont typeface="Arial" pitchFamily="34" charset="0"/>
              <a:buChar char="•"/>
              <a:defRPr/>
            </a:pPr>
            <a:r>
              <a:rPr lang="en-GB" b="1" dirty="0" smtClean="0"/>
              <a:t>Work plan for the next year</a:t>
            </a:r>
          </a:p>
          <a:p>
            <a:pPr lvl="1" eaLnBrk="1" fontAlgn="auto" hangingPunct="1">
              <a:spcAft>
                <a:spcPts val="0"/>
              </a:spcAft>
              <a:buFont typeface="Arial" pitchFamily="34" charset="0"/>
              <a:buChar char="–"/>
              <a:defRPr/>
            </a:pPr>
            <a:r>
              <a:rPr lang="en-GB" b="1" dirty="0" smtClean="0"/>
              <a:t>Milestones and timeline</a:t>
            </a:r>
          </a:p>
          <a:p>
            <a:pPr lvl="1" eaLnBrk="1" fontAlgn="auto" hangingPunct="1">
              <a:spcAft>
                <a:spcPts val="0"/>
              </a:spcAft>
              <a:buFont typeface="Arial" pitchFamily="34" charset="0"/>
              <a:buChar char="–"/>
              <a:defRPr/>
            </a:pPr>
            <a:r>
              <a:rPr lang="en-GB" b="1" dirty="0" smtClean="0"/>
              <a:t>Metrics for success </a:t>
            </a:r>
            <a:endParaRPr lang="en-US" dirty="0" smtClean="0"/>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err="1" smtClean="0"/>
              <a:t>IPaLM</a:t>
            </a:r>
            <a:r>
              <a:rPr lang="en-US" dirty="0" smtClean="0"/>
              <a:t> </a:t>
            </a:r>
            <a:r>
              <a:rPr lang="en-US" dirty="0" smtClean="0"/>
              <a:t>SIG Strategic Directions</a:t>
            </a:r>
          </a:p>
        </p:txBody>
      </p:sp>
      <p:sp>
        <p:nvSpPr>
          <p:cNvPr id="21507" name="Content Placeholder 2"/>
          <p:cNvSpPr>
            <a:spLocks noGrp="1"/>
          </p:cNvSpPr>
          <p:nvPr>
            <p:ph idx="1"/>
          </p:nvPr>
        </p:nvSpPr>
        <p:spPr/>
        <p:txBody>
          <a:bodyPr/>
          <a:lstStyle/>
          <a:p>
            <a:pPr eaLnBrk="1" hangingPunct="1"/>
            <a:r>
              <a:rPr lang="en-US" smtClean="0"/>
              <a:t>Characterizing the problem(s)</a:t>
            </a:r>
          </a:p>
          <a:p>
            <a:pPr lvl="1" eaLnBrk="1" hangingPunct="1"/>
            <a:r>
              <a:rPr lang="en-US" smtClean="0"/>
              <a:t>Gap analysis</a:t>
            </a:r>
          </a:p>
          <a:p>
            <a:pPr lvl="2" eaLnBrk="1" hangingPunct="1"/>
            <a:r>
              <a:rPr lang="en-US" smtClean="0"/>
              <a:t>Domains of expertise required</a:t>
            </a:r>
          </a:p>
          <a:p>
            <a:pPr lvl="2" eaLnBrk="1" hangingPunct="1"/>
            <a:r>
              <a:rPr lang="en-US" smtClean="0"/>
              <a:t>Size</a:t>
            </a:r>
          </a:p>
          <a:p>
            <a:pPr lvl="2" eaLnBrk="1" hangingPunct="1"/>
            <a:endParaRPr lang="en-US" smtClean="0"/>
          </a:p>
          <a:p>
            <a:pPr lvl="2" eaLnBrk="1" hangingPunct="1"/>
            <a:endParaRPr lang="en-US"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dirty="0" err="1" smtClean="0"/>
              <a:t>IPaLM</a:t>
            </a:r>
            <a:r>
              <a:rPr lang="en-US" dirty="0" smtClean="0"/>
              <a:t> </a:t>
            </a:r>
            <a:r>
              <a:rPr lang="en-US" dirty="0" smtClean="0"/>
              <a:t>SIG Strategic Directions</a:t>
            </a:r>
          </a:p>
        </p:txBody>
      </p:sp>
      <p:sp>
        <p:nvSpPr>
          <p:cNvPr id="3" name="Content Placeholder 2"/>
          <p:cNvSpPr>
            <a:spLocks noGrp="1"/>
          </p:cNvSpPr>
          <p:nvPr>
            <p:ph idx="1"/>
          </p:nvPr>
        </p:nvSpPr>
        <p:spPr/>
        <p:txBody>
          <a:bodyPr rtlCol="0">
            <a:normAutofit fontScale="85000" lnSpcReduction="20000"/>
          </a:bodyPr>
          <a:lstStyle/>
          <a:p>
            <a:pPr eaLnBrk="1" fontAlgn="auto" hangingPunct="1">
              <a:spcAft>
                <a:spcPts val="0"/>
              </a:spcAft>
              <a:buFont typeface="Arial" pitchFamily="34" charset="0"/>
              <a:buChar char="•"/>
              <a:defRPr/>
            </a:pPr>
            <a:r>
              <a:rPr lang="en-US" dirty="0" smtClean="0"/>
              <a:t>Identify other organizations that have/are working in this problem space</a:t>
            </a:r>
          </a:p>
          <a:p>
            <a:pPr lvl="1" eaLnBrk="1" fontAlgn="auto" hangingPunct="1">
              <a:spcAft>
                <a:spcPts val="0"/>
              </a:spcAft>
              <a:buFont typeface="Arial" pitchFamily="34" charset="0"/>
              <a:buChar char="–"/>
              <a:defRPr/>
            </a:pPr>
            <a:r>
              <a:rPr lang="en-US" dirty="0" smtClean="0"/>
              <a:t>Cerner CBO (</a:t>
            </a:r>
            <a:r>
              <a:rPr lang="en-US" sz="2200" dirty="0" smtClean="0"/>
              <a:t>https://www.clinbioinformatics.org/cbopublic/</a:t>
            </a:r>
            <a:r>
              <a:rPr lang="en-US" dirty="0" smtClean="0"/>
              <a:t>)</a:t>
            </a:r>
          </a:p>
          <a:p>
            <a:pPr lvl="1" eaLnBrk="1" fontAlgn="auto" hangingPunct="1">
              <a:spcAft>
                <a:spcPts val="0"/>
              </a:spcAft>
              <a:buFont typeface="Arial" pitchFamily="34" charset="0"/>
              <a:buChar char="–"/>
              <a:defRPr/>
            </a:pPr>
            <a:r>
              <a:rPr lang="en-US" dirty="0" smtClean="0"/>
              <a:t>GO (</a:t>
            </a:r>
            <a:r>
              <a:rPr lang="en-US" sz="2200" dirty="0" smtClean="0">
                <a:hlinkClick r:id="rId2"/>
              </a:rPr>
              <a:t>http://www.geneontology.org/</a:t>
            </a:r>
            <a:r>
              <a:rPr lang="en-US" dirty="0" smtClean="0"/>
              <a:t>)</a:t>
            </a:r>
          </a:p>
          <a:p>
            <a:pPr lvl="1" eaLnBrk="1" fontAlgn="auto" hangingPunct="1">
              <a:spcAft>
                <a:spcPts val="0"/>
              </a:spcAft>
              <a:buFont typeface="Arial" pitchFamily="34" charset="0"/>
              <a:buChar char="–"/>
              <a:defRPr/>
            </a:pPr>
            <a:r>
              <a:rPr lang="en-US" dirty="0" smtClean="0"/>
              <a:t>NIH National Center for Biomedical Ontology, NCBO (</a:t>
            </a:r>
            <a:r>
              <a:rPr lang="en-US" sz="2100" dirty="0" smtClean="0">
                <a:hlinkClick r:id="rId3"/>
              </a:rPr>
              <a:t>http://www.bioontology.org/</a:t>
            </a:r>
            <a:r>
              <a:rPr lang="en-US" sz="2100" dirty="0" smtClean="0"/>
              <a:t>)</a:t>
            </a:r>
          </a:p>
          <a:p>
            <a:pPr lvl="1" eaLnBrk="1" fontAlgn="auto" hangingPunct="1">
              <a:spcAft>
                <a:spcPts val="0"/>
              </a:spcAft>
              <a:buFont typeface="Arial" pitchFamily="34" charset="0"/>
              <a:buChar char="–"/>
              <a:defRPr/>
            </a:pPr>
            <a:r>
              <a:rPr lang="en-US" dirty="0" smtClean="0"/>
              <a:t>NCI </a:t>
            </a:r>
            <a:r>
              <a:rPr lang="en-US" dirty="0" err="1" smtClean="0"/>
              <a:t>caBIG</a:t>
            </a:r>
            <a:r>
              <a:rPr lang="en-US" dirty="0" smtClean="0"/>
              <a:t> </a:t>
            </a:r>
            <a:r>
              <a:rPr lang="en-US" dirty="0" err="1" smtClean="0"/>
              <a:t>caDSR</a:t>
            </a:r>
            <a:r>
              <a:rPr lang="en-US" dirty="0" smtClean="0"/>
              <a:t>/CDE and NCI </a:t>
            </a:r>
            <a:r>
              <a:rPr lang="en-US" dirty="0" err="1" smtClean="0"/>
              <a:t>metathesaurus</a:t>
            </a:r>
            <a:r>
              <a:rPr lang="en-US" dirty="0" smtClean="0"/>
              <a:t> </a:t>
            </a:r>
            <a:endParaRPr lang="en-US" sz="3800" dirty="0" smtClean="0"/>
          </a:p>
          <a:p>
            <a:pPr lvl="1" eaLnBrk="1" fontAlgn="auto" hangingPunct="1">
              <a:spcAft>
                <a:spcPts val="0"/>
              </a:spcAft>
              <a:buFont typeface="Arial" pitchFamily="34" charset="0"/>
              <a:buChar char="–"/>
              <a:defRPr/>
            </a:pPr>
            <a:r>
              <a:rPr lang="en-US" b="1" dirty="0" smtClean="0"/>
              <a:t>The American Medical Association </a:t>
            </a:r>
            <a:r>
              <a:rPr lang="en-US" dirty="0" smtClean="0"/>
              <a:t>has formed a </a:t>
            </a:r>
            <a:r>
              <a:rPr lang="en-US" dirty="0" smtClean="0">
                <a:solidFill>
                  <a:srgbClr val="FF0000"/>
                </a:solidFill>
              </a:rPr>
              <a:t>molecular pathology workgroup </a:t>
            </a:r>
            <a:r>
              <a:rPr lang="en-US" dirty="0" smtClean="0"/>
              <a:t>to issue recommendations for modernizing the reimbursement codes for molecular diagnostic and genetic tests, and is planning to implement a new coding structure in the next two years, according to industry observers knowledgeable of the process.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err="1" smtClean="0"/>
              <a:t>IPaLM</a:t>
            </a:r>
            <a:r>
              <a:rPr lang="en-US" dirty="0" smtClean="0"/>
              <a:t> </a:t>
            </a:r>
            <a:r>
              <a:rPr lang="en-US" dirty="0" smtClean="0"/>
              <a:t>SIG Strategic Directions</a:t>
            </a:r>
          </a:p>
        </p:txBody>
      </p:sp>
      <p:sp>
        <p:nvSpPr>
          <p:cNvPr id="23555" name="Content Placeholder 2"/>
          <p:cNvSpPr>
            <a:spLocks noGrp="1"/>
          </p:cNvSpPr>
          <p:nvPr>
            <p:ph idx="1"/>
          </p:nvPr>
        </p:nvSpPr>
        <p:spPr>
          <a:xfrm>
            <a:off x="457200" y="1600200"/>
            <a:ext cx="8229600" cy="4495800"/>
          </a:xfrm>
        </p:spPr>
        <p:txBody>
          <a:bodyPr/>
          <a:lstStyle/>
          <a:p>
            <a:pPr eaLnBrk="1" hangingPunct="1"/>
            <a:r>
              <a:rPr lang="en-US" dirty="0" smtClean="0"/>
              <a:t>Identifying a solution</a:t>
            </a:r>
          </a:p>
          <a:p>
            <a:pPr eaLnBrk="1" hangingPunct="1"/>
            <a:r>
              <a:rPr lang="en-US" dirty="0" smtClean="0"/>
              <a:t>Working with other organizations</a:t>
            </a:r>
          </a:p>
          <a:p>
            <a:pPr lvl="1" eaLnBrk="1" hangingPunct="1"/>
            <a:r>
              <a:rPr lang="en-US" dirty="0" smtClean="0"/>
              <a:t>RFI?</a:t>
            </a:r>
          </a:p>
          <a:p>
            <a:pPr lvl="1" eaLnBrk="1" hangingPunct="1">
              <a:buFont typeface="Arial" charset="0"/>
              <a:buChar char="•"/>
            </a:pPr>
            <a:r>
              <a:rPr lang="en-US" b="1" dirty="0" err="1" smtClean="0">
                <a:solidFill>
                  <a:srgbClr val="FF0000"/>
                </a:solidFill>
              </a:rPr>
              <a:t>IPaLM</a:t>
            </a:r>
            <a:r>
              <a:rPr lang="en-US" b="1" dirty="0" smtClean="0">
                <a:solidFill>
                  <a:srgbClr val="FF0000"/>
                </a:solidFill>
              </a:rPr>
              <a:t> </a:t>
            </a:r>
            <a:r>
              <a:rPr lang="en-US" b="1" dirty="0" smtClean="0">
                <a:solidFill>
                  <a:srgbClr val="FF0000"/>
                </a:solidFill>
              </a:rPr>
              <a:t>action item: ask Technical committee for feedback on how </a:t>
            </a:r>
            <a:r>
              <a:rPr lang="en-US" b="1" dirty="0" err="1" smtClean="0">
                <a:solidFill>
                  <a:srgbClr val="FF0000"/>
                </a:solidFill>
              </a:rPr>
              <a:t>IPaLM</a:t>
            </a:r>
            <a:r>
              <a:rPr lang="en-US" b="1" dirty="0" smtClean="0">
                <a:solidFill>
                  <a:srgbClr val="FF0000"/>
                </a:solidFill>
              </a:rPr>
              <a:t> </a:t>
            </a:r>
            <a:r>
              <a:rPr lang="en-US" b="1" dirty="0" smtClean="0">
                <a:solidFill>
                  <a:srgbClr val="FF0000"/>
                </a:solidFill>
              </a:rPr>
              <a:t>SIG should approach mapping to an existing ontology (such as Gene Ontology), envisioned for those concepts that are deemed out of scope for SCT (but in the realm of </a:t>
            </a:r>
            <a:r>
              <a:rPr lang="en-US" b="1" dirty="0" err="1" smtClean="0">
                <a:solidFill>
                  <a:srgbClr val="FF0000"/>
                </a:solidFill>
              </a:rPr>
              <a:t>IPaLM</a:t>
            </a:r>
            <a:r>
              <a:rPr lang="en-US" b="1" dirty="0" smtClean="0">
                <a:solidFill>
                  <a:srgbClr val="FF0000"/>
                </a:solidFill>
              </a:rPr>
              <a:t>, e.g. gene loci “map”)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Content Development</a:t>
            </a:r>
          </a:p>
        </p:txBody>
      </p:sp>
      <p:sp>
        <p:nvSpPr>
          <p:cNvPr id="24579" name="Content Placeholder 2"/>
          <p:cNvSpPr>
            <a:spLocks noGrp="1"/>
          </p:cNvSpPr>
          <p:nvPr>
            <p:ph idx="1"/>
          </p:nvPr>
        </p:nvSpPr>
        <p:spPr/>
        <p:txBody>
          <a:bodyPr/>
          <a:lstStyle/>
          <a:p>
            <a:pPr eaLnBrk="1" hangingPunct="1"/>
            <a:r>
              <a:rPr lang="en-US" sz="2800" smtClean="0"/>
              <a:t>Working on our own</a:t>
            </a:r>
          </a:p>
          <a:p>
            <a:pPr lvl="1" eaLnBrk="1" hangingPunct="1"/>
            <a:r>
              <a:rPr lang="en-US" sz="2400" smtClean="0"/>
              <a:t>Top down</a:t>
            </a:r>
          </a:p>
          <a:p>
            <a:pPr lvl="2" eaLnBrk="1" hangingPunct="1"/>
            <a:r>
              <a:rPr lang="en-US" sz="2000" smtClean="0"/>
              <a:t>Identify the major high level concepts and flush out details from there</a:t>
            </a:r>
          </a:p>
          <a:p>
            <a:pPr lvl="1" eaLnBrk="1" hangingPunct="1"/>
            <a:r>
              <a:rPr lang="en-US" sz="2400" smtClean="0"/>
              <a:t>Bottom up</a:t>
            </a:r>
          </a:p>
          <a:p>
            <a:pPr lvl="2" eaLnBrk="1" hangingPunct="1"/>
            <a:r>
              <a:rPr lang="en-US" sz="2000" smtClean="0"/>
              <a:t>Capture details in current work environments and create an organizational hierarchy on top of the low level elements </a:t>
            </a:r>
          </a:p>
          <a:p>
            <a:pPr lvl="3" eaLnBrk="1" hangingPunct="1">
              <a:buFont typeface="Arial" charset="0"/>
              <a:buChar char="•"/>
            </a:pPr>
            <a:endParaRPr lang="en-US" sz="1800" smtClean="0"/>
          </a:p>
          <a:p>
            <a:endParaRPr lang="en-US" sz="28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Content Development</a:t>
            </a:r>
          </a:p>
        </p:txBody>
      </p:sp>
      <p:sp>
        <p:nvSpPr>
          <p:cNvPr id="25603" name="Content Placeholder 2"/>
          <p:cNvSpPr>
            <a:spLocks noGrp="1"/>
          </p:cNvSpPr>
          <p:nvPr>
            <p:ph idx="1"/>
          </p:nvPr>
        </p:nvSpPr>
        <p:spPr/>
        <p:txBody>
          <a:bodyPr/>
          <a:lstStyle/>
          <a:p>
            <a:pPr lvl="1" eaLnBrk="1" hangingPunct="1">
              <a:buFont typeface="Arial" charset="0"/>
              <a:buChar char="•"/>
              <a:defRPr/>
            </a:pPr>
            <a:r>
              <a:rPr lang="en-US" sz="2400" dirty="0" err="1" smtClean="0">
                <a:solidFill>
                  <a:schemeClr val="accent6"/>
                </a:solidFill>
              </a:rPr>
              <a:t>IPaLM</a:t>
            </a:r>
            <a:r>
              <a:rPr lang="en-US" sz="2400" dirty="0" smtClean="0">
                <a:solidFill>
                  <a:schemeClr val="accent6"/>
                </a:solidFill>
              </a:rPr>
              <a:t> </a:t>
            </a:r>
            <a:r>
              <a:rPr lang="en-US" sz="2400" dirty="0" smtClean="0">
                <a:solidFill>
                  <a:schemeClr val="accent6"/>
                </a:solidFill>
              </a:rPr>
              <a:t>SIG DECISION: Both approaches are required</a:t>
            </a:r>
          </a:p>
          <a:p>
            <a:pPr lvl="2" eaLnBrk="1" hangingPunct="1">
              <a:defRPr/>
            </a:pPr>
            <a:r>
              <a:rPr lang="en-US" sz="2000" dirty="0" smtClean="0">
                <a:solidFill>
                  <a:schemeClr val="accent6"/>
                </a:solidFill>
              </a:rPr>
              <a:t>Top down – work with organizations that have enumerated high level categories and have effort drilling down to some extent </a:t>
            </a:r>
          </a:p>
          <a:p>
            <a:pPr lvl="2" eaLnBrk="1" hangingPunct="1">
              <a:defRPr/>
            </a:pPr>
            <a:r>
              <a:rPr lang="en-US" sz="2000" dirty="0" smtClean="0">
                <a:solidFill>
                  <a:schemeClr val="accent6"/>
                </a:solidFill>
              </a:rPr>
              <a:t>Bottom up – requires access to data (</a:t>
            </a:r>
            <a:r>
              <a:rPr lang="en-US" sz="2000" dirty="0" err="1" smtClean="0">
                <a:solidFill>
                  <a:schemeClr val="accent6"/>
                </a:solidFill>
              </a:rPr>
              <a:t>molec</a:t>
            </a:r>
            <a:r>
              <a:rPr lang="en-US" sz="2000" dirty="0" smtClean="0">
                <a:solidFill>
                  <a:schemeClr val="accent6"/>
                </a:solidFill>
              </a:rPr>
              <a:t> path data, path reports, lab reports, published literature etc)</a:t>
            </a:r>
          </a:p>
          <a:p>
            <a:pPr lvl="2" eaLnBrk="1" hangingPunct="1">
              <a:defRPr/>
            </a:pPr>
            <a:r>
              <a:rPr lang="en-US" dirty="0" smtClean="0">
                <a:solidFill>
                  <a:schemeClr val="accent6"/>
                </a:solidFill>
              </a:rPr>
              <a:t>Require tooling to support modeling</a:t>
            </a:r>
          </a:p>
          <a:p>
            <a:pPr lvl="3" eaLnBrk="1" hangingPunct="1">
              <a:buFont typeface="Arial" charset="0"/>
              <a:buChar char="•"/>
              <a:defRPr/>
            </a:pPr>
            <a:r>
              <a:rPr lang="en-US" dirty="0" smtClean="0">
                <a:solidFill>
                  <a:schemeClr val="accent6"/>
                </a:solidFill>
              </a:rPr>
              <a:t>IHTSDO Collaborative Workbench not ready till 2011 – </a:t>
            </a:r>
            <a:r>
              <a:rPr lang="en-US" dirty="0" smtClean="0">
                <a:solidFill>
                  <a:srgbClr val="FF0000"/>
                </a:solidFill>
              </a:rPr>
              <a:t>ACTION: ask Technical Committee if </a:t>
            </a:r>
            <a:r>
              <a:rPr lang="en-US" dirty="0" err="1" smtClean="0">
                <a:solidFill>
                  <a:srgbClr val="FF0000"/>
                </a:solidFill>
              </a:rPr>
              <a:t>IPaLM</a:t>
            </a:r>
            <a:r>
              <a:rPr lang="en-US" dirty="0" smtClean="0">
                <a:solidFill>
                  <a:srgbClr val="FF0000"/>
                </a:solidFill>
              </a:rPr>
              <a:t> </a:t>
            </a:r>
            <a:r>
              <a:rPr lang="en-US" dirty="0" smtClean="0">
                <a:solidFill>
                  <a:srgbClr val="FF0000"/>
                </a:solidFill>
              </a:rPr>
              <a:t>SIG could practically utilize current version of IHTSDO Workbench?</a:t>
            </a:r>
          </a:p>
          <a:p>
            <a:pPr lvl="3" eaLnBrk="1" hangingPunct="1">
              <a:buFont typeface="Arial" charset="0"/>
              <a:buChar char="•"/>
              <a:defRPr/>
            </a:pPr>
            <a:r>
              <a:rPr lang="en-US" dirty="0" smtClean="0">
                <a:solidFill>
                  <a:srgbClr val="FF0000"/>
                </a:solidFill>
              </a:rPr>
              <a:t>ACTION: </a:t>
            </a:r>
            <a:r>
              <a:rPr lang="en-US" dirty="0" err="1" smtClean="0">
                <a:solidFill>
                  <a:srgbClr val="FF0000"/>
                </a:solidFill>
              </a:rPr>
              <a:t>IPaLM</a:t>
            </a:r>
            <a:r>
              <a:rPr lang="en-US" dirty="0" smtClean="0">
                <a:solidFill>
                  <a:srgbClr val="FF0000"/>
                </a:solidFill>
              </a:rPr>
              <a:t> </a:t>
            </a:r>
            <a:r>
              <a:rPr lang="en-US" dirty="0" smtClean="0">
                <a:solidFill>
                  <a:srgbClr val="FF0000"/>
                </a:solidFill>
              </a:rPr>
              <a:t>SIG requests authorization from Chief Terminologist to submit terms for inclusion in SCT – anticipated request of 100 terms over 1 yrs focused in the areas of molecular pathology and transplantation pathology</a:t>
            </a:r>
          </a:p>
          <a:p>
            <a:pPr lvl="3" eaLnBrk="1" hangingPunct="1">
              <a:buFont typeface="Arial" charset="0"/>
              <a:buChar char="•"/>
              <a:defRPr/>
            </a:pPr>
            <a:endParaRPr lang="en-US" dirty="0" smtClean="0"/>
          </a:p>
          <a:p>
            <a:pPr>
              <a:defRPr/>
            </a:pP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Content Development</a:t>
            </a:r>
          </a:p>
        </p:txBody>
      </p:sp>
      <p:sp>
        <p:nvSpPr>
          <p:cNvPr id="26627" name="Content Placeholder 2"/>
          <p:cNvSpPr>
            <a:spLocks noGrp="1"/>
          </p:cNvSpPr>
          <p:nvPr>
            <p:ph idx="1"/>
          </p:nvPr>
        </p:nvSpPr>
        <p:spPr/>
        <p:txBody>
          <a:bodyPr/>
          <a:lstStyle/>
          <a:p>
            <a:pPr>
              <a:defRPr/>
            </a:pPr>
            <a:r>
              <a:rPr lang="en-US" sz="2800" dirty="0" smtClean="0"/>
              <a:t>Request tooling gap analysis</a:t>
            </a:r>
          </a:p>
          <a:p>
            <a:pPr lvl="1">
              <a:defRPr/>
            </a:pPr>
            <a:r>
              <a:rPr lang="en-US" sz="2400" dirty="0" err="1" smtClean="0">
                <a:solidFill>
                  <a:schemeClr val="accent6"/>
                </a:solidFill>
              </a:rPr>
              <a:t>CliniClue</a:t>
            </a:r>
            <a:r>
              <a:rPr lang="en-US" sz="2400" dirty="0" smtClean="0">
                <a:solidFill>
                  <a:schemeClr val="accent6"/>
                </a:solidFill>
              </a:rPr>
              <a:t> </a:t>
            </a:r>
            <a:r>
              <a:rPr lang="en-US" sz="2400" dirty="0" smtClean="0">
                <a:solidFill>
                  <a:schemeClr val="accent6"/>
                </a:solidFill>
              </a:rPr>
              <a:t>Browser (freely downloadable in IHTSDO member countries, free to use for limited time without license)</a:t>
            </a:r>
          </a:p>
          <a:p>
            <a:pPr lvl="1">
              <a:defRPr/>
            </a:pPr>
            <a:r>
              <a:rPr lang="en-US" sz="2400" dirty="0" smtClean="0">
                <a:solidFill>
                  <a:schemeClr val="accent6"/>
                </a:solidFill>
              </a:rPr>
              <a:t>Mycroft browser (</a:t>
            </a:r>
            <a:r>
              <a:rPr lang="en-US" sz="2400" dirty="0" err="1" smtClean="0">
                <a:solidFill>
                  <a:schemeClr val="accent6"/>
                </a:solidFill>
              </a:rPr>
              <a:t>Apelon</a:t>
            </a:r>
            <a:r>
              <a:rPr lang="en-US" sz="2400" dirty="0" smtClean="0">
                <a:solidFill>
                  <a:schemeClr val="accent6"/>
                </a:solidFill>
              </a:rPr>
              <a:t>, free to use)</a:t>
            </a:r>
          </a:p>
          <a:p>
            <a:pPr lvl="1">
              <a:defRPr/>
            </a:pPr>
            <a:r>
              <a:rPr lang="en-US" sz="2400" dirty="0" smtClean="0">
                <a:solidFill>
                  <a:schemeClr val="accent6"/>
                </a:solidFill>
              </a:rPr>
              <a:t>Potentially use Duke’s MAW3 web based encoder if needed as interim to </a:t>
            </a:r>
            <a:r>
              <a:rPr lang="en-US" sz="2400" dirty="0" err="1" smtClean="0">
                <a:solidFill>
                  <a:schemeClr val="accent6"/>
                </a:solidFill>
              </a:rPr>
              <a:t>autocode</a:t>
            </a:r>
            <a:r>
              <a:rPr lang="en-US" sz="2400" dirty="0" smtClean="0">
                <a:solidFill>
                  <a:schemeClr val="accent6"/>
                </a:solidFill>
              </a:rPr>
              <a:t> large corpus</a:t>
            </a:r>
          </a:p>
          <a:p>
            <a:pPr lvl="2">
              <a:defRPr/>
            </a:pPr>
            <a:r>
              <a:rPr lang="en-US" sz="2000" dirty="0" smtClean="0">
                <a:solidFill>
                  <a:schemeClr val="accent6"/>
                </a:solidFill>
              </a:rPr>
              <a:t>Requires some effort for making publically available</a:t>
            </a:r>
          </a:p>
          <a:p>
            <a:pPr lvl="1">
              <a:defRPr/>
            </a:pPr>
            <a:r>
              <a:rPr lang="en-US" sz="2400" dirty="0" smtClean="0">
                <a:solidFill>
                  <a:srgbClr val="FF0000"/>
                </a:solidFill>
              </a:rPr>
              <a:t>ACTION: Need documentation for IHTSDO members and non-IHTSDO member country volunteers to contribute to effort (step by step guide)</a:t>
            </a:r>
          </a:p>
          <a:p>
            <a:pPr lvl="1">
              <a:defRPr/>
            </a:pPr>
            <a:endParaRPr lang="en-US" sz="24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IPALM SIG Strategic Directions</a:t>
            </a:r>
          </a:p>
        </p:txBody>
      </p:sp>
      <p:sp>
        <p:nvSpPr>
          <p:cNvPr id="27651" name="Content Placeholder 2"/>
          <p:cNvSpPr>
            <a:spLocks noGrp="1"/>
          </p:cNvSpPr>
          <p:nvPr>
            <p:ph idx="1"/>
          </p:nvPr>
        </p:nvSpPr>
        <p:spPr/>
        <p:txBody>
          <a:bodyPr/>
          <a:lstStyle/>
          <a:p>
            <a:pPr eaLnBrk="1" hangingPunct="1">
              <a:defRPr/>
            </a:pPr>
            <a:r>
              <a:rPr lang="en-US" dirty="0" smtClean="0"/>
              <a:t>Explore available tools</a:t>
            </a:r>
          </a:p>
          <a:p>
            <a:pPr lvl="1" eaLnBrk="1" hangingPunct="1">
              <a:defRPr/>
            </a:pPr>
            <a:r>
              <a:rPr lang="en-US" dirty="0" err="1" smtClean="0">
                <a:solidFill>
                  <a:schemeClr val="accent6"/>
                </a:solidFill>
              </a:rPr>
              <a:t>Cliniclue</a:t>
            </a:r>
            <a:r>
              <a:rPr lang="en-US" dirty="0" smtClean="0">
                <a:solidFill>
                  <a:schemeClr val="accent6"/>
                </a:solidFill>
              </a:rPr>
              <a:t> Browser</a:t>
            </a:r>
          </a:p>
          <a:p>
            <a:pPr lvl="1" eaLnBrk="1" hangingPunct="1">
              <a:defRPr/>
            </a:pPr>
            <a:r>
              <a:rPr lang="en-US" dirty="0" smtClean="0">
                <a:solidFill>
                  <a:schemeClr val="accent6"/>
                </a:solidFill>
              </a:rPr>
              <a:t>IHTSDO Workbench</a:t>
            </a:r>
          </a:p>
          <a:p>
            <a:pPr lvl="1" eaLnBrk="1" hangingPunct="1">
              <a:defRPr/>
            </a:pPr>
            <a:r>
              <a:rPr lang="en-US" dirty="0" smtClean="0">
                <a:solidFill>
                  <a:schemeClr val="accent6"/>
                </a:solidFill>
              </a:rPr>
              <a:t>OWL, Protégé, RDF, </a:t>
            </a:r>
            <a:r>
              <a:rPr lang="en-US" dirty="0" err="1" smtClean="0">
                <a:solidFill>
                  <a:schemeClr val="accent6"/>
                </a:solidFill>
              </a:rPr>
              <a:t>Lexgrid</a:t>
            </a:r>
            <a:endParaRPr lang="en-US" dirty="0" smtClean="0">
              <a:solidFill>
                <a:schemeClr val="accent6"/>
              </a:solidFill>
            </a:endParaRPr>
          </a:p>
          <a:p>
            <a:pPr lvl="1" eaLnBrk="1" hangingPunct="1">
              <a:defRPr/>
            </a:pPr>
            <a:r>
              <a:rPr lang="en-US" dirty="0" smtClean="0">
                <a:solidFill>
                  <a:schemeClr val="accent6"/>
                </a:solidFill>
              </a:rPr>
              <a:t>Raw database computations (SQL)</a:t>
            </a:r>
          </a:p>
          <a:p>
            <a:pPr lvl="1" eaLnBrk="1" hangingPunct="1">
              <a:defRPr/>
            </a:pPr>
            <a:r>
              <a:rPr lang="en-US" dirty="0" smtClean="0">
                <a:solidFill>
                  <a:schemeClr val="accent6"/>
                </a:solidFill>
              </a:rPr>
              <a:t>One off custom applications, perhaps site specific but could be repurposed</a:t>
            </a:r>
          </a:p>
          <a:p>
            <a:pPr lvl="2" eaLnBrk="1" hangingPunct="1">
              <a:defRPr/>
            </a:pPr>
            <a:r>
              <a:rPr lang="en-US" dirty="0" smtClean="0">
                <a:solidFill>
                  <a:schemeClr val="accent6"/>
                </a:solidFill>
              </a:rPr>
              <a:t>MAW3® at Duke University Medical Center</a:t>
            </a:r>
          </a:p>
          <a:p>
            <a:pPr eaLnBrk="1" hangingPunct="1">
              <a:defRPr/>
            </a:pP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IPALM SIG Strategic Directions</a:t>
            </a:r>
          </a:p>
        </p:txBody>
      </p:sp>
      <p:sp>
        <p:nvSpPr>
          <p:cNvPr id="28675" name="Content Placeholder 2"/>
          <p:cNvSpPr>
            <a:spLocks noGrp="1"/>
          </p:cNvSpPr>
          <p:nvPr>
            <p:ph idx="1"/>
          </p:nvPr>
        </p:nvSpPr>
        <p:spPr/>
        <p:txBody>
          <a:bodyPr/>
          <a:lstStyle/>
          <a:p>
            <a:pPr eaLnBrk="1" hangingPunct="1"/>
            <a:r>
              <a:rPr lang="en-US" smtClean="0"/>
              <a:t>Personnel Effort</a:t>
            </a:r>
          </a:p>
          <a:p>
            <a:pPr lvl="1" eaLnBrk="1" hangingPunct="1"/>
            <a:r>
              <a:rPr lang="en-US" smtClean="0"/>
              <a:t>How to distribute</a:t>
            </a:r>
          </a:p>
          <a:p>
            <a:pPr lvl="1" eaLnBrk="1" hangingPunct="1"/>
            <a:r>
              <a:rPr lang="en-US" smtClean="0"/>
              <a:t>How to scale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b="1" smtClean="0"/>
              <a:t>Time Line - </a:t>
            </a:r>
            <a:r>
              <a:rPr lang="en-US" smtClean="0"/>
              <a:t>Workplan for 2010</a:t>
            </a:r>
          </a:p>
        </p:txBody>
      </p:sp>
      <p:sp>
        <p:nvSpPr>
          <p:cNvPr id="29699" name="Content Placeholder 2"/>
          <p:cNvSpPr>
            <a:spLocks noGrp="1"/>
          </p:cNvSpPr>
          <p:nvPr>
            <p:ph idx="1"/>
          </p:nvPr>
        </p:nvSpPr>
        <p:spPr/>
        <p:txBody>
          <a:bodyPr/>
          <a:lstStyle/>
          <a:p>
            <a:pPr marL="342900" lvl="1" indent="-342900" eaLnBrk="1" hangingPunct="1">
              <a:defRPr/>
            </a:pPr>
            <a:r>
              <a:rPr lang="en-US" sz="1800" dirty="0" smtClean="0">
                <a:solidFill>
                  <a:schemeClr val="accent6"/>
                </a:solidFill>
              </a:rPr>
              <a:t>All action items related to initial communications (8 weeks)</a:t>
            </a:r>
          </a:p>
          <a:p>
            <a:pPr marL="342900" lvl="1" indent="-342900" eaLnBrk="1" hangingPunct="1">
              <a:defRPr/>
            </a:pPr>
            <a:r>
              <a:rPr lang="en-US" sz="1800" dirty="0" smtClean="0">
                <a:solidFill>
                  <a:schemeClr val="accent6"/>
                </a:solidFill>
              </a:rPr>
              <a:t>Follow up communications (4 weeks)</a:t>
            </a:r>
          </a:p>
          <a:p>
            <a:pPr marL="342900" lvl="1" indent="-342900" eaLnBrk="1" hangingPunct="1">
              <a:defRPr/>
            </a:pPr>
            <a:r>
              <a:rPr lang="en-US" sz="1800" dirty="0" smtClean="0">
                <a:solidFill>
                  <a:schemeClr val="accent6"/>
                </a:solidFill>
              </a:rPr>
              <a:t>Making tools available and creating documentation for dissemination (1st 8 weeks)</a:t>
            </a:r>
          </a:p>
          <a:p>
            <a:pPr marL="342900" lvl="1" indent="-342900" eaLnBrk="1" hangingPunct="1">
              <a:defRPr/>
            </a:pPr>
            <a:r>
              <a:rPr lang="en-US" sz="1800" dirty="0" smtClean="0">
                <a:solidFill>
                  <a:schemeClr val="accent6"/>
                </a:solidFill>
              </a:rPr>
              <a:t>Teleconference after 3 months to assess status and begin next phase (define work force and methodology for gap analysis – excel template or word template based on request submission template)</a:t>
            </a:r>
          </a:p>
          <a:p>
            <a:pPr marL="342900" lvl="1" indent="-342900" eaLnBrk="1" hangingPunct="1">
              <a:defRPr/>
            </a:pPr>
            <a:r>
              <a:rPr lang="en-US" sz="1800" dirty="0" smtClean="0">
                <a:solidFill>
                  <a:schemeClr val="accent6"/>
                </a:solidFill>
              </a:rPr>
              <a:t>Next 3 </a:t>
            </a:r>
            <a:r>
              <a:rPr lang="en-US" sz="1800" dirty="0" err="1" smtClean="0">
                <a:solidFill>
                  <a:schemeClr val="accent6"/>
                </a:solidFill>
              </a:rPr>
              <a:t>mos</a:t>
            </a:r>
            <a:r>
              <a:rPr lang="en-US" sz="1800" dirty="0" smtClean="0">
                <a:solidFill>
                  <a:schemeClr val="accent6"/>
                </a:solidFill>
              </a:rPr>
              <a:t> – preliminary gap analysis using tooling available, distributed among defined work force</a:t>
            </a:r>
          </a:p>
          <a:p>
            <a:pPr marL="342900" lvl="1" indent="-342900" eaLnBrk="1" hangingPunct="1">
              <a:defRPr/>
            </a:pPr>
            <a:r>
              <a:rPr lang="en-US" sz="1800" dirty="0" smtClean="0">
                <a:solidFill>
                  <a:schemeClr val="accent6"/>
                </a:solidFill>
              </a:rPr>
              <a:t>Teleconference to assess gap analysis work effort</a:t>
            </a:r>
          </a:p>
          <a:p>
            <a:pPr marL="342900" lvl="1" indent="-342900" eaLnBrk="1" hangingPunct="1">
              <a:defRPr/>
            </a:pPr>
            <a:r>
              <a:rPr lang="en-US" sz="1800" dirty="0" smtClean="0">
                <a:solidFill>
                  <a:schemeClr val="accent6"/>
                </a:solidFill>
              </a:rPr>
              <a:t>Next 3 </a:t>
            </a:r>
            <a:r>
              <a:rPr lang="en-US" sz="1800" dirty="0" err="1" smtClean="0">
                <a:solidFill>
                  <a:schemeClr val="accent6"/>
                </a:solidFill>
              </a:rPr>
              <a:t>mos</a:t>
            </a:r>
            <a:r>
              <a:rPr lang="en-US" sz="1800" dirty="0" smtClean="0">
                <a:solidFill>
                  <a:schemeClr val="accent6"/>
                </a:solidFill>
              </a:rPr>
              <a:t> – new content development</a:t>
            </a:r>
          </a:p>
          <a:p>
            <a:pPr marL="342900" lvl="1" indent="-342900" eaLnBrk="1" hangingPunct="1">
              <a:defRPr/>
            </a:pPr>
            <a:r>
              <a:rPr lang="en-US" sz="1800" dirty="0" smtClean="0">
                <a:solidFill>
                  <a:schemeClr val="accent6"/>
                </a:solidFill>
              </a:rPr>
              <a:t>October F2F (Toronto) to assess content development and plan</a:t>
            </a:r>
          </a:p>
          <a:p>
            <a:pPr marL="342900" lvl="1" indent="-342900" eaLnBrk="1" hangingPunct="1">
              <a:defRPr/>
            </a:pPr>
            <a:r>
              <a:rPr lang="en-US" sz="1800" dirty="0" smtClean="0">
                <a:solidFill>
                  <a:schemeClr val="accent6"/>
                </a:solidFill>
              </a:rPr>
              <a:t>Final submission of new content (up to 100 terms) at end of 1 yr, reassessment of prior year as per F2F discussion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Milestones</a:t>
            </a:r>
            <a:br>
              <a:rPr lang="en-US" smtClean="0"/>
            </a:br>
            <a:endParaRPr lang="en-US" smtClean="0"/>
          </a:p>
        </p:txBody>
      </p:sp>
      <p:sp>
        <p:nvSpPr>
          <p:cNvPr id="30723" name="Content Placeholder 2"/>
          <p:cNvSpPr>
            <a:spLocks noGrp="1"/>
          </p:cNvSpPr>
          <p:nvPr>
            <p:ph idx="1"/>
          </p:nvPr>
        </p:nvSpPr>
        <p:spPr>
          <a:xfrm>
            <a:off x="457200" y="1600200"/>
            <a:ext cx="8229600" cy="4648200"/>
          </a:xfrm>
        </p:spPr>
        <p:txBody>
          <a:bodyPr/>
          <a:lstStyle/>
          <a:p>
            <a:pPr lvl="1">
              <a:defRPr/>
            </a:pPr>
            <a:r>
              <a:rPr lang="en-US" dirty="0" smtClean="0">
                <a:solidFill>
                  <a:schemeClr val="accent6"/>
                </a:solidFill>
              </a:rPr>
              <a:t>Quarter 1:</a:t>
            </a:r>
          </a:p>
          <a:p>
            <a:pPr lvl="2">
              <a:defRPr/>
            </a:pPr>
            <a:r>
              <a:rPr lang="en-US" dirty="0" smtClean="0">
                <a:solidFill>
                  <a:schemeClr val="accent6"/>
                </a:solidFill>
              </a:rPr>
              <a:t>Communications submitted</a:t>
            </a:r>
          </a:p>
          <a:p>
            <a:pPr lvl="2">
              <a:defRPr/>
            </a:pPr>
            <a:r>
              <a:rPr lang="en-US" dirty="0" smtClean="0">
                <a:solidFill>
                  <a:schemeClr val="accent6"/>
                </a:solidFill>
              </a:rPr>
              <a:t>Feedback distributed</a:t>
            </a:r>
          </a:p>
          <a:p>
            <a:pPr lvl="1">
              <a:defRPr/>
            </a:pPr>
            <a:r>
              <a:rPr lang="en-US" dirty="0" smtClean="0">
                <a:solidFill>
                  <a:schemeClr val="accent6"/>
                </a:solidFill>
              </a:rPr>
              <a:t>Quarter 2: </a:t>
            </a:r>
          </a:p>
          <a:p>
            <a:pPr lvl="2">
              <a:defRPr/>
            </a:pPr>
            <a:r>
              <a:rPr lang="en-US" dirty="0" smtClean="0">
                <a:solidFill>
                  <a:schemeClr val="accent6"/>
                </a:solidFill>
              </a:rPr>
              <a:t>workforce defined</a:t>
            </a:r>
          </a:p>
          <a:p>
            <a:pPr lvl="2">
              <a:defRPr/>
            </a:pPr>
            <a:r>
              <a:rPr lang="en-US" dirty="0" smtClean="0">
                <a:solidFill>
                  <a:schemeClr val="accent6"/>
                </a:solidFill>
              </a:rPr>
              <a:t>Infrastructure established (tools, etc) </a:t>
            </a:r>
          </a:p>
          <a:p>
            <a:pPr lvl="1">
              <a:defRPr/>
            </a:pPr>
            <a:r>
              <a:rPr lang="en-US" dirty="0" smtClean="0">
                <a:solidFill>
                  <a:schemeClr val="accent6"/>
                </a:solidFill>
              </a:rPr>
              <a:t>Quarter 3:</a:t>
            </a:r>
          </a:p>
          <a:p>
            <a:pPr lvl="2">
              <a:defRPr/>
            </a:pPr>
            <a:r>
              <a:rPr lang="en-US" dirty="0" smtClean="0">
                <a:solidFill>
                  <a:schemeClr val="accent6"/>
                </a:solidFill>
              </a:rPr>
              <a:t>Gap analysis completed </a:t>
            </a:r>
          </a:p>
          <a:p>
            <a:pPr lvl="1">
              <a:defRPr/>
            </a:pPr>
            <a:r>
              <a:rPr lang="en-US" dirty="0" smtClean="0">
                <a:solidFill>
                  <a:schemeClr val="accent6"/>
                </a:solidFill>
              </a:rPr>
              <a:t>Quarter 4:</a:t>
            </a:r>
          </a:p>
          <a:p>
            <a:pPr lvl="2">
              <a:defRPr/>
            </a:pPr>
            <a:r>
              <a:rPr lang="en-US" dirty="0" smtClean="0">
                <a:solidFill>
                  <a:schemeClr val="accent6"/>
                </a:solidFill>
              </a:rPr>
              <a:t>Content development</a:t>
            </a:r>
          </a:p>
          <a:p>
            <a:pPr lvl="2">
              <a:defRPr/>
            </a:pPr>
            <a:endParaRPr 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Welcome &amp; Introductions</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en-US" dirty="0" smtClean="0"/>
              <a:t>Honored Guests</a:t>
            </a:r>
          </a:p>
          <a:p>
            <a:pPr lvl="1" eaLnBrk="1" fontAlgn="auto" hangingPunct="1">
              <a:spcAft>
                <a:spcPts val="0"/>
              </a:spcAft>
              <a:buFont typeface="Arial" pitchFamily="34" charset="0"/>
              <a:buChar char="–"/>
              <a:defRPr/>
            </a:pPr>
            <a:r>
              <a:rPr lang="en-US" dirty="0" smtClean="0"/>
              <a:t>Dr. </a:t>
            </a:r>
            <a:r>
              <a:rPr lang="en-US" dirty="0" err="1" smtClean="0"/>
              <a:t>Gamze</a:t>
            </a:r>
            <a:r>
              <a:rPr lang="en-US" dirty="0" smtClean="0"/>
              <a:t> </a:t>
            </a:r>
            <a:r>
              <a:rPr lang="en-US" dirty="0" err="1" smtClean="0"/>
              <a:t>Kuzey</a:t>
            </a:r>
            <a:r>
              <a:rPr lang="en-US" dirty="0" smtClean="0"/>
              <a:t>, President Elect of </a:t>
            </a:r>
            <a:r>
              <a:rPr lang="en-US" dirty="0" err="1" smtClean="0"/>
              <a:t>WASPaLM</a:t>
            </a:r>
            <a:r>
              <a:rPr lang="en-US" dirty="0" smtClean="0"/>
              <a:t>, Past President of Association of Pathology Ankara, Turkish Medical Association</a:t>
            </a:r>
          </a:p>
          <a:p>
            <a:pPr lvl="1" eaLnBrk="1" fontAlgn="auto" hangingPunct="1">
              <a:spcAft>
                <a:spcPts val="0"/>
              </a:spcAft>
              <a:buFont typeface="Arial" pitchFamily="34" charset="0"/>
              <a:buChar char="–"/>
              <a:defRPr/>
            </a:pPr>
            <a:r>
              <a:rPr lang="en-US" dirty="0" smtClean="0"/>
              <a:t>Dr. </a:t>
            </a:r>
            <a:r>
              <a:rPr lang="en-US" dirty="0" err="1" smtClean="0"/>
              <a:t>Arvydas</a:t>
            </a:r>
            <a:r>
              <a:rPr lang="en-US" dirty="0" smtClean="0"/>
              <a:t> </a:t>
            </a:r>
            <a:r>
              <a:rPr lang="en-US" dirty="0" err="1" smtClean="0"/>
              <a:t>Laurinavičius</a:t>
            </a:r>
            <a:r>
              <a:rPr lang="en-US" dirty="0" smtClean="0"/>
              <a:t> , National Centre of Pathology and Vilnius University, Vilnius, Lithuania and representative of Lithuania on the Management Board</a:t>
            </a:r>
          </a:p>
          <a:p>
            <a:pPr lvl="1" eaLnBrk="1" fontAlgn="auto" hangingPunct="1">
              <a:spcAft>
                <a:spcPts val="0"/>
              </a:spcAft>
              <a:buFont typeface="Arial" pitchFamily="34" charset="0"/>
              <a:buChar char="–"/>
              <a:defRPr/>
            </a:pPr>
            <a:r>
              <a:rPr lang="en-US" dirty="0" smtClean="0"/>
              <a:t>Dr. Alexis Carter, molecular pathologist and Director of Pathology Informatics, Emory University School of Medicine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smtClean="0"/>
              <a:t>Workplan 2010</a:t>
            </a:r>
          </a:p>
        </p:txBody>
      </p:sp>
      <p:sp>
        <p:nvSpPr>
          <p:cNvPr id="31747" name="Content Placeholder 2"/>
          <p:cNvSpPr>
            <a:spLocks noGrp="1"/>
          </p:cNvSpPr>
          <p:nvPr>
            <p:ph idx="1"/>
          </p:nvPr>
        </p:nvSpPr>
        <p:spPr/>
        <p:txBody>
          <a:bodyPr/>
          <a:lstStyle/>
          <a:p>
            <a:pPr eaLnBrk="1" hangingPunct="1">
              <a:defRPr/>
            </a:pPr>
            <a:r>
              <a:rPr lang="en-US" sz="2400" dirty="0" smtClean="0"/>
              <a:t>Metrics for Assessing Progress/Performance</a:t>
            </a:r>
          </a:p>
          <a:p>
            <a:pPr lvl="1" eaLnBrk="1" hangingPunct="1">
              <a:defRPr/>
            </a:pPr>
            <a:r>
              <a:rPr lang="en-US" sz="2000" dirty="0" smtClean="0">
                <a:solidFill>
                  <a:schemeClr val="accent6"/>
                </a:solidFill>
              </a:rPr>
              <a:t>Number of respondents to communication</a:t>
            </a:r>
          </a:p>
          <a:p>
            <a:pPr lvl="1" eaLnBrk="1" hangingPunct="1">
              <a:defRPr/>
            </a:pPr>
            <a:r>
              <a:rPr lang="en-US" sz="2000" dirty="0" smtClean="0">
                <a:solidFill>
                  <a:schemeClr val="accent6"/>
                </a:solidFill>
              </a:rPr>
              <a:t>Total number of missing and misclassified concepts identified</a:t>
            </a:r>
          </a:p>
          <a:p>
            <a:pPr lvl="1" eaLnBrk="1" hangingPunct="1">
              <a:defRPr/>
            </a:pPr>
            <a:r>
              <a:rPr lang="en-US" sz="2000" dirty="0" smtClean="0">
                <a:solidFill>
                  <a:schemeClr val="accent6"/>
                </a:solidFill>
              </a:rPr>
              <a:t>Number of “validated” gaps (i.e. second person double checking a missing or misclassified concept)</a:t>
            </a:r>
          </a:p>
          <a:p>
            <a:pPr lvl="1" eaLnBrk="1" hangingPunct="1">
              <a:defRPr/>
            </a:pPr>
            <a:r>
              <a:rPr lang="en-US" sz="2000" dirty="0" smtClean="0">
                <a:solidFill>
                  <a:schemeClr val="accent6"/>
                </a:solidFill>
              </a:rPr>
              <a:t>Number of submitted concepts accepted for inclusion (positive feedback etc)</a:t>
            </a:r>
          </a:p>
          <a:p>
            <a:pPr lvl="1" eaLnBrk="1" hangingPunct="1">
              <a:defRPr/>
            </a:pPr>
            <a:r>
              <a:rPr lang="en-US" sz="2000" dirty="0" smtClean="0">
                <a:solidFill>
                  <a:schemeClr val="accent6"/>
                </a:solidFill>
              </a:rPr>
              <a:t>End of year survey (Oct 2010 F2F action item to draft survey questions)</a:t>
            </a:r>
          </a:p>
          <a:p>
            <a:pPr lvl="1" eaLnBrk="1" hangingPunct="1">
              <a:defRPr/>
            </a:pPr>
            <a:r>
              <a:rPr lang="en-US" sz="2000" dirty="0" smtClean="0">
                <a:solidFill>
                  <a:schemeClr val="accent6"/>
                </a:solidFill>
              </a:rPr>
              <a:t>Evaluation of hitting date targets as specified in milestones/timeline </a:t>
            </a:r>
            <a:endParaRPr lang="en-US" sz="2400" dirty="0" smtClean="0">
              <a:solidFill>
                <a:schemeClr val="accent6"/>
              </a:solidFill>
            </a:endParaRPr>
          </a:p>
          <a:p>
            <a:pPr eaLnBrk="1" hangingPunct="1">
              <a:defRPr/>
            </a:pPr>
            <a:endParaRPr lang="en-US" sz="28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81000" y="228600"/>
            <a:ext cx="8229600" cy="868362"/>
          </a:xfrm>
        </p:spPr>
        <p:txBody>
          <a:bodyPr/>
          <a:lstStyle/>
          <a:p>
            <a:pPr eaLnBrk="1" hangingPunct="1"/>
            <a:r>
              <a:rPr lang="en-US" dirty="0" smtClean="0"/>
              <a:t>Acknowledgements</a:t>
            </a:r>
          </a:p>
        </p:txBody>
      </p:sp>
      <p:sp>
        <p:nvSpPr>
          <p:cNvPr id="32771" name="Content Placeholder 2"/>
          <p:cNvSpPr>
            <a:spLocks noGrp="1"/>
          </p:cNvSpPr>
          <p:nvPr>
            <p:ph idx="1"/>
          </p:nvPr>
        </p:nvSpPr>
        <p:spPr>
          <a:xfrm>
            <a:off x="381000" y="990600"/>
            <a:ext cx="8229600" cy="4525963"/>
          </a:xfrm>
        </p:spPr>
        <p:txBody>
          <a:bodyPr/>
          <a:lstStyle/>
          <a:p>
            <a:pPr eaLnBrk="1" hangingPunct="1"/>
            <a:r>
              <a:rPr lang="en-US" dirty="0" smtClean="0"/>
              <a:t>Thanks to all participants</a:t>
            </a:r>
          </a:p>
          <a:p>
            <a:pPr lvl="1" eaLnBrk="1" hangingPunct="1"/>
            <a:r>
              <a:rPr lang="en-US" sz="2400" dirty="0" smtClean="0"/>
              <a:t>Attendee List:</a:t>
            </a:r>
          </a:p>
          <a:p>
            <a:pPr lvl="2" eaLnBrk="1" hangingPunct="1"/>
            <a:r>
              <a:rPr lang="en-US" sz="2000" dirty="0" smtClean="0"/>
              <a:t>Raj </a:t>
            </a:r>
            <a:r>
              <a:rPr lang="en-US" sz="2000" dirty="0" smtClean="0"/>
              <a:t>Dash, MD(USA); </a:t>
            </a:r>
            <a:r>
              <a:rPr lang="en-US" sz="2000" dirty="0" smtClean="0"/>
              <a:t>Ulla </a:t>
            </a:r>
            <a:r>
              <a:rPr lang="en-US" sz="2000" dirty="0" err="1" smtClean="0"/>
              <a:t>Magdalpetersen</a:t>
            </a:r>
            <a:r>
              <a:rPr lang="en-US" sz="2000" dirty="0" smtClean="0"/>
              <a:t> (Denmark); </a:t>
            </a:r>
            <a:r>
              <a:rPr lang="en-US" sz="2000" dirty="0" err="1" smtClean="0"/>
              <a:t>Helle</a:t>
            </a:r>
            <a:r>
              <a:rPr lang="en-US" sz="2000" dirty="0" smtClean="0"/>
              <a:t> </a:t>
            </a:r>
            <a:r>
              <a:rPr lang="en-US" sz="2000" dirty="0" err="1" smtClean="0"/>
              <a:t>Johannessen</a:t>
            </a:r>
            <a:r>
              <a:rPr lang="en-US" sz="2000" dirty="0" smtClean="0"/>
              <a:t> (Denmark); </a:t>
            </a:r>
            <a:r>
              <a:rPr lang="en-US" sz="2000" dirty="0" smtClean="0"/>
              <a:t>Thomas Schrader, MD (Germany);</a:t>
            </a:r>
            <a:r>
              <a:rPr lang="en-US" sz="2000" dirty="0" smtClean="0"/>
              <a:t> </a:t>
            </a:r>
            <a:r>
              <a:rPr lang="en-US" sz="2000" dirty="0" err="1" smtClean="0"/>
              <a:t>Csaba</a:t>
            </a:r>
            <a:r>
              <a:rPr lang="en-US" sz="2000" dirty="0" smtClean="0"/>
              <a:t> </a:t>
            </a:r>
            <a:r>
              <a:rPr lang="en-US" sz="2000" dirty="0" err="1" smtClean="0"/>
              <a:t>Huszka</a:t>
            </a:r>
            <a:r>
              <a:rPr lang="en-US" sz="2000" dirty="0" smtClean="0"/>
              <a:t>, MD (Germany);</a:t>
            </a:r>
            <a:r>
              <a:rPr lang="en-US" sz="2000" dirty="0" smtClean="0"/>
              <a:t> </a:t>
            </a:r>
            <a:r>
              <a:rPr lang="en-US" sz="2000" dirty="0" err="1" smtClean="0"/>
              <a:t>Vinc</a:t>
            </a:r>
            <a:r>
              <a:rPr lang="en-US" sz="2000" dirty="0" err="1" smtClean="0"/>
              <a:t>enzo</a:t>
            </a:r>
            <a:r>
              <a:rPr lang="en-US" sz="2000" dirty="0" smtClean="0"/>
              <a:t> </a:t>
            </a:r>
            <a:r>
              <a:rPr lang="en-US" sz="2000" dirty="0" err="1" smtClean="0"/>
              <a:t>della</a:t>
            </a:r>
            <a:r>
              <a:rPr lang="en-US" sz="2000" dirty="0" smtClean="0"/>
              <a:t> Mea, MD (Italy); </a:t>
            </a:r>
            <a:r>
              <a:rPr lang="en-US" sz="2000" dirty="0" err="1" smtClean="0"/>
              <a:t>Vytenis</a:t>
            </a:r>
            <a:r>
              <a:rPr lang="en-US" sz="2000" dirty="0" smtClean="0"/>
              <a:t> </a:t>
            </a:r>
            <a:r>
              <a:rPr lang="en-US" sz="2000" dirty="0" err="1" smtClean="0"/>
              <a:t>Punys</a:t>
            </a:r>
            <a:r>
              <a:rPr lang="en-US" sz="2000" dirty="0" smtClean="0"/>
              <a:t> (Lithuania); </a:t>
            </a:r>
            <a:r>
              <a:rPr lang="en-US" sz="2000" dirty="0" err="1" smtClean="0"/>
              <a:t>Arvydas</a:t>
            </a:r>
            <a:r>
              <a:rPr lang="en-US" sz="2000" dirty="0" smtClean="0"/>
              <a:t> </a:t>
            </a:r>
            <a:r>
              <a:rPr lang="en-US" sz="2000" dirty="0" err="1" smtClean="0"/>
              <a:t>Laurinavičius</a:t>
            </a:r>
            <a:r>
              <a:rPr lang="en-US" sz="2000" dirty="0" smtClean="0"/>
              <a:t>, MD </a:t>
            </a:r>
            <a:r>
              <a:rPr lang="en-US" sz="2000" dirty="0" smtClean="0"/>
              <a:t>(Lithuania); </a:t>
            </a:r>
            <a:r>
              <a:rPr lang="en-US" sz="2000" dirty="0" err="1" smtClean="0"/>
              <a:t>Mindauyan</a:t>
            </a:r>
            <a:r>
              <a:rPr lang="en-US" sz="2000" dirty="0" smtClean="0"/>
              <a:t> </a:t>
            </a:r>
            <a:r>
              <a:rPr lang="en-US" sz="2000" dirty="0" err="1" smtClean="0"/>
              <a:t>Butkus</a:t>
            </a:r>
            <a:r>
              <a:rPr lang="en-US" sz="2000" dirty="0" smtClean="0"/>
              <a:t> (Lithuania); Darius </a:t>
            </a:r>
            <a:r>
              <a:rPr lang="en-US" sz="2000" dirty="0" err="1" smtClean="0"/>
              <a:t>Raudeliunas</a:t>
            </a:r>
            <a:r>
              <a:rPr lang="en-US" sz="2000" dirty="0" smtClean="0"/>
              <a:t> (Lithuania); </a:t>
            </a:r>
            <a:r>
              <a:rPr lang="en-US" sz="2000" dirty="0" smtClean="0"/>
              <a:t>Daniel </a:t>
            </a:r>
            <a:r>
              <a:rPr lang="en-US" sz="2000" dirty="0" err="1" smtClean="0"/>
              <a:t>Karlsson</a:t>
            </a:r>
            <a:r>
              <a:rPr lang="en-US" sz="2000" dirty="0" smtClean="0"/>
              <a:t> (Sweden); Robert </a:t>
            </a:r>
            <a:r>
              <a:rPr lang="en-US" sz="2000" dirty="0" err="1" smtClean="0"/>
              <a:t>Breas</a:t>
            </a:r>
            <a:r>
              <a:rPr lang="en-US" sz="2000" dirty="0" smtClean="0"/>
              <a:t> (Netherlands); Ian Green (UK); </a:t>
            </a:r>
            <a:r>
              <a:rPr lang="en-US" sz="2000" dirty="0" err="1" smtClean="0"/>
              <a:t>Lotti</a:t>
            </a:r>
            <a:r>
              <a:rPr lang="en-US" sz="2000" dirty="0" smtClean="0"/>
              <a:t> Barlow (Sweden); </a:t>
            </a:r>
            <a:r>
              <a:rPr lang="en-US" sz="2000" dirty="0" smtClean="0"/>
              <a:t>Daniel </a:t>
            </a:r>
            <a:r>
              <a:rPr lang="en-US" sz="2000" dirty="0" err="1" smtClean="0"/>
              <a:t>Karlsson</a:t>
            </a:r>
            <a:r>
              <a:rPr lang="en-US" sz="2000" dirty="0" smtClean="0"/>
              <a:t> (Sweden); </a:t>
            </a:r>
            <a:r>
              <a:rPr lang="en-US" sz="2000" dirty="0" err="1" smtClean="0"/>
              <a:t>Gamze</a:t>
            </a:r>
            <a:r>
              <a:rPr lang="en-US" sz="2000" dirty="0" smtClean="0"/>
              <a:t> </a:t>
            </a:r>
            <a:r>
              <a:rPr lang="en-US" sz="2000" dirty="0" err="1" smtClean="0"/>
              <a:t>Kuzey</a:t>
            </a:r>
            <a:r>
              <a:rPr lang="en-US" sz="2000" dirty="0" smtClean="0"/>
              <a:t>, MD(Turkey); </a:t>
            </a:r>
            <a:r>
              <a:rPr lang="en-US" sz="2000" dirty="0" smtClean="0"/>
              <a:t>Georg </a:t>
            </a:r>
            <a:r>
              <a:rPr lang="en-US" sz="2000" dirty="0" err="1" smtClean="0"/>
              <a:t>Brox</a:t>
            </a:r>
            <a:r>
              <a:rPr lang="en-US" sz="2000" dirty="0" smtClean="0"/>
              <a:t>, MD (UK); </a:t>
            </a:r>
            <a:r>
              <a:rPr lang="en-US" sz="2000" dirty="0" smtClean="0"/>
              <a:t>Alexis Carter, MD (USA);</a:t>
            </a:r>
            <a:r>
              <a:rPr lang="en-US" sz="2000" dirty="0" smtClean="0"/>
              <a:t> Mike Smith, MD (USA); Kevin Donnelly (</a:t>
            </a:r>
            <a:r>
              <a:rPr lang="en-US" sz="2000" smtClean="0"/>
              <a:t>USA); </a:t>
            </a:r>
            <a:r>
              <a:rPr lang="en-US" sz="2000" dirty="0" smtClean="0"/>
              <a:t>Mary </a:t>
            </a:r>
            <a:r>
              <a:rPr lang="en-US" sz="2000" dirty="0" smtClean="0"/>
              <a:t>Kennedy (USA)</a:t>
            </a:r>
            <a:endParaRPr lang="en-US" dirty="0" smtClean="0"/>
          </a:p>
          <a:p>
            <a:pPr eaLnBrk="1" hangingPunct="1"/>
            <a:r>
              <a:rPr lang="en-US" sz="2400" dirty="0" smtClean="0"/>
              <a:t>Special thanks to </a:t>
            </a:r>
            <a:r>
              <a:rPr lang="en-US" sz="2400" dirty="0" err="1" smtClean="0"/>
              <a:t>WASPaLM</a:t>
            </a:r>
            <a:r>
              <a:rPr lang="en-US" sz="2400" dirty="0" smtClean="0"/>
              <a:t> and the CAP for sponsoring this activity</a:t>
            </a:r>
          </a:p>
          <a:p>
            <a:pPr eaLnBrk="1" hangingPunct="1"/>
            <a:r>
              <a:rPr lang="en-US" sz="2400" dirty="0" smtClean="0"/>
              <a:t>Final thanks to Mary Kennedy for organizing our group over the coming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dirty="0" smtClean="0"/>
              <a:t>History of the </a:t>
            </a:r>
            <a:r>
              <a:rPr lang="en-US" dirty="0" err="1" smtClean="0"/>
              <a:t>IPaLM</a:t>
            </a:r>
            <a:r>
              <a:rPr lang="en-US" dirty="0" smtClean="0"/>
              <a:t> </a:t>
            </a:r>
            <a:r>
              <a:rPr lang="en-US" dirty="0" smtClean="0"/>
              <a:t>SIG</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Pathology development - SNOP to SNOMED II, SNOMED III, SNOMED RT to now SNOMED CT</a:t>
            </a:r>
          </a:p>
          <a:p>
            <a:pPr lvl="1" eaLnBrk="1" fontAlgn="auto" hangingPunct="1">
              <a:spcAft>
                <a:spcPts val="0"/>
              </a:spcAft>
              <a:buFont typeface="Arial" pitchFamily="34" charset="0"/>
              <a:buChar char="–"/>
              <a:defRPr/>
            </a:pPr>
            <a:r>
              <a:rPr lang="en-US" dirty="0" smtClean="0"/>
              <a:t>Pathology </a:t>
            </a:r>
            <a:r>
              <a:rPr lang="en-US" dirty="0" err="1" smtClean="0"/>
              <a:t>microglossary</a:t>
            </a:r>
            <a:endParaRPr lang="en-US" dirty="0" smtClean="0"/>
          </a:p>
          <a:p>
            <a:pPr eaLnBrk="1" fontAlgn="auto" hangingPunct="1">
              <a:spcAft>
                <a:spcPts val="0"/>
              </a:spcAft>
              <a:buFont typeface="Arial" pitchFamily="34" charset="0"/>
              <a:buChar char="•"/>
              <a:defRPr/>
            </a:pPr>
            <a:r>
              <a:rPr lang="en-US" dirty="0" err="1" smtClean="0"/>
              <a:t>IPaLM</a:t>
            </a:r>
            <a:r>
              <a:rPr lang="en-US" dirty="0" smtClean="0"/>
              <a:t> </a:t>
            </a:r>
            <a:r>
              <a:rPr lang="en-US" dirty="0" smtClean="0"/>
              <a:t>SIG Formation Fall 2007</a:t>
            </a:r>
          </a:p>
          <a:p>
            <a:pPr eaLnBrk="1" fontAlgn="auto" hangingPunct="1">
              <a:spcAft>
                <a:spcPts val="0"/>
              </a:spcAft>
              <a:buFont typeface="Arial" pitchFamily="34" charset="0"/>
              <a:buChar char="•"/>
              <a:defRPr/>
            </a:pPr>
            <a:r>
              <a:rPr lang="en-US" dirty="0" err="1" smtClean="0"/>
              <a:t>IPaLM</a:t>
            </a:r>
            <a:r>
              <a:rPr lang="en-US" dirty="0" smtClean="0"/>
              <a:t> </a:t>
            </a:r>
            <a:r>
              <a:rPr lang="en-US" dirty="0" smtClean="0"/>
              <a:t>SIG Follow Up Meeting Fall 2008</a:t>
            </a:r>
          </a:p>
          <a:p>
            <a:pPr eaLnBrk="1" fontAlgn="auto" hangingPunct="1">
              <a:spcAft>
                <a:spcPts val="0"/>
              </a:spcAft>
              <a:buFont typeface="Arial" pitchFamily="34" charset="0"/>
              <a:buChar char="•"/>
              <a:defRPr/>
            </a:pPr>
            <a:r>
              <a:rPr lang="en-US" dirty="0" smtClean="0"/>
              <a:t>2009 – reorganization of support infrastructure</a:t>
            </a:r>
          </a:p>
          <a:p>
            <a:pPr eaLnBrk="1" fontAlgn="auto" hangingPunct="1">
              <a:spcAft>
                <a:spcPts val="0"/>
              </a:spcAft>
              <a:buFont typeface="Arial" pitchFamily="34" charset="0"/>
              <a:buChar char="•"/>
              <a:defRPr/>
            </a:pPr>
            <a:r>
              <a:rPr lang="en-US" dirty="0" smtClean="0"/>
              <a:t>2010 – </a:t>
            </a:r>
            <a:r>
              <a:rPr lang="en-US" dirty="0" smtClean="0"/>
              <a:t>re-initiation </a:t>
            </a:r>
            <a:r>
              <a:rPr lang="en-US" dirty="0" smtClean="0"/>
              <a:t>of </a:t>
            </a:r>
            <a:r>
              <a:rPr lang="en-US" dirty="0" err="1" smtClean="0"/>
              <a:t>IPaLM</a:t>
            </a:r>
            <a:r>
              <a:rPr lang="en-US" dirty="0" smtClean="0"/>
              <a:t> </a:t>
            </a:r>
            <a:r>
              <a:rPr lang="en-US" dirty="0" smtClean="0"/>
              <a:t>SIG under new organizational structure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dirty="0" err="1" smtClean="0"/>
              <a:t>IPaLM</a:t>
            </a:r>
            <a:r>
              <a:rPr lang="en-US" dirty="0" smtClean="0"/>
              <a:t> </a:t>
            </a:r>
            <a:r>
              <a:rPr lang="en-US" dirty="0" smtClean="0"/>
              <a:t>SIG</a:t>
            </a:r>
            <a:endParaRPr lang="en-US" dirty="0" smtClean="0">
              <a:solidFill>
                <a:srgbClr val="7B9899"/>
              </a:solidFill>
            </a:endParaRPr>
          </a:p>
        </p:txBody>
      </p:sp>
      <p:sp>
        <p:nvSpPr>
          <p:cNvPr id="6147" name="Content Placeholder 2"/>
          <p:cNvSpPr>
            <a:spLocks noGrp="1"/>
          </p:cNvSpPr>
          <p:nvPr>
            <p:ph sz="quarter" idx="1"/>
          </p:nvPr>
        </p:nvSpPr>
        <p:spPr>
          <a:xfrm>
            <a:off x="301625" y="1527175"/>
            <a:ext cx="8504238" cy="4572000"/>
          </a:xfrm>
        </p:spPr>
        <p:txBody>
          <a:bodyPr/>
          <a:lstStyle/>
          <a:p>
            <a:pPr eaLnBrk="1" hangingPunct="1"/>
            <a:r>
              <a:rPr lang="en-US" smtClean="0"/>
              <a:t>WASPaLM has taken a leadership role in fostering international participation in the ongoing development of a pathology and laboratory medicine reference terminology.  </a:t>
            </a:r>
          </a:p>
          <a:p>
            <a:pPr lvl="1" eaLnBrk="1" hangingPunct="1"/>
            <a:r>
              <a:rPr lang="en-US" smtClean="0"/>
              <a:t>There are notable gaps in the burgeoning field of molecular pathology and genomics that must be addressed.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err="1" smtClean="0"/>
              <a:t>IPaLM</a:t>
            </a:r>
            <a:r>
              <a:rPr lang="en-US" dirty="0" smtClean="0"/>
              <a:t> </a:t>
            </a:r>
            <a:r>
              <a:rPr lang="en-US" dirty="0" smtClean="0"/>
              <a:t>SIG</a:t>
            </a:r>
            <a:endParaRPr lang="en-US" dirty="0" smtClean="0">
              <a:solidFill>
                <a:srgbClr val="7B9899"/>
              </a:solidFill>
            </a:endParaRPr>
          </a:p>
        </p:txBody>
      </p:sp>
      <p:sp>
        <p:nvSpPr>
          <p:cNvPr id="23555" name="Content Placeholder 2"/>
          <p:cNvSpPr>
            <a:spLocks noGrp="1"/>
          </p:cNvSpPr>
          <p:nvPr>
            <p:ph sz="quarter" idx="1"/>
          </p:nvPr>
        </p:nvSpPr>
        <p:spPr>
          <a:xfrm>
            <a:off x="301625" y="1527175"/>
            <a:ext cx="8504238" cy="4572000"/>
          </a:xfrm>
        </p:spPr>
        <p:txBody>
          <a:bodyPr rtlCol="0">
            <a:normAutofit lnSpcReduction="10000"/>
          </a:bodyPr>
          <a:lstStyle/>
          <a:p>
            <a:pPr eaLnBrk="1" fontAlgn="auto" hangingPunct="1">
              <a:spcAft>
                <a:spcPts val="0"/>
              </a:spcAft>
              <a:defRPr/>
            </a:pPr>
            <a:r>
              <a:rPr lang="en-US" dirty="0" err="1" smtClean="0"/>
              <a:t>WASPaLM</a:t>
            </a:r>
            <a:r>
              <a:rPr lang="en-US" dirty="0" smtClean="0"/>
              <a:t> polls constituent society members to provide financial support for the chair and vice-chair positions of the </a:t>
            </a:r>
            <a:r>
              <a:rPr lang="en-US" dirty="0" err="1" smtClean="0"/>
              <a:t>IPaLM</a:t>
            </a:r>
            <a:r>
              <a:rPr lang="en-US" dirty="0" smtClean="0"/>
              <a:t> </a:t>
            </a:r>
            <a:r>
              <a:rPr lang="en-US" dirty="0" smtClean="0"/>
              <a:t>SIG.  </a:t>
            </a:r>
          </a:p>
          <a:p>
            <a:pPr lvl="1" eaLnBrk="1" fontAlgn="auto" hangingPunct="1">
              <a:spcAft>
                <a:spcPts val="0"/>
              </a:spcAft>
              <a:defRPr/>
            </a:pPr>
            <a:r>
              <a:rPr lang="en-US" dirty="0" smtClean="0"/>
              <a:t>The member society may be required to fund travel to IHTSDO meetings for the chair at least twice a year and fund two interim teleconferences.  </a:t>
            </a:r>
          </a:p>
          <a:p>
            <a:pPr lvl="1" eaLnBrk="1" fontAlgn="auto" hangingPunct="1">
              <a:spcAft>
                <a:spcPts val="0"/>
              </a:spcAft>
              <a:defRPr/>
            </a:pPr>
            <a:r>
              <a:rPr lang="en-US" dirty="0" smtClean="0"/>
              <a:t>The member society will be required to provide administrative support for the chair, to include funding of the travel of that assistant to the </a:t>
            </a:r>
            <a:r>
              <a:rPr lang="en-US" dirty="0" err="1" smtClean="0"/>
              <a:t>IPaLM</a:t>
            </a:r>
            <a:r>
              <a:rPr lang="en-US" dirty="0" smtClean="0"/>
              <a:t> </a:t>
            </a:r>
            <a:r>
              <a:rPr lang="en-US" dirty="0" smtClean="0"/>
              <a:t>SIG meetings.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dirty="0" err="1" smtClean="0"/>
              <a:t>IPaLM</a:t>
            </a:r>
            <a:r>
              <a:rPr lang="en-US" dirty="0" smtClean="0"/>
              <a:t> </a:t>
            </a:r>
            <a:r>
              <a:rPr lang="en-US" dirty="0" smtClean="0"/>
              <a:t>SIG</a:t>
            </a:r>
            <a:endParaRPr lang="en-US" dirty="0" smtClean="0">
              <a:solidFill>
                <a:srgbClr val="7B9899"/>
              </a:solidFill>
            </a:endParaRPr>
          </a:p>
        </p:txBody>
      </p:sp>
      <p:sp>
        <p:nvSpPr>
          <p:cNvPr id="8195" name="Content Placeholder 2"/>
          <p:cNvSpPr>
            <a:spLocks noGrp="1"/>
          </p:cNvSpPr>
          <p:nvPr>
            <p:ph sz="quarter" idx="1"/>
          </p:nvPr>
        </p:nvSpPr>
        <p:spPr>
          <a:xfrm>
            <a:off x="301625" y="1527175"/>
            <a:ext cx="8504238" cy="4873625"/>
          </a:xfrm>
        </p:spPr>
        <p:txBody>
          <a:bodyPr/>
          <a:lstStyle/>
          <a:p>
            <a:pPr marL="273050" indent="-273050" eaLnBrk="1" hangingPunct="1"/>
            <a:r>
              <a:rPr lang="en-US" sz="2400" smtClean="0"/>
              <a:t>The same or different consituent society members may commit to support the chair and/or vice-chair position.</a:t>
            </a:r>
          </a:p>
          <a:p>
            <a:pPr marL="273050" indent="-273050" eaLnBrk="1" hangingPunct="1"/>
            <a:r>
              <a:rPr lang="en-US" sz="2400" smtClean="0"/>
              <a:t>The constituent society member may stipulate selection of the individual(s) whom they will support.</a:t>
            </a:r>
          </a:p>
          <a:p>
            <a:pPr marL="273050" indent="-273050" eaLnBrk="1" hangingPunct="1"/>
            <a:r>
              <a:rPr lang="en-US" sz="2400" smtClean="0"/>
              <a:t>The call for support from constituent society members will occur one year in advance of the completion of the term of the individual members on the IPaLM SIG and will be open to all constituent society members.  </a:t>
            </a:r>
          </a:p>
          <a:p>
            <a:pPr marL="273050" indent="-273050" eaLnBrk="1" hangingPunct="1"/>
            <a:r>
              <a:rPr lang="en-US" sz="2400" smtClean="0"/>
              <a:t>If more than one constituent society member advocates support for chair or vice-chair, selection will be based primarily on review of the qualifications of the individual nominated for support.  Final selection will be the purview of the WASPaLM Bureau.</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CAP DIHIT &amp; PHC Initiatives</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en-US" dirty="0" smtClean="0"/>
              <a:t>The College of American Pathologists (CAP) envisions the role of the pathologist in personalized healthcare as important.</a:t>
            </a:r>
          </a:p>
          <a:p>
            <a:pPr eaLnBrk="1" fontAlgn="auto" hangingPunct="1">
              <a:spcAft>
                <a:spcPts val="0"/>
              </a:spcAft>
              <a:buFont typeface="Arial" pitchFamily="34" charset="0"/>
              <a:buChar char="•"/>
              <a:defRPr/>
            </a:pPr>
            <a:r>
              <a:rPr lang="en-US" dirty="0" smtClean="0"/>
              <a:t>The CAP sees the fostering of certain activities as critical infrastructure development for supporting pathologists in their transforming roles.</a:t>
            </a:r>
          </a:p>
          <a:p>
            <a:pPr eaLnBrk="1" fontAlgn="auto" hangingPunct="1">
              <a:spcAft>
                <a:spcPts val="0"/>
              </a:spcAft>
              <a:buFont typeface="Arial" pitchFamily="34" charset="0"/>
              <a:buChar char="•"/>
              <a:defRPr/>
            </a:pPr>
            <a:r>
              <a:rPr lang="en-US" dirty="0" smtClean="0"/>
              <a:t>More specifically, CAP would like to have gaps in SNOMED CT content related to personalized healthcare addressed.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Other Organizations</a:t>
            </a:r>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buFont typeface="Arial" pitchFamily="34" charset="0"/>
              <a:buChar char="•"/>
              <a:defRPr/>
            </a:pPr>
            <a:r>
              <a:rPr lang="en-US" dirty="0" smtClean="0"/>
              <a:t>CAP (College of American Pathologists) – resource committees</a:t>
            </a:r>
          </a:p>
          <a:p>
            <a:pPr eaLnBrk="1" fontAlgn="auto" hangingPunct="1">
              <a:spcAft>
                <a:spcPts val="0"/>
              </a:spcAft>
              <a:buFont typeface="Arial" pitchFamily="34" charset="0"/>
              <a:buChar char="•"/>
              <a:defRPr/>
            </a:pPr>
            <a:r>
              <a:rPr lang="en-US" dirty="0" smtClean="0"/>
              <a:t>WHO (World Health Organization)</a:t>
            </a:r>
          </a:p>
          <a:p>
            <a:pPr eaLnBrk="1" fontAlgn="auto" hangingPunct="1">
              <a:spcAft>
                <a:spcPts val="0"/>
              </a:spcAft>
              <a:buFont typeface="Arial" pitchFamily="34" charset="0"/>
              <a:buChar char="•"/>
              <a:defRPr/>
            </a:pPr>
            <a:r>
              <a:rPr lang="en-US" dirty="0" smtClean="0"/>
              <a:t>HL7 </a:t>
            </a:r>
          </a:p>
          <a:p>
            <a:pPr eaLnBrk="1" fontAlgn="auto" hangingPunct="1">
              <a:spcAft>
                <a:spcPts val="0"/>
              </a:spcAft>
              <a:buFont typeface="Arial" pitchFamily="34" charset="0"/>
              <a:buChar char="•"/>
              <a:defRPr/>
            </a:pPr>
            <a:r>
              <a:rPr lang="en-US" dirty="0" smtClean="0"/>
              <a:t>IHE (Integrating the Healthcare Enterprise)</a:t>
            </a:r>
          </a:p>
          <a:p>
            <a:pPr eaLnBrk="1" fontAlgn="auto" hangingPunct="1">
              <a:spcAft>
                <a:spcPts val="0"/>
              </a:spcAft>
              <a:buFont typeface="Arial" pitchFamily="34" charset="0"/>
              <a:buChar char="•"/>
              <a:defRPr/>
            </a:pPr>
            <a:r>
              <a:rPr lang="en-US" dirty="0" smtClean="0"/>
              <a:t>COST (European Cooperation in Science and Technology)</a:t>
            </a:r>
          </a:p>
          <a:p>
            <a:pPr eaLnBrk="1" fontAlgn="auto" hangingPunct="1">
              <a:spcAft>
                <a:spcPts val="0"/>
              </a:spcAft>
              <a:buFont typeface="Arial" pitchFamily="34" charset="0"/>
              <a:buChar char="•"/>
              <a:defRPr/>
            </a:pPr>
            <a:r>
              <a:rPr lang="en-US" dirty="0" smtClean="0"/>
              <a:t>IAP/USCAP (International Academy of Pathology/US and Canadian Academy of Pathology)</a:t>
            </a:r>
          </a:p>
          <a:p>
            <a:pPr eaLnBrk="1" fontAlgn="auto" hangingPunct="1">
              <a:spcAft>
                <a:spcPts val="0"/>
              </a:spcAft>
              <a:buFont typeface="Arial" pitchFamily="34" charset="0"/>
              <a:buChar char="•"/>
              <a:defRPr/>
            </a:pPr>
            <a:r>
              <a:rPr lang="en-US" dirty="0" smtClean="0"/>
              <a:t>IFCC (International Federation of Clinical Chemistry and Laboratory Medicine)</a:t>
            </a:r>
          </a:p>
          <a:p>
            <a:pPr eaLnBrk="1" fontAlgn="auto" hangingPunct="1">
              <a:spcAft>
                <a:spcPts val="0"/>
              </a:spcAft>
              <a:buFont typeface="Arial" pitchFamily="34" charset="0"/>
              <a:buChar char="•"/>
              <a:defRPr/>
            </a:pPr>
            <a:r>
              <a:rPr lang="en-US" dirty="0" smtClean="0"/>
              <a:t>AMP (Association for Molecular Pathology)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TotalTime>
  <Words>2192</Words>
  <Application>Microsoft Office PowerPoint</Application>
  <PresentationFormat>On-screen Show (4:3)</PresentationFormat>
  <Paragraphs>215</Paragraphs>
  <Slides>31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International Health Terminology Standards Development Organization (IHTSDO)  International Pathology and Laboratory Medicine Special Interest Group (IPaLM SIG)</vt:lpstr>
      <vt:lpstr>Agenda</vt:lpstr>
      <vt:lpstr>Welcome &amp; Introductions</vt:lpstr>
      <vt:lpstr>History of the IPaLM SIG</vt:lpstr>
      <vt:lpstr>IPaLM SIG</vt:lpstr>
      <vt:lpstr>IPaLM SIG</vt:lpstr>
      <vt:lpstr>IPaLM SIG</vt:lpstr>
      <vt:lpstr>CAP DIHIT &amp; PHC Initiatives</vt:lpstr>
      <vt:lpstr>Other Organizations</vt:lpstr>
      <vt:lpstr>WHO</vt:lpstr>
      <vt:lpstr>WHO ICD-11</vt:lpstr>
      <vt:lpstr>IHE/HL7 AP</vt:lpstr>
      <vt:lpstr>IPaLM SIG Strategic Directions</vt:lpstr>
      <vt:lpstr>IPaLM SIG Strategic Directions</vt:lpstr>
      <vt:lpstr>IPaLM SIG Strategic Directions</vt:lpstr>
      <vt:lpstr>Work Plan 2010 New Content Development Topics</vt:lpstr>
      <vt:lpstr>Work Plan 2010 Evaluation of SCT Usability &amp; Quality</vt:lpstr>
      <vt:lpstr>Work Plan 2010 Translation Activities</vt:lpstr>
      <vt:lpstr>Work Plan 2010 Interaction with Other Organizations</vt:lpstr>
      <vt:lpstr>IPaLM SIG Strategic Directions</vt:lpstr>
      <vt:lpstr>IPaLM SIG Strategic Directions</vt:lpstr>
      <vt:lpstr>IPaLM SIG Strategic Directions</vt:lpstr>
      <vt:lpstr>Content Development</vt:lpstr>
      <vt:lpstr>Content Development</vt:lpstr>
      <vt:lpstr>Content Development</vt:lpstr>
      <vt:lpstr>IPALM SIG Strategic Directions</vt:lpstr>
      <vt:lpstr>IPALM SIG Strategic Directions</vt:lpstr>
      <vt:lpstr>Time Line - Workplan for 2010</vt:lpstr>
      <vt:lpstr>Milestones </vt:lpstr>
      <vt:lpstr>Workplan 2010</vt:lpstr>
      <vt:lpstr>Acknowledgements</vt:lpstr>
    </vt:vector>
  </TitlesOfParts>
  <Company>Duke University Medical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Raj Dash</dc:creator>
  <cp:lastModifiedBy>CAP User</cp:lastModifiedBy>
  <cp:revision>103</cp:revision>
  <dcterms:created xsi:type="dcterms:W3CDTF">2010-04-27T07:37:10Z</dcterms:created>
  <dcterms:modified xsi:type="dcterms:W3CDTF">2010-05-10T23:30:49Z</dcterms:modified>
</cp:coreProperties>
</file>