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9" r:id="rId3"/>
    <p:sldId id="290" r:id="rId4"/>
    <p:sldId id="292" r:id="rId5"/>
    <p:sldId id="293" r:id="rId6"/>
    <p:sldId id="294" r:id="rId7"/>
    <p:sldId id="299" r:id="rId8"/>
    <p:sldId id="291" r:id="rId9"/>
    <p:sldId id="296" r:id="rId10"/>
    <p:sldId id="297" r:id="rId11"/>
    <p:sldId id="295" r:id="rId12"/>
    <p:sldId id="298" r:id="rId13"/>
    <p:sldId id="278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0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3378F8-9E44-4B8F-950F-95783430462A}" type="datetimeFigureOut">
              <a:rPr lang="en-US"/>
              <a:pPr>
                <a:defRPr/>
              </a:pPr>
              <a:t>10/18/2010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915D70-5153-4F85-AE37-7B0F0A8EB3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67B347-0B4B-472B-B432-8929ADA56A26}" type="datetimeFigureOut">
              <a:rPr lang="en-US"/>
              <a:pPr>
                <a:defRPr/>
              </a:pPr>
              <a:t>10/18/2010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EF80B-C9F4-40B1-8FEB-A1114567ED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FC1AF2-BC2C-4877-BF24-93A2C1298C10}" type="datetimeFigureOut">
              <a:rPr lang="en-US"/>
              <a:pPr>
                <a:defRPr/>
              </a:pPr>
              <a:t>10/18/2010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3BABE3-97EB-4F8E-9DFD-F9A5D3821D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3C981D-D21B-4868-A847-8E3944A29DAB}" type="datetimeFigureOut">
              <a:rPr lang="en-US"/>
              <a:pPr>
                <a:defRPr/>
              </a:pPr>
              <a:t>10/18/2010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9AF875-B31B-4396-9F56-BC45DA747D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120A1C-2743-4379-BC58-68414E9C2570}" type="datetimeFigureOut">
              <a:rPr lang="en-US"/>
              <a:pPr>
                <a:defRPr/>
              </a:pPr>
              <a:t>10/18/2010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C8B627-B13E-428E-BE9F-869AB23ED3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1A3C8D-E2C2-405E-98A7-689AF0FEDA7F}" type="datetimeFigureOut">
              <a:rPr lang="en-US"/>
              <a:pPr>
                <a:defRPr/>
              </a:pPr>
              <a:t>10/18/2010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484C64-BAAA-47DD-891C-C801C4A6A1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607CA3-F962-4369-AF09-EDAAAB9EFA07}" type="datetimeFigureOut">
              <a:rPr lang="en-US"/>
              <a:pPr>
                <a:defRPr/>
              </a:pPr>
              <a:t>10/18/2010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F2BEA7-86CD-49D2-A45C-1388A6384C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AA87F2-4C47-45AE-8226-09D3A3A6D1C9}" type="datetimeFigureOut">
              <a:rPr lang="en-US"/>
              <a:pPr>
                <a:defRPr/>
              </a:pPr>
              <a:t>10/18/2010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817288-BF9A-46FE-B0B6-CD51A8B672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C4B005-7F6F-4077-9185-B16AF45944A1}" type="datetimeFigureOut">
              <a:rPr lang="en-US"/>
              <a:pPr>
                <a:defRPr/>
              </a:pPr>
              <a:t>10/18/2010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19DE0E-9E7E-497F-9D78-8BAE5E107C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14E0B1-92C6-4918-AA72-EC3F95A3D2FF}" type="datetimeFigureOut">
              <a:rPr lang="en-US"/>
              <a:pPr>
                <a:defRPr/>
              </a:pPr>
              <a:t>10/18/2010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3A7A82-4CDE-461A-9F7D-D9ED1B0EA8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AAAAC7-8014-47F0-A933-754A91FFD989}" type="datetimeFigureOut">
              <a:rPr lang="en-US"/>
              <a:pPr>
                <a:defRPr/>
              </a:pPr>
              <a:t>10/18/2010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C310B6-0500-44B0-8E92-EB921C6A7B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84" descr="logo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992688" y="5867400"/>
            <a:ext cx="4151312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0F48346-3A94-40CF-A222-1320BB09DF04}" type="datetimeFigureOut">
              <a:rPr lang="en-US"/>
              <a:pPr>
                <a:defRPr/>
              </a:pPr>
              <a:t>10/18/2010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F9B979A-4155-4C3D-A861-AC26C8A023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85800"/>
            <a:ext cx="7772400" cy="291465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600" dirty="0" smtClean="0"/>
              <a:t>International Health Terminology Standards Development Organization (IHTSDO)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International Pathology and Laboratory Medicine</a:t>
            </a:r>
            <a:br>
              <a:rPr lang="en-US" dirty="0" smtClean="0"/>
            </a:br>
            <a:r>
              <a:rPr lang="en-US" dirty="0" smtClean="0"/>
              <a:t>Special Interest Group (</a:t>
            </a:r>
            <a:r>
              <a:rPr lang="en-US" dirty="0" err="1" smtClean="0"/>
              <a:t>IPaLM</a:t>
            </a:r>
            <a:r>
              <a:rPr lang="en-US" dirty="0" smtClean="0"/>
              <a:t> SIG)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Toronto, October 18, 2010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Raj Dash, Chair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Invitation Letters Sent to Following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2000" dirty="0" smtClean="0"/>
              <a:t>Radiological </a:t>
            </a:r>
            <a:r>
              <a:rPr lang="en-US" sz="2000" dirty="0" smtClean="0"/>
              <a:t>Society of North America</a:t>
            </a:r>
            <a:endParaRPr lang="en-US" sz="3200" dirty="0" smtClean="0"/>
          </a:p>
          <a:p>
            <a:r>
              <a:rPr lang="en-US" sz="2000" dirty="0" smtClean="0"/>
              <a:t>Semantically </a:t>
            </a:r>
            <a:r>
              <a:rPr lang="en-US" sz="2000" dirty="0" smtClean="0"/>
              <a:t>Yours</a:t>
            </a:r>
            <a:endParaRPr lang="en-US" sz="3200" dirty="0" smtClean="0"/>
          </a:p>
          <a:p>
            <a:r>
              <a:rPr lang="en-US" sz="2000" dirty="0" smtClean="0"/>
              <a:t>IHE </a:t>
            </a:r>
            <a:r>
              <a:rPr lang="en-US" sz="2000" dirty="0" smtClean="0"/>
              <a:t>Lab Domain</a:t>
            </a:r>
            <a:endParaRPr lang="en-US" sz="3200" dirty="0" smtClean="0"/>
          </a:p>
          <a:p>
            <a:r>
              <a:rPr lang="en-US" sz="2000" dirty="0" smtClean="0"/>
              <a:t>Association </a:t>
            </a:r>
            <a:r>
              <a:rPr lang="en-US" sz="2000" dirty="0" smtClean="0"/>
              <a:t>for Molecular Pathology</a:t>
            </a:r>
            <a:endParaRPr lang="en-US" sz="3200" dirty="0" smtClean="0"/>
          </a:p>
          <a:p>
            <a:r>
              <a:rPr lang="en-US" sz="2000" dirty="0" smtClean="0"/>
              <a:t>NAACCR</a:t>
            </a:r>
            <a:endParaRPr lang="en-US" sz="3200" dirty="0" smtClean="0"/>
          </a:p>
          <a:p>
            <a:r>
              <a:rPr lang="en-US" sz="2000" dirty="0" smtClean="0"/>
              <a:t>IBM </a:t>
            </a:r>
            <a:r>
              <a:rPr lang="en-US" sz="2000" dirty="0" smtClean="0"/>
              <a:t>Research</a:t>
            </a:r>
            <a:endParaRPr lang="en-US" sz="3200" dirty="0" smtClean="0"/>
          </a:p>
          <a:p>
            <a:r>
              <a:rPr lang="en-US" sz="2000" dirty="0" smtClean="0"/>
              <a:t>World </a:t>
            </a:r>
            <a:r>
              <a:rPr lang="en-US" sz="2000" dirty="0" smtClean="0"/>
              <a:t>Health Organization</a:t>
            </a:r>
            <a:endParaRPr lang="en-US" sz="3200" dirty="0" smtClean="0"/>
          </a:p>
          <a:p>
            <a:r>
              <a:rPr lang="en-US" sz="2000" dirty="0" smtClean="0"/>
              <a:t>European </a:t>
            </a:r>
            <a:r>
              <a:rPr lang="en-US" sz="2000" dirty="0" smtClean="0"/>
              <a:t>Cooperation in Science and Technology</a:t>
            </a:r>
            <a:endParaRPr lang="en-US" sz="3200" dirty="0" smtClean="0"/>
          </a:p>
          <a:p>
            <a:r>
              <a:rPr lang="en-US" sz="2000" dirty="0" smtClean="0"/>
              <a:t>International </a:t>
            </a:r>
            <a:r>
              <a:rPr lang="en-US" sz="2000" dirty="0" smtClean="0"/>
              <a:t>Federation of Clinical Chemistry and Laboratory </a:t>
            </a:r>
            <a:r>
              <a:rPr lang="en-US" sz="2000" dirty="0" smtClean="0"/>
              <a:t>Medicine</a:t>
            </a:r>
            <a:endParaRPr lang="en-US" sz="3200" dirty="0" smtClean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1800" dirty="0" smtClean="0"/>
              <a:t>International Academy of Pathology</a:t>
            </a:r>
            <a:endParaRPr lang="en-US" dirty="0" smtClean="0"/>
          </a:p>
          <a:p>
            <a:r>
              <a:rPr lang="en-US" sz="1800" dirty="0" smtClean="0"/>
              <a:t>World Association of Societies of Pathology and Laboratory Medicine</a:t>
            </a:r>
            <a:endParaRPr lang="en-US" dirty="0" smtClean="0"/>
          </a:p>
          <a:p>
            <a:r>
              <a:rPr lang="en-US" sz="1800" dirty="0" smtClean="0"/>
              <a:t>Clinical Bioinformatics Ontology™</a:t>
            </a:r>
            <a:endParaRPr lang="en-US" dirty="0" smtClean="0"/>
          </a:p>
          <a:p>
            <a:r>
              <a:rPr lang="en-US" sz="1800" dirty="0" smtClean="0"/>
              <a:t>International Society of Heart and Lung Transplantation (ISHLT)</a:t>
            </a:r>
            <a:endParaRPr lang="en-US" dirty="0" smtClean="0"/>
          </a:p>
          <a:p>
            <a:r>
              <a:rPr lang="en-US" sz="1800" dirty="0" smtClean="0"/>
              <a:t>SEAP (Spanish AP)</a:t>
            </a:r>
            <a:endParaRPr lang="en-US" dirty="0" smtClean="0"/>
          </a:p>
          <a:p>
            <a:r>
              <a:rPr lang="en-US" sz="1800" dirty="0" smtClean="0"/>
              <a:t>American Society of Transplant Surgeons</a:t>
            </a:r>
            <a:endParaRPr lang="en-US" dirty="0" smtClean="0"/>
          </a:p>
          <a:p>
            <a:r>
              <a:rPr lang="en-US" sz="1800" dirty="0" smtClean="0"/>
              <a:t>American Society for Blood and Marrow Transplantation</a:t>
            </a:r>
            <a:endParaRPr lang="en-US" dirty="0" smtClean="0"/>
          </a:p>
          <a:p>
            <a:r>
              <a:rPr lang="en-US" sz="1800" dirty="0" smtClean="0"/>
              <a:t>American Society for Transplantation</a:t>
            </a:r>
            <a:endParaRPr lang="en-US" dirty="0" smtClean="0"/>
          </a:p>
          <a:p>
            <a:r>
              <a:rPr lang="en-US" sz="1800" dirty="0" smtClean="0"/>
              <a:t>American Society for </a:t>
            </a:r>
            <a:r>
              <a:rPr lang="en-US" sz="1800" dirty="0" err="1" smtClean="0"/>
              <a:t>Histocompatibility</a:t>
            </a:r>
            <a:r>
              <a:rPr lang="en-US" sz="1800" dirty="0" smtClean="0"/>
              <a:t> and </a:t>
            </a:r>
            <a:r>
              <a:rPr lang="en-US" sz="1800" dirty="0" err="1" smtClean="0"/>
              <a:t>Immunogenetics</a:t>
            </a:r>
            <a:r>
              <a:rPr lang="en-US" sz="1800" dirty="0" smtClean="0"/>
              <a:t> (ASHI</a:t>
            </a:r>
            <a:r>
              <a:rPr lang="en-US" sz="1800" dirty="0" smtClean="0"/>
              <a:t>)</a:t>
            </a:r>
            <a:endParaRPr lang="en-US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Smaller groups</a:t>
            </a:r>
            <a:r>
              <a:rPr lang="en-US" dirty="0" smtClean="0"/>
              <a:t> to </a:t>
            </a:r>
            <a:r>
              <a:rPr lang="en-US" dirty="0" err="1" smtClean="0"/>
              <a:t>operationalize</a:t>
            </a:r>
            <a:r>
              <a:rPr lang="en-US" dirty="0" smtClean="0"/>
              <a:t> </a:t>
            </a:r>
            <a:r>
              <a:rPr lang="en-US" dirty="0" smtClean="0"/>
              <a:t>efforts moving forward</a:t>
            </a:r>
            <a:endParaRPr lang="en-US" dirty="0" smtClean="0"/>
          </a:p>
          <a:p>
            <a:pPr lvl="1"/>
            <a:r>
              <a:rPr lang="en-US" b="1" dirty="0" smtClean="0"/>
              <a:t>Data contributors</a:t>
            </a:r>
            <a:r>
              <a:rPr lang="en-US" b="1" baseline="30000" dirty="0" smtClean="0"/>
              <a:t>(immediate need)</a:t>
            </a:r>
            <a:endParaRPr lang="en-US" b="1" dirty="0" smtClean="0"/>
          </a:p>
          <a:p>
            <a:pPr lvl="1"/>
            <a:r>
              <a:rPr lang="en-US" b="1" dirty="0" smtClean="0"/>
              <a:t>Data reviewers</a:t>
            </a:r>
            <a:r>
              <a:rPr lang="en-US" b="1" baseline="30000" dirty="0" smtClean="0"/>
              <a:t>(immediate need)</a:t>
            </a:r>
            <a:endParaRPr lang="en-US" b="1" dirty="0" smtClean="0"/>
          </a:p>
          <a:p>
            <a:pPr lvl="1"/>
            <a:r>
              <a:rPr lang="en-US" b="1" dirty="0" smtClean="0"/>
              <a:t>Modelers</a:t>
            </a:r>
            <a:r>
              <a:rPr lang="en-US" b="1" baseline="30000" dirty="0" smtClean="0"/>
              <a:t>(CAP can support)</a:t>
            </a:r>
            <a:endParaRPr lang="en-US" b="1" dirty="0" smtClean="0"/>
          </a:p>
          <a:p>
            <a:pPr lvl="1"/>
            <a:r>
              <a:rPr lang="en-US" b="1" dirty="0" smtClean="0"/>
              <a:t>Tooling and Informatics support</a:t>
            </a:r>
            <a:r>
              <a:rPr lang="en-US" b="1" baseline="30000" dirty="0" smtClean="0"/>
              <a:t> (future?)</a:t>
            </a:r>
            <a:endParaRPr lang="en-US" b="1" dirty="0" smtClean="0"/>
          </a:p>
          <a:p>
            <a:pPr lvl="1"/>
            <a:r>
              <a:rPr lang="en-US" b="1" dirty="0" smtClean="0"/>
              <a:t>Liaisons to other organizations</a:t>
            </a:r>
            <a:r>
              <a:rPr lang="en-US" b="1" baseline="30000" dirty="0" smtClean="0"/>
              <a:t> (not mutually exclusive!)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Action Items – Q3-4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Publish all presentations onto collaborative site (completed)</a:t>
            </a:r>
          </a:p>
          <a:p>
            <a:r>
              <a:rPr lang="en-US" sz="2400" dirty="0" smtClean="0"/>
              <a:t>Ask for permission to publish reporting standards article onto collaborative space: </a:t>
            </a:r>
            <a:r>
              <a:rPr lang="da-DK" sz="1400" b="1" dirty="0" smtClean="0">
                <a:solidFill>
                  <a:srgbClr val="0070C0"/>
                </a:solidFill>
              </a:rPr>
              <a:t>Gulley </a:t>
            </a:r>
            <a:r>
              <a:rPr lang="da-DK" sz="1400" b="1" dirty="0" smtClean="0">
                <a:solidFill>
                  <a:srgbClr val="0070C0"/>
                </a:solidFill>
              </a:rPr>
              <a:t>ML, et al. </a:t>
            </a:r>
            <a:r>
              <a:rPr lang="da-DK" sz="1400" b="1" i="1" dirty="0" smtClean="0">
                <a:solidFill>
                  <a:srgbClr val="0070C0"/>
                </a:solidFill>
              </a:rPr>
              <a:t>Arch Pathol Lab Med. </a:t>
            </a:r>
            <a:r>
              <a:rPr lang="da-DK" sz="1400" b="1" dirty="0" smtClean="0">
                <a:solidFill>
                  <a:srgbClr val="0070C0"/>
                </a:solidFill>
              </a:rPr>
              <a:t>2007;131(6):852-863</a:t>
            </a:r>
            <a:r>
              <a:rPr lang="da-DK" sz="1400" b="1" dirty="0" smtClean="0">
                <a:solidFill>
                  <a:srgbClr val="0070C0"/>
                </a:solidFill>
              </a:rPr>
              <a:t>.</a:t>
            </a:r>
            <a:endParaRPr lang="en-US" sz="2800" dirty="0" smtClean="0"/>
          </a:p>
          <a:p>
            <a:r>
              <a:rPr lang="en-US" sz="2400" dirty="0" smtClean="0"/>
              <a:t>Publish draft recommendation for use of existing nomenclature standards by IHTSDO (30 days)</a:t>
            </a:r>
          </a:p>
          <a:p>
            <a:r>
              <a:rPr lang="en-US" sz="2400" dirty="0" smtClean="0"/>
              <a:t>Draft letter from IPALM SIG to ask for feedback on draft recommendation (60 days)</a:t>
            </a:r>
          </a:p>
          <a:p>
            <a:r>
              <a:rPr lang="en-US" sz="2400" dirty="0" smtClean="0"/>
              <a:t>Collate feedback and submit to I&amp;I committee as a formal recommendation from IPALM SIG (120 days)</a:t>
            </a:r>
          </a:p>
          <a:p>
            <a:endParaRPr lang="en-US" sz="2800" dirty="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868362"/>
          </a:xfrm>
        </p:spPr>
        <p:txBody>
          <a:bodyPr/>
          <a:lstStyle/>
          <a:p>
            <a:pPr eaLnBrk="1" hangingPunct="1"/>
            <a:r>
              <a:rPr lang="en-US" dirty="0" smtClean="0"/>
              <a:t>Acknowledgements</a:t>
            </a:r>
          </a:p>
        </p:txBody>
      </p:sp>
      <p:sp>
        <p:nvSpPr>
          <p:cNvPr id="32771" name="Content Placeholder 2"/>
          <p:cNvSpPr>
            <a:spLocks noGrp="1"/>
          </p:cNvSpPr>
          <p:nvPr>
            <p:ph idx="1"/>
          </p:nvPr>
        </p:nvSpPr>
        <p:spPr>
          <a:xfrm>
            <a:off x="381000" y="990600"/>
            <a:ext cx="8229600" cy="4525963"/>
          </a:xfrm>
        </p:spPr>
        <p:txBody>
          <a:bodyPr/>
          <a:lstStyle/>
          <a:p>
            <a:pPr eaLnBrk="1" hangingPunct="1"/>
            <a:r>
              <a:rPr lang="en-US" dirty="0" smtClean="0"/>
              <a:t>Thanks to all participants</a:t>
            </a:r>
          </a:p>
          <a:p>
            <a:pPr lvl="1" eaLnBrk="1" hangingPunct="1"/>
            <a:r>
              <a:rPr lang="en-US" sz="2000" dirty="0" smtClean="0"/>
              <a:t>Attendee List</a:t>
            </a:r>
            <a:r>
              <a:rPr lang="en-US" sz="2000" dirty="0" smtClean="0"/>
              <a:t>:  Raj Dash (chair), </a:t>
            </a:r>
            <a:r>
              <a:rPr lang="en-US" sz="2000" dirty="0" smtClean="0"/>
              <a:t>Stan Huff </a:t>
            </a:r>
            <a:r>
              <a:rPr lang="en-US" sz="2000" dirty="0" smtClean="0"/>
              <a:t>(co-chair LOINC, IHTSDO USA/NLM </a:t>
            </a:r>
            <a:r>
              <a:rPr lang="en-US" sz="2000" dirty="0" smtClean="0"/>
              <a:t>rep), Lorie </a:t>
            </a:r>
            <a:r>
              <a:rPr lang="en-US" sz="2000" dirty="0" smtClean="0"/>
              <a:t>Carey</a:t>
            </a:r>
            <a:r>
              <a:rPr lang="en-US" sz="2000" dirty="0" smtClean="0"/>
              <a:t> </a:t>
            </a:r>
            <a:r>
              <a:rPr lang="en-US" sz="2000" dirty="0" smtClean="0"/>
              <a:t>(MT </a:t>
            </a:r>
            <a:r>
              <a:rPr lang="en-US" sz="2000" dirty="0" smtClean="0"/>
              <a:t>working with LOINC with Ca Health </a:t>
            </a:r>
            <a:r>
              <a:rPr lang="en-US" sz="2000" dirty="0" err="1" smtClean="0"/>
              <a:t>Infoway</a:t>
            </a:r>
            <a:r>
              <a:rPr lang="en-US" sz="2000" dirty="0" smtClean="0"/>
              <a:t>), Paul </a:t>
            </a:r>
            <a:r>
              <a:rPr lang="en-US" sz="2000" dirty="0" smtClean="0"/>
              <a:t>Amos (Clinical </a:t>
            </a:r>
            <a:r>
              <a:rPr lang="en-US" sz="2000" dirty="0" smtClean="0"/>
              <a:t>terminologist at UK standards Board), Mike </a:t>
            </a:r>
            <a:r>
              <a:rPr lang="en-US" sz="2000" dirty="0" smtClean="0"/>
              <a:t>Smith (pathologist</a:t>
            </a:r>
            <a:r>
              <a:rPr lang="en-US" sz="2000" dirty="0" smtClean="0"/>
              <a:t>, SNOMED CT clinical editor), Ian </a:t>
            </a:r>
            <a:r>
              <a:rPr lang="en-US" sz="2000" dirty="0" smtClean="0"/>
              <a:t>Green (UK </a:t>
            </a:r>
            <a:r>
              <a:rPr lang="en-US" sz="2000" dirty="0" smtClean="0"/>
              <a:t>terminology Center and Term author), Francesco </a:t>
            </a:r>
            <a:r>
              <a:rPr lang="en-US" sz="2000" dirty="0" err="1" smtClean="0"/>
              <a:t>Gongola</a:t>
            </a:r>
            <a:r>
              <a:rPr lang="en-US" sz="2000" dirty="0" smtClean="0"/>
              <a:t> (Regional </a:t>
            </a:r>
            <a:r>
              <a:rPr lang="en-US" sz="2000" dirty="0" smtClean="0"/>
              <a:t>Health Authority in I</a:t>
            </a:r>
            <a:r>
              <a:rPr lang="en-US" sz="2000" dirty="0" smtClean="0"/>
              <a:t>taly),  Alexis Carter (remote participation, Director of Pathology Informatics and Molecular Pathologist Emory University), Spain representatives x 2 (remote participation, names to be discerned)</a:t>
            </a:r>
            <a:endParaRPr lang="en-US" sz="2000" dirty="0" smtClean="0"/>
          </a:p>
          <a:p>
            <a:pPr eaLnBrk="1" hangingPunct="1"/>
            <a:r>
              <a:rPr lang="en-US" sz="2400" dirty="0" smtClean="0"/>
              <a:t>Special thanks to </a:t>
            </a:r>
            <a:r>
              <a:rPr lang="en-US" sz="2400" dirty="0" err="1" smtClean="0"/>
              <a:t>WASPaLM</a:t>
            </a:r>
            <a:r>
              <a:rPr lang="en-US" sz="2400" dirty="0" smtClean="0"/>
              <a:t> and the CAP for sponsoring this activity</a:t>
            </a:r>
          </a:p>
          <a:p>
            <a:pPr eaLnBrk="1" hangingPunct="1"/>
            <a:r>
              <a:rPr lang="en-US" sz="2400" dirty="0" smtClean="0"/>
              <a:t>Final thanks to Andrea </a:t>
            </a:r>
            <a:r>
              <a:rPr lang="en-US" sz="2400" dirty="0" err="1" smtClean="0"/>
              <a:t>Pitkus</a:t>
            </a:r>
            <a:r>
              <a:rPr lang="en-US" sz="2400" dirty="0" smtClean="0"/>
              <a:t> from CAP for administrative support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 - Morning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200" dirty="0" smtClean="0"/>
              <a:t>0900 – 0915  Introductions and Overview of Agenda - Dash</a:t>
            </a:r>
          </a:p>
          <a:p>
            <a:r>
              <a:rPr lang="en-US" sz="2200" dirty="0" smtClean="0"/>
              <a:t>0915 – 0940  Review of April 2010 Copenhagen Action Items – Dash</a:t>
            </a:r>
          </a:p>
          <a:p>
            <a:r>
              <a:rPr lang="en-US" sz="2200" dirty="0" smtClean="0"/>
              <a:t>0940 – 1000  Overview of Italian Society of Pathology Effort - 			</a:t>
            </a:r>
            <a:r>
              <a:rPr lang="en-US" sz="2200" dirty="0" err="1" smtClean="0"/>
              <a:t>Gongolo</a:t>
            </a:r>
            <a:endParaRPr lang="en-US" sz="2200" dirty="0" smtClean="0"/>
          </a:p>
          <a:p>
            <a:r>
              <a:rPr lang="en-US" sz="2200" dirty="0" smtClean="0"/>
              <a:t>1000 – 1030  Overview of Request Submission from Spain – 			</a:t>
            </a:r>
            <a:r>
              <a:rPr lang="en-US" sz="2200" dirty="0" err="1" smtClean="0"/>
              <a:t>Reynoso</a:t>
            </a:r>
            <a:endParaRPr lang="en-US" sz="2200" dirty="0" smtClean="0"/>
          </a:p>
          <a:p>
            <a:r>
              <a:rPr lang="en-US" sz="2200" dirty="0" smtClean="0"/>
              <a:t>1030 – 1100  Break</a:t>
            </a:r>
          </a:p>
          <a:p>
            <a:r>
              <a:rPr lang="en-US" sz="2200" dirty="0" smtClean="0"/>
              <a:t>1100 – 1130  Overview of Existing Molecular Terminologies – Carter</a:t>
            </a:r>
          </a:p>
          <a:p>
            <a:r>
              <a:rPr lang="en-US" sz="2200" dirty="0" smtClean="0"/>
              <a:t>1130 – 1230  Open Discussion - Molecular Terminology Naming 		Conventions </a:t>
            </a:r>
          </a:p>
          <a:p>
            <a:r>
              <a:rPr lang="en-US" sz="2200" dirty="0" smtClean="0"/>
              <a:t>1230 – 1330	Lunch</a:t>
            </a:r>
          </a:p>
          <a:p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 - Afternoon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1330</a:t>
            </a:r>
            <a:r>
              <a:rPr lang="en-US" sz="2800" dirty="0" smtClean="0"/>
              <a:t>	</a:t>
            </a:r>
            <a:r>
              <a:rPr lang="en-US" sz="2800" dirty="0" smtClean="0"/>
              <a:t>	Meeting adjourned early</a:t>
            </a:r>
            <a:endParaRPr lang="en-US" sz="2800" dirty="0" smtClean="0"/>
          </a:p>
          <a:p>
            <a:r>
              <a:rPr lang="en-US" sz="2800" dirty="0" smtClean="0"/>
              <a:t>1330 – 1430	Strategies for Future Work </a:t>
            </a:r>
            <a:r>
              <a:rPr lang="en-US" sz="2000" dirty="0" smtClean="0"/>
              <a:t>(with 				possible smaller group discussions)</a:t>
            </a:r>
            <a:r>
              <a:rPr lang="en-US" sz="2800" dirty="0" smtClean="0"/>
              <a:t> - Dash</a:t>
            </a:r>
          </a:p>
          <a:p>
            <a:r>
              <a:rPr lang="en-US" sz="2800" dirty="0" smtClean="0"/>
              <a:t>1430 – 1500	Draft IPALM SIG Report - Dash</a:t>
            </a:r>
          </a:p>
          <a:p>
            <a:r>
              <a:rPr lang="en-US" sz="2800" dirty="0" smtClean="0"/>
              <a:t>1500 – 1530	Break</a:t>
            </a:r>
          </a:p>
          <a:p>
            <a:r>
              <a:rPr lang="en-US" sz="2800" dirty="0" smtClean="0"/>
              <a:t>1530 – 1600	Review IPALM SIG Report - Dash</a:t>
            </a:r>
          </a:p>
          <a:p>
            <a:r>
              <a:rPr lang="en-US" sz="2800" dirty="0" smtClean="0"/>
              <a:t>1600 – 1630 	Next Meeting Planning - Dash</a:t>
            </a:r>
          </a:p>
          <a:p>
            <a:r>
              <a:rPr lang="en-US" sz="2800" dirty="0" smtClean="0"/>
              <a:t>1630 – 1730	Closing Plenary Session – Working 			Group Reports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Italian  Healthcare Terminology Effort</a:t>
            </a:r>
            <a:br>
              <a:rPr lang="en-US" sz="4000" dirty="0" smtClean="0"/>
            </a:br>
            <a:r>
              <a:rPr lang="en-US" sz="4000" dirty="0" smtClean="0"/>
              <a:t>Dr. Francesco </a:t>
            </a:r>
            <a:r>
              <a:rPr lang="en-US" sz="4000" dirty="0" err="1" smtClean="0"/>
              <a:t>Gongolo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Presentation will be posted onto collaborative site.</a:t>
            </a:r>
          </a:p>
          <a:p>
            <a:r>
              <a:rPr lang="en-US" sz="2000" dirty="0" smtClean="0"/>
              <a:t>WHO ICD 11 update with timeline for implementation spanning </a:t>
            </a:r>
          </a:p>
          <a:p>
            <a:pPr lvl="1"/>
            <a:r>
              <a:rPr lang="en-US" sz="2000" dirty="0" smtClean="0"/>
              <a:t>May2010 alpha release</a:t>
            </a:r>
          </a:p>
          <a:p>
            <a:pPr lvl="1"/>
            <a:r>
              <a:rPr lang="en-US" sz="2000" dirty="0" smtClean="0"/>
              <a:t>May 2011 beta release</a:t>
            </a:r>
          </a:p>
          <a:p>
            <a:pPr lvl="1"/>
            <a:r>
              <a:rPr lang="en-US" sz="2000" dirty="0" smtClean="0"/>
              <a:t>Period of review to follow</a:t>
            </a:r>
          </a:p>
          <a:p>
            <a:pPr lvl="1"/>
            <a:r>
              <a:rPr lang="en-US" sz="2000" dirty="0" smtClean="0"/>
              <a:t>Moving from usual list of codes to formalized knowledge representations </a:t>
            </a:r>
          </a:p>
          <a:p>
            <a:r>
              <a:rPr lang="en-US" sz="2000" dirty="0" smtClean="0"/>
              <a:t>NAP – nomenclature of anatomic pathology planned to converge with SNOMED CT</a:t>
            </a:r>
          </a:p>
          <a:p>
            <a:r>
              <a:rPr lang="en-US" sz="2000" dirty="0" smtClean="0"/>
              <a:t>Italian Society of Pathologists under Dr. </a:t>
            </a:r>
            <a:r>
              <a:rPr lang="en-US" sz="2000" dirty="0" err="1" smtClean="0"/>
              <a:t>Bondi’s</a:t>
            </a:r>
            <a:r>
              <a:rPr lang="en-US" sz="2000" dirty="0" smtClean="0"/>
              <a:t> leadership have been involved in moving terminology efforts forward in Italy</a:t>
            </a:r>
          </a:p>
          <a:p>
            <a:r>
              <a:rPr lang="en-US" sz="2000" dirty="0" smtClean="0"/>
              <a:t>The Italian Health Ministry may potentially be approached through Dr. </a:t>
            </a:r>
            <a:r>
              <a:rPr lang="en-US" sz="2000" dirty="0" err="1" smtClean="0"/>
              <a:t>Bondi</a:t>
            </a:r>
            <a:r>
              <a:rPr lang="en-US" sz="2000" dirty="0" smtClean="0"/>
              <a:t> and/or Dr. </a:t>
            </a:r>
            <a:r>
              <a:rPr lang="en-US" sz="2000" dirty="0" err="1" smtClean="0"/>
              <a:t>Gongolo</a:t>
            </a:r>
            <a:r>
              <a:rPr lang="en-US" sz="2000" dirty="0" smtClean="0"/>
              <a:t> with aid of IHTSDO leadership for inclusion  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of Request Submission (Spain) – Guillermo </a:t>
            </a:r>
            <a:r>
              <a:rPr lang="en-US" dirty="0" err="1" smtClean="0"/>
              <a:t>Reynoso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Presentation deferred pending further interactions with Spain development team</a:t>
            </a:r>
          </a:p>
          <a:p>
            <a:r>
              <a:rPr lang="en-US" sz="2800" dirty="0" smtClean="0"/>
              <a:t>Consistent naming policies and consistent maintenance is important</a:t>
            </a:r>
          </a:p>
          <a:p>
            <a:r>
              <a:rPr lang="en-US" sz="2800" dirty="0" smtClean="0"/>
              <a:t>Update provided in terms of availability of tooling for the future</a:t>
            </a:r>
          </a:p>
          <a:p>
            <a:pPr lvl="1"/>
            <a:r>
              <a:rPr lang="en-US" sz="2400" dirty="0" smtClean="0"/>
              <a:t>Workbench requires some time to be useful to non-technical / non-engineers</a:t>
            </a:r>
          </a:p>
          <a:p>
            <a:pPr lvl="1"/>
            <a:r>
              <a:rPr lang="en-US" sz="2400" dirty="0" smtClean="0"/>
              <a:t>Workbench requires modeling experience</a:t>
            </a:r>
          </a:p>
          <a:p>
            <a:pPr lvl="1"/>
            <a:r>
              <a:rPr lang="en-US" sz="2400" dirty="0" smtClean="0"/>
              <a:t>These will be issues for deployment to IPALM SIG members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Overview of Molecular Terminology Nomenclature</a:t>
            </a:r>
            <a:br>
              <a:rPr lang="en-US" sz="2800" dirty="0" smtClean="0"/>
            </a:br>
            <a:r>
              <a:rPr lang="en-US" sz="2800" dirty="0" smtClean="0"/>
              <a:t>Dr. Alexis Carter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Presentation uploaded to the collaborative space</a:t>
            </a:r>
          </a:p>
          <a:p>
            <a:pPr lvl="1"/>
            <a:r>
              <a:rPr lang="en-US" sz="2000" dirty="0" smtClean="0"/>
              <a:t>Nomenclature of gene names (HUGO)</a:t>
            </a:r>
          </a:p>
          <a:p>
            <a:pPr lvl="1"/>
            <a:r>
              <a:rPr lang="en-US" sz="2000" dirty="0" smtClean="0"/>
              <a:t>Nomenclature for sequence variations (HGVS)</a:t>
            </a:r>
          </a:p>
          <a:p>
            <a:pPr lvl="1"/>
            <a:r>
              <a:rPr lang="en-US" sz="2000" dirty="0" smtClean="0"/>
              <a:t>Nomenclature for factors of the HLA System (IMGT)</a:t>
            </a:r>
          </a:p>
          <a:p>
            <a:pPr lvl="1"/>
            <a:r>
              <a:rPr lang="en-US" sz="2000" dirty="0" smtClean="0"/>
              <a:t>International </a:t>
            </a:r>
            <a:r>
              <a:rPr lang="en-US" sz="2000" dirty="0" smtClean="0"/>
              <a:t>System for Human Cytogenetic Nomenclature 2009 (ISCN)</a:t>
            </a:r>
          </a:p>
          <a:p>
            <a:r>
              <a:rPr lang="en-US" sz="2800" dirty="0" smtClean="0"/>
              <a:t>IPALM SIG will ask for feedback from community in regards to these standards</a:t>
            </a:r>
          </a:p>
          <a:p>
            <a:r>
              <a:rPr lang="en-US" sz="2800" dirty="0" smtClean="0"/>
              <a:t>IPALM SIG will propose nomenclature standards for IHTSDO based on published recommendations in this space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IPALM SIG Update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Six month status update </a:t>
            </a:r>
            <a:r>
              <a:rPr lang="en-US" dirty="0" smtClean="0"/>
              <a:t>review (word document published onto collaborative site)</a:t>
            </a:r>
            <a:endParaRPr lang="en-US" dirty="0" smtClean="0"/>
          </a:p>
          <a:p>
            <a:r>
              <a:rPr lang="en-US" dirty="0" smtClean="0"/>
              <a:t>Review of action items from April </a:t>
            </a:r>
            <a:r>
              <a:rPr lang="en-US" dirty="0" smtClean="0"/>
              <a:t>meeting</a:t>
            </a:r>
          </a:p>
          <a:p>
            <a:pPr lvl="1"/>
            <a:r>
              <a:rPr lang="en-US" dirty="0" smtClean="0"/>
              <a:t>IPALM SIG awaits tooling for distributed content contribution and mapping to existing molecular standards</a:t>
            </a:r>
          </a:p>
          <a:p>
            <a:pPr lvl="1"/>
            <a:r>
              <a:rPr lang="en-US" dirty="0" smtClean="0"/>
              <a:t>IPALM SIG chair, Raj Dash, developing gap analysis software tool for open use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IPALM SIG - Work Plan 2010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In terms of a quarterly timeframe, the following should be accomplished:</a:t>
            </a:r>
            <a:endParaRPr lang="en-US" sz="4000" dirty="0" smtClean="0"/>
          </a:p>
          <a:p>
            <a:pPr lvl="1"/>
            <a:r>
              <a:rPr lang="en-US" sz="2000" dirty="0" smtClean="0"/>
              <a:t>Quarter 1:</a:t>
            </a:r>
            <a:endParaRPr lang="en-US" dirty="0" smtClean="0"/>
          </a:p>
          <a:p>
            <a:pPr lvl="2"/>
            <a:r>
              <a:rPr lang="en-US" sz="1800" dirty="0" smtClean="0"/>
              <a:t>Communications submitted</a:t>
            </a:r>
            <a:endParaRPr lang="en-US" dirty="0" smtClean="0"/>
          </a:p>
          <a:p>
            <a:pPr lvl="2"/>
            <a:r>
              <a:rPr lang="en-US" sz="1800" dirty="0" smtClean="0"/>
              <a:t>Feedback distributed</a:t>
            </a:r>
            <a:endParaRPr lang="en-US" dirty="0" smtClean="0"/>
          </a:p>
          <a:p>
            <a:pPr lvl="1"/>
            <a:r>
              <a:rPr lang="en-US" sz="2000" dirty="0" smtClean="0"/>
              <a:t>Quarter 2: </a:t>
            </a:r>
            <a:endParaRPr lang="en-US" dirty="0" smtClean="0"/>
          </a:p>
          <a:p>
            <a:pPr lvl="2"/>
            <a:r>
              <a:rPr lang="en-US" sz="1800" dirty="0" smtClean="0"/>
              <a:t>Workforce defined</a:t>
            </a:r>
            <a:endParaRPr lang="en-US" dirty="0" smtClean="0"/>
          </a:p>
          <a:p>
            <a:pPr lvl="2"/>
            <a:r>
              <a:rPr lang="en-US" sz="1800" dirty="0" smtClean="0"/>
              <a:t>Infrastructure established (tools, etc) </a:t>
            </a:r>
            <a:endParaRPr lang="en-US" dirty="0" smtClean="0"/>
          </a:p>
          <a:p>
            <a:pPr lvl="1"/>
            <a:r>
              <a:rPr lang="en-US" sz="2000" dirty="0" smtClean="0"/>
              <a:t>Quarter 3:</a:t>
            </a:r>
            <a:endParaRPr lang="en-US" dirty="0" smtClean="0"/>
          </a:p>
          <a:p>
            <a:pPr lvl="2"/>
            <a:r>
              <a:rPr lang="en-US" sz="1800" dirty="0" smtClean="0"/>
              <a:t>Gap analysis completed </a:t>
            </a:r>
            <a:endParaRPr lang="en-US" dirty="0" smtClean="0"/>
          </a:p>
          <a:p>
            <a:pPr lvl="1"/>
            <a:r>
              <a:rPr lang="en-US" sz="2000" dirty="0" smtClean="0"/>
              <a:t>Quarter 4:</a:t>
            </a:r>
            <a:endParaRPr lang="en-US" dirty="0" smtClean="0"/>
          </a:p>
          <a:p>
            <a:pPr lvl="2"/>
            <a:r>
              <a:rPr lang="en-US" sz="1800" dirty="0" smtClean="0"/>
              <a:t>Content </a:t>
            </a:r>
            <a:r>
              <a:rPr lang="en-US" sz="1800" dirty="0" smtClean="0"/>
              <a:t>development</a:t>
            </a:r>
            <a:endParaRPr lang="en-US" sz="2800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1525</TotalTime>
  <Words>741</Words>
  <Application>Microsoft Office PowerPoint</Application>
  <PresentationFormat>On-screen Show (4:3)</PresentationFormat>
  <Paragraphs>99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International Health Terminology Standards Development Organization (IHTSDO)  International Pathology and Laboratory Medicine Special Interest Group (IPaLM SIG)</vt:lpstr>
      <vt:lpstr>Agenda - Morning</vt:lpstr>
      <vt:lpstr>Agenda - Afternoon</vt:lpstr>
      <vt:lpstr>Italian  Healthcare Terminology Effort Dr. Francesco Gongolo</vt:lpstr>
      <vt:lpstr>Overview of Request Submission (Spain) – Guillermo Reynoso</vt:lpstr>
      <vt:lpstr>Overview of Molecular Terminology Nomenclature Dr. Alexis Carter</vt:lpstr>
      <vt:lpstr>Slide 7</vt:lpstr>
      <vt:lpstr>IPALM SIG Update</vt:lpstr>
      <vt:lpstr>IPALM SIG - Work Plan 2010</vt:lpstr>
      <vt:lpstr>Invitation Letters Sent to Following</vt:lpstr>
      <vt:lpstr>Future Work Plan</vt:lpstr>
      <vt:lpstr>Additional Action Items – Q3-4</vt:lpstr>
      <vt:lpstr>Acknowledgements</vt:lpstr>
    </vt:vector>
  </TitlesOfParts>
  <Company>Duke University Medical Center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Raj Dash</dc:creator>
  <cp:lastModifiedBy>Raj Dash</cp:lastModifiedBy>
  <cp:revision>128</cp:revision>
  <dcterms:created xsi:type="dcterms:W3CDTF">2010-04-27T07:37:10Z</dcterms:created>
  <dcterms:modified xsi:type="dcterms:W3CDTF">2010-10-18T19:11:20Z</dcterms:modified>
</cp:coreProperties>
</file>