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32"/>
  </p:notesMasterIdLst>
  <p:handoutMasterIdLst>
    <p:handoutMasterId r:id="rId33"/>
  </p:handoutMasterIdLst>
  <p:sldIdLst>
    <p:sldId id="632" r:id="rId2"/>
    <p:sldId id="692" r:id="rId3"/>
    <p:sldId id="650" r:id="rId4"/>
    <p:sldId id="679" r:id="rId5"/>
    <p:sldId id="649" r:id="rId6"/>
    <p:sldId id="693" r:id="rId7"/>
    <p:sldId id="669" r:id="rId8"/>
    <p:sldId id="670" r:id="rId9"/>
    <p:sldId id="662" r:id="rId10"/>
    <p:sldId id="663" r:id="rId11"/>
    <p:sldId id="671" r:id="rId12"/>
    <p:sldId id="664" r:id="rId13"/>
    <p:sldId id="666" r:id="rId14"/>
    <p:sldId id="667" r:id="rId15"/>
    <p:sldId id="678" r:id="rId16"/>
    <p:sldId id="652" r:id="rId17"/>
    <p:sldId id="695" r:id="rId18"/>
    <p:sldId id="696" r:id="rId19"/>
    <p:sldId id="634" r:id="rId20"/>
    <p:sldId id="648" r:id="rId21"/>
    <p:sldId id="640" r:id="rId22"/>
    <p:sldId id="641" r:id="rId23"/>
    <p:sldId id="683" r:id="rId24"/>
    <p:sldId id="684" r:id="rId25"/>
    <p:sldId id="685" r:id="rId26"/>
    <p:sldId id="686" r:id="rId27"/>
    <p:sldId id="687" r:id="rId28"/>
    <p:sldId id="688" r:id="rId29"/>
    <p:sldId id="689" r:id="rId30"/>
    <p:sldId id="658" r:id="rId3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ndra Martinez" initials="" lastIdx="6" clrIdx="0"/>
  <p:cmAuthor id="1" name="User" initials="" lastIdx="11" clrIdx="1"/>
  <p:cmAuthor id="2" name="Todd Cooper" initials="" lastIdx="9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</p:showPr>
  <p:clrMru>
    <a:srgbClr val="CCECFF"/>
    <a:srgbClr val="FFFF99"/>
    <a:srgbClr val="B2B2B2"/>
    <a:srgbClr val="33CCCC"/>
    <a:srgbClr val="99FFCC"/>
    <a:srgbClr val="0099FF"/>
    <a:srgbClr val="33CC33"/>
    <a:srgbClr val="EAEAEA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90401" autoAdjust="0"/>
  </p:normalViewPr>
  <p:slideViewPr>
    <p:cSldViewPr snapToGrid="0">
      <p:cViewPr>
        <p:scale>
          <a:sx n="120" d="100"/>
          <a:sy n="120" d="100"/>
        </p:scale>
        <p:origin x="-222" y="11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528"/>
    </p:cViewPr>
  </p:sorterViewPr>
  <p:notesViewPr>
    <p:cSldViewPr snapToGrid="0">
      <p:cViewPr>
        <p:scale>
          <a:sx n="100" d="100"/>
          <a:sy n="100" d="100"/>
        </p:scale>
        <p:origin x="-1710" y="1008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3" tIns="45287" rIns="90573" bIns="45287" numCol="1" anchor="t" anchorCtr="0" compatLnSpc="1">
            <a:prstTxWarp prst="textNoShape">
              <a:avLst/>
            </a:prstTxWarp>
          </a:bodyPr>
          <a:lstStyle>
            <a:lvl1pPr algn="l" defTabSz="90646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3" tIns="45287" rIns="90573" bIns="4528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0788"/>
            <a:ext cx="30480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3" tIns="45287" rIns="90573" bIns="45287" numCol="1" anchor="b" anchorCtr="0" compatLnSpc="1">
            <a:prstTxWarp prst="textNoShape">
              <a:avLst/>
            </a:prstTxWarp>
          </a:bodyPr>
          <a:lstStyle>
            <a:lvl1pPr algn="l" defTabSz="90646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40788"/>
            <a:ext cx="30480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3" tIns="45287" rIns="90573" bIns="4528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F0828108-07E8-43B4-9116-90869DEB8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>
            <a:lvl1pPr algn="l" defTabSz="922338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3250"/>
            <a:ext cx="5607050" cy="41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algn="l" defTabSz="922338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53258B9B-9A01-40EE-8C7D-61DC9804D0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 to populate our RTM</a:t>
            </a:r>
            <a:r>
              <a:rPr lang="en-US" baseline="0" dirty="0" smtClean="0"/>
              <a:t> DB that Paul Schluter provides(</a:t>
            </a:r>
            <a:r>
              <a:rPr lang="en-US" baseline="0" dirty="0" err="1" smtClean="0"/>
              <a:t>ed</a:t>
            </a:r>
            <a:r>
              <a:rPr lang="en-US" baseline="0" dirty="0" smtClean="0"/>
              <a:t>) (XML from Excel)</a:t>
            </a:r>
          </a:p>
          <a:p>
            <a:r>
              <a:rPr lang="en-US" baseline="0" dirty="0" smtClean="0"/>
              <a:t>At the same time provides Validation on what Paul has produced.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000" dirty="0" smtClean="0"/>
              <a:t>Spring framework http://www.springsource.org/</a:t>
            </a:r>
            <a:endParaRPr lang="en-US" dirty="0" smtClean="0"/>
          </a:p>
          <a:p>
            <a:r>
              <a:rPr lang="en-US" dirty="0" smtClean="0"/>
              <a:t>Hibernate https://www.hibernate.org/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RTMMS Architecture improvements</a:t>
            </a:r>
          </a:p>
          <a:p>
            <a:pPr lvl="1"/>
            <a:r>
              <a:rPr lang="en-US" dirty="0" smtClean="0"/>
              <a:t>Fully implemented Hibernate</a:t>
            </a:r>
          </a:p>
          <a:p>
            <a:pPr lvl="2"/>
            <a:r>
              <a:rPr lang="en-US" dirty="0" smtClean="0"/>
              <a:t>Data mapping</a:t>
            </a:r>
          </a:p>
          <a:p>
            <a:pPr lvl="1"/>
            <a:r>
              <a:rPr lang="en-US" dirty="0" smtClean="0"/>
              <a:t>Reorganized the code in modules</a:t>
            </a:r>
          </a:p>
          <a:p>
            <a:pPr lvl="1"/>
            <a:r>
              <a:rPr lang="en-US" dirty="0" smtClean="0"/>
              <a:t>Implemented JSON Mapping Capabilities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6A8ABD-8DC3-4D2D-B47A-DB46BEFA2529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423CC2-BF9D-4AFE-8EB8-CECF6D888A1F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DDC46E-ED5F-4CF0-A5C3-A46D9E4E693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3C767D-E66B-44C1-98CD-887FCD67C55F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A72F62-ADB3-4D83-A8F0-47DD31179259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A72F62-ADB3-4D83-A8F0-47DD31179259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A72F62-ADB3-4D83-A8F0-47DD31179259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A72F62-ADB3-4D83-A8F0-47DD31179259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A72F62-ADB3-4D83-A8F0-47DD31179259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A72F62-ADB3-4D83-A8F0-47DD31179259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MDDB: Medical Device Data Base – (to be developed over time:</a:t>
            </a:r>
            <a:r>
              <a:rPr lang="en-US" baseline="0" dirty="0" smtClean="0"/>
              <a:t> e.g., device profiles examples)</a:t>
            </a:r>
            <a:endParaRPr lang="en-US" dirty="0" smtClean="0"/>
          </a:p>
          <a:p>
            <a:r>
              <a:rPr lang="en-US" dirty="0" smtClean="0"/>
              <a:t>Explain the difference of</a:t>
            </a:r>
            <a:r>
              <a:rPr lang="en-US" baseline="0" dirty="0" smtClean="0"/>
              <a:t> x73 Nomenclature DB and RTM DB</a:t>
            </a:r>
          </a:p>
          <a:p>
            <a:r>
              <a:rPr lang="en-US" baseline="0" dirty="0" smtClean="0"/>
              <a:t>Message Validation Tool: X73 + HL7 – uses Validation Context generated from </a:t>
            </a:r>
            <a:r>
              <a:rPr lang="en-US" baseline="0" dirty="0" err="1" smtClean="0"/>
              <a:t>hRTM</a:t>
            </a:r>
            <a:endParaRPr lang="en-US" baseline="0" dirty="0" smtClean="0"/>
          </a:p>
          <a:p>
            <a:r>
              <a:rPr lang="en-US" baseline="0" dirty="0" smtClean="0"/>
              <a:t>Term Mapping Tool: e.g., gateway for Vendor semantics mapped to Standards semantics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258B9B-9A01-40EE-8C7D-61DC9804D02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6438"/>
            <a:ext cx="82042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44500" y="1984248"/>
            <a:ext cx="75692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 descr="webidblack_2linelef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7800" y="82550"/>
            <a:ext cx="1433513" cy="6111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3"/>
          <p:cNvSpPr>
            <a:spLocks noGrp="1"/>
          </p:cNvSpPr>
          <p:nvPr>
            <p:ph type="ctrTitle"/>
          </p:nvPr>
        </p:nvSpPr>
        <p:spPr>
          <a:xfrm>
            <a:off x="830263" y="2130425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Rosetta Terminology Mapping</a:t>
            </a:r>
            <a:br>
              <a:rPr lang="en-US" dirty="0" smtClean="0"/>
            </a:br>
            <a:r>
              <a:rPr lang="en-US" dirty="0" smtClean="0"/>
              <a:t>Management System</a:t>
            </a:r>
            <a:br>
              <a:rPr lang="en-US" dirty="0" smtClean="0"/>
            </a:br>
            <a:r>
              <a:rPr lang="en-US" dirty="0" smtClean="0"/>
              <a:t>(RTMMS)</a:t>
            </a:r>
          </a:p>
        </p:txBody>
      </p:sp>
      <p:sp>
        <p:nvSpPr>
          <p:cNvPr id="16386" name="Subtitle 4"/>
          <p:cNvSpPr>
            <a:spLocks noGrp="1"/>
          </p:cNvSpPr>
          <p:nvPr>
            <p:ph type="subTitle" idx="1"/>
          </p:nvPr>
        </p:nvSpPr>
        <p:spPr>
          <a:xfrm>
            <a:off x="2285999" y="4520794"/>
            <a:ext cx="6265469" cy="1854128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/>
              <a:t>National Institute of Standards and Technology (NIST)</a:t>
            </a:r>
          </a:p>
          <a:p>
            <a:pPr eaLnBrk="1" hangingPunct="1"/>
            <a:r>
              <a:rPr lang="en-US" dirty="0" smtClean="0"/>
              <a:t>Information Technology Laboratory (ITL)</a:t>
            </a:r>
          </a:p>
          <a:p>
            <a:pPr eaLnBrk="1" hangingPunct="1"/>
            <a:r>
              <a:rPr lang="en-US" dirty="0" smtClean="0"/>
              <a:t>Systems and Software Division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Maria CHERKAOUI, John Garguilo, Sandra Martinez</a:t>
            </a:r>
          </a:p>
          <a:p>
            <a:pPr eaLnBrk="1" hangingPunct="1"/>
            <a:r>
              <a:rPr lang="en-US" dirty="0" smtClean="0"/>
              <a:t>April 2010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0318" y="563640"/>
            <a:ext cx="6836229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10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7455"/>
            <a:ext cx="8204200" cy="709009"/>
          </a:xfrm>
        </p:spPr>
        <p:txBody>
          <a:bodyPr>
            <a:normAutofit/>
          </a:bodyPr>
          <a:lstStyle/>
          <a:p>
            <a:r>
              <a:rPr lang="en-US" dirty="0" smtClean="0"/>
              <a:t>RTMxml2DB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04800" indent="-304800"/>
            <a:r>
              <a:rPr lang="en-US" sz="2400" dirty="0" smtClean="0"/>
              <a:t>An “RTMxml2DB” tool was developed to:</a:t>
            </a:r>
          </a:p>
          <a:p>
            <a:pPr lvl="1"/>
            <a:r>
              <a:rPr lang="en-US" sz="2000" dirty="0" smtClean="0"/>
              <a:t>Populate RTM database from XML</a:t>
            </a:r>
          </a:p>
          <a:p>
            <a:pPr lvl="1"/>
            <a:r>
              <a:rPr lang="en-US" sz="2000" dirty="0" smtClean="0"/>
              <a:t>Identify inconsistencies against</a:t>
            </a:r>
          </a:p>
          <a:p>
            <a:pPr lvl="2"/>
            <a:r>
              <a:rPr lang="en-US" sz="2000" dirty="0" smtClean="0"/>
              <a:t>X73 Nomenclature (REFIDs, term codes)</a:t>
            </a:r>
          </a:p>
          <a:p>
            <a:pPr lvl="2"/>
            <a:r>
              <a:rPr lang="en-US" sz="2000" dirty="0" smtClean="0"/>
              <a:t>RTM Unit table (units, _UOM_GROUPS)</a:t>
            </a:r>
          </a:p>
          <a:p>
            <a:pPr lvl="2"/>
            <a:r>
              <a:rPr lang="en-US" sz="2000" dirty="0" smtClean="0"/>
              <a:t>RTM Enumeration table (</a:t>
            </a:r>
            <a:r>
              <a:rPr lang="en-US" sz="2000" dirty="0" err="1" smtClean="0"/>
              <a:t>enums</a:t>
            </a:r>
            <a:r>
              <a:rPr lang="en-US" sz="2000" dirty="0" smtClean="0"/>
              <a:t>, _ENUM_GROUPS)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11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RTMxml2DB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4635406" y="1998453"/>
            <a:ext cx="1168400" cy="841375"/>
            <a:chOff x="3359" y="624"/>
            <a:chExt cx="736" cy="530"/>
          </a:xfrm>
        </p:grpSpPr>
        <p:sp>
          <p:nvSpPr>
            <p:cNvPr id="51213" name="AutoShape 13"/>
            <p:cNvSpPr>
              <a:spLocks noChangeArrowheads="1"/>
            </p:cNvSpPr>
            <p:nvPr/>
          </p:nvSpPr>
          <p:spPr bwMode="auto">
            <a:xfrm>
              <a:off x="3359" y="624"/>
              <a:ext cx="722" cy="530"/>
            </a:xfrm>
            <a:prstGeom prst="flowChartDocument">
              <a:avLst/>
            </a:prstGeom>
            <a:solidFill>
              <a:schemeClr val="accent4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4" name="Text Box 14"/>
            <p:cNvSpPr txBox="1">
              <a:spLocks noChangeArrowheads="1"/>
            </p:cNvSpPr>
            <p:nvPr/>
          </p:nvSpPr>
          <p:spPr bwMode="auto">
            <a:xfrm>
              <a:off x="3387" y="693"/>
              <a:ext cx="70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RTM XML File</a:t>
              </a:r>
            </a:p>
          </p:txBody>
        </p:sp>
      </p:grpSp>
      <p:sp>
        <p:nvSpPr>
          <p:cNvPr id="51221" name="AutoShape 21"/>
          <p:cNvSpPr>
            <a:spLocks noChangeArrowheads="1"/>
          </p:cNvSpPr>
          <p:nvPr/>
        </p:nvSpPr>
        <p:spPr bwMode="auto">
          <a:xfrm rot="5400000">
            <a:off x="4823864" y="2988226"/>
            <a:ext cx="645623" cy="384175"/>
          </a:xfrm>
          <a:prstGeom prst="rightArrow">
            <a:avLst>
              <a:gd name="adj1" fmla="val 50000"/>
              <a:gd name="adj2" fmla="val 73864"/>
            </a:avLst>
          </a:prstGeom>
          <a:solidFill>
            <a:srgbClr val="33CCCC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7619685" y="4073039"/>
            <a:ext cx="1346515" cy="841375"/>
            <a:chOff x="3364" y="559"/>
            <a:chExt cx="731" cy="530"/>
          </a:xfrm>
        </p:grpSpPr>
        <p:sp>
          <p:nvSpPr>
            <p:cNvPr id="51229" name="AutoShape 29"/>
            <p:cNvSpPr>
              <a:spLocks noChangeArrowheads="1"/>
            </p:cNvSpPr>
            <p:nvPr/>
          </p:nvSpPr>
          <p:spPr bwMode="auto">
            <a:xfrm>
              <a:off x="3364" y="559"/>
              <a:ext cx="722" cy="530"/>
            </a:xfrm>
            <a:prstGeom prst="flowChartDocumen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30" name="Text Box 30"/>
            <p:cNvSpPr txBox="1">
              <a:spLocks noChangeArrowheads="1"/>
            </p:cNvSpPr>
            <p:nvPr/>
          </p:nvSpPr>
          <p:spPr bwMode="auto">
            <a:xfrm>
              <a:off x="3387" y="622"/>
              <a:ext cx="70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Validation Report</a:t>
              </a:r>
            </a:p>
          </p:txBody>
        </p:sp>
      </p:grpSp>
      <p:sp>
        <p:nvSpPr>
          <p:cNvPr id="51231" name="AutoShape 31"/>
          <p:cNvSpPr>
            <a:spLocks noChangeArrowheads="1"/>
          </p:cNvSpPr>
          <p:nvPr/>
        </p:nvSpPr>
        <p:spPr bwMode="auto">
          <a:xfrm>
            <a:off x="6553200" y="4355581"/>
            <a:ext cx="1067805" cy="384175"/>
          </a:xfrm>
          <a:prstGeom prst="rightArrow">
            <a:avLst>
              <a:gd name="adj1" fmla="val 50000"/>
              <a:gd name="adj2" fmla="val 101963"/>
            </a:avLst>
          </a:prstGeom>
          <a:solidFill>
            <a:srgbClr val="33CCCC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2749456" y="1987340"/>
            <a:ext cx="1168400" cy="841375"/>
            <a:chOff x="3359" y="624"/>
            <a:chExt cx="736" cy="530"/>
          </a:xfrm>
        </p:grpSpPr>
        <p:sp>
          <p:nvSpPr>
            <p:cNvPr id="51235" name="AutoShape 35"/>
            <p:cNvSpPr>
              <a:spLocks noChangeArrowheads="1"/>
            </p:cNvSpPr>
            <p:nvPr/>
          </p:nvSpPr>
          <p:spPr bwMode="auto">
            <a:xfrm>
              <a:off x="3359" y="624"/>
              <a:ext cx="722" cy="530"/>
            </a:xfrm>
            <a:prstGeom prst="flowChartDocument">
              <a:avLst/>
            </a:prstGeom>
            <a:solidFill>
              <a:schemeClr val="accent4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36" name="Text Box 36"/>
            <p:cNvSpPr txBox="1">
              <a:spLocks noChangeArrowheads="1"/>
            </p:cNvSpPr>
            <p:nvPr/>
          </p:nvSpPr>
          <p:spPr bwMode="auto">
            <a:xfrm>
              <a:off x="3387" y="693"/>
              <a:ext cx="70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RTM XML Schema</a:t>
              </a:r>
            </a:p>
          </p:txBody>
        </p:sp>
      </p:grpSp>
      <p:sp>
        <p:nvSpPr>
          <p:cNvPr id="51237" name="Line 37"/>
          <p:cNvSpPr>
            <a:spLocks noChangeShapeType="1"/>
          </p:cNvSpPr>
          <p:nvPr/>
        </p:nvSpPr>
        <p:spPr bwMode="auto">
          <a:xfrm flipH="1">
            <a:off x="3905156" y="2366753"/>
            <a:ext cx="6937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2844800" y="3517900"/>
            <a:ext cx="4058816" cy="2374900"/>
            <a:chOff x="1371600" y="3060700"/>
            <a:chExt cx="4058816" cy="2008414"/>
          </a:xfrm>
        </p:grpSpPr>
        <p:sp>
          <p:nvSpPr>
            <p:cNvPr id="51215" name="AutoShape 15"/>
            <p:cNvSpPr>
              <a:spLocks noChangeArrowheads="1"/>
            </p:cNvSpPr>
            <p:nvPr/>
          </p:nvSpPr>
          <p:spPr bwMode="auto">
            <a:xfrm>
              <a:off x="1371600" y="3060700"/>
              <a:ext cx="4058816" cy="2008414"/>
            </a:xfrm>
            <a:prstGeom prst="flowChartPredefinedProcess">
              <a:avLst/>
            </a:prstGeom>
            <a:solidFill>
              <a:srgbClr val="99CCFF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6" name="Text Box 16"/>
            <p:cNvSpPr txBox="1">
              <a:spLocks noChangeArrowheads="1"/>
            </p:cNvSpPr>
            <p:nvPr/>
          </p:nvSpPr>
          <p:spPr bwMode="auto">
            <a:xfrm>
              <a:off x="2427288" y="3106251"/>
              <a:ext cx="247332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RTMxml2DB</a:t>
              </a: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895600" y="3984170"/>
              <a:ext cx="1905000" cy="979715"/>
              <a:chOff x="2679700" y="3984170"/>
              <a:chExt cx="1905000" cy="979715"/>
            </a:xfrm>
          </p:grpSpPr>
          <p:sp>
            <p:nvSpPr>
              <p:cNvPr id="51210" name="Rectangle 10"/>
              <p:cNvSpPr>
                <a:spLocks noChangeArrowheads="1"/>
              </p:cNvSpPr>
              <p:nvPr/>
            </p:nvSpPr>
            <p:spPr bwMode="auto">
              <a:xfrm>
                <a:off x="2679700" y="3984170"/>
                <a:ext cx="1905000" cy="979715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06" name="AutoShape 6"/>
              <p:cNvSpPr>
                <a:spLocks noChangeArrowheads="1"/>
              </p:cNvSpPr>
              <p:nvPr/>
            </p:nvSpPr>
            <p:spPr bwMode="auto">
              <a:xfrm>
                <a:off x="2856556" y="4095973"/>
                <a:ext cx="1620913" cy="323306"/>
              </a:xfrm>
              <a:prstGeom prst="flowChartMultidocument">
                <a:avLst/>
              </a:prstGeom>
              <a:solidFill>
                <a:srgbClr val="C0C0C0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07" name="Text Box 7"/>
              <p:cNvSpPr txBox="1">
                <a:spLocks noChangeArrowheads="1"/>
              </p:cNvSpPr>
              <p:nvPr/>
            </p:nvSpPr>
            <p:spPr bwMode="auto">
              <a:xfrm>
                <a:off x="3027588" y="4191063"/>
                <a:ext cx="1378619" cy="254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50" dirty="0" smtClean="0"/>
                  <a:t>POJO</a:t>
                </a:r>
                <a:endParaRPr lang="en-US" sz="1600" dirty="0"/>
              </a:p>
            </p:txBody>
          </p:sp>
          <p:sp>
            <p:nvSpPr>
              <p:cNvPr id="51208" name="AutoShape 8"/>
              <p:cNvSpPr>
                <a:spLocks noChangeArrowheads="1"/>
              </p:cNvSpPr>
              <p:nvPr/>
            </p:nvSpPr>
            <p:spPr bwMode="auto">
              <a:xfrm>
                <a:off x="2818981" y="4518979"/>
                <a:ext cx="1664967" cy="323306"/>
              </a:xfrm>
              <a:prstGeom prst="flowChartMultidocument">
                <a:avLst/>
              </a:prstGeom>
              <a:solidFill>
                <a:srgbClr val="C0C0C0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09" name="Text Box 9"/>
              <p:cNvSpPr txBox="1">
                <a:spLocks noChangeArrowheads="1"/>
              </p:cNvSpPr>
              <p:nvPr/>
            </p:nvSpPr>
            <p:spPr bwMode="auto">
              <a:xfrm>
                <a:off x="2929115" y="4595051"/>
                <a:ext cx="1356592" cy="2005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50" dirty="0"/>
                  <a:t>O/R Mapping Files</a:t>
                </a: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1881188" y="3630126"/>
              <a:ext cx="1168400" cy="517525"/>
              <a:chOff x="2071688" y="2029926"/>
              <a:chExt cx="1168400" cy="517525"/>
            </a:xfrm>
          </p:grpSpPr>
          <p:sp>
            <p:nvSpPr>
              <p:cNvPr id="51244" name="AutoShape 44"/>
              <p:cNvSpPr>
                <a:spLocks noChangeArrowheads="1"/>
              </p:cNvSpPr>
              <p:nvPr/>
            </p:nvSpPr>
            <p:spPr bwMode="auto">
              <a:xfrm>
                <a:off x="2071688" y="2041039"/>
                <a:ext cx="1079500" cy="463550"/>
              </a:xfrm>
              <a:prstGeom prst="flowChartProcess">
                <a:avLst/>
              </a:prstGeom>
              <a:solidFill>
                <a:schemeClr val="bg2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45" name="Text Box 45"/>
              <p:cNvSpPr txBox="1">
                <a:spLocks noChangeArrowheads="1"/>
              </p:cNvSpPr>
              <p:nvPr/>
            </p:nvSpPr>
            <p:spPr bwMode="auto">
              <a:xfrm>
                <a:off x="2105025" y="2029926"/>
                <a:ext cx="1135063" cy="517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dirty="0"/>
                  <a:t>RTM XML Library</a:t>
                </a: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736602" y="4775200"/>
            <a:ext cx="1320800" cy="1676400"/>
            <a:chOff x="2247902" y="2260600"/>
            <a:chExt cx="1320800" cy="2327275"/>
          </a:xfrm>
        </p:grpSpPr>
        <p:grpSp>
          <p:nvGrpSpPr>
            <p:cNvPr id="44" name="Group 14"/>
            <p:cNvGrpSpPr>
              <a:grpSpLocks/>
            </p:cNvGrpSpPr>
            <p:nvPr/>
          </p:nvGrpSpPr>
          <p:grpSpPr bwMode="auto">
            <a:xfrm>
              <a:off x="2322515" y="2260600"/>
              <a:ext cx="1155700" cy="2327275"/>
              <a:chOff x="0" y="0"/>
              <a:chExt cx="728" cy="1466"/>
            </a:xfrm>
          </p:grpSpPr>
          <p:sp>
            <p:nvSpPr>
              <p:cNvPr id="46" name="AutoShape 15"/>
              <p:cNvSpPr>
                <a:spLocks/>
              </p:cNvSpPr>
              <p:nvPr/>
            </p:nvSpPr>
            <p:spPr bwMode="auto">
              <a:xfrm>
                <a:off x="0" y="0"/>
                <a:ext cx="728" cy="146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3600"/>
                    </a:moveTo>
                    <a:cubicBezTo>
                      <a:pt x="0" y="1612"/>
                      <a:pt x="4835" y="0"/>
                      <a:pt x="10800" y="0"/>
                    </a:cubicBezTo>
                    <a:cubicBezTo>
                      <a:pt x="16765" y="0"/>
                      <a:pt x="21600" y="1612"/>
                      <a:pt x="21600" y="3600"/>
                    </a:cubicBezTo>
                    <a:lnTo>
                      <a:pt x="21600" y="18000"/>
                    </a:lnTo>
                    <a:cubicBezTo>
                      <a:pt x="21600" y="19988"/>
                      <a:pt x="16765" y="21600"/>
                      <a:pt x="10800" y="21600"/>
                    </a:cubicBezTo>
                    <a:cubicBezTo>
                      <a:pt x="4835" y="21600"/>
                      <a:pt x="0" y="19988"/>
                      <a:pt x="0" y="18000"/>
                    </a:cubicBezTo>
                    <a:close/>
                    <a:moveTo>
                      <a:pt x="0" y="3600"/>
                    </a:moveTo>
                  </a:path>
                </a:pathLst>
              </a:custGeom>
              <a:solidFill>
                <a:srgbClr val="99FFCC"/>
              </a:solidFill>
              <a:ln w="9525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7" name="AutoShape 16"/>
              <p:cNvSpPr>
                <a:spLocks/>
              </p:cNvSpPr>
              <p:nvPr/>
            </p:nvSpPr>
            <p:spPr bwMode="auto">
              <a:xfrm>
                <a:off x="0" y="0"/>
                <a:ext cx="728" cy="146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3600"/>
                    </a:moveTo>
                    <a:cubicBezTo>
                      <a:pt x="21600" y="5588"/>
                      <a:pt x="16765" y="7200"/>
                      <a:pt x="10800" y="7200"/>
                    </a:cubicBezTo>
                    <a:cubicBezTo>
                      <a:pt x="4835" y="7200"/>
                      <a:pt x="0" y="5588"/>
                      <a:pt x="0" y="3600"/>
                    </a:cubicBezTo>
                    <a:moveTo>
                      <a:pt x="0" y="3600"/>
                    </a:moveTo>
                    <a:cubicBezTo>
                      <a:pt x="0" y="1612"/>
                      <a:pt x="4835" y="0"/>
                      <a:pt x="10800" y="0"/>
                    </a:cubicBezTo>
                    <a:cubicBezTo>
                      <a:pt x="16765" y="0"/>
                      <a:pt x="21600" y="1612"/>
                      <a:pt x="21600" y="3600"/>
                    </a:cubicBezTo>
                    <a:lnTo>
                      <a:pt x="21600" y="18000"/>
                    </a:lnTo>
                    <a:cubicBezTo>
                      <a:pt x="21600" y="19988"/>
                      <a:pt x="16765" y="21600"/>
                      <a:pt x="10800" y="21600"/>
                    </a:cubicBezTo>
                    <a:cubicBezTo>
                      <a:pt x="4835" y="21600"/>
                      <a:pt x="0" y="19988"/>
                      <a:pt x="0" y="18000"/>
                    </a:cubicBezTo>
                    <a:close/>
                    <a:moveTo>
                      <a:pt x="0" y="3600"/>
                    </a:moveTo>
                  </a:path>
                </a:pathLst>
              </a:custGeom>
              <a:noFill/>
              <a:ln w="9525">
                <a:solidFill>
                  <a:srgbClr val="B2B2B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45" name="Rectangle 17"/>
            <p:cNvSpPr>
              <a:spLocks/>
            </p:cNvSpPr>
            <p:nvPr/>
          </p:nvSpPr>
          <p:spPr bwMode="auto">
            <a:xfrm>
              <a:off x="2247902" y="3225800"/>
              <a:ext cx="1320800" cy="685801"/>
            </a:xfrm>
            <a:prstGeom prst="rect">
              <a:avLst/>
            </a:prstGeom>
            <a:noFill/>
            <a:ln w="9525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>
                <a:spcBef>
                  <a:spcPts val="950"/>
                </a:spcBef>
              </a:pPr>
              <a:r>
                <a:rPr lang="en-US" sz="1300" b="1" dirty="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rPr>
                <a:t>x73 Nomenclature DB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23915" y="2908300"/>
            <a:ext cx="1322387" cy="1676400"/>
            <a:chOff x="2894015" y="4965700"/>
            <a:chExt cx="1322387" cy="1676400"/>
          </a:xfrm>
        </p:grpSpPr>
        <p:grpSp>
          <p:nvGrpSpPr>
            <p:cNvPr id="51" name="Group 8"/>
            <p:cNvGrpSpPr>
              <a:grpSpLocks/>
            </p:cNvGrpSpPr>
            <p:nvPr/>
          </p:nvGrpSpPr>
          <p:grpSpPr bwMode="auto">
            <a:xfrm>
              <a:off x="2894015" y="4965700"/>
              <a:ext cx="1155700" cy="1676400"/>
              <a:chOff x="0" y="0"/>
              <a:chExt cx="728" cy="1466"/>
            </a:xfrm>
          </p:grpSpPr>
          <p:sp>
            <p:nvSpPr>
              <p:cNvPr id="52" name="AutoShape 9"/>
              <p:cNvSpPr>
                <a:spLocks/>
              </p:cNvSpPr>
              <p:nvPr/>
            </p:nvSpPr>
            <p:spPr bwMode="auto">
              <a:xfrm>
                <a:off x="0" y="0"/>
                <a:ext cx="728" cy="146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3600"/>
                    </a:moveTo>
                    <a:cubicBezTo>
                      <a:pt x="0" y="1612"/>
                      <a:pt x="4835" y="0"/>
                      <a:pt x="10800" y="0"/>
                    </a:cubicBezTo>
                    <a:cubicBezTo>
                      <a:pt x="16765" y="0"/>
                      <a:pt x="21600" y="1612"/>
                      <a:pt x="21600" y="3600"/>
                    </a:cubicBezTo>
                    <a:lnTo>
                      <a:pt x="21600" y="18000"/>
                    </a:lnTo>
                    <a:cubicBezTo>
                      <a:pt x="21600" y="19988"/>
                      <a:pt x="16765" y="21600"/>
                      <a:pt x="10800" y="21600"/>
                    </a:cubicBezTo>
                    <a:cubicBezTo>
                      <a:pt x="4835" y="21600"/>
                      <a:pt x="0" y="19988"/>
                      <a:pt x="0" y="18000"/>
                    </a:cubicBezTo>
                    <a:close/>
                    <a:moveTo>
                      <a:pt x="0" y="3600"/>
                    </a:moveTo>
                  </a:path>
                </a:pathLst>
              </a:custGeom>
              <a:solidFill>
                <a:srgbClr val="99FFCC"/>
              </a:solidFill>
              <a:ln w="9525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3" name="AutoShape 10"/>
              <p:cNvSpPr>
                <a:spLocks/>
              </p:cNvSpPr>
              <p:nvPr/>
            </p:nvSpPr>
            <p:spPr bwMode="auto">
              <a:xfrm>
                <a:off x="0" y="0"/>
                <a:ext cx="728" cy="146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3600"/>
                    </a:moveTo>
                    <a:cubicBezTo>
                      <a:pt x="21600" y="5588"/>
                      <a:pt x="16765" y="7200"/>
                      <a:pt x="10800" y="7200"/>
                    </a:cubicBezTo>
                    <a:cubicBezTo>
                      <a:pt x="4835" y="7200"/>
                      <a:pt x="0" y="5588"/>
                      <a:pt x="0" y="3600"/>
                    </a:cubicBezTo>
                    <a:moveTo>
                      <a:pt x="0" y="3600"/>
                    </a:moveTo>
                    <a:cubicBezTo>
                      <a:pt x="0" y="1612"/>
                      <a:pt x="4835" y="0"/>
                      <a:pt x="10800" y="0"/>
                    </a:cubicBezTo>
                    <a:cubicBezTo>
                      <a:pt x="16765" y="0"/>
                      <a:pt x="21600" y="1612"/>
                      <a:pt x="21600" y="3600"/>
                    </a:cubicBezTo>
                    <a:lnTo>
                      <a:pt x="21600" y="18000"/>
                    </a:lnTo>
                    <a:cubicBezTo>
                      <a:pt x="21600" y="19988"/>
                      <a:pt x="16765" y="21600"/>
                      <a:pt x="10800" y="21600"/>
                    </a:cubicBezTo>
                    <a:cubicBezTo>
                      <a:pt x="4835" y="21600"/>
                      <a:pt x="0" y="19988"/>
                      <a:pt x="0" y="18000"/>
                    </a:cubicBezTo>
                    <a:close/>
                    <a:moveTo>
                      <a:pt x="0" y="3600"/>
                    </a:moveTo>
                  </a:path>
                </a:pathLst>
              </a:custGeom>
              <a:noFill/>
              <a:ln w="9525">
                <a:solidFill>
                  <a:srgbClr val="B2B2B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54" name="Rectangle 11"/>
            <p:cNvSpPr>
              <a:spLocks/>
            </p:cNvSpPr>
            <p:nvPr/>
          </p:nvSpPr>
          <p:spPr bwMode="auto">
            <a:xfrm>
              <a:off x="3022602" y="5724525"/>
              <a:ext cx="1193800" cy="292100"/>
            </a:xfrm>
            <a:prstGeom prst="rect">
              <a:avLst/>
            </a:prstGeom>
            <a:noFill/>
            <a:ln w="9525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>
                <a:spcBef>
                  <a:spcPts val="950"/>
                </a:spcBef>
              </a:pPr>
              <a:r>
                <a:rPr lang="en-US" sz="1600" b="1" dirty="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rPr>
                <a:t>RTM DB</a:t>
              </a:r>
            </a:p>
          </p:txBody>
        </p:sp>
      </p:grpSp>
      <p:sp>
        <p:nvSpPr>
          <p:cNvPr id="40" name="Left-Right Arrow 39"/>
          <p:cNvSpPr/>
          <p:nvPr/>
        </p:nvSpPr>
        <p:spPr bwMode="auto">
          <a:xfrm>
            <a:off x="2006601" y="3780971"/>
            <a:ext cx="825500" cy="438538"/>
          </a:xfrm>
          <a:prstGeom prst="leftRightArrow">
            <a:avLst>
              <a:gd name="adj1" fmla="val 50000"/>
              <a:gd name="adj2" fmla="val 79787"/>
            </a:avLst>
          </a:prstGeom>
          <a:solidFill>
            <a:srgbClr val="33CCCC"/>
          </a:solidFill>
          <a:ln w="9525" cap="flat" cmpd="sng" algn="ctr">
            <a:solidFill>
              <a:srgbClr val="B2B2B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AutoShape 26"/>
          <p:cNvSpPr>
            <a:spLocks noChangeArrowheads="1"/>
          </p:cNvSpPr>
          <p:nvPr/>
        </p:nvSpPr>
        <p:spPr bwMode="auto">
          <a:xfrm>
            <a:off x="1981200" y="5082323"/>
            <a:ext cx="863600" cy="384175"/>
          </a:xfrm>
          <a:prstGeom prst="rightArrow">
            <a:avLst>
              <a:gd name="adj1" fmla="val 50000"/>
              <a:gd name="adj2" fmla="val 101963"/>
            </a:avLst>
          </a:prstGeom>
          <a:solidFill>
            <a:srgbClr val="33CCCC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12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Technologies employed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J2EE / JAVA 5</a:t>
            </a:r>
          </a:p>
          <a:p>
            <a:r>
              <a:rPr lang="en-US" dirty="0" smtClean="0"/>
              <a:t>ExtJS 2.2.1 </a:t>
            </a:r>
            <a:r>
              <a:rPr lang="en-US" sz="1400" dirty="0" smtClean="0"/>
              <a:t>Cross-browser JavaScript library</a:t>
            </a:r>
            <a:r>
              <a:rPr lang="en-US" dirty="0" smtClean="0"/>
              <a:t> </a:t>
            </a:r>
          </a:p>
          <a:p>
            <a:r>
              <a:rPr lang="en-US" dirty="0" smtClean="0"/>
              <a:t>Spring Framework</a:t>
            </a:r>
          </a:p>
          <a:p>
            <a:pPr lvl="1"/>
            <a:r>
              <a:rPr lang="en-US" dirty="0" smtClean="0"/>
              <a:t>Spring MVC: </a:t>
            </a:r>
            <a:r>
              <a:rPr lang="en-US" sz="1400" dirty="0" smtClean="0"/>
              <a:t>full-featured MVC (Model View Controller) implementation</a:t>
            </a:r>
          </a:p>
          <a:p>
            <a:pPr lvl="1"/>
            <a:r>
              <a:rPr lang="en-US" dirty="0" smtClean="0"/>
              <a:t>Spring Security: </a:t>
            </a:r>
            <a:r>
              <a:rPr lang="en-US" sz="1400" dirty="0" smtClean="0"/>
              <a:t>provides security solutions (authentication, identification) </a:t>
            </a:r>
          </a:p>
          <a:p>
            <a:r>
              <a:rPr lang="en-US" dirty="0" smtClean="0"/>
              <a:t>Hibernate 3 </a:t>
            </a:r>
            <a:r>
              <a:rPr lang="en-US" sz="1400" dirty="0" smtClean="0"/>
              <a:t>Java persistence framework </a:t>
            </a:r>
          </a:p>
          <a:p>
            <a:r>
              <a:rPr lang="en-US" dirty="0" smtClean="0"/>
              <a:t>MySQL 5.1</a:t>
            </a:r>
          </a:p>
          <a:p>
            <a:r>
              <a:rPr lang="en-US" dirty="0" smtClean="0"/>
              <a:t>XMLBeans </a:t>
            </a:r>
            <a:r>
              <a:rPr lang="en-US" sz="1400" dirty="0" smtClean="0"/>
              <a:t>technology for accessing XML by binding it to Java types </a:t>
            </a:r>
          </a:p>
          <a:p>
            <a:r>
              <a:rPr lang="en-US" dirty="0" smtClean="0"/>
              <a:t>Apache Tomcat 5.5</a:t>
            </a:r>
          </a:p>
          <a:p>
            <a:r>
              <a:rPr lang="en-US" dirty="0" smtClean="0"/>
              <a:t>MySQL Workbench </a:t>
            </a:r>
            <a:r>
              <a:rPr lang="en-US" sz="1400" dirty="0" smtClean="0"/>
              <a:t>to design the database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Tested browsers</a:t>
            </a:r>
          </a:p>
          <a:p>
            <a:pPr lvl="1"/>
            <a:r>
              <a:rPr lang="en-US" dirty="0" smtClean="0"/>
              <a:t>Mozilla Firefox 3</a:t>
            </a:r>
          </a:p>
          <a:p>
            <a:pPr lvl="1"/>
            <a:r>
              <a:rPr lang="en-US" dirty="0" smtClean="0"/>
              <a:t>IE 7</a:t>
            </a:r>
          </a:p>
          <a:p>
            <a:pPr lvl="1"/>
            <a:r>
              <a:rPr lang="en-US" dirty="0" smtClean="0"/>
              <a:t>Google Chrome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13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Architecture</a:t>
            </a:r>
          </a:p>
        </p:txBody>
      </p:sp>
      <p:grpSp>
        <p:nvGrpSpPr>
          <p:cNvPr id="2" name="Group 31"/>
          <p:cNvGrpSpPr/>
          <p:nvPr/>
        </p:nvGrpSpPr>
        <p:grpSpPr>
          <a:xfrm>
            <a:off x="701675" y="1844675"/>
            <a:ext cx="7124700" cy="4822825"/>
            <a:chOff x="1641475" y="1157288"/>
            <a:chExt cx="7124700" cy="4822825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641475" y="1157288"/>
              <a:ext cx="7115175" cy="1552575"/>
              <a:chOff x="1034" y="729"/>
              <a:chExt cx="4482" cy="978"/>
            </a:xfrm>
          </p:grpSpPr>
          <p:sp>
            <p:nvSpPr>
              <p:cNvPr id="45060" name="Rectangle 4"/>
              <p:cNvSpPr>
                <a:spLocks noChangeArrowheads="1"/>
              </p:cNvSpPr>
              <p:nvPr/>
            </p:nvSpPr>
            <p:spPr bwMode="auto">
              <a:xfrm>
                <a:off x="1034" y="729"/>
                <a:ext cx="4482" cy="978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1" name="Text Box 5"/>
              <p:cNvSpPr txBox="1">
                <a:spLocks noChangeArrowheads="1"/>
              </p:cNvSpPr>
              <p:nvPr/>
            </p:nvSpPr>
            <p:spPr bwMode="auto">
              <a:xfrm>
                <a:off x="1097" y="1068"/>
                <a:ext cx="10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>
                    <a:solidFill>
                      <a:schemeClr val="accent2"/>
                    </a:solidFill>
                  </a:rPr>
                  <a:t>Presentation</a:t>
                </a:r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1651000" y="2795588"/>
              <a:ext cx="7115175" cy="1552575"/>
              <a:chOff x="1034" y="729"/>
              <a:chExt cx="4482" cy="978"/>
            </a:xfrm>
          </p:grpSpPr>
          <p:sp>
            <p:nvSpPr>
              <p:cNvPr id="45064" name="Rectangle 8"/>
              <p:cNvSpPr>
                <a:spLocks noChangeArrowheads="1"/>
              </p:cNvSpPr>
              <p:nvPr/>
            </p:nvSpPr>
            <p:spPr bwMode="auto">
              <a:xfrm>
                <a:off x="1034" y="729"/>
                <a:ext cx="4482" cy="978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5" name="Text Box 9"/>
              <p:cNvSpPr txBox="1">
                <a:spLocks noChangeArrowheads="1"/>
              </p:cNvSpPr>
              <p:nvPr/>
            </p:nvSpPr>
            <p:spPr bwMode="auto">
              <a:xfrm>
                <a:off x="1097" y="1068"/>
                <a:ext cx="10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accent2"/>
                    </a:solidFill>
                  </a:rPr>
                  <a:t>Service</a:t>
                </a:r>
              </a:p>
            </p:txBody>
          </p:sp>
        </p:grp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1651000" y="4427538"/>
              <a:ext cx="7115175" cy="1552575"/>
              <a:chOff x="1034" y="729"/>
              <a:chExt cx="4482" cy="978"/>
            </a:xfrm>
          </p:grpSpPr>
          <p:sp>
            <p:nvSpPr>
              <p:cNvPr id="45067" name="Rectangle 11"/>
              <p:cNvSpPr>
                <a:spLocks noChangeArrowheads="1"/>
              </p:cNvSpPr>
              <p:nvPr/>
            </p:nvSpPr>
            <p:spPr bwMode="auto">
              <a:xfrm>
                <a:off x="1034" y="729"/>
                <a:ext cx="4482" cy="978"/>
              </a:xfrm>
              <a:prstGeom prst="rect">
                <a:avLst/>
              </a:prstGeom>
              <a:solidFill>
                <a:srgbClr val="99FFCC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8" name="Text Box 12"/>
              <p:cNvSpPr txBox="1">
                <a:spLocks noChangeArrowheads="1"/>
              </p:cNvSpPr>
              <p:nvPr/>
            </p:nvSpPr>
            <p:spPr bwMode="auto">
              <a:xfrm>
                <a:off x="1097" y="1068"/>
                <a:ext cx="10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accent2"/>
                    </a:solidFill>
                  </a:rPr>
                  <a:t>Persistence</a:t>
                </a:r>
              </a:p>
            </p:txBody>
          </p:sp>
        </p:grpSp>
        <p:sp>
          <p:nvSpPr>
            <p:cNvPr id="45069" name="Rectangle 13"/>
            <p:cNvSpPr>
              <a:spLocks noChangeArrowheads="1"/>
            </p:cNvSpPr>
            <p:nvPr/>
          </p:nvSpPr>
          <p:spPr bwMode="auto">
            <a:xfrm>
              <a:off x="3492500" y="1220788"/>
              <a:ext cx="5145088" cy="39687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0" name="Text Box 14"/>
            <p:cNvSpPr txBox="1">
              <a:spLocks noChangeArrowheads="1"/>
            </p:cNvSpPr>
            <p:nvPr/>
          </p:nvSpPr>
          <p:spPr bwMode="auto">
            <a:xfrm>
              <a:off x="4341813" y="1220788"/>
              <a:ext cx="38322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ExtJS Components (grid, panel…)</a:t>
              </a:r>
            </a:p>
          </p:txBody>
        </p:sp>
        <p:sp>
          <p:nvSpPr>
            <p:cNvPr id="45071" name="Rectangle 15"/>
            <p:cNvSpPr>
              <a:spLocks noChangeArrowheads="1"/>
            </p:cNvSpPr>
            <p:nvPr/>
          </p:nvSpPr>
          <p:spPr bwMode="auto">
            <a:xfrm>
              <a:off x="4800600" y="2205038"/>
              <a:ext cx="3856038" cy="385762"/>
            </a:xfrm>
            <a:prstGeom prst="rect">
              <a:avLst/>
            </a:prstGeom>
            <a:solidFill>
              <a:srgbClr val="CC99FF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2" name="Text Box 16"/>
            <p:cNvSpPr txBox="1">
              <a:spLocks noChangeArrowheads="1"/>
            </p:cNvSpPr>
            <p:nvPr/>
          </p:nvSpPr>
          <p:spPr bwMode="auto">
            <a:xfrm>
              <a:off x="5859463" y="2192338"/>
              <a:ext cx="27971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Spring MVC</a:t>
              </a:r>
            </a:p>
          </p:txBody>
        </p:sp>
        <p:sp>
          <p:nvSpPr>
            <p:cNvPr id="45073" name="Rectangle 17"/>
            <p:cNvSpPr>
              <a:spLocks noChangeArrowheads="1"/>
            </p:cNvSpPr>
            <p:nvPr/>
          </p:nvSpPr>
          <p:spPr bwMode="auto">
            <a:xfrm>
              <a:off x="3492500" y="1685925"/>
              <a:ext cx="1177925" cy="2566988"/>
            </a:xfrm>
            <a:prstGeom prst="rect">
              <a:avLst/>
            </a:prstGeom>
            <a:solidFill>
              <a:srgbClr val="CC99FF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4" name="Rectangle 18"/>
            <p:cNvSpPr>
              <a:spLocks noChangeArrowheads="1"/>
            </p:cNvSpPr>
            <p:nvPr/>
          </p:nvSpPr>
          <p:spPr bwMode="auto">
            <a:xfrm>
              <a:off x="4786313" y="1701800"/>
              <a:ext cx="3867150" cy="385763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5" name="Text Box 19"/>
            <p:cNvSpPr txBox="1">
              <a:spLocks noChangeArrowheads="1"/>
            </p:cNvSpPr>
            <p:nvPr/>
          </p:nvSpPr>
          <p:spPr bwMode="auto">
            <a:xfrm>
              <a:off x="5868988" y="1735138"/>
              <a:ext cx="27971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JSP/JSTL, JSON</a:t>
              </a:r>
            </a:p>
          </p:txBody>
        </p:sp>
        <p:sp>
          <p:nvSpPr>
            <p:cNvPr id="45076" name="Text Box 20"/>
            <p:cNvSpPr txBox="1">
              <a:spLocks noChangeArrowheads="1"/>
            </p:cNvSpPr>
            <p:nvPr/>
          </p:nvSpPr>
          <p:spPr bwMode="auto">
            <a:xfrm>
              <a:off x="3598863" y="2552700"/>
              <a:ext cx="1023937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Spring Security</a:t>
              </a:r>
            </a:p>
          </p:txBody>
        </p:sp>
        <p:sp>
          <p:nvSpPr>
            <p:cNvPr id="45077" name="Rectangle 21"/>
            <p:cNvSpPr>
              <a:spLocks noChangeArrowheads="1"/>
            </p:cNvSpPr>
            <p:nvPr/>
          </p:nvSpPr>
          <p:spPr bwMode="auto">
            <a:xfrm>
              <a:off x="4786313" y="3835400"/>
              <a:ext cx="3856037" cy="385763"/>
            </a:xfrm>
            <a:prstGeom prst="rect">
              <a:avLst/>
            </a:prstGeom>
            <a:solidFill>
              <a:srgbClr val="CC99FF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8" name="Text Box 22"/>
            <p:cNvSpPr txBox="1">
              <a:spLocks noChangeArrowheads="1"/>
            </p:cNvSpPr>
            <p:nvPr/>
          </p:nvSpPr>
          <p:spPr bwMode="auto">
            <a:xfrm>
              <a:off x="5845175" y="3822700"/>
              <a:ext cx="27971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Spring AOP</a:t>
              </a:r>
            </a:p>
          </p:txBody>
        </p:sp>
        <p:sp>
          <p:nvSpPr>
            <p:cNvPr id="45079" name="Rectangle 23"/>
            <p:cNvSpPr>
              <a:spLocks noChangeArrowheads="1"/>
            </p:cNvSpPr>
            <p:nvPr/>
          </p:nvSpPr>
          <p:spPr bwMode="auto">
            <a:xfrm>
              <a:off x="4772025" y="2921000"/>
              <a:ext cx="3856038" cy="385763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0" name="Text Box 24"/>
            <p:cNvSpPr txBox="1">
              <a:spLocks noChangeArrowheads="1"/>
            </p:cNvSpPr>
            <p:nvPr/>
          </p:nvSpPr>
          <p:spPr bwMode="auto">
            <a:xfrm>
              <a:off x="5830888" y="2908300"/>
              <a:ext cx="27971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Business Objects</a:t>
              </a:r>
            </a:p>
          </p:txBody>
        </p:sp>
        <p:sp>
          <p:nvSpPr>
            <p:cNvPr id="45081" name="Rectangle 25"/>
            <p:cNvSpPr>
              <a:spLocks noChangeArrowheads="1"/>
            </p:cNvSpPr>
            <p:nvPr/>
          </p:nvSpPr>
          <p:spPr bwMode="auto">
            <a:xfrm>
              <a:off x="4779963" y="3384550"/>
              <a:ext cx="3856037" cy="385763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2" name="Text Box 26"/>
            <p:cNvSpPr txBox="1">
              <a:spLocks noChangeArrowheads="1"/>
            </p:cNvSpPr>
            <p:nvPr/>
          </p:nvSpPr>
          <p:spPr bwMode="auto">
            <a:xfrm>
              <a:off x="5838825" y="3371850"/>
              <a:ext cx="27971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Business Services</a:t>
              </a:r>
            </a:p>
          </p:txBody>
        </p:sp>
        <p:sp>
          <p:nvSpPr>
            <p:cNvPr id="45083" name="Rectangle 27"/>
            <p:cNvSpPr>
              <a:spLocks noChangeArrowheads="1"/>
            </p:cNvSpPr>
            <p:nvPr/>
          </p:nvSpPr>
          <p:spPr bwMode="auto">
            <a:xfrm>
              <a:off x="3482975" y="4510088"/>
              <a:ext cx="5167313" cy="385762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4" name="Text Box 28"/>
            <p:cNvSpPr txBox="1">
              <a:spLocks noChangeArrowheads="1"/>
            </p:cNvSpPr>
            <p:nvPr/>
          </p:nvSpPr>
          <p:spPr bwMode="auto">
            <a:xfrm>
              <a:off x="4541838" y="4497388"/>
              <a:ext cx="3910012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DAO interfaces and  implementations</a:t>
              </a:r>
            </a:p>
          </p:txBody>
        </p:sp>
        <p:sp>
          <p:nvSpPr>
            <p:cNvPr id="45086" name="Rectangle 30"/>
            <p:cNvSpPr>
              <a:spLocks noChangeArrowheads="1"/>
            </p:cNvSpPr>
            <p:nvPr/>
          </p:nvSpPr>
          <p:spPr bwMode="auto">
            <a:xfrm>
              <a:off x="3490913" y="4984750"/>
              <a:ext cx="5167312" cy="385763"/>
            </a:xfrm>
            <a:prstGeom prst="rect">
              <a:avLst/>
            </a:prstGeom>
            <a:solidFill>
              <a:srgbClr val="CC99FF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7" name="Text Box 31"/>
            <p:cNvSpPr txBox="1">
              <a:spLocks noChangeArrowheads="1"/>
            </p:cNvSpPr>
            <p:nvPr/>
          </p:nvSpPr>
          <p:spPr bwMode="auto">
            <a:xfrm>
              <a:off x="4549775" y="4972050"/>
              <a:ext cx="34131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Spring DAO / Hibernate Support</a:t>
              </a:r>
            </a:p>
          </p:txBody>
        </p:sp>
        <p:sp>
          <p:nvSpPr>
            <p:cNvPr id="45088" name="Rectangle 32"/>
            <p:cNvSpPr>
              <a:spLocks noChangeArrowheads="1"/>
            </p:cNvSpPr>
            <p:nvPr/>
          </p:nvSpPr>
          <p:spPr bwMode="auto">
            <a:xfrm>
              <a:off x="3487738" y="5481638"/>
              <a:ext cx="5167312" cy="385762"/>
            </a:xfrm>
            <a:prstGeom prst="rect">
              <a:avLst/>
            </a:prstGeom>
            <a:solidFill>
              <a:srgbClr val="33CC33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9" name="Text Box 33"/>
            <p:cNvSpPr txBox="1">
              <a:spLocks noChangeArrowheads="1"/>
            </p:cNvSpPr>
            <p:nvPr/>
          </p:nvSpPr>
          <p:spPr bwMode="auto">
            <a:xfrm>
              <a:off x="4546600" y="5468938"/>
              <a:ext cx="34131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Hibernate 3</a:t>
              </a:r>
            </a:p>
          </p:txBody>
        </p:sp>
      </p:grpSp>
      <p:sp>
        <p:nvSpPr>
          <p:cNvPr id="34" name="Slide Number Placeholder 3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14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From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JavaScript library </a:t>
            </a:r>
          </a:p>
          <a:p>
            <a:pPr lvl="1"/>
            <a:r>
              <a:rPr lang="en-US" sz="1800" dirty="0" smtClean="0"/>
              <a:t>Sophisticated widgets library</a:t>
            </a:r>
          </a:p>
          <a:p>
            <a:pPr lvl="1"/>
            <a:r>
              <a:rPr lang="en-US" sz="1800" dirty="0" smtClean="0"/>
              <a:t>Cross browser compatibility</a:t>
            </a:r>
          </a:p>
          <a:p>
            <a:pPr lvl="1"/>
            <a:r>
              <a:rPr lang="en-US" sz="1800" dirty="0" smtClean="0"/>
              <a:t>Use of powerful techniques (AJAX, DHTML and DOM scripting)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MVC design</a:t>
            </a:r>
          </a:p>
          <a:p>
            <a:pPr lvl="1"/>
            <a:r>
              <a:rPr lang="en-US" sz="1800" dirty="0" smtClean="0"/>
              <a:t>Separation between business logic and GUI</a:t>
            </a:r>
          </a:p>
          <a:p>
            <a:pPr lvl="1"/>
            <a:r>
              <a:rPr lang="en-US" sz="1800" dirty="0" smtClean="0"/>
              <a:t>Modification of either the visual appearance of the application or the underlying business rules doesn’t affect the other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Persistence framework</a:t>
            </a:r>
          </a:p>
          <a:p>
            <a:pPr lvl="1"/>
            <a:r>
              <a:rPr lang="en-US" sz="1800" dirty="0" smtClean="0"/>
              <a:t>Mapping  of Java classes to relational database tables</a:t>
            </a:r>
          </a:p>
          <a:p>
            <a:pPr lvl="1"/>
            <a:r>
              <a:rPr lang="en-US" sz="1800" dirty="0" smtClean="0"/>
              <a:t>Build a database independent application</a:t>
            </a:r>
          </a:p>
          <a:p>
            <a:pPr lvl="1"/>
            <a:endParaRPr lang="en-US" sz="1800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Scalability, Performance and Stability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15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13309" y="530873"/>
            <a:ext cx="8204200" cy="734657"/>
          </a:xfrm>
        </p:spPr>
        <p:txBody>
          <a:bodyPr>
            <a:normAutofit/>
          </a:bodyPr>
          <a:lstStyle/>
          <a:p>
            <a:r>
              <a:rPr lang="en-US" dirty="0" smtClean="0"/>
              <a:t>Available Features of RTMMS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9130" y="1369771"/>
            <a:ext cx="7569200" cy="5279746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2400" dirty="0" smtClean="0"/>
              <a:t>Features based on the Rosetta Supplement</a:t>
            </a:r>
          </a:p>
          <a:p>
            <a:pPr lvl="1"/>
            <a:r>
              <a:rPr lang="en-US" sz="2000" dirty="0" smtClean="0"/>
              <a:t>Units table management</a:t>
            </a:r>
          </a:p>
          <a:p>
            <a:pPr lvl="1"/>
            <a:r>
              <a:rPr lang="en-US" sz="2000" dirty="0" smtClean="0"/>
              <a:t>Unit groups management</a:t>
            </a:r>
          </a:p>
          <a:p>
            <a:pPr lvl="1"/>
            <a:r>
              <a:rPr lang="en-US" sz="2000" dirty="0" smtClean="0"/>
              <a:t>Rosetta table management</a:t>
            </a:r>
          </a:p>
          <a:p>
            <a:pPr lvl="1"/>
            <a:r>
              <a:rPr lang="en-US" sz="2000" dirty="0" smtClean="0"/>
              <a:t>Handling uncertain REFIDs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Automatic generation of the Harmonized Rosetta</a:t>
            </a:r>
          </a:p>
          <a:p>
            <a:pPr lvl="2"/>
            <a:r>
              <a:rPr lang="en-US" sz="1600" dirty="0" smtClean="0">
                <a:solidFill>
                  <a:srgbClr val="FF0000"/>
                </a:solidFill>
              </a:rPr>
              <a:t>Need additional requirements</a:t>
            </a:r>
          </a:p>
          <a:p>
            <a:pPr lvl="1">
              <a:spcBef>
                <a:spcPts val="300"/>
              </a:spcBef>
            </a:pPr>
            <a:r>
              <a:rPr lang="en-US" sz="2000" dirty="0" smtClean="0"/>
              <a:t>XML Rosetta download</a:t>
            </a:r>
          </a:p>
          <a:p>
            <a:r>
              <a:rPr lang="en-US" dirty="0" smtClean="0"/>
              <a:t>User oriented features</a:t>
            </a:r>
          </a:p>
          <a:p>
            <a:pPr lvl="1"/>
            <a:r>
              <a:rPr lang="en-US" sz="2000" dirty="0" smtClean="0"/>
              <a:t>User management module (Implemented user (roles) and privileges)</a:t>
            </a:r>
          </a:p>
          <a:p>
            <a:pPr lvl="1"/>
            <a:r>
              <a:rPr lang="en-US" sz="2000" dirty="0" smtClean="0"/>
              <a:t>Columns filtering</a:t>
            </a:r>
          </a:p>
          <a:p>
            <a:pPr lvl="1"/>
            <a:r>
              <a:rPr lang="en-US" sz="2000" dirty="0" smtClean="0"/>
              <a:t>REFIDs lookup in database</a:t>
            </a:r>
          </a:p>
          <a:p>
            <a:pPr lvl="1"/>
            <a:r>
              <a:rPr lang="en-US" sz="2000" dirty="0" smtClean="0"/>
              <a:t>Group lookup in database</a:t>
            </a:r>
          </a:p>
          <a:p>
            <a:pPr lvl="1"/>
            <a:r>
              <a:rPr lang="en-US" sz="2000" dirty="0" smtClean="0"/>
              <a:t>Units and Enumerations lookup in database</a:t>
            </a:r>
          </a:p>
          <a:p>
            <a:pPr lvl="1"/>
            <a:r>
              <a:rPr lang="en-US" sz="2000" dirty="0" smtClean="0"/>
              <a:t>Term codes completion from database</a:t>
            </a:r>
          </a:p>
          <a:p>
            <a:pPr lvl="1"/>
            <a:r>
              <a:rPr lang="en-US" sz="2000" dirty="0" smtClean="0"/>
              <a:t>Saving browsing history</a:t>
            </a:r>
          </a:p>
          <a:p>
            <a:pPr lvl="1"/>
            <a:r>
              <a:rPr lang="en-US" sz="2000" dirty="0" smtClean="0"/>
              <a:t>User registration  </a:t>
            </a:r>
          </a:p>
          <a:p>
            <a:pPr lvl="1">
              <a:spcBef>
                <a:spcPts val="300"/>
              </a:spcBef>
            </a:pPr>
            <a:endParaRPr lang="en-US" sz="1800" dirty="0" smtClean="0"/>
          </a:p>
          <a:p>
            <a:pPr eaLnBrk="1" hangingPunct="1">
              <a:buFontTx/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16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4493"/>
            <a:ext cx="8204200" cy="676135"/>
          </a:xfrm>
        </p:spPr>
        <p:txBody>
          <a:bodyPr>
            <a:normAutofit/>
          </a:bodyPr>
          <a:lstStyle/>
          <a:p>
            <a:r>
              <a:rPr lang="en-US" dirty="0" smtClean="0"/>
              <a:t>Features of RTMMS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4500" y="1420993"/>
            <a:ext cx="7569200" cy="48737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RTMMS Architecture improvements</a:t>
            </a:r>
          </a:p>
          <a:p>
            <a:r>
              <a:rPr lang="en-US" dirty="0" smtClean="0"/>
              <a:t>New Features (enhancements from May 2009 WG meetings)</a:t>
            </a:r>
          </a:p>
          <a:p>
            <a:pPr lvl="1"/>
            <a:r>
              <a:rPr lang="en-US" dirty="0" smtClean="0"/>
              <a:t>New x73 Nomenclature</a:t>
            </a:r>
          </a:p>
          <a:p>
            <a:pPr lvl="2"/>
            <a:r>
              <a:rPr lang="en-US" dirty="0" smtClean="0"/>
              <a:t>Terms in both annexes A and B. </a:t>
            </a:r>
          </a:p>
          <a:p>
            <a:pPr lvl="2"/>
            <a:r>
              <a:rPr lang="en-US" dirty="0" smtClean="0"/>
              <a:t>IDC Nomenclature</a:t>
            </a:r>
          </a:p>
          <a:p>
            <a:pPr lvl="1"/>
            <a:r>
              <a:rPr lang="en-US" dirty="0" smtClean="0"/>
              <a:t>Highlighted New Terms in Rosetta, Units and Enumerations Tables</a:t>
            </a:r>
          </a:p>
          <a:p>
            <a:pPr lvl="1"/>
            <a:r>
              <a:rPr lang="en-US" dirty="0" smtClean="0"/>
              <a:t>Added Interface for selecting REFID from x73 Nomenclature database</a:t>
            </a:r>
          </a:p>
          <a:p>
            <a:pPr lvl="1"/>
            <a:r>
              <a:rPr lang="en-US" dirty="0" smtClean="0"/>
              <a:t>Added Interface to propose New Terms</a:t>
            </a:r>
          </a:p>
          <a:p>
            <a:pPr lvl="1"/>
            <a:r>
              <a:rPr lang="en-US" dirty="0" smtClean="0"/>
              <a:t>Added New Term View for SDO users</a:t>
            </a:r>
          </a:p>
          <a:p>
            <a:pPr lvl="1"/>
            <a:r>
              <a:rPr lang="en-US" sz="2000" dirty="0" smtClean="0"/>
              <a:t>Enhanced registration process.</a:t>
            </a:r>
          </a:p>
          <a:p>
            <a:pPr lvl="2"/>
            <a:r>
              <a:rPr lang="en-US" dirty="0" smtClean="0"/>
              <a:t>Email confirmation, approval…</a:t>
            </a:r>
          </a:p>
          <a:p>
            <a:pPr lvl="1"/>
            <a:r>
              <a:rPr lang="en-US" dirty="0" smtClean="0"/>
              <a:t>Added Admin Type of users to manage users and enable new users</a:t>
            </a:r>
          </a:p>
          <a:p>
            <a:pPr lvl="1"/>
            <a:r>
              <a:rPr lang="en-US" dirty="0" smtClean="0"/>
              <a:t>XML Units Download</a:t>
            </a:r>
          </a:p>
          <a:p>
            <a:pPr lvl="1"/>
            <a:r>
              <a:rPr lang="en-US" sz="2000" dirty="0" smtClean="0"/>
              <a:t>Add ranking capabilities to assess probability of valid terms in the Rosetta table	</a:t>
            </a:r>
          </a:p>
          <a:p>
            <a:pPr lvl="2"/>
            <a:r>
              <a:rPr lang="en-US" dirty="0" smtClean="0"/>
              <a:t>Scale from 1 to 10</a:t>
            </a:r>
          </a:p>
          <a:p>
            <a:pPr lvl="1"/>
            <a:r>
              <a:rPr lang="en-US" sz="2400" dirty="0" smtClean="0"/>
              <a:t>Include column filtering based on regular expressions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17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Registration</a:t>
            </a:r>
            <a:endParaRPr lang="en-US" dirty="0"/>
          </a:p>
        </p:txBody>
      </p:sp>
      <p:pic>
        <p:nvPicPr>
          <p:cNvPr id="5" name="Content Placeholder 4" descr="UserRegistration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090737" y="2568575"/>
            <a:ext cx="4276725" cy="37052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18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313" y="1870075"/>
            <a:ext cx="8335962" cy="489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 Table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RTMMS Overview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A web application that allows vendors and reviewers access, retrieval, and reporting of Rosetta Tables over the internet in conformance to IHE RTM Profile.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The tool will provide the capability of saving the data in the xml format as defined by RTM Profile.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Aid in The harmonization process by:</a:t>
            </a:r>
          </a:p>
          <a:p>
            <a:pPr lvl="1"/>
            <a:r>
              <a:rPr lang="en-US" altLang="ja-JP" dirty="0" smtClean="0"/>
              <a:t>Identifying  missing terms. </a:t>
            </a:r>
          </a:p>
          <a:p>
            <a:pPr lvl="1"/>
            <a:r>
              <a:rPr lang="en-US" altLang="ja-JP" dirty="0" smtClean="0"/>
              <a:t>Automatic generation of the “Harmonized Rosetta Table”</a:t>
            </a:r>
          </a:p>
          <a:p>
            <a:pPr lvl="1"/>
            <a:r>
              <a:rPr lang="en-US" altLang="ja-JP" dirty="0" smtClean="0"/>
              <a:t>View latest </a:t>
            </a:r>
            <a:r>
              <a:rPr lang="en-US" altLang="ja-JP" dirty="0" err="1" smtClean="0"/>
              <a:t>hRTM</a:t>
            </a:r>
            <a:r>
              <a:rPr lang="en-US" altLang="ja-JP" dirty="0" smtClean="0"/>
              <a:t> table.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Facilitate the proposal of New Terms to x73 Nomenclature</a:t>
            </a:r>
          </a:p>
          <a:p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741" y="1893888"/>
            <a:ext cx="8335962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Enumeration Groups Table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20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543" y="1946275"/>
            <a:ext cx="829310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ahoma" pitchFamily="34" charset="0"/>
              </a:rPr>
              <a:t>Edit Entry Form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21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87" y="1830388"/>
            <a:ext cx="8262938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Add</a:t>
            </a:r>
            <a:r>
              <a:rPr lang="fr-FR" dirty="0" smtClean="0"/>
              <a:t> Comment </a:t>
            </a:r>
            <a:r>
              <a:rPr lang="fr-FR" dirty="0" err="1" smtClean="0"/>
              <a:t>Dialog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22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Rosetta Table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23</a:t>
            </a:fld>
            <a:endParaRPr kumimoji="0"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323" y="2143197"/>
            <a:ext cx="8112796" cy="4048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 Management Table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24</a:t>
            </a:fld>
            <a:endParaRPr kumimoji="0"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726" y="2671304"/>
            <a:ext cx="8042368" cy="196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REFID Selection Dialog (1/3)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25</a:t>
            </a:fld>
            <a:endParaRPr kumimoji="0"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8313" y="2131427"/>
            <a:ext cx="56673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REFID Selection Dialog (2/3)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26</a:t>
            </a:fld>
            <a:endParaRPr kumimoji="0"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8313" y="2107894"/>
            <a:ext cx="56673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REFID Selection Dialog (3/3)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27</a:t>
            </a:fld>
            <a:endParaRPr kumimoji="0"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550" y="2156732"/>
            <a:ext cx="56769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Terms Table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28</a:t>
            </a:fld>
            <a:endParaRPr kumimoji="0"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390" y="1911829"/>
            <a:ext cx="8275632" cy="4125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RTMMS Modules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29</a:t>
            </a:fld>
            <a:endParaRPr kumimoji="0" lang="en-US"/>
          </a:p>
        </p:txBody>
      </p:sp>
      <p:sp>
        <p:nvSpPr>
          <p:cNvPr id="5" name="Rounded Rectangle 4"/>
          <p:cNvSpPr/>
          <p:nvPr/>
        </p:nvSpPr>
        <p:spPr>
          <a:xfrm>
            <a:off x="1487277" y="2368627"/>
            <a:ext cx="2225407" cy="121185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RTM DOMAIN</a:t>
            </a:r>
          </a:p>
          <a:p>
            <a:pPr algn="ctr"/>
            <a:r>
              <a:rPr lang="en-US" dirty="0" smtClean="0"/>
              <a:t>(Business Objects)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856602" y="2366790"/>
            <a:ext cx="2225407" cy="121185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RTM DAO</a:t>
            </a:r>
          </a:p>
          <a:p>
            <a:pPr algn="ctr"/>
            <a:r>
              <a:rPr lang="en-US" dirty="0" smtClean="0"/>
              <a:t>(Data Access Objects and Services)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095739" y="4461831"/>
            <a:ext cx="2225407" cy="121185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RTMMS</a:t>
            </a:r>
          </a:p>
          <a:p>
            <a:pPr algn="ctr"/>
            <a:r>
              <a:rPr lang="en-US" dirty="0" smtClean="0"/>
              <a:t>(Controllers and Presentation)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3723701" y="2831335"/>
            <a:ext cx="1090670" cy="20932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2809057">
            <a:off x="2895599" y="3909154"/>
            <a:ext cx="1090670" cy="20932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7848525">
            <a:off x="4482029" y="3898135"/>
            <a:ext cx="1090670" cy="20932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6438"/>
            <a:ext cx="8204200" cy="5298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RTMMS Objectives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44500" y="1574608"/>
            <a:ext cx="7569200" cy="487375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Enhance IEEE x73 Standardization Process</a:t>
            </a:r>
          </a:p>
          <a:p>
            <a:r>
              <a:rPr lang="en-US" altLang="ja-JP" dirty="0" smtClean="0"/>
              <a:t>Aid in the harmonization process by:</a:t>
            </a:r>
          </a:p>
          <a:p>
            <a:pPr lvl="1"/>
            <a:r>
              <a:rPr lang="en-US" altLang="ja-JP" dirty="0" smtClean="0"/>
              <a:t>Identifying  missing terms. </a:t>
            </a:r>
          </a:p>
          <a:p>
            <a:pPr lvl="1"/>
            <a:r>
              <a:rPr lang="en-US" altLang="ja-JP" dirty="0" smtClean="0"/>
              <a:t>Automatic generation of the “Harmonized Rosetta Table”</a:t>
            </a:r>
          </a:p>
          <a:p>
            <a:pPr lvl="1"/>
            <a:r>
              <a:rPr lang="en-US" altLang="ja-JP" dirty="0" smtClean="0"/>
              <a:t>View latest (“agreed upon”) </a:t>
            </a:r>
            <a:r>
              <a:rPr lang="en-US" altLang="ja-JP" dirty="0" err="1" smtClean="0"/>
              <a:t>hRTM</a:t>
            </a:r>
            <a:r>
              <a:rPr lang="en-US" altLang="ja-JP" dirty="0" smtClean="0"/>
              <a:t> table.</a:t>
            </a:r>
          </a:p>
          <a:p>
            <a:r>
              <a:rPr lang="en-US" altLang="ja-JP" dirty="0" smtClean="0"/>
              <a:t>Facilitate the proposal of New Terms to x73 Nomenclature</a:t>
            </a:r>
          </a:p>
          <a:p>
            <a:r>
              <a:rPr lang="en-US" altLang="ja-JP" dirty="0" smtClean="0"/>
              <a:t>Facilitate Conformance Tooling</a:t>
            </a:r>
          </a:p>
          <a:p>
            <a:pPr lvl="1"/>
            <a:r>
              <a:rPr lang="en-US" altLang="ja-JP" dirty="0" smtClean="0"/>
              <a:t>Message verification and conformance</a:t>
            </a:r>
          </a:p>
          <a:p>
            <a:pPr lvl="1"/>
            <a:r>
              <a:rPr lang="en-US" altLang="ja-JP" dirty="0" smtClean="0"/>
              <a:t>Leading to interoperability…</a:t>
            </a:r>
          </a:p>
          <a:p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245766" y="179758"/>
            <a:ext cx="6415634" cy="610298"/>
          </a:xfrm>
        </p:spPr>
        <p:txBody>
          <a:bodyPr>
            <a:normAutofit/>
          </a:bodyPr>
          <a:lstStyle/>
          <a:p>
            <a:r>
              <a:rPr lang="en-US" dirty="0" smtClean="0"/>
              <a:t>Next Steps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44500" y="1106448"/>
            <a:ext cx="7569200" cy="5429524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en-US" sz="2400" dirty="0" smtClean="0"/>
              <a:t>Features based on the Rosetta Supplement</a:t>
            </a:r>
            <a:endParaRPr lang="en-US" dirty="0" smtClean="0"/>
          </a:p>
          <a:p>
            <a:pPr lvl="1" eaLnBrk="1" hangingPunct="1"/>
            <a:r>
              <a:rPr lang="en-US" sz="2000" dirty="0" smtClean="0"/>
              <a:t>Incorporate “Enumerations” management capabilities</a:t>
            </a:r>
          </a:p>
          <a:p>
            <a:pPr lvl="1" eaLnBrk="1" hangingPunct="1"/>
            <a:r>
              <a:rPr lang="en-US" sz="2000" dirty="0" smtClean="0"/>
              <a:t>Add “containedBy”, “contains” and “External_Sites” to the interface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/>
              <a:t>Implement Rosetta validation against H-Rosetta </a:t>
            </a:r>
          </a:p>
          <a:p>
            <a:pPr lvl="2"/>
            <a:r>
              <a:rPr lang="en-US" dirty="0" smtClean="0"/>
              <a:t>When activated user would be able to view invalid Rosetta entries</a:t>
            </a:r>
          </a:p>
          <a:p>
            <a:pPr lvl="1"/>
            <a:r>
              <a:rPr lang="en-US" sz="2000" dirty="0" smtClean="0"/>
              <a:t>Ability to edit Harmonized Rosetta table and save changes</a:t>
            </a:r>
          </a:p>
          <a:p>
            <a:pPr lvl="1"/>
            <a:endParaRPr lang="en-US" sz="2000" dirty="0" smtClean="0"/>
          </a:p>
          <a:p>
            <a:r>
              <a:rPr lang="en-US" dirty="0" smtClean="0"/>
              <a:t>User oriented features</a:t>
            </a:r>
          </a:p>
          <a:p>
            <a:pPr lvl="1"/>
            <a:r>
              <a:rPr lang="en-US" sz="2000" dirty="0" smtClean="0"/>
              <a:t>Implement “change trailing” capabilities</a:t>
            </a:r>
          </a:p>
          <a:p>
            <a:pPr lvl="2"/>
            <a:r>
              <a:rPr lang="en-US" dirty="0" smtClean="0"/>
              <a:t>To identify occurred changes, time they were made, users who made them…</a:t>
            </a:r>
          </a:p>
          <a:p>
            <a:pPr lvl="1"/>
            <a:r>
              <a:rPr lang="en-US" sz="2000" dirty="0" smtClean="0"/>
              <a:t>Incorporate enhanced X73 Nomenclature database</a:t>
            </a:r>
          </a:p>
          <a:p>
            <a:pPr lvl="2"/>
            <a:r>
              <a:rPr lang="en-US" sz="1700" dirty="0" smtClean="0"/>
              <a:t>Includes Systematic name, description…</a:t>
            </a:r>
          </a:p>
          <a:p>
            <a:pPr lvl="1"/>
            <a:r>
              <a:rPr lang="en-US" sz="2000" dirty="0" smtClean="0"/>
              <a:t>Automate generation of the “Harmonized Rosetta Table”</a:t>
            </a:r>
          </a:p>
          <a:p>
            <a:r>
              <a:rPr lang="en-US" sz="2300" dirty="0" smtClean="0"/>
              <a:t>Continue discussion of approving and adding normalized terminology to IEEE </a:t>
            </a:r>
            <a:r>
              <a:rPr lang="en-US" sz="2300" dirty="0" smtClean="0"/>
              <a:t>x73</a:t>
            </a:r>
          </a:p>
          <a:p>
            <a:pPr lvl="1"/>
            <a:r>
              <a:rPr lang="en-US" sz="2000" dirty="0" smtClean="0"/>
              <a:t>Define and agree to user types/roles</a:t>
            </a:r>
          </a:p>
          <a:p>
            <a:pPr lvl="1"/>
            <a:r>
              <a:rPr lang="en-US" sz="2000" dirty="0" smtClean="0"/>
              <a:t>Build workflow defined by SDO into RTMMS software (e.g. role-based control to particular features or views)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30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6438"/>
            <a:ext cx="8204200" cy="668820"/>
          </a:xfrm>
        </p:spPr>
        <p:txBody>
          <a:bodyPr>
            <a:normAutofit/>
          </a:bodyPr>
          <a:lstStyle/>
          <a:p>
            <a:r>
              <a:rPr lang="en-US" dirty="0" smtClean="0"/>
              <a:t>RTMMS vs. RTM Excel process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44500" y="1472198"/>
            <a:ext cx="7569200" cy="4873752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 smtClean="0"/>
              <a:t>For Vendors</a:t>
            </a:r>
          </a:p>
          <a:p>
            <a:pPr lvl="1"/>
            <a:r>
              <a:rPr lang="en-US" sz="2200" dirty="0" smtClean="0"/>
              <a:t>Facilitate input of entries by vendors</a:t>
            </a:r>
          </a:p>
          <a:p>
            <a:pPr lvl="2"/>
            <a:r>
              <a:rPr lang="en-US" sz="1800" dirty="0" smtClean="0"/>
              <a:t>Tooltips providing supplementary information</a:t>
            </a:r>
          </a:p>
          <a:p>
            <a:pPr lvl="2"/>
            <a:r>
              <a:rPr lang="en-US" sz="1800" dirty="0" smtClean="0"/>
              <a:t>Available Interface to lookup values from the database</a:t>
            </a:r>
          </a:p>
          <a:p>
            <a:pPr lvl="2"/>
            <a:r>
              <a:rPr lang="en-US" sz="1800" dirty="0" smtClean="0"/>
              <a:t>Automatic completion of codes</a:t>
            </a:r>
          </a:p>
          <a:p>
            <a:pPr lvl="2"/>
            <a:r>
              <a:rPr lang="en-US" sz="1800" dirty="0" smtClean="0"/>
              <a:t>Validation of required content</a:t>
            </a:r>
          </a:p>
          <a:p>
            <a:pPr lvl="1"/>
            <a:r>
              <a:rPr lang="en-US" sz="2200" dirty="0" smtClean="0"/>
              <a:t>Reduce errors made by vendors while submitting entries</a:t>
            </a:r>
          </a:p>
          <a:p>
            <a:endParaRPr lang="en-US" dirty="0" smtClean="0"/>
          </a:p>
          <a:p>
            <a:r>
              <a:rPr lang="en-US" dirty="0" smtClean="0"/>
              <a:t>For Reviewers and SDO</a:t>
            </a:r>
          </a:p>
          <a:p>
            <a:pPr lvl="1"/>
            <a:r>
              <a:rPr lang="en-US" sz="2200" dirty="0" smtClean="0"/>
              <a:t>Facilitate the generation of the Harmonized Rosetta</a:t>
            </a:r>
          </a:p>
          <a:p>
            <a:pPr lvl="1"/>
            <a:r>
              <a:rPr lang="en-US" sz="2200" dirty="0" smtClean="0"/>
              <a:t>Help the review process of Rosetta entries</a:t>
            </a:r>
          </a:p>
          <a:p>
            <a:pPr lvl="2"/>
            <a:r>
              <a:rPr lang="en-US" dirty="0" smtClean="0"/>
              <a:t>Highlighting discussed entries</a:t>
            </a:r>
          </a:p>
          <a:p>
            <a:pPr lvl="2"/>
            <a:r>
              <a:rPr lang="en-US" dirty="0" smtClean="0"/>
              <a:t>Highlighting proposed REFIDs</a:t>
            </a:r>
          </a:p>
          <a:p>
            <a:pPr lvl="2"/>
            <a:r>
              <a:rPr lang="en-US" dirty="0" smtClean="0"/>
              <a:t>Adequate interface to view discussions and add comments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For all users</a:t>
            </a:r>
          </a:p>
          <a:p>
            <a:pPr lvl="1"/>
            <a:r>
              <a:rPr lang="en-US" sz="2200" dirty="0" smtClean="0"/>
              <a:t>Rosetta data available to everyone every time</a:t>
            </a:r>
          </a:p>
          <a:p>
            <a:pPr lvl="1"/>
            <a:r>
              <a:rPr lang="en-US" sz="2200" dirty="0" smtClean="0"/>
              <a:t>Provide XML version of tables</a:t>
            </a:r>
          </a:p>
          <a:p>
            <a:pPr lvl="2"/>
            <a:r>
              <a:rPr lang="en-US" dirty="0" smtClean="0"/>
              <a:t>All XSLT transformations can still be used</a:t>
            </a:r>
          </a:p>
          <a:p>
            <a:pPr lvl="1"/>
            <a:endParaRPr lang="en-US" sz="2200" dirty="0" smtClean="0"/>
          </a:p>
          <a:p>
            <a:pPr>
              <a:buNone/>
            </a:pPr>
            <a:endParaRPr lang="en-US" sz="2400" dirty="0" smtClean="0"/>
          </a:p>
          <a:p>
            <a:pPr lvl="1"/>
            <a:endParaRPr lang="en-US" sz="1400" dirty="0" smtClean="0"/>
          </a:p>
          <a:p>
            <a:pPr lvl="2"/>
            <a:endParaRPr lang="en-US" sz="1200" dirty="0" smtClean="0"/>
          </a:p>
          <a:p>
            <a:pPr lvl="2"/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4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3" name="Picture 7" descr="usecaseDiagra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144" y="948638"/>
            <a:ext cx="7492482" cy="550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16333"/>
            <a:ext cx="8204200" cy="1143000"/>
          </a:xfrm>
        </p:spPr>
        <p:txBody>
          <a:bodyPr/>
          <a:lstStyle/>
          <a:p>
            <a:r>
              <a:rPr lang="en-US" dirty="0" smtClean="0"/>
              <a:t>Use case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5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254" y="347993"/>
            <a:ext cx="8204200" cy="1143000"/>
          </a:xfrm>
        </p:spPr>
        <p:txBody>
          <a:bodyPr/>
          <a:lstStyle/>
          <a:p>
            <a:r>
              <a:rPr lang="en-US" dirty="0" smtClean="0"/>
              <a:t>RTMMS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4500" y="1625813"/>
            <a:ext cx="7697318" cy="487375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“Non-registered User”</a:t>
            </a:r>
          </a:p>
          <a:p>
            <a:pPr lvl="1"/>
            <a:r>
              <a:rPr lang="en-US" dirty="0" smtClean="0"/>
              <a:t>Able to download RTM (latest approved version)</a:t>
            </a:r>
            <a:endParaRPr lang="en-US" dirty="0" smtClean="0"/>
          </a:p>
          <a:p>
            <a:r>
              <a:rPr lang="en-US" dirty="0" smtClean="0"/>
              <a:t>“Vendor” (Registered)</a:t>
            </a:r>
          </a:p>
          <a:p>
            <a:pPr lvl="1"/>
            <a:r>
              <a:rPr lang="en-US" dirty="0" smtClean="0"/>
              <a:t>Able to view, edit and propose vendor (</a:t>
            </a:r>
            <a:r>
              <a:rPr lang="en-US" u="sng" dirty="0" smtClean="0"/>
              <a:t>only for vendor they are registered with</a:t>
            </a:r>
            <a:r>
              <a:rPr lang="en-US" dirty="0" smtClean="0"/>
              <a:t>) terms</a:t>
            </a:r>
          </a:p>
          <a:p>
            <a:r>
              <a:rPr lang="en-US" dirty="0" smtClean="0"/>
              <a:t>“Reviewer” (Registered)</a:t>
            </a:r>
          </a:p>
          <a:p>
            <a:pPr lvl="1"/>
            <a:r>
              <a:rPr lang="en-US" dirty="0" smtClean="0"/>
              <a:t>Able to view </a:t>
            </a:r>
            <a:r>
              <a:rPr lang="en-US" b="1" u="sng" dirty="0" smtClean="0"/>
              <a:t>all</a:t>
            </a:r>
            <a:r>
              <a:rPr lang="en-US" dirty="0" smtClean="0"/>
              <a:t> vendor terms and make annotations (discussion points)</a:t>
            </a:r>
          </a:p>
          <a:p>
            <a:r>
              <a:rPr lang="en-US" dirty="0" smtClean="0"/>
              <a:t>“Expert Reviewer” (Registered and approved by SDO)</a:t>
            </a:r>
            <a:endParaRPr lang="en-US" dirty="0" smtClean="0"/>
          </a:p>
          <a:p>
            <a:pPr lvl="1"/>
            <a:r>
              <a:rPr lang="en-US" dirty="0" smtClean="0"/>
              <a:t>Technical expert (e.g., Jan Wittenber (Phillips) and Paul Schluter (GE)) who can view and comment on all vendor terms</a:t>
            </a:r>
          </a:p>
          <a:p>
            <a:pPr lvl="1"/>
            <a:r>
              <a:rPr lang="en-US" dirty="0" smtClean="0"/>
              <a:t>Expert has the ability to generalize term to overall specification</a:t>
            </a:r>
          </a:p>
          <a:p>
            <a:r>
              <a:rPr lang="en-US" dirty="0" smtClean="0"/>
              <a:t>“SDO” (Standards development organization approved official)</a:t>
            </a:r>
            <a:endParaRPr lang="en-US" dirty="0" smtClean="0"/>
          </a:p>
          <a:p>
            <a:pPr lvl="1"/>
            <a:r>
              <a:rPr lang="en-US" dirty="0" smtClean="0"/>
              <a:t>Authority to approve/decline new or edited term proposed by vendor</a:t>
            </a:r>
          </a:p>
          <a:p>
            <a:pPr lvl="1"/>
            <a:r>
              <a:rPr lang="en-US" dirty="0" smtClean="0"/>
              <a:t>Approval based on SDO ballet rules</a:t>
            </a:r>
            <a:endParaRPr lang="en-US" dirty="0" smtClean="0"/>
          </a:p>
          <a:p>
            <a:pPr lvl="1"/>
            <a:r>
              <a:rPr lang="en-US" dirty="0" smtClean="0"/>
              <a:t>Considers working group and especially ‘Expert Reviewer’ input</a:t>
            </a:r>
          </a:p>
          <a:p>
            <a:pPr lvl="1"/>
            <a:r>
              <a:rPr lang="en-US" dirty="0" smtClean="0"/>
              <a:t>Usually chair/co-chair of standards body and or working group</a:t>
            </a:r>
            <a:endParaRPr lang="en-US" dirty="0" smtClean="0"/>
          </a:p>
          <a:p>
            <a:r>
              <a:rPr lang="en-US" dirty="0" smtClean="0"/>
              <a:t>“Administrator” (Approved by ‘SDO’)</a:t>
            </a:r>
            <a:endParaRPr lang="en-US" dirty="0" smtClean="0"/>
          </a:p>
          <a:p>
            <a:pPr lvl="1"/>
            <a:r>
              <a:rPr lang="en-US" dirty="0" smtClean="0"/>
              <a:t>Provides administrative support to database</a:t>
            </a:r>
          </a:p>
          <a:p>
            <a:pPr lvl="1"/>
            <a:r>
              <a:rPr lang="en-US" dirty="0" smtClean="0"/>
              <a:t>Generates and provides new user account information (user name and password)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6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6438"/>
            <a:ext cx="8204200" cy="668820"/>
          </a:xfrm>
        </p:spPr>
        <p:txBody>
          <a:bodyPr/>
          <a:lstStyle/>
          <a:p>
            <a:r>
              <a:rPr lang="en-US" dirty="0" smtClean="0"/>
              <a:t>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4500" y="1296637"/>
            <a:ext cx="7569200" cy="50749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Models RTM data and relationships</a:t>
            </a:r>
          </a:p>
          <a:p>
            <a:r>
              <a:rPr lang="en-US" dirty="0" smtClean="0"/>
              <a:t>Uses x73 Nomenclature database</a:t>
            </a:r>
          </a:p>
          <a:p>
            <a:pPr lvl="1"/>
            <a:r>
              <a:rPr lang="en-US" dirty="0" smtClean="0"/>
              <a:t>REFIDs</a:t>
            </a:r>
          </a:p>
          <a:p>
            <a:pPr lvl="1"/>
            <a:r>
              <a:rPr lang="en-US" dirty="0" smtClean="0"/>
              <a:t>Term codes</a:t>
            </a:r>
          </a:p>
          <a:p>
            <a:pPr lvl="1"/>
            <a:r>
              <a:rPr lang="en-US" dirty="0" smtClean="0"/>
              <a:t>Partition numbers</a:t>
            </a:r>
          </a:p>
          <a:p>
            <a:pPr lvl="1"/>
            <a:r>
              <a:rPr lang="en-US" dirty="0" smtClean="0"/>
              <a:t>(New terms added as approved/normative additions to standard)</a:t>
            </a:r>
          </a:p>
          <a:p>
            <a:r>
              <a:rPr lang="en-US" dirty="0" smtClean="0"/>
              <a:t>Stores RTM data</a:t>
            </a:r>
          </a:p>
          <a:p>
            <a:pPr lvl="1"/>
            <a:r>
              <a:rPr lang="en-US" dirty="0" smtClean="0"/>
              <a:t>Rosetta table</a:t>
            </a:r>
          </a:p>
          <a:p>
            <a:pPr lvl="1"/>
            <a:r>
              <a:rPr lang="en-US" dirty="0" smtClean="0"/>
              <a:t>Units and Unit Groups</a:t>
            </a:r>
          </a:p>
          <a:p>
            <a:pPr lvl="1"/>
            <a:r>
              <a:rPr lang="en-US" dirty="0" smtClean="0"/>
              <a:t>Enumerations and Enumeration Groups</a:t>
            </a:r>
          </a:p>
          <a:p>
            <a:pPr lvl="1"/>
            <a:r>
              <a:rPr lang="en-US" dirty="0" err="1" smtClean="0"/>
              <a:t>hRTM</a:t>
            </a:r>
            <a:r>
              <a:rPr lang="en-US" dirty="0" smtClean="0"/>
              <a:t> table</a:t>
            </a:r>
          </a:p>
          <a:p>
            <a:pPr lvl="1"/>
            <a:r>
              <a:rPr lang="en-US" dirty="0" smtClean="0"/>
              <a:t>(New terms proposed – may be missing from x73 Nomenclature Database)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7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6438"/>
            <a:ext cx="8204200" cy="581037"/>
          </a:xfrm>
        </p:spPr>
        <p:txBody>
          <a:bodyPr/>
          <a:lstStyle/>
          <a:p>
            <a:r>
              <a:rPr lang="en-US" dirty="0" smtClean="0"/>
              <a:t>Database</a:t>
            </a:r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919054" y="1641744"/>
            <a:ext cx="7027863" cy="4707849"/>
            <a:chOff x="1087303" y="1890463"/>
            <a:chExt cx="7027863" cy="4597400"/>
          </a:xfrm>
        </p:grpSpPr>
        <p:sp>
          <p:nvSpPr>
            <p:cNvPr id="37" name="AutoShape 6"/>
            <p:cNvSpPr>
              <a:spLocks/>
            </p:cNvSpPr>
            <p:nvPr/>
          </p:nvSpPr>
          <p:spPr bwMode="auto">
            <a:xfrm>
              <a:off x="1087303" y="2436563"/>
              <a:ext cx="4051300" cy="3771900"/>
            </a:xfrm>
            <a:prstGeom prst="roundRect">
              <a:avLst>
                <a:gd name="adj" fmla="val 5046"/>
              </a:avLst>
            </a:prstGeom>
            <a:solidFill>
              <a:schemeClr val="bg1">
                <a:lumMod val="95000"/>
              </a:schemeClr>
            </a:solidFill>
            <a:ln w="6350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64" name="Group 8"/>
            <p:cNvGrpSpPr>
              <a:grpSpLocks/>
            </p:cNvGrpSpPr>
            <p:nvPr/>
          </p:nvGrpSpPr>
          <p:grpSpPr bwMode="auto">
            <a:xfrm>
              <a:off x="3422518" y="3020763"/>
              <a:ext cx="1155700" cy="2327275"/>
              <a:chOff x="0" y="0"/>
              <a:chExt cx="728" cy="1466"/>
            </a:xfrm>
          </p:grpSpPr>
          <p:sp>
            <p:nvSpPr>
              <p:cNvPr id="66" name="AutoShape 9"/>
              <p:cNvSpPr>
                <a:spLocks/>
              </p:cNvSpPr>
              <p:nvPr/>
            </p:nvSpPr>
            <p:spPr bwMode="auto">
              <a:xfrm>
                <a:off x="0" y="0"/>
                <a:ext cx="728" cy="146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3600"/>
                    </a:moveTo>
                    <a:cubicBezTo>
                      <a:pt x="0" y="1612"/>
                      <a:pt x="4835" y="0"/>
                      <a:pt x="10800" y="0"/>
                    </a:cubicBezTo>
                    <a:cubicBezTo>
                      <a:pt x="16765" y="0"/>
                      <a:pt x="21600" y="1612"/>
                      <a:pt x="21600" y="3600"/>
                    </a:cubicBezTo>
                    <a:lnTo>
                      <a:pt x="21600" y="18000"/>
                    </a:lnTo>
                    <a:cubicBezTo>
                      <a:pt x="21600" y="19988"/>
                      <a:pt x="16765" y="21600"/>
                      <a:pt x="10800" y="21600"/>
                    </a:cubicBezTo>
                    <a:cubicBezTo>
                      <a:pt x="4835" y="21600"/>
                      <a:pt x="0" y="19988"/>
                      <a:pt x="0" y="18000"/>
                    </a:cubicBezTo>
                    <a:close/>
                    <a:moveTo>
                      <a:pt x="0" y="3600"/>
                    </a:moveTo>
                  </a:path>
                </a:pathLst>
              </a:custGeom>
              <a:solidFill>
                <a:srgbClr val="99FFCC"/>
              </a:solidFill>
              <a:ln w="9525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7" name="AutoShape 10"/>
              <p:cNvSpPr>
                <a:spLocks/>
              </p:cNvSpPr>
              <p:nvPr/>
            </p:nvSpPr>
            <p:spPr bwMode="auto">
              <a:xfrm>
                <a:off x="0" y="0"/>
                <a:ext cx="728" cy="146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3600"/>
                    </a:moveTo>
                    <a:cubicBezTo>
                      <a:pt x="21600" y="5588"/>
                      <a:pt x="16765" y="7200"/>
                      <a:pt x="10800" y="7200"/>
                    </a:cubicBezTo>
                    <a:cubicBezTo>
                      <a:pt x="4835" y="7200"/>
                      <a:pt x="0" y="5588"/>
                      <a:pt x="0" y="3600"/>
                    </a:cubicBezTo>
                    <a:moveTo>
                      <a:pt x="0" y="3600"/>
                    </a:moveTo>
                    <a:cubicBezTo>
                      <a:pt x="0" y="1612"/>
                      <a:pt x="4835" y="0"/>
                      <a:pt x="10800" y="0"/>
                    </a:cubicBezTo>
                    <a:cubicBezTo>
                      <a:pt x="16765" y="0"/>
                      <a:pt x="21600" y="1612"/>
                      <a:pt x="21600" y="3600"/>
                    </a:cubicBezTo>
                    <a:lnTo>
                      <a:pt x="21600" y="18000"/>
                    </a:lnTo>
                    <a:cubicBezTo>
                      <a:pt x="21600" y="19988"/>
                      <a:pt x="16765" y="21600"/>
                      <a:pt x="10800" y="21600"/>
                    </a:cubicBezTo>
                    <a:cubicBezTo>
                      <a:pt x="4835" y="21600"/>
                      <a:pt x="0" y="19988"/>
                      <a:pt x="0" y="18000"/>
                    </a:cubicBezTo>
                    <a:close/>
                    <a:moveTo>
                      <a:pt x="0" y="3600"/>
                    </a:moveTo>
                  </a:path>
                </a:pathLst>
              </a:custGeom>
              <a:noFill/>
              <a:ln w="9525">
                <a:solidFill>
                  <a:srgbClr val="B2B2B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65" name="Rectangle 11"/>
            <p:cNvSpPr>
              <a:spLocks/>
            </p:cNvSpPr>
            <p:nvPr/>
          </p:nvSpPr>
          <p:spPr bwMode="auto">
            <a:xfrm>
              <a:off x="3627305" y="4176463"/>
              <a:ext cx="1193800" cy="292100"/>
            </a:xfrm>
            <a:prstGeom prst="rect">
              <a:avLst/>
            </a:prstGeom>
            <a:noFill/>
            <a:ln w="9525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>
                <a:spcBef>
                  <a:spcPts val="950"/>
                </a:spcBef>
              </a:pPr>
              <a:r>
                <a:rPr lang="en-US" sz="1600" b="1" dirty="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rPr>
                <a:t>RTM DB</a:t>
              </a:r>
            </a:p>
          </p:txBody>
        </p:sp>
        <p:sp>
          <p:nvSpPr>
            <p:cNvPr id="39" name="Line 12"/>
            <p:cNvSpPr>
              <a:spLocks noChangeShapeType="1"/>
            </p:cNvSpPr>
            <p:nvPr/>
          </p:nvSpPr>
          <p:spPr bwMode="auto">
            <a:xfrm rot="10800000" flipH="1">
              <a:off x="2789103" y="4354263"/>
              <a:ext cx="6477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1531805" y="3020763"/>
              <a:ext cx="1320800" cy="2327275"/>
              <a:chOff x="2247902" y="2260600"/>
              <a:chExt cx="1320800" cy="2327275"/>
            </a:xfrm>
          </p:grpSpPr>
          <p:grpSp>
            <p:nvGrpSpPr>
              <p:cNvPr id="60" name="Group 14"/>
              <p:cNvGrpSpPr>
                <a:grpSpLocks/>
              </p:cNvGrpSpPr>
              <p:nvPr/>
            </p:nvGrpSpPr>
            <p:grpSpPr bwMode="auto">
              <a:xfrm>
                <a:off x="2322515" y="2260600"/>
                <a:ext cx="1155700" cy="2327275"/>
                <a:chOff x="0" y="0"/>
                <a:chExt cx="728" cy="1466"/>
              </a:xfrm>
            </p:grpSpPr>
            <p:sp>
              <p:nvSpPr>
                <p:cNvPr id="62" name="AutoShape 15"/>
                <p:cNvSpPr>
                  <a:spLocks/>
                </p:cNvSpPr>
                <p:nvPr/>
              </p:nvSpPr>
              <p:spPr bwMode="auto">
                <a:xfrm>
                  <a:off x="0" y="0"/>
                  <a:ext cx="728" cy="146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3600"/>
                      </a:moveTo>
                      <a:cubicBezTo>
                        <a:pt x="0" y="1612"/>
                        <a:pt x="4835" y="0"/>
                        <a:pt x="10800" y="0"/>
                      </a:cubicBezTo>
                      <a:cubicBezTo>
                        <a:pt x="16765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16765" y="21600"/>
                        <a:pt x="10800" y="21600"/>
                      </a:cubicBezTo>
                      <a:cubicBezTo>
                        <a:pt x="4835" y="21600"/>
                        <a:pt x="0" y="19988"/>
                        <a:pt x="0" y="18000"/>
                      </a:cubicBezTo>
                      <a:close/>
                      <a:moveTo>
                        <a:pt x="0" y="3600"/>
                      </a:moveTo>
                    </a:path>
                  </a:pathLst>
                </a:custGeom>
                <a:solidFill>
                  <a:srgbClr val="99FFCC"/>
                </a:solidFill>
                <a:ln w="9525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3" name="AutoShape 16"/>
                <p:cNvSpPr>
                  <a:spLocks/>
                </p:cNvSpPr>
                <p:nvPr/>
              </p:nvSpPr>
              <p:spPr bwMode="auto">
                <a:xfrm>
                  <a:off x="0" y="0"/>
                  <a:ext cx="728" cy="146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3600"/>
                      </a:moveTo>
                      <a:cubicBezTo>
                        <a:pt x="21600" y="5588"/>
                        <a:pt x="16765" y="7200"/>
                        <a:pt x="10800" y="7200"/>
                      </a:cubicBezTo>
                      <a:cubicBezTo>
                        <a:pt x="4835" y="7200"/>
                        <a:pt x="0" y="5588"/>
                        <a:pt x="0" y="3600"/>
                      </a:cubicBezTo>
                      <a:moveTo>
                        <a:pt x="0" y="3600"/>
                      </a:moveTo>
                      <a:cubicBezTo>
                        <a:pt x="0" y="1612"/>
                        <a:pt x="4835" y="0"/>
                        <a:pt x="10800" y="0"/>
                      </a:cubicBezTo>
                      <a:cubicBezTo>
                        <a:pt x="16765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16765" y="21600"/>
                        <a:pt x="10800" y="21600"/>
                      </a:cubicBezTo>
                      <a:cubicBezTo>
                        <a:pt x="4835" y="21600"/>
                        <a:pt x="0" y="19988"/>
                        <a:pt x="0" y="18000"/>
                      </a:cubicBezTo>
                      <a:close/>
                      <a:moveTo>
                        <a:pt x="0" y="3600"/>
                      </a:moveTo>
                    </a:path>
                  </a:pathLst>
                </a:custGeom>
                <a:noFill/>
                <a:ln w="9525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61" name="Rectangle 17"/>
              <p:cNvSpPr>
                <a:spLocks/>
              </p:cNvSpPr>
              <p:nvPr/>
            </p:nvSpPr>
            <p:spPr bwMode="auto">
              <a:xfrm>
                <a:off x="2247902" y="3225800"/>
                <a:ext cx="1320800" cy="685800"/>
              </a:xfrm>
              <a:prstGeom prst="rect">
                <a:avLst/>
              </a:prstGeom>
              <a:noFill/>
              <a:ln w="9525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>
                  <a:spcBef>
                    <a:spcPts val="950"/>
                  </a:spcBef>
                </a:pPr>
                <a:r>
                  <a:rPr lang="en-US" sz="1300" b="1" dirty="0">
                    <a:solidFill>
                      <a:schemeClr val="tx1"/>
                    </a:solidFill>
                    <a:latin typeface="Arial" charset="0"/>
                    <a:cs typeface="Arial" charset="0"/>
                    <a:sym typeface="Arial" charset="0"/>
                  </a:rPr>
                  <a:t>x73 Nomenclature DB</a:t>
                </a:r>
              </a:p>
            </p:txBody>
          </p:sp>
        </p:grpSp>
        <p:sp>
          <p:nvSpPr>
            <p:cNvPr id="41" name="Line 18"/>
            <p:cNvSpPr>
              <a:spLocks noChangeShapeType="1"/>
            </p:cNvSpPr>
            <p:nvPr/>
          </p:nvSpPr>
          <p:spPr bwMode="auto">
            <a:xfrm>
              <a:off x="4592503" y="4506663"/>
              <a:ext cx="1371600" cy="153511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Rectangle 19"/>
            <p:cNvSpPr>
              <a:spLocks/>
            </p:cNvSpPr>
            <p:nvPr/>
          </p:nvSpPr>
          <p:spPr bwMode="auto">
            <a:xfrm>
              <a:off x="1290503" y="2525463"/>
              <a:ext cx="1206500" cy="330200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r>
                <a:rPr lang="en-US" sz="1800" b="1" dirty="0" smtClean="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rPr>
                <a:t>MDDB*</a:t>
              </a:r>
              <a:endParaRPr lang="en-US" sz="1800" b="1" dirty="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endParaRPr>
            </a:p>
          </p:txBody>
        </p:sp>
        <p:grpSp>
          <p:nvGrpSpPr>
            <p:cNvPr id="43" name="Group 20"/>
            <p:cNvGrpSpPr>
              <a:grpSpLocks/>
            </p:cNvGrpSpPr>
            <p:nvPr/>
          </p:nvGrpSpPr>
          <p:grpSpPr bwMode="auto">
            <a:xfrm>
              <a:off x="5968866" y="1890463"/>
              <a:ext cx="2146300" cy="1028700"/>
              <a:chOff x="0" y="0"/>
              <a:chExt cx="1352" cy="648"/>
            </a:xfrm>
          </p:grpSpPr>
          <p:grpSp>
            <p:nvGrpSpPr>
              <p:cNvPr id="56" name="Group 55"/>
              <p:cNvGrpSpPr>
                <a:grpSpLocks/>
              </p:cNvGrpSpPr>
              <p:nvPr/>
            </p:nvGrpSpPr>
            <p:grpSpPr bwMode="auto">
              <a:xfrm>
                <a:off x="0" y="0"/>
                <a:ext cx="1352" cy="648"/>
                <a:chOff x="0" y="0"/>
                <a:chExt cx="1352" cy="648"/>
              </a:xfrm>
            </p:grpSpPr>
            <p:sp>
              <p:nvSpPr>
                <p:cNvPr id="58" name="Rectangle 22"/>
                <p:cNvSpPr>
                  <a:spLocks/>
                </p:cNvSpPr>
                <p:nvPr/>
              </p:nvSpPr>
              <p:spPr bwMode="auto">
                <a:xfrm>
                  <a:off x="0" y="0"/>
                  <a:ext cx="1352" cy="648"/>
                </a:xfrm>
                <a:prstGeom prst="rect">
                  <a:avLst/>
                </a:prstGeom>
                <a:solidFill>
                  <a:srgbClr val="FE936A"/>
                </a:solidFill>
                <a:ln w="9525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9" name="AutoShape 23"/>
                <p:cNvSpPr>
                  <a:spLocks/>
                </p:cNvSpPr>
                <p:nvPr/>
              </p:nvSpPr>
              <p:spPr bwMode="auto">
                <a:xfrm>
                  <a:off x="0" y="0"/>
                  <a:ext cx="1352" cy="64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700" y="0"/>
                      </a:moveTo>
                      <a:lnTo>
                        <a:pt x="2700" y="21600"/>
                      </a:lnTo>
                      <a:moveTo>
                        <a:pt x="18900" y="0"/>
                      </a:moveTo>
                      <a:lnTo>
                        <a:pt x="18900" y="21600"/>
                      </a:lnTo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noFill/>
                <a:ln w="9525">
                  <a:solidFill>
                    <a:srgbClr val="7F7F7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57" name="Rectangle 24"/>
              <p:cNvSpPr>
                <a:spLocks/>
              </p:cNvSpPr>
              <p:nvPr/>
            </p:nvSpPr>
            <p:spPr bwMode="auto">
              <a:xfrm>
                <a:off x="221" y="56"/>
                <a:ext cx="904" cy="54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r>
                  <a:rPr lang="en-US" sz="1800" b="1">
                    <a:solidFill>
                      <a:schemeClr val="tx1"/>
                    </a:solidFill>
                    <a:latin typeface="Arial" charset="0"/>
                    <a:cs typeface="Arial" charset="0"/>
                    <a:sym typeface="Arial" charset="0"/>
                  </a:rPr>
                  <a:t>Message Validation Tool</a:t>
                </a:r>
              </a:p>
            </p:txBody>
          </p:sp>
        </p:grpSp>
        <p:sp>
          <p:nvSpPr>
            <p:cNvPr id="44" name="Line 25"/>
            <p:cNvSpPr>
              <a:spLocks noChangeShapeType="1"/>
            </p:cNvSpPr>
            <p:nvPr/>
          </p:nvSpPr>
          <p:spPr bwMode="auto">
            <a:xfrm rot="10800000" flipH="1">
              <a:off x="4605203" y="2398463"/>
              <a:ext cx="1371600" cy="14859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5" name="Group 26"/>
            <p:cNvGrpSpPr>
              <a:grpSpLocks/>
            </p:cNvGrpSpPr>
            <p:nvPr/>
          </p:nvGrpSpPr>
          <p:grpSpPr bwMode="auto">
            <a:xfrm>
              <a:off x="5968866" y="3668463"/>
              <a:ext cx="2146300" cy="1028700"/>
              <a:chOff x="0" y="0"/>
              <a:chExt cx="1352" cy="648"/>
            </a:xfrm>
          </p:grpSpPr>
          <p:grpSp>
            <p:nvGrpSpPr>
              <p:cNvPr id="52" name="Group 27"/>
              <p:cNvGrpSpPr>
                <a:grpSpLocks/>
              </p:cNvGrpSpPr>
              <p:nvPr/>
            </p:nvGrpSpPr>
            <p:grpSpPr bwMode="auto">
              <a:xfrm>
                <a:off x="0" y="0"/>
                <a:ext cx="1352" cy="648"/>
                <a:chOff x="0" y="0"/>
                <a:chExt cx="1352" cy="648"/>
              </a:xfrm>
            </p:grpSpPr>
            <p:sp>
              <p:nvSpPr>
                <p:cNvPr id="54" name="Rectangle 28"/>
                <p:cNvSpPr>
                  <a:spLocks/>
                </p:cNvSpPr>
                <p:nvPr/>
              </p:nvSpPr>
              <p:spPr bwMode="auto">
                <a:xfrm>
                  <a:off x="0" y="0"/>
                  <a:ext cx="1352" cy="648"/>
                </a:xfrm>
                <a:prstGeom prst="rect">
                  <a:avLst/>
                </a:prstGeom>
                <a:solidFill>
                  <a:srgbClr val="84DDFD"/>
                </a:solidFill>
                <a:ln w="9525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5" name="AutoShape 29"/>
                <p:cNvSpPr>
                  <a:spLocks/>
                </p:cNvSpPr>
                <p:nvPr/>
              </p:nvSpPr>
              <p:spPr bwMode="auto">
                <a:xfrm>
                  <a:off x="0" y="0"/>
                  <a:ext cx="1352" cy="64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700" y="0"/>
                      </a:moveTo>
                      <a:lnTo>
                        <a:pt x="2700" y="21600"/>
                      </a:lnTo>
                      <a:moveTo>
                        <a:pt x="18900" y="0"/>
                      </a:moveTo>
                      <a:lnTo>
                        <a:pt x="18900" y="21600"/>
                      </a:lnTo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noFill/>
                <a:ln w="9525">
                  <a:solidFill>
                    <a:srgbClr val="7F7F7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53" name="Rectangle 30"/>
              <p:cNvSpPr>
                <a:spLocks/>
              </p:cNvSpPr>
              <p:nvPr/>
            </p:nvSpPr>
            <p:spPr bwMode="auto">
              <a:xfrm>
                <a:off x="221" y="56"/>
                <a:ext cx="904" cy="54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r>
                  <a:rPr lang="en-US" sz="1800" b="1">
                    <a:solidFill>
                      <a:schemeClr val="tx1"/>
                    </a:solidFill>
                    <a:latin typeface="Arial" charset="0"/>
                    <a:cs typeface="Arial" charset="0"/>
                    <a:sym typeface="Arial" charset="0"/>
                  </a:rPr>
                  <a:t>Message Generation Tool</a:t>
                </a:r>
              </a:p>
            </p:txBody>
          </p:sp>
        </p:grpSp>
        <p:grpSp>
          <p:nvGrpSpPr>
            <p:cNvPr id="46" name="Group 31"/>
            <p:cNvGrpSpPr>
              <a:grpSpLocks/>
            </p:cNvGrpSpPr>
            <p:nvPr/>
          </p:nvGrpSpPr>
          <p:grpSpPr bwMode="auto">
            <a:xfrm>
              <a:off x="5968866" y="5459163"/>
              <a:ext cx="2146300" cy="1028700"/>
              <a:chOff x="0" y="0"/>
              <a:chExt cx="1352" cy="648"/>
            </a:xfrm>
          </p:grpSpPr>
          <p:grpSp>
            <p:nvGrpSpPr>
              <p:cNvPr id="48" name="Group 32"/>
              <p:cNvGrpSpPr>
                <a:grpSpLocks/>
              </p:cNvGrpSpPr>
              <p:nvPr/>
            </p:nvGrpSpPr>
            <p:grpSpPr bwMode="auto">
              <a:xfrm>
                <a:off x="0" y="0"/>
                <a:ext cx="1352" cy="648"/>
                <a:chOff x="0" y="0"/>
                <a:chExt cx="1352" cy="648"/>
              </a:xfrm>
            </p:grpSpPr>
            <p:sp>
              <p:nvSpPr>
                <p:cNvPr id="50" name="Rectangle 33"/>
                <p:cNvSpPr>
                  <a:spLocks/>
                </p:cNvSpPr>
                <p:nvPr/>
              </p:nvSpPr>
              <p:spPr bwMode="auto">
                <a:xfrm>
                  <a:off x="0" y="0"/>
                  <a:ext cx="1352" cy="648"/>
                </a:xfrm>
                <a:prstGeom prst="rect">
                  <a:avLst/>
                </a:prstGeom>
                <a:solidFill>
                  <a:srgbClr val="FDA531"/>
                </a:solidFill>
                <a:ln w="9525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1" name="AutoShape 34"/>
                <p:cNvSpPr>
                  <a:spLocks/>
                </p:cNvSpPr>
                <p:nvPr/>
              </p:nvSpPr>
              <p:spPr bwMode="auto">
                <a:xfrm>
                  <a:off x="0" y="0"/>
                  <a:ext cx="1352" cy="64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700" y="0"/>
                      </a:moveTo>
                      <a:lnTo>
                        <a:pt x="2700" y="21600"/>
                      </a:lnTo>
                      <a:moveTo>
                        <a:pt x="18900" y="0"/>
                      </a:moveTo>
                      <a:lnTo>
                        <a:pt x="18900" y="21600"/>
                      </a:lnTo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noFill/>
                <a:ln w="9525">
                  <a:solidFill>
                    <a:srgbClr val="7F7F7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49" name="Rectangle 35"/>
              <p:cNvSpPr>
                <a:spLocks/>
              </p:cNvSpPr>
              <p:nvPr/>
            </p:nvSpPr>
            <p:spPr bwMode="auto">
              <a:xfrm>
                <a:off x="221" y="56"/>
                <a:ext cx="904" cy="54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r>
                  <a:rPr lang="en-US" sz="1800" b="1">
                    <a:solidFill>
                      <a:schemeClr val="tx1"/>
                    </a:solidFill>
                    <a:latin typeface="Arial" charset="0"/>
                    <a:cs typeface="Arial" charset="0"/>
                    <a:sym typeface="Arial" charset="0"/>
                  </a:rPr>
                  <a:t>Term Mapping Tool</a:t>
                </a:r>
              </a:p>
            </p:txBody>
          </p:sp>
        </p:grpSp>
        <p:sp>
          <p:nvSpPr>
            <p:cNvPr id="47" name="Line 36"/>
            <p:cNvSpPr>
              <a:spLocks noChangeShapeType="1"/>
            </p:cNvSpPr>
            <p:nvPr/>
          </p:nvSpPr>
          <p:spPr bwMode="auto">
            <a:xfrm>
              <a:off x="4592503" y="4176463"/>
              <a:ext cx="135890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" name="Slide Number Placeholder 3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8</a:t>
            </a:fld>
            <a:endParaRPr kumimoji="0" lang="en-US"/>
          </a:p>
        </p:txBody>
      </p:sp>
      <p:sp>
        <p:nvSpPr>
          <p:cNvPr id="35" name="Rectangle 19"/>
          <p:cNvSpPr>
            <a:spLocks/>
          </p:cNvSpPr>
          <p:nvPr/>
        </p:nvSpPr>
        <p:spPr bwMode="auto">
          <a:xfrm>
            <a:off x="1230767" y="5772108"/>
            <a:ext cx="3897187" cy="330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1800" b="1" dirty="0" smtClean="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rPr>
              <a:t>*Medical Device Database</a:t>
            </a:r>
            <a:endParaRPr lang="en-US" sz="1800" b="1" dirty="0">
              <a:solidFill>
                <a:schemeClr val="tx1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3757" y="1765300"/>
            <a:ext cx="7411552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9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47118</TotalTime>
  <Words>1307</Words>
  <Application>Microsoft Office PowerPoint</Application>
  <PresentationFormat>On-screen Show (4:3)</PresentationFormat>
  <Paragraphs>305</Paragraphs>
  <Slides>30</Slides>
  <Notes>30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Oriel</vt:lpstr>
      <vt:lpstr>Rosetta Terminology Mapping Management System (RTMMS)</vt:lpstr>
      <vt:lpstr>RTMMS Overview</vt:lpstr>
      <vt:lpstr>RTMMS Objectives</vt:lpstr>
      <vt:lpstr>RTMMS vs. RTM Excel process</vt:lpstr>
      <vt:lpstr>Use case</vt:lpstr>
      <vt:lpstr>RTMMS Roles</vt:lpstr>
      <vt:lpstr>Database</vt:lpstr>
      <vt:lpstr>Database</vt:lpstr>
      <vt:lpstr>Database</vt:lpstr>
      <vt:lpstr>Database</vt:lpstr>
      <vt:lpstr>RTMxml2DB</vt:lpstr>
      <vt:lpstr>RTMxml2DB</vt:lpstr>
      <vt:lpstr>Technologies employed</vt:lpstr>
      <vt:lpstr> Architecture</vt:lpstr>
      <vt:lpstr>Benefits From Technologies</vt:lpstr>
      <vt:lpstr>Available Features of RTMMS</vt:lpstr>
      <vt:lpstr>Features of RTMMS (continued)</vt:lpstr>
      <vt:lpstr>User Registration</vt:lpstr>
      <vt:lpstr>Units Table</vt:lpstr>
      <vt:lpstr>Enumeration Groups Table</vt:lpstr>
      <vt:lpstr>Edit Entry Form</vt:lpstr>
      <vt:lpstr>Add Comment Dialog</vt:lpstr>
      <vt:lpstr>Rosetta Table</vt:lpstr>
      <vt:lpstr>User Management Table</vt:lpstr>
      <vt:lpstr>REFID Selection Dialog (1/3)</vt:lpstr>
      <vt:lpstr>REFID Selection Dialog (2/3)</vt:lpstr>
      <vt:lpstr>REFID Selection Dialog (3/3)</vt:lpstr>
      <vt:lpstr>New Terms Table</vt:lpstr>
      <vt:lpstr>RTMMS Modules</vt:lpstr>
      <vt:lpstr>Next Steps</vt:lpstr>
    </vt:vector>
  </TitlesOfParts>
  <Company>NIST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RTMMS Overview and Status Update</dc:title>
  <dc:subject>Medical Device Testing</dc:subject>
  <dc:creator>John J. Garguilo</dc:creator>
  <cp:keywords>Terminology, Nomenclature</cp:keywords>
  <dc:description>April 23, 2010</dc:description>
  <cp:lastModifiedBy>John J. Garguilo</cp:lastModifiedBy>
  <cp:revision>1051</cp:revision>
  <dcterms:created xsi:type="dcterms:W3CDTF">2003-05-21T19:18:06Z</dcterms:created>
  <dcterms:modified xsi:type="dcterms:W3CDTF">2010-04-27T18:53:31Z</dcterms:modified>
</cp:coreProperties>
</file>