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8" r:id="rId3"/>
    <p:sldId id="261" r:id="rId4"/>
    <p:sldId id="266" r:id="rId5"/>
    <p:sldId id="267" r:id="rId6"/>
    <p:sldId id="257" r:id="rId7"/>
    <p:sldId id="259" r:id="rId8"/>
    <p:sldId id="262" r:id="rId9"/>
    <p:sldId id="270" r:id="rId10"/>
    <p:sldId id="260" r:id="rId11"/>
    <p:sldId id="258" r:id="rId12"/>
    <p:sldId id="269" r:id="rId13"/>
    <p:sldId id="264" r:id="rId14"/>
  </p:sldIdLst>
  <p:sldSz cx="12192000" cy="6858000"/>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varScale="1">
        <p:scale>
          <a:sx n="77" d="100"/>
          <a:sy n="77" d="100"/>
        </p:scale>
        <p:origin x="-114" y="-13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2745DE-D9FC-42AB-A88D-02BC53111621}" type="datetimeFigureOut">
              <a:rPr lang="en-US" smtClean="0"/>
              <a:pPr/>
              <a:t>9/26/2014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4034777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2745DE-D9FC-42AB-A88D-02BC53111621}" type="datetimeFigureOut">
              <a:rPr lang="en-US" smtClean="0"/>
              <a:pPr/>
              <a:t>9/26/2014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995616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2745DE-D9FC-42AB-A88D-02BC53111621}" type="datetimeFigureOut">
              <a:rPr lang="en-US" smtClean="0"/>
              <a:pPr/>
              <a:t>9/26/2014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812892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2745DE-D9FC-42AB-A88D-02BC53111621}" type="datetimeFigureOut">
              <a:rPr lang="en-US" smtClean="0"/>
              <a:pPr/>
              <a:t>9/26/2014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1906631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2745DE-D9FC-42AB-A88D-02BC53111621}" type="datetimeFigureOut">
              <a:rPr lang="en-US" smtClean="0"/>
              <a:pPr/>
              <a:t>9/26/2014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835645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2745DE-D9FC-42AB-A88D-02BC53111621}" type="datetimeFigureOut">
              <a:rPr lang="en-US" smtClean="0"/>
              <a:pPr/>
              <a:t>9/26/2014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3225390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2745DE-D9FC-42AB-A88D-02BC53111621}" type="datetimeFigureOut">
              <a:rPr lang="en-US" smtClean="0"/>
              <a:pPr/>
              <a:t>9/26/2014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1300012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2745DE-D9FC-42AB-A88D-02BC53111621}" type="datetimeFigureOut">
              <a:rPr lang="en-US" smtClean="0"/>
              <a:pPr/>
              <a:t>9/26/2014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2877334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2745DE-D9FC-42AB-A88D-02BC53111621}" type="datetimeFigureOut">
              <a:rPr lang="en-US" smtClean="0"/>
              <a:pPr/>
              <a:t>9/26/2014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685113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2745DE-D9FC-42AB-A88D-02BC53111621}" type="datetimeFigureOut">
              <a:rPr lang="en-US" smtClean="0"/>
              <a:pPr/>
              <a:t>9/26/2014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3116603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2745DE-D9FC-42AB-A88D-02BC53111621}" type="datetimeFigureOut">
              <a:rPr lang="en-US" smtClean="0"/>
              <a:pPr/>
              <a:t>9/26/2014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2332849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2745DE-D9FC-42AB-A88D-02BC53111621}" type="datetimeFigureOut">
              <a:rPr lang="en-US" smtClean="0"/>
              <a:pPr/>
              <a:t>9/26/2014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15A3C5-0328-4622-862C-69EE2801BCFE}" type="slidenum">
              <a:rPr lang="en-US" smtClean="0"/>
              <a:pPr/>
              <a:t>‹#›</a:t>
            </a:fld>
            <a:endParaRPr lang="en-US"/>
          </a:p>
        </p:txBody>
      </p:sp>
    </p:spTree>
    <p:extLst>
      <p:ext uri="{BB962C8B-B14F-4D97-AF65-F5344CB8AC3E}">
        <p14:creationId xmlns:p14="http://schemas.microsoft.com/office/powerpoint/2010/main" xmlns="" val="91658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Lines and catheters and cannulas (oh my!)</a:t>
            </a:r>
            <a:endParaRPr lang="en-US" dirty="0"/>
          </a:p>
        </p:txBody>
      </p:sp>
      <p:sp>
        <p:nvSpPr>
          <p:cNvPr id="3" name="Subtitle 2"/>
          <p:cNvSpPr>
            <a:spLocks noGrp="1"/>
          </p:cNvSpPr>
          <p:nvPr>
            <p:ph type="subTitle" idx="1"/>
          </p:nvPr>
        </p:nvSpPr>
        <p:spPr/>
        <p:txBody>
          <a:bodyPr/>
          <a:lstStyle/>
          <a:p>
            <a:r>
              <a:rPr lang="en-US" dirty="0" smtClean="0"/>
              <a:t>or</a:t>
            </a:r>
          </a:p>
          <a:p>
            <a:r>
              <a:rPr lang="en-US" sz="4400" dirty="0" smtClean="0"/>
              <a:t>How hard should I tug on this thread?</a:t>
            </a:r>
            <a:endParaRPr lang="en-US" sz="4400" dirty="0"/>
          </a:p>
        </p:txBody>
      </p:sp>
    </p:spTree>
    <p:extLst>
      <p:ext uri="{BB962C8B-B14F-4D97-AF65-F5344CB8AC3E}">
        <p14:creationId xmlns:p14="http://schemas.microsoft.com/office/powerpoint/2010/main" xmlns="" val="38241672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4872393"/>
            <a:ext cx="9720252" cy="646331"/>
          </a:xfrm>
          <a:prstGeom prst="rect">
            <a:avLst/>
          </a:prstGeom>
        </p:spPr>
        <p:txBody>
          <a:bodyPr wrap="square">
            <a:spAutoFit/>
          </a:bodyPr>
          <a:lstStyle/>
          <a:p>
            <a:pPr algn="ctr"/>
            <a:r>
              <a:rPr lang="en-US" dirty="0" smtClean="0"/>
              <a:t>This is an acquired body structure created to facilitate renal dialysis.  It can be accessed via two external cannulas / catheters.  I don’t think this refers to an </a:t>
            </a:r>
            <a:r>
              <a:rPr lang="en-US" dirty="0"/>
              <a:t>“external” A-V </a:t>
            </a:r>
            <a:r>
              <a:rPr lang="en-US" dirty="0" smtClean="0"/>
              <a:t>shunt (aka Scribner shunt).   </a:t>
            </a:r>
            <a:endParaRPr lang="en-US" dirty="0"/>
          </a:p>
        </p:txBody>
      </p:sp>
      <p:sp>
        <p:nvSpPr>
          <p:cNvPr id="3" name="Title 2"/>
          <p:cNvSpPr>
            <a:spLocks noGrp="1"/>
          </p:cNvSpPr>
          <p:nvPr>
            <p:ph type="title"/>
          </p:nvPr>
        </p:nvSpPr>
        <p:spPr/>
        <p:txBody>
          <a:bodyPr/>
          <a:lstStyle/>
          <a:p>
            <a:r>
              <a:rPr lang="en-US" dirty="0" smtClean="0"/>
              <a:t>Odds and ends</a:t>
            </a:r>
            <a:endParaRPr lang="en-US" dirty="0"/>
          </a:p>
        </p:txBody>
      </p:sp>
      <p:pic>
        <p:nvPicPr>
          <p:cNvPr id="4" name="Picture 3"/>
          <p:cNvPicPr>
            <a:picLocks noChangeAspect="1"/>
          </p:cNvPicPr>
          <p:nvPr/>
        </p:nvPicPr>
        <p:blipFill>
          <a:blip r:embed="rId2" cstate="print"/>
          <a:stretch>
            <a:fillRect/>
          </a:stretch>
        </p:blipFill>
        <p:spPr>
          <a:xfrm>
            <a:off x="838200" y="1690688"/>
            <a:ext cx="4707799" cy="1786902"/>
          </a:xfrm>
          <a:prstGeom prst="rect">
            <a:avLst/>
          </a:prstGeom>
        </p:spPr>
      </p:pic>
      <p:pic>
        <p:nvPicPr>
          <p:cNvPr id="43" name="Picture 42"/>
          <p:cNvPicPr>
            <a:picLocks noChangeAspect="1"/>
          </p:cNvPicPr>
          <p:nvPr/>
        </p:nvPicPr>
        <p:blipFill>
          <a:blip r:embed="rId3" cstate="print"/>
          <a:stretch>
            <a:fillRect/>
          </a:stretch>
        </p:blipFill>
        <p:spPr>
          <a:xfrm>
            <a:off x="6157140" y="1498707"/>
            <a:ext cx="3843595" cy="2886435"/>
          </a:xfrm>
          <a:prstGeom prst="rect">
            <a:avLst/>
          </a:prstGeom>
        </p:spPr>
      </p:pic>
    </p:spTree>
    <p:extLst>
      <p:ext uri="{BB962C8B-B14F-4D97-AF65-F5344CB8AC3E}">
        <p14:creationId xmlns:p14="http://schemas.microsoft.com/office/powerpoint/2010/main" xmlns="" val="20913930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895350" y="1969486"/>
            <a:ext cx="5200650" cy="2314575"/>
          </a:xfrm>
          <a:prstGeom prst="rect">
            <a:avLst/>
          </a:prstGeom>
        </p:spPr>
      </p:pic>
      <p:pic>
        <p:nvPicPr>
          <p:cNvPr id="5" name="Picture 4"/>
          <p:cNvPicPr>
            <a:picLocks noChangeAspect="1"/>
          </p:cNvPicPr>
          <p:nvPr/>
        </p:nvPicPr>
        <p:blipFill>
          <a:blip r:embed="rId3" cstate="print"/>
          <a:stretch>
            <a:fillRect/>
          </a:stretch>
        </p:blipFill>
        <p:spPr>
          <a:xfrm>
            <a:off x="6985267" y="3289985"/>
            <a:ext cx="4438650" cy="1885950"/>
          </a:xfrm>
          <a:prstGeom prst="rect">
            <a:avLst/>
          </a:prstGeom>
        </p:spPr>
      </p:pic>
      <p:pic>
        <p:nvPicPr>
          <p:cNvPr id="7" name="Picture 6"/>
          <p:cNvPicPr>
            <a:picLocks noChangeAspect="1"/>
          </p:cNvPicPr>
          <p:nvPr/>
        </p:nvPicPr>
        <p:blipFill>
          <a:blip r:embed="rId4" cstate="print"/>
          <a:stretch>
            <a:fillRect/>
          </a:stretch>
        </p:blipFill>
        <p:spPr>
          <a:xfrm>
            <a:off x="6985267" y="1116999"/>
            <a:ext cx="4467225" cy="1704975"/>
          </a:xfrm>
          <a:prstGeom prst="rect">
            <a:avLst/>
          </a:prstGeom>
        </p:spPr>
      </p:pic>
      <p:sp>
        <p:nvSpPr>
          <p:cNvPr id="9" name="TextBox 8"/>
          <p:cNvSpPr txBox="1"/>
          <p:nvPr/>
        </p:nvSpPr>
        <p:spPr>
          <a:xfrm>
            <a:off x="317821" y="5643946"/>
            <a:ext cx="9181481" cy="646331"/>
          </a:xfrm>
          <a:prstGeom prst="rect">
            <a:avLst/>
          </a:prstGeom>
          <a:noFill/>
        </p:spPr>
        <p:txBody>
          <a:bodyPr wrap="square" rtlCol="0">
            <a:spAutoFit/>
          </a:bodyPr>
          <a:lstStyle/>
          <a:p>
            <a:r>
              <a:rPr lang="en-US" dirty="0" smtClean="0"/>
              <a:t>How else does one insert a “peripherally inserted central catheter?”  </a:t>
            </a:r>
          </a:p>
          <a:p>
            <a:r>
              <a:rPr lang="en-US" dirty="0" smtClean="0"/>
              <a:t>Does a cut-down make it… …not percutaneous?          …not transluminal?</a:t>
            </a:r>
            <a:endParaRPr lang="en-US" dirty="0"/>
          </a:p>
        </p:txBody>
      </p:sp>
      <p:sp>
        <p:nvSpPr>
          <p:cNvPr id="2" name="Title 1"/>
          <p:cNvSpPr>
            <a:spLocks noGrp="1"/>
          </p:cNvSpPr>
          <p:nvPr>
            <p:ph type="title"/>
          </p:nvPr>
        </p:nvSpPr>
        <p:spPr/>
        <p:txBody>
          <a:bodyPr/>
          <a:lstStyle/>
          <a:p>
            <a:r>
              <a:rPr lang="en-US" dirty="0" smtClean="0"/>
              <a:t>Stop thinking so hard?</a:t>
            </a:r>
            <a:endParaRPr lang="en-US" dirty="0"/>
          </a:p>
        </p:txBody>
      </p:sp>
    </p:spTree>
    <p:extLst>
      <p:ext uri="{BB962C8B-B14F-4D97-AF65-F5344CB8AC3E}">
        <p14:creationId xmlns:p14="http://schemas.microsoft.com/office/powerpoint/2010/main" xmlns="" val="14426651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778956" y="1676798"/>
            <a:ext cx="5248275" cy="2543175"/>
          </a:xfrm>
          <a:prstGeom prst="rect">
            <a:avLst/>
          </a:prstGeom>
        </p:spPr>
      </p:pic>
      <p:pic>
        <p:nvPicPr>
          <p:cNvPr id="3" name="Picture 2"/>
          <p:cNvPicPr>
            <a:picLocks noChangeAspect="1"/>
          </p:cNvPicPr>
          <p:nvPr/>
        </p:nvPicPr>
        <p:blipFill>
          <a:blip r:embed="rId3" cstate="print"/>
          <a:stretch>
            <a:fillRect/>
          </a:stretch>
        </p:blipFill>
        <p:spPr>
          <a:xfrm>
            <a:off x="6399735" y="1717992"/>
            <a:ext cx="5210175" cy="1828800"/>
          </a:xfrm>
          <a:prstGeom prst="rect">
            <a:avLst/>
          </a:prstGeom>
        </p:spPr>
      </p:pic>
      <p:sp>
        <p:nvSpPr>
          <p:cNvPr id="4" name="TextBox 3"/>
          <p:cNvSpPr txBox="1"/>
          <p:nvPr/>
        </p:nvSpPr>
        <p:spPr>
          <a:xfrm>
            <a:off x="1640196" y="5648338"/>
            <a:ext cx="3505511" cy="369332"/>
          </a:xfrm>
          <a:prstGeom prst="rect">
            <a:avLst/>
          </a:prstGeom>
          <a:noFill/>
        </p:spPr>
        <p:txBody>
          <a:bodyPr wrap="none" rtlCol="0">
            <a:spAutoFit/>
          </a:bodyPr>
          <a:lstStyle/>
          <a:p>
            <a:r>
              <a:rPr lang="en-US" dirty="0" smtClean="0"/>
              <a:t>BTW, both are biomedical devices.  </a:t>
            </a:r>
            <a:endParaRPr lang="en-US" dirty="0"/>
          </a:p>
        </p:txBody>
      </p:sp>
      <p:pic>
        <p:nvPicPr>
          <p:cNvPr id="5" name="Picture 4"/>
          <p:cNvPicPr>
            <a:picLocks noChangeAspect="1"/>
          </p:cNvPicPr>
          <p:nvPr/>
        </p:nvPicPr>
        <p:blipFill>
          <a:blip r:embed="rId4" cstate="print"/>
          <a:stretch>
            <a:fillRect/>
          </a:stretch>
        </p:blipFill>
        <p:spPr>
          <a:xfrm>
            <a:off x="6828103" y="3935193"/>
            <a:ext cx="3876675" cy="914400"/>
          </a:xfrm>
          <a:prstGeom prst="rect">
            <a:avLst/>
          </a:prstGeom>
        </p:spPr>
      </p:pic>
      <p:pic>
        <p:nvPicPr>
          <p:cNvPr id="6" name="Picture 5"/>
          <p:cNvPicPr>
            <a:picLocks noChangeAspect="1"/>
          </p:cNvPicPr>
          <p:nvPr/>
        </p:nvPicPr>
        <p:blipFill>
          <a:blip r:embed="rId5" cstate="print"/>
          <a:stretch>
            <a:fillRect/>
          </a:stretch>
        </p:blipFill>
        <p:spPr>
          <a:xfrm>
            <a:off x="1145798" y="4643643"/>
            <a:ext cx="3476625" cy="581025"/>
          </a:xfrm>
          <a:prstGeom prst="rect">
            <a:avLst/>
          </a:prstGeom>
        </p:spPr>
      </p:pic>
      <p:sp>
        <p:nvSpPr>
          <p:cNvPr id="7" name="Title 6"/>
          <p:cNvSpPr>
            <a:spLocks noGrp="1"/>
          </p:cNvSpPr>
          <p:nvPr>
            <p:ph type="title"/>
          </p:nvPr>
        </p:nvSpPr>
        <p:spPr/>
        <p:txBody>
          <a:bodyPr/>
          <a:lstStyle/>
          <a:p>
            <a:r>
              <a:rPr lang="en-US" dirty="0" smtClean="0"/>
              <a:t>While I was under the hood…</a:t>
            </a:r>
            <a:endParaRPr lang="en-US" dirty="0"/>
          </a:p>
        </p:txBody>
      </p:sp>
    </p:spTree>
    <p:extLst>
      <p:ext uri="{BB962C8B-B14F-4D97-AF65-F5344CB8AC3E}">
        <p14:creationId xmlns:p14="http://schemas.microsoft.com/office/powerpoint/2010/main" xmlns="" val="19543188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0523" y="2330572"/>
            <a:ext cx="5374025" cy="369332"/>
          </a:xfrm>
          <a:prstGeom prst="rect">
            <a:avLst/>
          </a:prstGeom>
        </p:spPr>
        <p:txBody>
          <a:bodyPr wrap="square">
            <a:spAutoFit/>
          </a:bodyPr>
          <a:lstStyle/>
          <a:p>
            <a:pPr algn="ctr"/>
            <a:r>
              <a:rPr lang="en-US" i="1" dirty="0" smtClean="0">
                <a:solidFill>
                  <a:srgbClr val="0070C0"/>
                </a:solidFill>
                <a:latin typeface="Arial" panose="020B0604020202020204" pitchFamily="34" charset="0"/>
                <a:cs typeface="Arial" panose="020B0604020202020204" pitchFamily="34" charset="0"/>
              </a:rPr>
              <a:t>Non-tunneled hemodialysis catheter (450864003)</a:t>
            </a:r>
            <a:endParaRPr lang="en-US" i="1" dirty="0">
              <a:solidFill>
                <a:srgbClr val="0070C0"/>
              </a:solidFill>
              <a:latin typeface="Arial" panose="020B0604020202020204" pitchFamily="34" charset="0"/>
              <a:cs typeface="Arial" panose="020B0604020202020204" pitchFamily="34" charset="0"/>
            </a:endParaRPr>
          </a:p>
        </p:txBody>
      </p:sp>
      <p:sp>
        <p:nvSpPr>
          <p:cNvPr id="3" name="TextBox 2"/>
          <p:cNvSpPr txBox="1"/>
          <p:nvPr/>
        </p:nvSpPr>
        <p:spPr>
          <a:xfrm>
            <a:off x="1842458" y="3567851"/>
            <a:ext cx="5300618" cy="369332"/>
          </a:xfrm>
          <a:prstGeom prst="rect">
            <a:avLst/>
          </a:prstGeom>
          <a:noFill/>
        </p:spPr>
        <p:txBody>
          <a:bodyPr wrap="none" rtlCol="0">
            <a:spAutoFit/>
          </a:bodyPr>
          <a:lstStyle/>
          <a:p>
            <a:r>
              <a:rPr lang="en-US" dirty="0" smtClean="0"/>
              <a:t>Some kinds of catheters can either be tunneled or not.</a:t>
            </a:r>
            <a:endParaRPr lang="en-US" dirty="0"/>
          </a:p>
        </p:txBody>
      </p:sp>
      <p:sp>
        <p:nvSpPr>
          <p:cNvPr id="4" name="TextBox 3"/>
          <p:cNvSpPr txBox="1"/>
          <p:nvPr/>
        </p:nvSpPr>
        <p:spPr>
          <a:xfrm>
            <a:off x="1842458" y="2996234"/>
            <a:ext cx="4377289" cy="369332"/>
          </a:xfrm>
          <a:prstGeom prst="rect">
            <a:avLst/>
          </a:prstGeom>
          <a:noFill/>
        </p:spPr>
        <p:txBody>
          <a:bodyPr wrap="none" rtlCol="0">
            <a:spAutoFit/>
          </a:bodyPr>
          <a:lstStyle/>
          <a:p>
            <a:r>
              <a:rPr lang="en-US" dirty="0" smtClean="0"/>
              <a:t>Some kinds of catheters cannot be tunneled.</a:t>
            </a:r>
            <a:endParaRPr lang="en-US" dirty="0"/>
          </a:p>
        </p:txBody>
      </p:sp>
      <p:sp>
        <p:nvSpPr>
          <p:cNvPr id="5" name="TextBox 4"/>
          <p:cNvSpPr txBox="1"/>
          <p:nvPr/>
        </p:nvSpPr>
        <p:spPr>
          <a:xfrm>
            <a:off x="1842458" y="4139468"/>
            <a:ext cx="4195059" cy="369332"/>
          </a:xfrm>
          <a:prstGeom prst="rect">
            <a:avLst/>
          </a:prstGeom>
          <a:noFill/>
        </p:spPr>
        <p:txBody>
          <a:bodyPr wrap="none" rtlCol="0">
            <a:spAutoFit/>
          </a:bodyPr>
          <a:lstStyle/>
          <a:p>
            <a:r>
              <a:rPr lang="en-US" dirty="0" smtClean="0"/>
              <a:t>Some kinds of catheters are only tunneled.</a:t>
            </a:r>
            <a:endParaRPr lang="en-US" dirty="0"/>
          </a:p>
        </p:txBody>
      </p:sp>
      <p:sp>
        <p:nvSpPr>
          <p:cNvPr id="6" name="TextBox 5"/>
          <p:cNvSpPr txBox="1"/>
          <p:nvPr/>
        </p:nvSpPr>
        <p:spPr>
          <a:xfrm>
            <a:off x="1011088" y="4805130"/>
            <a:ext cx="7798160" cy="369332"/>
          </a:xfrm>
          <a:prstGeom prst="rect">
            <a:avLst/>
          </a:prstGeom>
          <a:noFill/>
        </p:spPr>
        <p:txBody>
          <a:bodyPr wrap="none" rtlCol="0">
            <a:spAutoFit/>
          </a:bodyPr>
          <a:lstStyle/>
          <a:p>
            <a:r>
              <a:rPr lang="en-US" dirty="0" smtClean="0"/>
              <a:t>So tunneling is a feature of catheter placement not (consistently) a catheter type.</a:t>
            </a:r>
            <a:endParaRPr lang="en-US" dirty="0"/>
          </a:p>
        </p:txBody>
      </p:sp>
      <p:sp>
        <p:nvSpPr>
          <p:cNvPr id="7" name="Title 6"/>
          <p:cNvSpPr>
            <a:spLocks noGrp="1"/>
          </p:cNvSpPr>
          <p:nvPr>
            <p:ph type="title"/>
          </p:nvPr>
        </p:nvSpPr>
        <p:spPr>
          <a:xfrm>
            <a:off x="677779" y="571035"/>
            <a:ext cx="10515600" cy="1325563"/>
          </a:xfrm>
        </p:spPr>
        <p:txBody>
          <a:bodyPr/>
          <a:lstStyle/>
          <a:p>
            <a:r>
              <a:rPr lang="en-US" dirty="0" smtClean="0"/>
              <a:t>Leave this alone?</a:t>
            </a:r>
            <a:endParaRPr lang="en-US" dirty="0"/>
          </a:p>
        </p:txBody>
      </p:sp>
    </p:spTree>
    <p:extLst>
      <p:ext uri="{BB962C8B-B14F-4D97-AF65-F5344CB8AC3E}">
        <p14:creationId xmlns:p14="http://schemas.microsoft.com/office/powerpoint/2010/main" xmlns="" val="2152446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stretch>
            <a:fillRect/>
          </a:stretch>
        </p:blipFill>
        <p:spPr>
          <a:xfrm>
            <a:off x="3326725" y="3709418"/>
            <a:ext cx="4791075" cy="485775"/>
          </a:xfrm>
          <a:prstGeom prst="rect">
            <a:avLst/>
          </a:prstGeom>
        </p:spPr>
      </p:pic>
      <p:pic>
        <p:nvPicPr>
          <p:cNvPr id="8" name="Picture 7"/>
          <p:cNvPicPr>
            <a:picLocks noChangeAspect="1"/>
          </p:cNvPicPr>
          <p:nvPr/>
        </p:nvPicPr>
        <p:blipFill>
          <a:blip r:embed="rId3" cstate="print"/>
          <a:stretch>
            <a:fillRect/>
          </a:stretch>
        </p:blipFill>
        <p:spPr>
          <a:xfrm>
            <a:off x="4222074" y="4459833"/>
            <a:ext cx="3000375" cy="1590675"/>
          </a:xfrm>
          <a:prstGeom prst="rect">
            <a:avLst/>
          </a:prstGeom>
        </p:spPr>
      </p:pic>
      <p:pic>
        <p:nvPicPr>
          <p:cNvPr id="3" name="Picture 2"/>
          <p:cNvPicPr>
            <a:picLocks noChangeAspect="1"/>
          </p:cNvPicPr>
          <p:nvPr/>
        </p:nvPicPr>
        <p:blipFill>
          <a:blip r:embed="rId4" cstate="print"/>
          <a:stretch>
            <a:fillRect/>
          </a:stretch>
        </p:blipFill>
        <p:spPr>
          <a:xfrm>
            <a:off x="823655" y="587293"/>
            <a:ext cx="4781550" cy="485775"/>
          </a:xfrm>
          <a:prstGeom prst="rect">
            <a:avLst/>
          </a:prstGeom>
        </p:spPr>
      </p:pic>
      <p:pic>
        <p:nvPicPr>
          <p:cNvPr id="10" name="Picture 9"/>
          <p:cNvPicPr>
            <a:picLocks noChangeAspect="1"/>
          </p:cNvPicPr>
          <p:nvPr/>
        </p:nvPicPr>
        <p:blipFill>
          <a:blip r:embed="rId5" cstate="print"/>
          <a:stretch>
            <a:fillRect/>
          </a:stretch>
        </p:blipFill>
        <p:spPr>
          <a:xfrm>
            <a:off x="1652330" y="1337709"/>
            <a:ext cx="3124200" cy="1590675"/>
          </a:xfrm>
          <a:prstGeom prst="rect">
            <a:avLst/>
          </a:prstGeom>
        </p:spPr>
      </p:pic>
      <p:pic>
        <p:nvPicPr>
          <p:cNvPr id="11" name="Picture 10"/>
          <p:cNvPicPr>
            <a:picLocks noChangeAspect="1"/>
          </p:cNvPicPr>
          <p:nvPr/>
        </p:nvPicPr>
        <p:blipFill>
          <a:blip r:embed="rId6" cstate="print"/>
          <a:stretch>
            <a:fillRect/>
          </a:stretch>
        </p:blipFill>
        <p:spPr>
          <a:xfrm>
            <a:off x="6063414" y="587293"/>
            <a:ext cx="4781550" cy="485775"/>
          </a:xfrm>
          <a:prstGeom prst="rect">
            <a:avLst/>
          </a:prstGeom>
        </p:spPr>
      </p:pic>
      <p:pic>
        <p:nvPicPr>
          <p:cNvPr id="12" name="Picture 11"/>
          <p:cNvPicPr>
            <a:picLocks noChangeAspect="1"/>
          </p:cNvPicPr>
          <p:nvPr/>
        </p:nvPicPr>
        <p:blipFill>
          <a:blip r:embed="rId7" cstate="print"/>
          <a:stretch>
            <a:fillRect/>
          </a:stretch>
        </p:blipFill>
        <p:spPr>
          <a:xfrm>
            <a:off x="6915901" y="1337709"/>
            <a:ext cx="3076575" cy="1609725"/>
          </a:xfrm>
          <a:prstGeom prst="rect">
            <a:avLst/>
          </a:prstGeom>
        </p:spPr>
      </p:pic>
    </p:spTree>
    <p:extLst>
      <p:ext uri="{BB962C8B-B14F-4D97-AF65-F5344CB8AC3E}">
        <p14:creationId xmlns:p14="http://schemas.microsoft.com/office/powerpoint/2010/main" xmlns="" val="4067582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7951" y="352889"/>
            <a:ext cx="4644189" cy="1244893"/>
          </a:xfrm>
          <a:prstGeom prst="rect">
            <a:avLst/>
          </a:prstGeom>
        </p:spPr>
        <p:txBody>
          <a:bodyPr wrap="square">
            <a:spAutoFit/>
          </a:bodyPr>
          <a:lstStyle/>
          <a:p>
            <a:pPr>
              <a:lnSpc>
                <a:spcPct val="107000"/>
              </a:lnSpc>
            </a:pPr>
            <a:r>
              <a:rPr lang="en-US" sz="1400" b="1" i="1" dirty="0" smtClean="0">
                <a:solidFill>
                  <a:srgbClr val="0070C0"/>
                </a:solidFill>
                <a:effectLst/>
                <a:latin typeface="Arial" panose="020B0604020202020204" pitchFamily="34" charset="0"/>
                <a:ea typeface="Calibri" panose="020F0502020204030204" pitchFamily="34" charset="0"/>
                <a:cs typeface="Arial" panose="020B0604020202020204" pitchFamily="34" charset="0"/>
              </a:rPr>
              <a:t>Vascular cannula (258620006)</a:t>
            </a:r>
            <a:endParaRPr lang="en-US" sz="1400" i="1" dirty="0" smtClean="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R="0" lvl="0">
              <a:lnSpc>
                <a:spcPct val="107000"/>
              </a:lnSpc>
              <a:spcBef>
                <a:spcPts val="0"/>
              </a:spcBef>
              <a:spcAft>
                <a:spcPts val="0"/>
              </a:spcAft>
            </a:pPr>
            <a:r>
              <a:rPr lang="en-US" sz="14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Arterial cannula, device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(75192006</a:t>
            </a:r>
          </a:p>
          <a:p>
            <a:pPr marR="0" lvl="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Hemodialysis catheter (450866001)</a:t>
            </a:r>
          </a:p>
          <a:p>
            <a:pPr marR="0" lvl="1">
              <a:lnSpc>
                <a:spcPct val="107000"/>
              </a:lnSpc>
              <a:spcBef>
                <a:spcPts val="0"/>
              </a:spcBef>
              <a:spcAft>
                <a:spcPts val="0"/>
              </a:spcAft>
            </a:pP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Nontunneled</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hemodialysis catheter (450864003)</a:t>
            </a:r>
          </a:p>
          <a:p>
            <a:pPr marR="0" lvl="0">
              <a:lnSpc>
                <a:spcPct val="107000"/>
              </a:lnSpc>
              <a:spcBef>
                <a:spcPts val="0"/>
              </a:spcBef>
              <a:spcAft>
                <a:spcPts val="0"/>
              </a:spcAft>
            </a:pPr>
            <a:r>
              <a:rPr lang="en-US" sz="1400"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Venous cannula</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(258621005)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7147951" y="3160258"/>
            <a:ext cx="4043804" cy="783869"/>
          </a:xfrm>
          <a:prstGeom prst="rect">
            <a:avLst/>
          </a:prstGeom>
        </p:spPr>
        <p:txBody>
          <a:bodyPr wrap="square">
            <a:spAutoFit/>
          </a:bodyPr>
          <a:lstStyle/>
          <a:p>
            <a:pPr>
              <a:lnSpc>
                <a:spcPct val="107000"/>
              </a:lnSpc>
            </a:pPr>
            <a:r>
              <a:rPr lang="en-US" sz="1400" b="1" i="1" dirty="0" smtClean="0">
                <a:solidFill>
                  <a:srgbClr val="0070C0"/>
                </a:solidFill>
                <a:effectLst/>
                <a:latin typeface="Arial" panose="020B0604020202020204" pitchFamily="34" charset="0"/>
                <a:ea typeface="Calibri" panose="020F0502020204030204" pitchFamily="34" charset="0"/>
                <a:cs typeface="Arial" panose="020B0604020202020204" pitchFamily="34" charset="0"/>
              </a:rPr>
              <a:t>Vascular line (278422005)</a:t>
            </a:r>
            <a:endParaRPr lang="en-US" sz="1400" i="1" dirty="0" smtClean="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R="0" lvl="0">
              <a:lnSpc>
                <a:spcPct val="107000"/>
              </a:lnSpc>
              <a:spcBef>
                <a:spcPts val="0"/>
              </a:spcBef>
              <a:spcAft>
                <a:spcPts val="0"/>
              </a:spcAft>
            </a:pPr>
            <a:r>
              <a:rPr lang="en-US" sz="14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Arterial line </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(261241001)</a:t>
            </a:r>
          </a:p>
          <a:p>
            <a:pPr marR="0" lvl="0">
              <a:lnSpc>
                <a:spcPct val="107000"/>
              </a:lnSpc>
              <a:spcBef>
                <a:spcPts val="0"/>
              </a:spcBef>
              <a:spcAft>
                <a:spcPts val="0"/>
              </a:spcAft>
            </a:pPr>
            <a:r>
              <a:rPr lang="en-US" sz="1400"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Venous line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(262259000)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p:cNvSpPr/>
          <p:nvPr/>
        </p:nvSpPr>
        <p:spPr>
          <a:xfrm>
            <a:off x="515624" y="352889"/>
            <a:ext cx="6096000" cy="5163593"/>
          </a:xfrm>
          <a:prstGeom prst="rect">
            <a:avLst/>
          </a:prstGeom>
        </p:spPr>
        <p:txBody>
          <a:bodyPr>
            <a:spAutoFit/>
          </a:bodyPr>
          <a:lstStyle/>
          <a:p>
            <a:pPr>
              <a:lnSpc>
                <a:spcPct val="107000"/>
              </a:lnSpc>
            </a:pPr>
            <a:r>
              <a:rPr lang="en-US" sz="1400" b="1" i="1" dirty="0" smtClean="0">
                <a:solidFill>
                  <a:srgbClr val="0070C0"/>
                </a:solidFill>
                <a:effectLst/>
                <a:latin typeface="Arial" panose="020B0604020202020204" pitchFamily="34" charset="0"/>
                <a:ea typeface="Calibri" panose="020F0502020204030204" pitchFamily="34" charset="0"/>
                <a:cs typeface="Arial" panose="020B0604020202020204" pitchFamily="34" charset="0"/>
              </a:rPr>
              <a:t>Vascular catheter (258623008)</a:t>
            </a:r>
            <a:endParaRPr lang="en-US" sz="1400" i="1" dirty="0" smtClean="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R="0" lvl="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Angioplasty catheter (310362005)</a:t>
            </a:r>
          </a:p>
          <a:p>
            <a:pPr marR="0" lvl="1">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Angioplasty balloon catheter, device (44959004)</a:t>
            </a:r>
          </a:p>
          <a:p>
            <a:pPr marR="0" lvl="2">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Cutting balloon angioplasty device (371794009)</a:t>
            </a:r>
          </a:p>
          <a:p>
            <a:pPr marR="0" lvl="2">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Percutaneous transluminal angioplasty balloon, device (102319006)</a:t>
            </a:r>
          </a:p>
          <a:p>
            <a:pPr marR="0" lvl="0">
              <a:lnSpc>
                <a:spcPct val="107000"/>
              </a:lnSpc>
              <a:spcBef>
                <a:spcPts val="0"/>
              </a:spcBef>
              <a:spcAft>
                <a:spcPts val="0"/>
              </a:spcAft>
            </a:pPr>
            <a:r>
              <a:rPr lang="en-US" sz="14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Arterial catheter </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(303727009)</a:t>
            </a:r>
          </a:p>
          <a:p>
            <a:pPr marR="0" lvl="1">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Hepatic artery catheter (404206007)</a:t>
            </a:r>
          </a:p>
          <a:p>
            <a:pPr marR="0" lvl="1">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Pulmonary artery catheter (397755005)</a:t>
            </a:r>
          </a:p>
          <a:p>
            <a:pPr marR="0" lvl="1">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Pulmonary artery flotation catheter (417747008)</a:t>
            </a:r>
          </a:p>
          <a:p>
            <a:pPr marR="0" lvl="2">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Swan-</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Ganz</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catheter, device (79952001)</a:t>
            </a:r>
          </a:p>
          <a:p>
            <a:pPr marR="0" lvl="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Peripheral vascular catheter (446559007)</a:t>
            </a:r>
          </a:p>
          <a:p>
            <a:pPr marR="0" lvl="1">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Peripheral intravenous catheter, device (82449006)</a:t>
            </a:r>
          </a:p>
          <a:p>
            <a:pPr marR="0" lvl="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Rapid infusion catheter (398084009)</a:t>
            </a:r>
          </a:p>
          <a:p>
            <a:pPr marR="0" lvl="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Umbilical catheter (446476009)</a:t>
            </a:r>
          </a:p>
          <a:p>
            <a:pPr marR="0" lvl="0">
              <a:lnSpc>
                <a:spcPct val="107000"/>
              </a:lnSpc>
              <a:spcBef>
                <a:spcPts val="0"/>
              </a:spcBef>
              <a:spcAft>
                <a:spcPts val="0"/>
              </a:spcAft>
            </a:pPr>
            <a:r>
              <a:rPr lang="en-US" sz="1400"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Venous catheter </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(303728004)</a:t>
            </a:r>
          </a:p>
          <a:p>
            <a:pPr marR="0" lvl="1">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Central venous catheter, device (52124006)</a:t>
            </a:r>
          </a:p>
          <a:p>
            <a:pPr marR="0" lvl="2">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Cuffed central venous catheter (449861008)</a:t>
            </a:r>
          </a:p>
          <a:p>
            <a:pPr marR="0" lvl="2">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Hickman catheter, device (79834000)</a:t>
            </a:r>
          </a:p>
          <a:p>
            <a:pPr marR="0" lvl="2">
              <a:lnSpc>
                <a:spcPct val="107000"/>
              </a:lnSpc>
              <a:spcBef>
                <a:spcPts val="0"/>
              </a:spcBef>
              <a:spcAft>
                <a:spcPts val="0"/>
              </a:spcAft>
            </a:pP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Nontunneled</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central venous catheter (449859004)</a:t>
            </a:r>
          </a:p>
          <a:p>
            <a:pPr marR="0" lvl="2">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Peripherally inserted central catheter (398176008)</a:t>
            </a:r>
          </a:p>
          <a:p>
            <a:pPr marR="0" lvl="2">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Tunneled central venous catheter (445085009)</a:t>
            </a:r>
          </a:p>
          <a:p>
            <a:pPr marR="0" lvl="1">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Implantable venous catheter, device (102318003)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974453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09042" y="5916723"/>
            <a:ext cx="7544758" cy="369332"/>
          </a:xfrm>
          <a:prstGeom prst="rect">
            <a:avLst/>
          </a:prstGeom>
          <a:noFill/>
        </p:spPr>
        <p:txBody>
          <a:bodyPr wrap="none" rtlCol="0">
            <a:spAutoFit/>
          </a:bodyPr>
          <a:lstStyle/>
          <a:p>
            <a:r>
              <a:rPr lang="en-US" dirty="0"/>
              <a:t> </a:t>
            </a:r>
            <a:r>
              <a:rPr lang="en-US" baseline="30000" dirty="0"/>
              <a:t>ǂ</a:t>
            </a:r>
            <a:r>
              <a:rPr lang="en-US" dirty="0"/>
              <a:t> Attachment </a:t>
            </a:r>
            <a:r>
              <a:rPr lang="en-US" dirty="0" smtClean="0"/>
              <a:t>to artf227760 (I do not have direct access to GMDN at this time)</a:t>
            </a:r>
            <a:endParaRPr lang="en-US" dirty="0"/>
          </a:p>
        </p:txBody>
      </p:sp>
      <p:sp>
        <p:nvSpPr>
          <p:cNvPr id="3" name="Rectangle 2"/>
          <p:cNvSpPr/>
          <p:nvPr/>
        </p:nvSpPr>
        <p:spPr>
          <a:xfrm>
            <a:off x="838200" y="1829801"/>
            <a:ext cx="10651524" cy="1754326"/>
          </a:xfrm>
          <a:prstGeom prst="rect">
            <a:avLst/>
          </a:prstGeom>
        </p:spPr>
        <p:txBody>
          <a:bodyPr wrap="square">
            <a:spAutoFit/>
          </a:bodyPr>
          <a:lstStyle/>
          <a:p>
            <a:r>
              <a:rPr lang="en-US" b="1" dirty="0" smtClean="0">
                <a:solidFill>
                  <a:srgbClr val="0070C0"/>
                </a:solidFill>
                <a:latin typeface="Times New Roman" panose="02020603050405020304" pitchFamily="18" charset="0"/>
                <a:ea typeface="Times New Roman" panose="02020603050405020304" pitchFamily="18" charset="0"/>
              </a:rPr>
              <a:t>Catheter</a:t>
            </a:r>
            <a:r>
              <a:rPr lang="en-US" dirty="0" smtClean="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“A flexible tube designed for insertion into a blood vessel, organ, or body cavity for purposes that include </a:t>
            </a:r>
            <a:r>
              <a:rPr lang="en-US" dirty="0" smtClean="0">
                <a:latin typeface="Times New Roman" panose="02020603050405020304" pitchFamily="18" charset="0"/>
                <a:ea typeface="Times New Roman" panose="02020603050405020304" pitchFamily="18" charset="0"/>
              </a:rPr>
              <a:t>introducing/withdrawing </a:t>
            </a:r>
            <a:r>
              <a:rPr lang="en-US" dirty="0">
                <a:latin typeface="Times New Roman" panose="02020603050405020304" pitchFamily="18" charset="0"/>
                <a:ea typeface="Times New Roman" panose="02020603050405020304" pitchFamily="18" charset="0"/>
              </a:rPr>
              <a:t>fluids, occluding/dilating openings, or taking physical measurements. Some of these devices are implantable</a:t>
            </a:r>
            <a:r>
              <a:rPr lang="en-US" dirty="0" smtClean="0">
                <a:latin typeface="Times New Roman" panose="02020603050405020304" pitchFamily="18" charset="0"/>
                <a:ea typeface="Times New Roman" panose="02020603050405020304" pitchFamily="18" charset="0"/>
              </a:rPr>
              <a:t>,”</a:t>
            </a:r>
          </a:p>
          <a:p>
            <a:endParaRPr lang="en-US" dirty="0">
              <a:latin typeface="Times New Roman" panose="02020603050405020304" pitchFamily="18" charset="0"/>
              <a:ea typeface="Times New Roman" panose="02020603050405020304" pitchFamily="18" charset="0"/>
            </a:endParaRPr>
          </a:p>
          <a:p>
            <a:r>
              <a:rPr lang="en-US" b="1" dirty="0" smtClean="0">
                <a:solidFill>
                  <a:srgbClr val="0070C0"/>
                </a:solidFill>
                <a:latin typeface="Times New Roman" panose="02020603050405020304" pitchFamily="18" charset="0"/>
                <a:ea typeface="Times New Roman" panose="02020603050405020304" pitchFamily="18" charset="0"/>
              </a:rPr>
              <a:t>Cannula</a:t>
            </a:r>
            <a:r>
              <a:rPr lang="en-US" dirty="0" smtClean="0">
                <a:latin typeface="Times New Roman" panose="02020603050405020304" pitchFamily="18" charset="0"/>
                <a:ea typeface="Times New Roman" panose="02020603050405020304" pitchFamily="18" charset="0"/>
              </a:rPr>
              <a:t>: “A </a:t>
            </a:r>
            <a:r>
              <a:rPr lang="en-US" dirty="0">
                <a:latin typeface="Times New Roman" panose="02020603050405020304" pitchFamily="18" charset="0"/>
                <a:ea typeface="Times New Roman" panose="02020603050405020304" pitchFamily="18" charset="0"/>
              </a:rPr>
              <a:t>semi-rigid or rigid plastic or metal tube that is inserted into the lumen of a blood vessel, duct, or body cavity for the instillation or aspiration of fluid to/from a targeted area of the body”</a:t>
            </a:r>
            <a:endParaRPr lang="en-US" dirty="0">
              <a:effectLst/>
              <a:latin typeface="Times New Roman" panose="02020603050405020304" pitchFamily="18" charset="0"/>
              <a:ea typeface="Times New Roman" panose="02020603050405020304" pitchFamily="18" charset="0"/>
            </a:endParaRPr>
          </a:p>
        </p:txBody>
      </p:sp>
      <p:sp>
        <p:nvSpPr>
          <p:cNvPr id="4" name="Rectangle 3"/>
          <p:cNvSpPr/>
          <p:nvPr/>
        </p:nvSpPr>
        <p:spPr>
          <a:xfrm>
            <a:off x="838200" y="3811699"/>
            <a:ext cx="10275577" cy="1631216"/>
          </a:xfrm>
          <a:prstGeom prst="rect">
            <a:avLst/>
          </a:prstGeom>
        </p:spPr>
        <p:txBody>
          <a:bodyPr wrap="square">
            <a:spAutoFit/>
          </a:bodyPr>
          <a:lstStyle/>
          <a:p>
            <a:r>
              <a:rPr lang="en-US" b="1" dirty="0" smtClean="0">
                <a:solidFill>
                  <a:srgbClr val="0070C0"/>
                </a:solidFill>
                <a:latin typeface="Times New Roman" panose="02020603050405020304" pitchFamily="18" charset="0"/>
                <a:ea typeface="Times New Roman" panose="02020603050405020304" pitchFamily="18" charset="0"/>
              </a:rPr>
              <a:t>Arterial catheter</a:t>
            </a:r>
            <a:r>
              <a:rPr lang="en-US" b="1" dirty="0" smtClean="0">
                <a:latin typeface="Times New Roman" panose="02020603050405020304" pitchFamily="18" charset="0"/>
                <a:ea typeface="Times New Roman" panose="02020603050405020304" pitchFamily="18" charset="0"/>
              </a:rPr>
              <a:t>:</a:t>
            </a:r>
            <a:r>
              <a:rPr lang="en-US" dirty="0" smtClean="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A flexible tube designed for passage into arteries, usually for arterial infusion/aspiration</a:t>
            </a:r>
            <a:r>
              <a:rPr lang="en-US" dirty="0" smtClean="0">
                <a:latin typeface="Times New Roman" panose="02020603050405020304" pitchFamily="18" charset="0"/>
                <a:ea typeface="Times New Roman" panose="02020603050405020304" pitchFamily="18" charset="0"/>
              </a:rPr>
              <a:t>.</a:t>
            </a:r>
          </a:p>
          <a:p>
            <a:endParaRPr lang="en-US" dirty="0">
              <a:latin typeface="Times New Roman" panose="02020603050405020304" pitchFamily="18" charset="0"/>
              <a:ea typeface="Times New Roman" panose="02020603050405020304" pitchFamily="18" charset="0"/>
            </a:endParaRPr>
          </a:p>
          <a:p>
            <a:r>
              <a:rPr lang="en-US" b="1" dirty="0" smtClean="0">
                <a:solidFill>
                  <a:srgbClr val="0070C0"/>
                </a:solidFill>
                <a:latin typeface="Times New Roman" panose="02020603050405020304" pitchFamily="18" charset="0"/>
                <a:ea typeface="Times New Roman" panose="02020603050405020304" pitchFamily="18" charset="0"/>
              </a:rPr>
              <a:t>Arterial</a:t>
            </a:r>
            <a:r>
              <a:rPr lang="en-US" dirty="0" smtClean="0">
                <a:solidFill>
                  <a:srgbClr val="0070C0"/>
                </a:solidFill>
                <a:latin typeface="Times New Roman" panose="02020603050405020304" pitchFamily="18" charset="0"/>
                <a:ea typeface="Times New Roman" panose="02020603050405020304" pitchFamily="18" charset="0"/>
              </a:rPr>
              <a:t> </a:t>
            </a:r>
            <a:r>
              <a:rPr lang="en-US" b="1" dirty="0" smtClean="0">
                <a:solidFill>
                  <a:srgbClr val="0070C0"/>
                </a:solidFill>
                <a:latin typeface="Times New Roman" panose="02020603050405020304" pitchFamily="18" charset="0"/>
                <a:ea typeface="Times New Roman" panose="02020603050405020304" pitchFamily="18" charset="0"/>
              </a:rPr>
              <a:t>cannula</a:t>
            </a:r>
            <a:r>
              <a:rPr lang="en-US" b="1" dirty="0" smtClean="0">
                <a:latin typeface="Times New Roman" panose="02020603050405020304" pitchFamily="18" charset="0"/>
                <a:ea typeface="Times New Roman" panose="02020603050405020304" pitchFamily="18" charset="0"/>
              </a:rPr>
              <a:t>:</a:t>
            </a:r>
            <a:r>
              <a:rPr lang="en-US" dirty="0" smtClean="0">
                <a:latin typeface="Times New Roman" panose="02020603050405020304" pitchFamily="18" charset="0"/>
                <a:ea typeface="Times New Roman" panose="02020603050405020304" pitchFamily="18" charset="0"/>
              </a:rPr>
              <a:t>  “A </a:t>
            </a:r>
            <a:r>
              <a:rPr lang="en-US" dirty="0">
                <a:latin typeface="Times New Roman" panose="02020603050405020304" pitchFamily="18" charset="0"/>
                <a:ea typeface="Times New Roman" panose="02020603050405020304" pitchFamily="18" charset="0"/>
              </a:rPr>
              <a:t>semi-rigid tube that is inserted into an artery to serve as a channel for the transport of fluid. Insertion is achieved with the use of a removable trocar. This device is single use</a:t>
            </a:r>
            <a:r>
              <a:rPr lang="en-US" dirty="0" smtClean="0">
                <a:latin typeface="Times New Roman" panose="02020603050405020304" pitchFamily="18" charset="0"/>
                <a:ea typeface="Times New Roman" panose="02020603050405020304" pitchFamily="18" charset="0"/>
              </a:rPr>
              <a:t>.”</a:t>
            </a:r>
            <a:endParaRPr lang="en-US" dirty="0">
              <a:latin typeface="Times New Roman" panose="02020603050405020304" pitchFamily="18" charset="0"/>
              <a:ea typeface="Times New Roman" panose="02020603050405020304" pitchFamily="18" charset="0"/>
            </a:endParaRPr>
          </a:p>
          <a:p>
            <a:r>
              <a:rPr lang="en-US" sz="1400" i="1" dirty="0">
                <a:latin typeface="Times New Roman" panose="02020603050405020304" pitchFamily="18" charset="0"/>
                <a:ea typeface="Times New Roman" panose="02020603050405020304" pitchFamily="18" charset="0"/>
              </a:rPr>
              <a:t>Not clear whether the “rigid” property has been omitted due to the fact that such a device would be inappropriate or whether an incidental omission</a:t>
            </a:r>
            <a:endParaRPr lang="en-US" sz="1400" dirty="0">
              <a:effectLst/>
              <a:latin typeface="Times New Roman" panose="02020603050405020304" pitchFamily="18" charset="0"/>
              <a:ea typeface="Times New Roman" panose="02020603050405020304" pitchFamily="18" charset="0"/>
            </a:endParaRPr>
          </a:p>
        </p:txBody>
      </p:sp>
      <p:sp>
        <p:nvSpPr>
          <p:cNvPr id="6" name="Title 5"/>
          <p:cNvSpPr>
            <a:spLocks noGrp="1"/>
          </p:cNvSpPr>
          <p:nvPr>
            <p:ph type="title"/>
          </p:nvPr>
        </p:nvSpPr>
        <p:spPr/>
        <p:txBody>
          <a:bodyPr>
            <a:normAutofit/>
          </a:bodyPr>
          <a:lstStyle/>
          <a:p>
            <a:r>
              <a:rPr lang="en-US" sz="3200" dirty="0">
                <a:solidFill>
                  <a:srgbClr val="000000"/>
                </a:solidFill>
                <a:latin typeface="Tahoma" panose="020B0604030504040204" pitchFamily="34" charset="0"/>
              </a:rPr>
              <a:t>Global Medical Device Nomenclature (GMDN)</a:t>
            </a:r>
            <a:r>
              <a:rPr lang="en-US" sz="3200" dirty="0"/>
              <a:t> </a:t>
            </a:r>
            <a:r>
              <a:rPr lang="en-US" sz="3200" baseline="30000" dirty="0"/>
              <a:t>ǂ</a:t>
            </a:r>
            <a:r>
              <a:rPr lang="en-US" sz="3200" dirty="0"/>
              <a:t> </a:t>
            </a:r>
            <a:br>
              <a:rPr lang="en-US" sz="3200" dirty="0"/>
            </a:br>
            <a:endParaRPr lang="en-US" sz="3200" dirty="0"/>
          </a:p>
        </p:txBody>
      </p:sp>
    </p:spTree>
    <p:extLst>
      <p:ext uri="{BB962C8B-B14F-4D97-AF65-F5344CB8AC3E}">
        <p14:creationId xmlns:p14="http://schemas.microsoft.com/office/powerpoint/2010/main" xmlns="" val="3701204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616672"/>
            <a:ext cx="9522941" cy="3970318"/>
          </a:xfrm>
          <a:prstGeom prst="rect">
            <a:avLst/>
          </a:prstGeom>
        </p:spPr>
        <p:txBody>
          <a:bodyPr wrap="square">
            <a:spAutoFit/>
          </a:bodyPr>
          <a:lstStyle/>
          <a:p>
            <a:r>
              <a:rPr lang="en-US" b="1" dirty="0">
                <a:solidFill>
                  <a:srgbClr val="0070C0"/>
                </a:solidFill>
                <a:latin typeface="Times New Roman" panose="02020603050405020304" pitchFamily="18" charset="0"/>
                <a:ea typeface="Times New Roman" panose="02020603050405020304" pitchFamily="18" charset="0"/>
              </a:rPr>
              <a:t>Venous </a:t>
            </a:r>
            <a:r>
              <a:rPr lang="en-US" b="1" dirty="0" smtClean="0">
                <a:solidFill>
                  <a:srgbClr val="0070C0"/>
                </a:solidFill>
                <a:latin typeface="Times New Roman" panose="02020603050405020304" pitchFamily="18" charset="0"/>
                <a:ea typeface="Times New Roman" panose="02020603050405020304" pitchFamily="18" charset="0"/>
              </a:rPr>
              <a:t>Cannula</a:t>
            </a:r>
            <a:r>
              <a:rPr lang="en-US" b="1" dirty="0" smtClean="0">
                <a:latin typeface="Times New Roman" panose="02020603050405020304" pitchFamily="18" charset="0"/>
                <a:ea typeface="Times New Roman" panose="02020603050405020304" pitchFamily="18" charset="0"/>
              </a:rPr>
              <a:t>:</a:t>
            </a:r>
            <a:r>
              <a:rPr lang="en-US" dirty="0" smtClean="0">
                <a:latin typeface="Times New Roman" panose="02020603050405020304" pitchFamily="18" charset="0"/>
                <a:ea typeface="Times New Roman" panose="02020603050405020304" pitchFamily="18" charset="0"/>
              </a:rPr>
              <a:t> “A </a:t>
            </a:r>
            <a:r>
              <a:rPr lang="en-US" dirty="0">
                <a:latin typeface="Times New Roman" panose="02020603050405020304" pitchFamily="18" charset="0"/>
                <a:ea typeface="Times New Roman" panose="02020603050405020304" pitchFamily="18" charset="0"/>
              </a:rPr>
              <a:t>semi-rigid or rigid tube that is inserted into a vein to serve as a channel for the transport of fluid. Insertion is achieved with the use of a trocar. This device is single use</a:t>
            </a:r>
            <a:r>
              <a:rPr lang="en-US" dirty="0" smtClean="0">
                <a:latin typeface="Times New Roman" panose="02020603050405020304" pitchFamily="18" charset="0"/>
                <a:ea typeface="Times New Roman" panose="02020603050405020304" pitchFamily="18" charset="0"/>
              </a:rPr>
              <a:t>.”</a:t>
            </a:r>
            <a:endParaRPr lang="en-US" dirty="0">
              <a:latin typeface="Times New Roman" panose="02020603050405020304" pitchFamily="18" charset="0"/>
              <a:ea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 </a:t>
            </a:r>
          </a:p>
          <a:p>
            <a:r>
              <a:rPr lang="en-US" b="1" dirty="0">
                <a:solidFill>
                  <a:srgbClr val="0070C0"/>
                </a:solidFill>
                <a:latin typeface="Times New Roman" panose="02020603050405020304" pitchFamily="18" charset="0"/>
                <a:ea typeface="Times New Roman" panose="02020603050405020304" pitchFamily="18" charset="0"/>
              </a:rPr>
              <a:t>Catheter, intravenous, </a:t>
            </a:r>
            <a:r>
              <a:rPr lang="en-US" b="1" dirty="0" smtClean="0">
                <a:solidFill>
                  <a:srgbClr val="0070C0"/>
                </a:solidFill>
                <a:latin typeface="Times New Roman" panose="02020603050405020304" pitchFamily="18" charset="0"/>
                <a:ea typeface="Times New Roman" panose="02020603050405020304" pitchFamily="18" charset="0"/>
              </a:rPr>
              <a:t>peripheral</a:t>
            </a:r>
            <a:r>
              <a:rPr lang="en-US" b="1" dirty="0" smtClean="0">
                <a:latin typeface="Times New Roman" panose="02020603050405020304" pitchFamily="18" charset="0"/>
                <a:ea typeface="Times New Roman" panose="02020603050405020304" pitchFamily="18" charset="0"/>
              </a:rPr>
              <a:t>: </a:t>
            </a:r>
            <a:r>
              <a:rPr lang="en-US" dirty="0" smtClean="0">
                <a:latin typeface="Times New Roman" panose="02020603050405020304" pitchFamily="18" charset="0"/>
                <a:ea typeface="Times New Roman" panose="02020603050405020304" pitchFamily="18" charset="0"/>
              </a:rPr>
              <a:t> “A </a:t>
            </a:r>
            <a:r>
              <a:rPr lang="en-US" dirty="0">
                <a:latin typeface="Times New Roman" panose="02020603050405020304" pitchFamily="18" charset="0"/>
                <a:ea typeface="Times New Roman" panose="02020603050405020304" pitchFamily="18" charset="0"/>
              </a:rPr>
              <a:t>flexible tube designed for insertion into </a:t>
            </a:r>
            <a:r>
              <a:rPr lang="en-US" dirty="0" err="1">
                <a:latin typeface="Times New Roman" panose="02020603050405020304" pitchFamily="18" charset="0"/>
                <a:ea typeface="Times New Roman" panose="02020603050405020304" pitchFamily="18" charset="0"/>
              </a:rPr>
              <a:t>percutaneously</a:t>
            </a:r>
            <a:r>
              <a:rPr lang="en-US" dirty="0">
                <a:latin typeface="Times New Roman" panose="02020603050405020304" pitchFamily="18" charset="0"/>
                <a:ea typeface="Times New Roman" panose="02020603050405020304" pitchFamily="18" charset="0"/>
              </a:rPr>
              <a:t> accessible blood vessels of the extremities (i.e. the peripheral vasculature) and that is short in length to keep its distal tip near the insertion site</a:t>
            </a:r>
            <a:r>
              <a:rPr lang="en-US" dirty="0" smtClean="0">
                <a:latin typeface="Times New Roman" panose="02020603050405020304" pitchFamily="18" charset="0"/>
                <a:ea typeface="Times New Roman" panose="02020603050405020304" pitchFamily="18" charset="0"/>
              </a:rPr>
              <a:t>.”</a:t>
            </a:r>
            <a:endParaRPr lang="en-US" dirty="0">
              <a:latin typeface="Times New Roman" panose="02020603050405020304" pitchFamily="18" charset="0"/>
              <a:ea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 </a:t>
            </a:r>
          </a:p>
          <a:p>
            <a:r>
              <a:rPr lang="en-US" dirty="0">
                <a:latin typeface="Times New Roman" panose="02020603050405020304" pitchFamily="18" charset="0"/>
                <a:ea typeface="Times New Roman" panose="02020603050405020304" pitchFamily="18" charset="0"/>
              </a:rPr>
              <a:t>There is no term defined for </a:t>
            </a:r>
            <a:r>
              <a:rPr lang="en-US" b="1" dirty="0">
                <a:solidFill>
                  <a:srgbClr val="0070C0"/>
                </a:solidFill>
                <a:latin typeface="Times New Roman" panose="02020603050405020304" pitchFamily="18" charset="0"/>
                <a:ea typeface="Times New Roman" panose="02020603050405020304" pitchFamily="18" charset="0"/>
              </a:rPr>
              <a:t>central venous cannula</a:t>
            </a:r>
            <a:r>
              <a:rPr lang="en-US" b="1" dirty="0">
                <a:latin typeface="Times New Roman" panose="0202060305040502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 </a:t>
            </a:r>
          </a:p>
          <a:p>
            <a:r>
              <a:rPr lang="en-US" b="1" dirty="0">
                <a:solidFill>
                  <a:srgbClr val="0070C0"/>
                </a:solidFill>
                <a:latin typeface="Times New Roman" panose="02020603050405020304" pitchFamily="18" charset="0"/>
                <a:ea typeface="Times New Roman" panose="02020603050405020304" pitchFamily="18" charset="0"/>
              </a:rPr>
              <a:t>Catheter, central </a:t>
            </a:r>
            <a:r>
              <a:rPr lang="en-US" b="1" dirty="0" smtClean="0">
                <a:solidFill>
                  <a:srgbClr val="0070C0"/>
                </a:solidFill>
                <a:latin typeface="Times New Roman" panose="02020603050405020304" pitchFamily="18" charset="0"/>
                <a:ea typeface="Times New Roman" panose="02020603050405020304" pitchFamily="18" charset="0"/>
              </a:rPr>
              <a:t>venous</a:t>
            </a:r>
            <a:r>
              <a:rPr lang="en-US" b="1" dirty="0" smtClean="0">
                <a:latin typeface="Times New Roman" panose="02020603050405020304" pitchFamily="18" charset="0"/>
                <a:ea typeface="Times New Roman" panose="02020603050405020304" pitchFamily="18" charset="0"/>
              </a:rPr>
              <a:t>:</a:t>
            </a:r>
            <a:r>
              <a:rPr lang="en-US" dirty="0" smtClean="0">
                <a:latin typeface="Times New Roman" panose="02020603050405020304" pitchFamily="18" charset="0"/>
                <a:ea typeface="Times New Roman" panose="02020603050405020304" pitchFamily="18" charset="0"/>
              </a:rPr>
              <a:t> “A </a:t>
            </a:r>
            <a:r>
              <a:rPr lang="en-US" dirty="0">
                <a:latin typeface="Times New Roman" panose="02020603050405020304" pitchFamily="18" charset="0"/>
                <a:ea typeface="Times New Roman" panose="02020603050405020304" pitchFamily="18" charset="0"/>
              </a:rPr>
              <a:t>flexible tube usually introduced into a neck or thoracic vein and inserted into the superior vena cava for the purposes of infusion of substances and aspiration of blood. The proximal end of the tube is fixed to the patient for long-term use</a:t>
            </a:r>
            <a:r>
              <a:rPr lang="en-US" dirty="0" smtClean="0">
                <a:latin typeface="Times New Roman" panose="02020603050405020304" pitchFamily="18" charset="0"/>
                <a:ea typeface="Times New Roman" panose="02020603050405020304" pitchFamily="18" charset="0"/>
              </a:rPr>
              <a:t>.”</a:t>
            </a:r>
          </a:p>
          <a:p>
            <a:endParaRPr lang="en-US" dirty="0">
              <a:effectLst/>
              <a:latin typeface="Times New Roman" panose="02020603050405020304" pitchFamily="18" charset="0"/>
              <a:ea typeface="Times New Roman" panose="02020603050405020304" pitchFamily="18" charset="0"/>
            </a:endParaRPr>
          </a:p>
          <a:p>
            <a:r>
              <a:rPr lang="en-US" u="sng" dirty="0" smtClean="0">
                <a:latin typeface="Times New Roman" panose="02020603050405020304" pitchFamily="18" charset="0"/>
                <a:ea typeface="Times New Roman" panose="02020603050405020304" pitchFamily="18" charset="0"/>
              </a:rPr>
              <a:t>Best I can determine</a:t>
            </a:r>
            <a:r>
              <a:rPr lang="en-US" dirty="0" smtClean="0">
                <a:latin typeface="Times New Roman" panose="02020603050405020304" pitchFamily="18" charset="0"/>
                <a:ea typeface="Times New Roman" panose="02020603050405020304" pitchFamily="18" charset="0"/>
              </a:rPr>
              <a:t>, “line” is slang and (at least) ambiguous.</a:t>
            </a:r>
            <a:endParaRPr lang="en-US" dirty="0">
              <a:effectLst/>
              <a:latin typeface="Times New Roman" panose="02020603050405020304" pitchFamily="18" charset="0"/>
              <a:ea typeface="Times New Roman" panose="02020603050405020304" pitchFamily="18" charset="0"/>
            </a:endParaRPr>
          </a:p>
        </p:txBody>
      </p:sp>
      <p:sp>
        <p:nvSpPr>
          <p:cNvPr id="3" name="Title 2"/>
          <p:cNvSpPr>
            <a:spLocks noGrp="1"/>
          </p:cNvSpPr>
          <p:nvPr>
            <p:ph type="title"/>
          </p:nvPr>
        </p:nvSpPr>
        <p:spPr/>
        <p:txBody>
          <a:bodyPr>
            <a:normAutofit/>
          </a:bodyPr>
          <a:lstStyle/>
          <a:p>
            <a:r>
              <a:rPr lang="en-US" sz="3200" dirty="0">
                <a:solidFill>
                  <a:srgbClr val="000000"/>
                </a:solidFill>
                <a:latin typeface="Tahoma" panose="020B0604030504040204" pitchFamily="34" charset="0"/>
              </a:rPr>
              <a:t>Global Medical Device Nomenclature (GMDN</a:t>
            </a:r>
            <a:r>
              <a:rPr lang="en-US" sz="3200" dirty="0" smtClean="0">
                <a:solidFill>
                  <a:srgbClr val="000000"/>
                </a:solidFill>
                <a:latin typeface="Tahoma" panose="020B0604030504040204" pitchFamily="34" charset="0"/>
              </a:rPr>
              <a:t>)</a:t>
            </a:r>
            <a:r>
              <a:rPr lang="en-US" sz="3200" dirty="0"/>
              <a:t/>
            </a:r>
            <a:br>
              <a:rPr lang="en-US" sz="3200" dirty="0"/>
            </a:br>
            <a:endParaRPr lang="en-US" sz="3200" dirty="0"/>
          </a:p>
        </p:txBody>
      </p:sp>
    </p:spTree>
    <p:extLst>
      <p:ext uri="{BB962C8B-B14F-4D97-AF65-F5344CB8AC3E}">
        <p14:creationId xmlns:p14="http://schemas.microsoft.com/office/powerpoint/2010/main" xmlns="" val="1822451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0504" y="2771320"/>
            <a:ext cx="3544561" cy="1200329"/>
          </a:xfrm>
          <a:prstGeom prst="rect">
            <a:avLst/>
          </a:prstGeom>
          <a:noFill/>
        </p:spPr>
        <p:txBody>
          <a:bodyPr wrap="none" rtlCol="0">
            <a:spAutoFit/>
          </a:bodyPr>
          <a:lstStyle/>
          <a:p>
            <a:pPr algn="ctr"/>
            <a:r>
              <a:rPr lang="en-US" i="1" dirty="0">
                <a:solidFill>
                  <a:srgbClr val="0070C0"/>
                </a:solidFill>
                <a:latin typeface="Arial" panose="020B0604020202020204" pitchFamily="34" charset="0"/>
                <a:cs typeface="Arial" panose="020B0604020202020204" pitchFamily="34" charset="0"/>
              </a:rPr>
              <a:t>Central venous cannula </a:t>
            </a:r>
            <a:r>
              <a:rPr lang="en-US" i="1" dirty="0" smtClean="0">
                <a:solidFill>
                  <a:srgbClr val="0070C0"/>
                </a:solidFill>
                <a:latin typeface="Arial" panose="020B0604020202020204" pitchFamily="34" charset="0"/>
                <a:cs typeface="Arial" panose="020B0604020202020204" pitchFamily="34" charset="0"/>
              </a:rPr>
              <a:t>insertion</a:t>
            </a:r>
          </a:p>
          <a:p>
            <a:pPr algn="ctr"/>
            <a:r>
              <a:rPr lang="en-US" dirty="0" smtClean="0"/>
              <a:t>233527006</a:t>
            </a:r>
          </a:p>
          <a:p>
            <a:pPr algn="ctr"/>
            <a:r>
              <a:rPr lang="en-US" dirty="0" smtClean="0"/>
              <a:t>14 immediate subtypes</a:t>
            </a:r>
          </a:p>
          <a:p>
            <a:pPr algn="ctr"/>
            <a:r>
              <a:rPr lang="en-US" dirty="0" smtClean="0"/>
              <a:t>23 </a:t>
            </a:r>
            <a:r>
              <a:rPr lang="en-US" dirty="0" err="1" smtClean="0"/>
              <a:t>descendents</a:t>
            </a:r>
            <a:endParaRPr lang="en-US" dirty="0"/>
          </a:p>
        </p:txBody>
      </p:sp>
      <p:sp>
        <p:nvSpPr>
          <p:cNvPr id="5" name="TextBox 4"/>
          <p:cNvSpPr txBox="1"/>
          <p:nvPr/>
        </p:nvSpPr>
        <p:spPr>
          <a:xfrm>
            <a:off x="8014427" y="1478692"/>
            <a:ext cx="3147015" cy="1200329"/>
          </a:xfrm>
          <a:prstGeom prst="rect">
            <a:avLst/>
          </a:prstGeom>
          <a:noFill/>
        </p:spPr>
        <p:txBody>
          <a:bodyPr wrap="none" rtlCol="0">
            <a:spAutoFit/>
          </a:bodyPr>
          <a:lstStyle/>
          <a:p>
            <a:pPr algn="ctr"/>
            <a:r>
              <a:rPr lang="en-US" i="1" dirty="0">
                <a:solidFill>
                  <a:srgbClr val="0070C0"/>
                </a:solidFill>
                <a:latin typeface="Arial" panose="020B0604020202020204" pitchFamily="34" charset="0"/>
                <a:cs typeface="Arial" panose="020B0604020202020204" pitchFamily="34" charset="0"/>
              </a:rPr>
              <a:t>Insertion of vascular </a:t>
            </a:r>
            <a:r>
              <a:rPr lang="en-US" i="1" dirty="0" smtClean="0">
                <a:solidFill>
                  <a:srgbClr val="0070C0"/>
                </a:solidFill>
                <a:latin typeface="Arial" panose="020B0604020202020204" pitchFamily="34" charset="0"/>
                <a:cs typeface="Arial" panose="020B0604020202020204" pitchFamily="34" charset="0"/>
              </a:rPr>
              <a:t>catheter</a:t>
            </a:r>
          </a:p>
          <a:p>
            <a:pPr algn="ctr"/>
            <a:r>
              <a:rPr lang="en-US" dirty="0" smtClean="0"/>
              <a:t>429446009</a:t>
            </a:r>
          </a:p>
          <a:p>
            <a:pPr algn="ctr"/>
            <a:r>
              <a:rPr lang="en-US" dirty="0" smtClean="0"/>
              <a:t>5 immediate subtypes</a:t>
            </a:r>
          </a:p>
          <a:p>
            <a:pPr algn="ctr"/>
            <a:r>
              <a:rPr lang="en-US" dirty="0" smtClean="0"/>
              <a:t>61 </a:t>
            </a:r>
            <a:r>
              <a:rPr lang="en-US" dirty="0" err="1" smtClean="0"/>
              <a:t>descendents</a:t>
            </a:r>
            <a:endParaRPr lang="en-US" dirty="0"/>
          </a:p>
        </p:txBody>
      </p:sp>
      <p:sp>
        <p:nvSpPr>
          <p:cNvPr id="6" name="TextBox 5"/>
          <p:cNvSpPr txBox="1"/>
          <p:nvPr/>
        </p:nvSpPr>
        <p:spPr>
          <a:xfrm>
            <a:off x="7977814" y="4134276"/>
            <a:ext cx="3416384" cy="1477328"/>
          </a:xfrm>
          <a:prstGeom prst="rect">
            <a:avLst/>
          </a:prstGeom>
          <a:noFill/>
        </p:spPr>
        <p:txBody>
          <a:bodyPr wrap="none" rtlCol="0">
            <a:spAutoFit/>
          </a:bodyPr>
          <a:lstStyle/>
          <a:p>
            <a:pPr algn="ctr"/>
            <a:r>
              <a:rPr lang="en-US" i="1" dirty="0">
                <a:solidFill>
                  <a:srgbClr val="0070C0"/>
                </a:solidFill>
                <a:latin typeface="Arial" panose="020B0604020202020204" pitchFamily="34" charset="0"/>
                <a:cs typeface="Arial" panose="020B0604020202020204" pitchFamily="34" charset="0"/>
              </a:rPr>
              <a:t>Central venous catheter, </a:t>
            </a:r>
            <a:r>
              <a:rPr lang="en-US" i="1" dirty="0" smtClean="0">
                <a:solidFill>
                  <a:srgbClr val="0070C0"/>
                </a:solidFill>
                <a:latin typeface="Arial" panose="020B0604020202020204" pitchFamily="34" charset="0"/>
                <a:cs typeface="Arial" panose="020B0604020202020204" pitchFamily="34" charset="0"/>
              </a:rPr>
              <a:t>device</a:t>
            </a:r>
          </a:p>
          <a:p>
            <a:pPr algn="ctr"/>
            <a:r>
              <a:rPr lang="en-US" dirty="0" smtClean="0"/>
              <a:t>(</a:t>
            </a:r>
            <a:r>
              <a:rPr lang="en-US" dirty="0"/>
              <a:t>physical object</a:t>
            </a:r>
            <a:r>
              <a:rPr lang="en-US" dirty="0" smtClean="0"/>
              <a:t>)</a:t>
            </a:r>
          </a:p>
          <a:p>
            <a:pPr algn="ctr"/>
            <a:r>
              <a:rPr lang="en-US" dirty="0" smtClean="0"/>
              <a:t>52124006</a:t>
            </a:r>
          </a:p>
          <a:p>
            <a:pPr algn="ctr"/>
            <a:r>
              <a:rPr lang="en-US" dirty="0" smtClean="0"/>
              <a:t>5 immediate subtypes</a:t>
            </a:r>
          </a:p>
          <a:p>
            <a:pPr algn="ctr"/>
            <a:r>
              <a:rPr lang="en-US" dirty="0" smtClean="0"/>
              <a:t>5 descendants</a:t>
            </a:r>
            <a:endParaRPr lang="en-US" dirty="0"/>
          </a:p>
        </p:txBody>
      </p:sp>
      <p:sp>
        <p:nvSpPr>
          <p:cNvPr id="7" name="Right Arrow 6"/>
          <p:cNvSpPr/>
          <p:nvPr/>
        </p:nvSpPr>
        <p:spPr>
          <a:xfrm rot="20601387">
            <a:off x="4230781" y="2221593"/>
            <a:ext cx="3215872" cy="6409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Subtype (2</a:t>
            </a:r>
            <a:r>
              <a:rPr lang="en-US" baseline="30000" dirty="0" smtClean="0"/>
              <a:t>nd</a:t>
            </a:r>
            <a:r>
              <a:rPr lang="en-US" dirty="0" smtClean="0"/>
              <a:t> generation) of</a:t>
            </a:r>
            <a:endParaRPr lang="en-US" dirty="0"/>
          </a:p>
        </p:txBody>
      </p:sp>
      <p:sp>
        <p:nvSpPr>
          <p:cNvPr id="9" name="Right Arrow 8"/>
          <p:cNvSpPr/>
          <p:nvPr/>
        </p:nvSpPr>
        <p:spPr>
          <a:xfrm rot="709403">
            <a:off x="4223658" y="3632324"/>
            <a:ext cx="3215872" cy="6409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Direct device</a:t>
            </a:r>
            <a:endParaRPr lang="en-US" dirty="0"/>
          </a:p>
        </p:txBody>
      </p:sp>
    </p:spTree>
    <p:extLst>
      <p:ext uri="{BB962C8B-B14F-4D97-AF65-F5344CB8AC3E}">
        <p14:creationId xmlns:p14="http://schemas.microsoft.com/office/powerpoint/2010/main" xmlns="" val="29463420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17931" y="3283766"/>
            <a:ext cx="5241059" cy="646331"/>
          </a:xfrm>
          <a:prstGeom prst="rect">
            <a:avLst/>
          </a:prstGeom>
        </p:spPr>
        <p:txBody>
          <a:bodyPr wrap="square">
            <a:spAutoFit/>
          </a:bodyPr>
          <a:lstStyle/>
          <a:p>
            <a:pPr algn="ctr"/>
            <a:r>
              <a:rPr lang="en-US" i="1" dirty="0" smtClean="0">
                <a:solidFill>
                  <a:srgbClr val="0070C0"/>
                </a:solidFill>
                <a:latin typeface="Arial" panose="020B0604020202020204" pitchFamily="34" charset="0"/>
                <a:cs typeface="Arial" panose="020B0604020202020204" pitchFamily="34" charset="0"/>
              </a:rPr>
              <a:t>Insertion of cannula for hemodialysis, vein to vein</a:t>
            </a:r>
          </a:p>
          <a:p>
            <a:pPr algn="ctr"/>
            <a:r>
              <a:rPr lang="en-US" dirty="0" smtClean="0"/>
              <a:t>61740001 </a:t>
            </a:r>
            <a:endParaRPr lang="en-US" dirty="0"/>
          </a:p>
        </p:txBody>
      </p:sp>
      <p:sp>
        <p:nvSpPr>
          <p:cNvPr id="4" name="Rectangle 3"/>
          <p:cNvSpPr/>
          <p:nvPr/>
        </p:nvSpPr>
        <p:spPr>
          <a:xfrm>
            <a:off x="7766559" y="298514"/>
            <a:ext cx="3929282" cy="685059"/>
          </a:xfrm>
          <a:prstGeom prst="rect">
            <a:avLst/>
          </a:prstGeom>
        </p:spPr>
        <p:txBody>
          <a:bodyPr wrap="none">
            <a:spAutoFit/>
          </a:bodyPr>
          <a:lstStyle/>
          <a:p>
            <a:pPr algn="ctr">
              <a:lnSpc>
                <a:spcPct val="107000"/>
              </a:lnSpc>
            </a:pPr>
            <a:r>
              <a:rPr lang="en-US" i="1" dirty="0" smtClean="0">
                <a:solidFill>
                  <a:srgbClr val="0070C0"/>
                </a:solidFill>
                <a:effectLst/>
                <a:latin typeface="Arial" panose="020B0604020202020204" pitchFamily="34" charset="0"/>
                <a:ea typeface="Calibri" panose="020F0502020204030204" pitchFamily="34" charset="0"/>
                <a:cs typeface="Arial" panose="020B0604020202020204" pitchFamily="34" charset="0"/>
              </a:rPr>
              <a:t>Insertion of cannula for hemodialysis</a:t>
            </a:r>
          </a:p>
          <a:p>
            <a:pPr algn="ctr">
              <a:lnSpc>
                <a:spcPct val="107000"/>
              </a:lnSpc>
            </a:pPr>
            <a:r>
              <a:rPr lang="en-US" dirty="0" smtClean="0">
                <a:effectLst/>
                <a:latin typeface="Calibri" panose="020F0502020204030204" pitchFamily="34" charset="0"/>
                <a:ea typeface="Calibri" panose="020F0502020204030204" pitchFamily="34" charset="0"/>
                <a:cs typeface="Times New Roman" panose="02020603050405020304" pitchFamily="18" charset="0"/>
              </a:rPr>
              <a:t>63421002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p:cNvSpPr/>
          <p:nvPr/>
        </p:nvSpPr>
        <p:spPr>
          <a:xfrm>
            <a:off x="6946297" y="5447745"/>
            <a:ext cx="5070158" cy="646331"/>
          </a:xfrm>
          <a:prstGeom prst="rect">
            <a:avLst/>
          </a:prstGeom>
        </p:spPr>
        <p:txBody>
          <a:bodyPr wrap="square">
            <a:spAutoFit/>
          </a:bodyPr>
          <a:lstStyle/>
          <a:p>
            <a:pPr algn="ctr"/>
            <a:r>
              <a:rPr lang="en-US" i="1" dirty="0" smtClean="0">
                <a:solidFill>
                  <a:srgbClr val="0070C0"/>
                </a:solidFill>
                <a:effectLst/>
                <a:latin typeface="Arial" panose="020B0604020202020204" pitchFamily="34" charset="0"/>
                <a:ea typeface="Calibri" panose="020F0502020204030204" pitchFamily="34" charset="0"/>
                <a:cs typeface="Arial" panose="020B0604020202020204" pitchFamily="34" charset="0"/>
              </a:rPr>
              <a:t>Insertion of non-tunneled hemodialysis catheter</a:t>
            </a:r>
          </a:p>
          <a:p>
            <a:pPr algn="ctr"/>
            <a:r>
              <a:rPr lang="en-US" dirty="0" smtClean="0">
                <a:effectLst/>
                <a:latin typeface="Calibri" panose="020F0502020204030204" pitchFamily="34" charset="0"/>
                <a:ea typeface="Calibri" panose="020F0502020204030204" pitchFamily="34" charset="0"/>
                <a:cs typeface="Times New Roman" panose="02020603050405020304" pitchFamily="18" charset="0"/>
              </a:rPr>
              <a:t>450865002</a:t>
            </a:r>
            <a:endParaRPr lang="en-US" dirty="0"/>
          </a:p>
        </p:txBody>
      </p:sp>
      <p:sp>
        <p:nvSpPr>
          <p:cNvPr id="9" name="Rectangle 8"/>
          <p:cNvSpPr/>
          <p:nvPr/>
        </p:nvSpPr>
        <p:spPr>
          <a:xfrm>
            <a:off x="683536" y="2869453"/>
            <a:ext cx="2518638" cy="646331"/>
          </a:xfrm>
          <a:prstGeom prst="rect">
            <a:avLst/>
          </a:prstGeom>
        </p:spPr>
        <p:txBody>
          <a:bodyPr wrap="none">
            <a:spAutoFit/>
          </a:bodyPr>
          <a:lstStyle/>
          <a:p>
            <a:pPr algn="ctr"/>
            <a:r>
              <a:rPr lang="en-US" i="1" dirty="0" smtClean="0">
                <a:solidFill>
                  <a:srgbClr val="0070C0"/>
                </a:solidFill>
                <a:latin typeface="Arial" panose="020B0604020202020204" pitchFamily="34" charset="0"/>
                <a:cs typeface="Arial" panose="020B0604020202020204" pitchFamily="34" charset="0"/>
              </a:rPr>
              <a:t>Hemodialysis catheter </a:t>
            </a:r>
          </a:p>
          <a:p>
            <a:pPr algn="ctr"/>
            <a:r>
              <a:rPr lang="en-US" dirty="0" smtClean="0"/>
              <a:t>450866001</a:t>
            </a:r>
            <a:endParaRPr lang="en-US" dirty="0"/>
          </a:p>
        </p:txBody>
      </p:sp>
      <p:sp>
        <p:nvSpPr>
          <p:cNvPr id="11" name="Rectangle 10"/>
          <p:cNvSpPr/>
          <p:nvPr/>
        </p:nvSpPr>
        <p:spPr>
          <a:xfrm>
            <a:off x="82808" y="5447746"/>
            <a:ext cx="3896247" cy="646331"/>
          </a:xfrm>
          <a:prstGeom prst="rect">
            <a:avLst/>
          </a:prstGeom>
        </p:spPr>
        <p:txBody>
          <a:bodyPr wrap="square">
            <a:spAutoFit/>
          </a:bodyPr>
          <a:lstStyle/>
          <a:p>
            <a:pPr algn="ctr"/>
            <a:r>
              <a:rPr lang="en-US" i="1" dirty="0" smtClean="0">
                <a:solidFill>
                  <a:srgbClr val="0070C0"/>
                </a:solidFill>
                <a:latin typeface="Arial" panose="020B0604020202020204" pitchFamily="34" charset="0"/>
                <a:cs typeface="Arial" panose="020B0604020202020204" pitchFamily="34" charset="0"/>
              </a:rPr>
              <a:t>Non-tunneled hemodialysis catheter</a:t>
            </a:r>
          </a:p>
          <a:p>
            <a:pPr algn="ctr"/>
            <a:r>
              <a:rPr lang="en-US" dirty="0" smtClean="0"/>
              <a:t>450864003</a:t>
            </a:r>
            <a:endParaRPr lang="en-US" dirty="0"/>
          </a:p>
        </p:txBody>
      </p:sp>
      <p:sp>
        <p:nvSpPr>
          <p:cNvPr id="13" name="Rectangle 12"/>
          <p:cNvSpPr/>
          <p:nvPr/>
        </p:nvSpPr>
        <p:spPr>
          <a:xfrm>
            <a:off x="937066" y="291160"/>
            <a:ext cx="1937262" cy="646331"/>
          </a:xfrm>
          <a:prstGeom prst="rect">
            <a:avLst/>
          </a:prstGeom>
        </p:spPr>
        <p:txBody>
          <a:bodyPr wrap="none">
            <a:spAutoFit/>
          </a:bodyPr>
          <a:lstStyle/>
          <a:p>
            <a:pPr algn="ctr"/>
            <a:r>
              <a:rPr lang="en-US" i="1" dirty="0" smtClean="0">
                <a:solidFill>
                  <a:srgbClr val="0070C0"/>
                </a:solidFill>
                <a:latin typeface="Arial" panose="020B0604020202020204" pitchFamily="34" charset="0"/>
                <a:cs typeface="Arial" panose="020B0604020202020204" pitchFamily="34" charset="0"/>
              </a:rPr>
              <a:t>Vascular cannula</a:t>
            </a:r>
          </a:p>
          <a:p>
            <a:pPr algn="ctr"/>
            <a:r>
              <a:rPr lang="en-US" dirty="0" smtClean="0"/>
              <a:t>258620006</a:t>
            </a:r>
            <a:endParaRPr lang="en-US" dirty="0"/>
          </a:p>
        </p:txBody>
      </p:sp>
      <p:sp>
        <p:nvSpPr>
          <p:cNvPr id="14" name="Right Arrow 13"/>
          <p:cNvSpPr/>
          <p:nvPr/>
        </p:nvSpPr>
        <p:spPr>
          <a:xfrm rot="17923926">
            <a:off x="6650366" y="1727669"/>
            <a:ext cx="2222100" cy="6409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Subtype</a:t>
            </a:r>
            <a:endParaRPr lang="en-US" dirty="0"/>
          </a:p>
        </p:txBody>
      </p:sp>
      <p:sp>
        <p:nvSpPr>
          <p:cNvPr id="15" name="Right Arrow 14"/>
          <p:cNvSpPr/>
          <p:nvPr/>
        </p:nvSpPr>
        <p:spPr>
          <a:xfrm>
            <a:off x="3812214" y="269561"/>
            <a:ext cx="3799547" cy="6409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Direct device</a:t>
            </a:r>
            <a:endParaRPr lang="en-US" dirty="0"/>
          </a:p>
        </p:txBody>
      </p:sp>
      <p:sp>
        <p:nvSpPr>
          <p:cNvPr id="16" name="Right Arrow 15"/>
          <p:cNvSpPr/>
          <p:nvPr/>
        </p:nvSpPr>
        <p:spPr>
          <a:xfrm rot="16200000">
            <a:off x="1309132" y="4229241"/>
            <a:ext cx="1267448" cy="6409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Subtype</a:t>
            </a:r>
            <a:endParaRPr lang="en-US" dirty="0"/>
          </a:p>
        </p:txBody>
      </p:sp>
      <p:sp>
        <p:nvSpPr>
          <p:cNvPr id="17" name="Right Arrow 16"/>
          <p:cNvSpPr/>
          <p:nvPr/>
        </p:nvSpPr>
        <p:spPr>
          <a:xfrm rot="2626156">
            <a:off x="2451138" y="1813791"/>
            <a:ext cx="2433164" cy="6409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Direct device</a:t>
            </a:r>
            <a:endParaRPr lang="en-US" dirty="0"/>
          </a:p>
        </p:txBody>
      </p:sp>
      <p:sp>
        <p:nvSpPr>
          <p:cNvPr id="18" name="Right Arrow 17"/>
          <p:cNvSpPr/>
          <p:nvPr/>
        </p:nvSpPr>
        <p:spPr>
          <a:xfrm rot="16200000">
            <a:off x="1331136" y="1721493"/>
            <a:ext cx="1162112" cy="6409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Subtype</a:t>
            </a:r>
            <a:endParaRPr lang="en-US" dirty="0"/>
          </a:p>
        </p:txBody>
      </p:sp>
      <p:sp>
        <p:nvSpPr>
          <p:cNvPr id="19" name="Right Arrow 18"/>
          <p:cNvSpPr/>
          <p:nvPr/>
        </p:nvSpPr>
        <p:spPr>
          <a:xfrm>
            <a:off x="4288557" y="5447745"/>
            <a:ext cx="2348238" cy="6409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Direct device</a:t>
            </a:r>
            <a:endParaRPr lang="en-US" dirty="0"/>
          </a:p>
        </p:txBody>
      </p:sp>
      <p:sp>
        <p:nvSpPr>
          <p:cNvPr id="20" name="Right Arrow 19"/>
          <p:cNvSpPr/>
          <p:nvPr/>
        </p:nvSpPr>
        <p:spPr>
          <a:xfrm rot="16200000">
            <a:off x="7893585" y="3025348"/>
            <a:ext cx="3675232" cy="6409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Subtype</a:t>
            </a:r>
            <a:endParaRPr lang="en-US" dirty="0"/>
          </a:p>
        </p:txBody>
      </p:sp>
    </p:spTree>
    <p:extLst>
      <p:ext uri="{BB962C8B-B14F-4D97-AF65-F5344CB8AC3E}">
        <p14:creationId xmlns:p14="http://schemas.microsoft.com/office/powerpoint/2010/main" xmlns="" val="582900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34716" y="500467"/>
            <a:ext cx="5074851" cy="388696"/>
          </a:xfrm>
          <a:prstGeom prst="rect">
            <a:avLst/>
          </a:prstGeom>
        </p:spPr>
        <p:txBody>
          <a:bodyPr wrap="none">
            <a:spAutoFit/>
          </a:bodyPr>
          <a:lstStyle/>
          <a:p>
            <a:pPr>
              <a:lnSpc>
                <a:spcPct val="107000"/>
              </a:lnSpc>
            </a:pPr>
            <a:r>
              <a:rPr lang="en-US" i="1" dirty="0">
                <a:solidFill>
                  <a:srgbClr val="0070C0"/>
                </a:solidFill>
                <a:latin typeface="Arial" panose="020B0604020202020204" pitchFamily="34" charset="0"/>
                <a:ea typeface="Calibri" panose="020F0502020204030204" pitchFamily="34" charset="0"/>
                <a:cs typeface="Arial" panose="020B0604020202020204" pitchFamily="34" charset="0"/>
              </a:rPr>
              <a:t>Vascular catheter (physical object) (258623008)</a:t>
            </a:r>
          </a:p>
        </p:txBody>
      </p:sp>
      <p:graphicFrame>
        <p:nvGraphicFramePr>
          <p:cNvPr id="4" name="Table 3"/>
          <p:cNvGraphicFramePr>
            <a:graphicFrameLocks noGrp="1"/>
          </p:cNvGraphicFramePr>
          <p:nvPr>
            <p:extLst>
              <p:ext uri="{D42A27DB-BD31-4B8C-83A1-F6EECF244321}">
                <p14:modId xmlns:p14="http://schemas.microsoft.com/office/powerpoint/2010/main" xmlns="" val="407632169"/>
              </p:ext>
            </p:extLst>
          </p:nvPr>
        </p:nvGraphicFramePr>
        <p:xfrm>
          <a:off x="1586444" y="1000019"/>
          <a:ext cx="3785698" cy="1524000"/>
        </p:xfrm>
        <a:graphic>
          <a:graphicData uri="http://schemas.openxmlformats.org/drawingml/2006/table">
            <a:tbl>
              <a:tblPr>
                <a:tableStyleId>{5C22544A-7EE6-4342-B048-85BDC9FD1C3A}</a:tableStyleId>
              </a:tblPr>
              <a:tblGrid>
                <a:gridCol w="3018996"/>
                <a:gridCol w="766702"/>
              </a:tblGrid>
              <a:tr h="190500">
                <a:tc>
                  <a:txBody>
                    <a:bodyPr/>
                    <a:lstStyle/>
                    <a:p>
                      <a:pPr algn="l" fontAlgn="b"/>
                      <a:r>
                        <a:rPr lang="en-US" sz="1100" u="none" strike="noStrike" dirty="0">
                          <a:effectLst/>
                        </a:rPr>
                        <a:t>Direct device (attribute)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130</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Indirect device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5</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Procedure device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Specimen source identity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9</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Associated with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14</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dirty="0">
                          <a:effectLst/>
                        </a:rPr>
                        <a:t>Using device (attribute)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359</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Using access device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19</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b="1" i="0" u="none" strike="noStrike" dirty="0" smtClean="0">
                          <a:solidFill>
                            <a:srgbClr val="000000"/>
                          </a:solidFill>
                          <a:effectLst/>
                          <a:latin typeface="Calibri" panose="020F0502020204030204" pitchFamily="34" charset="0"/>
                        </a:rPr>
                        <a:t>Total</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1" i="0" u="none" strike="noStrike" dirty="0" smtClean="0">
                          <a:solidFill>
                            <a:srgbClr val="000000"/>
                          </a:solidFill>
                          <a:effectLst/>
                          <a:latin typeface="Calibri" panose="020F0502020204030204" pitchFamily="34" charset="0"/>
                        </a:rPr>
                        <a:t>537</a:t>
                      </a:r>
                      <a:endParaRPr lang="en-US" sz="1100" b="1"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5" name="Rectangle 4"/>
          <p:cNvSpPr/>
          <p:nvPr/>
        </p:nvSpPr>
        <p:spPr>
          <a:xfrm>
            <a:off x="2847541" y="2751664"/>
            <a:ext cx="5049203" cy="388696"/>
          </a:xfrm>
          <a:prstGeom prst="rect">
            <a:avLst/>
          </a:prstGeom>
        </p:spPr>
        <p:txBody>
          <a:bodyPr wrap="none">
            <a:spAutoFit/>
          </a:bodyPr>
          <a:lstStyle/>
          <a:p>
            <a:pPr>
              <a:lnSpc>
                <a:spcPct val="107000"/>
              </a:lnSpc>
            </a:pPr>
            <a:r>
              <a:rPr lang="en-US" i="1" dirty="0">
                <a:solidFill>
                  <a:srgbClr val="0070C0"/>
                </a:solidFill>
                <a:latin typeface="Arial" panose="020B0604020202020204" pitchFamily="34" charset="0"/>
                <a:ea typeface="Calibri" panose="020F0502020204030204" pitchFamily="34" charset="0"/>
                <a:cs typeface="Arial" panose="020B0604020202020204" pitchFamily="34" charset="0"/>
              </a:rPr>
              <a:t>Vascular </a:t>
            </a:r>
            <a:r>
              <a:rPr lang="en-US" i="1" dirty="0" smtClean="0">
                <a:solidFill>
                  <a:srgbClr val="0070C0"/>
                </a:solidFill>
                <a:latin typeface="Arial" panose="020B0604020202020204" pitchFamily="34" charset="0"/>
                <a:ea typeface="Calibri" panose="020F0502020204030204" pitchFamily="34" charset="0"/>
                <a:cs typeface="Arial" panose="020B0604020202020204" pitchFamily="34" charset="0"/>
              </a:rPr>
              <a:t>cannula </a:t>
            </a:r>
            <a:r>
              <a:rPr lang="en-US" i="1" dirty="0">
                <a:solidFill>
                  <a:srgbClr val="0070C0"/>
                </a:solidFill>
                <a:latin typeface="Arial" panose="020B0604020202020204" pitchFamily="34" charset="0"/>
                <a:ea typeface="Calibri" panose="020F0502020204030204" pitchFamily="34" charset="0"/>
                <a:cs typeface="Arial" panose="020B0604020202020204" pitchFamily="34" charset="0"/>
              </a:rPr>
              <a:t>(physical object) </a:t>
            </a:r>
            <a:r>
              <a:rPr lang="en-US" i="1" dirty="0" smtClean="0">
                <a:solidFill>
                  <a:srgbClr val="0070C0"/>
                </a:solidFill>
                <a:latin typeface="Arial" panose="020B0604020202020204" pitchFamily="34" charset="0"/>
                <a:ea typeface="Calibri" panose="020F0502020204030204" pitchFamily="34" charset="0"/>
                <a:cs typeface="Arial" panose="020B0604020202020204" pitchFamily="34" charset="0"/>
              </a:rPr>
              <a:t>(</a:t>
            </a:r>
            <a:r>
              <a:rPr lang="en-US" i="1" dirty="0">
                <a:solidFill>
                  <a:srgbClr val="0070C0"/>
                </a:solidFill>
                <a:latin typeface="Arial" panose="020B0604020202020204" pitchFamily="34" charset="0"/>
                <a:ea typeface="Calibri" panose="020F0502020204030204" pitchFamily="34" charset="0"/>
                <a:cs typeface="Arial" panose="020B0604020202020204" pitchFamily="34" charset="0"/>
              </a:rPr>
              <a:t>258620006</a:t>
            </a:r>
            <a:r>
              <a:rPr lang="en-US" i="1" dirty="0" smtClean="0">
                <a:solidFill>
                  <a:srgbClr val="0070C0"/>
                </a:solidFill>
                <a:latin typeface="Arial" panose="020B0604020202020204" pitchFamily="34" charset="0"/>
                <a:ea typeface="Calibri" panose="020F0502020204030204" pitchFamily="34" charset="0"/>
                <a:cs typeface="Arial" panose="020B0604020202020204" pitchFamily="34" charset="0"/>
              </a:rPr>
              <a:t>)</a:t>
            </a:r>
            <a:endParaRPr lang="en-US" i="1" dirty="0">
              <a:solidFill>
                <a:srgbClr val="0070C0"/>
              </a:solidFill>
              <a:latin typeface="Arial" panose="020B0604020202020204" pitchFamily="34" charset="0"/>
              <a:ea typeface="Calibri" panose="020F050202020403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xmlns="" val="3976831388"/>
              </p:ext>
            </p:extLst>
          </p:nvPr>
        </p:nvGraphicFramePr>
        <p:xfrm>
          <a:off x="1487758" y="3412554"/>
          <a:ext cx="3903471" cy="952500"/>
        </p:xfrm>
        <a:graphic>
          <a:graphicData uri="http://schemas.openxmlformats.org/drawingml/2006/table">
            <a:tbl>
              <a:tblPr>
                <a:tableStyleId>{5C22544A-7EE6-4342-B048-85BDC9FD1C3A}</a:tableStyleId>
              </a:tblPr>
              <a:tblGrid>
                <a:gridCol w="3114382"/>
                <a:gridCol w="789089"/>
              </a:tblGrid>
              <a:tr h="190500">
                <a:tc>
                  <a:txBody>
                    <a:bodyPr/>
                    <a:lstStyle/>
                    <a:p>
                      <a:pPr algn="l" fontAlgn="b"/>
                      <a:r>
                        <a:rPr lang="en-US" sz="1100" u="none" strike="noStrike" dirty="0">
                          <a:effectLst/>
                        </a:rPr>
                        <a:t>Direct device (attribute)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52</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Indirect device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Procedure device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dirty="0">
                          <a:effectLst/>
                        </a:rPr>
                        <a:t>Specimen source identity (attribute)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4</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b="1" i="0" u="none" strike="noStrike" dirty="0" smtClean="0">
                          <a:solidFill>
                            <a:srgbClr val="000000"/>
                          </a:solidFill>
                          <a:effectLst/>
                          <a:latin typeface="Calibri" panose="020F0502020204030204" pitchFamily="34" charset="0"/>
                        </a:rPr>
                        <a:t>Total</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1" i="0" u="none" strike="noStrike" dirty="0" smtClean="0">
                          <a:solidFill>
                            <a:srgbClr val="000000"/>
                          </a:solidFill>
                          <a:effectLst/>
                          <a:latin typeface="Calibri" panose="020F0502020204030204" pitchFamily="34" charset="0"/>
                        </a:rPr>
                        <a:t>60</a:t>
                      </a:r>
                      <a:endParaRPr lang="en-US" sz="1100" b="1"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7" name="Rectangle 6"/>
          <p:cNvSpPr/>
          <p:nvPr/>
        </p:nvSpPr>
        <p:spPr>
          <a:xfrm>
            <a:off x="2847541" y="4566004"/>
            <a:ext cx="4600362" cy="388696"/>
          </a:xfrm>
          <a:prstGeom prst="rect">
            <a:avLst/>
          </a:prstGeom>
        </p:spPr>
        <p:txBody>
          <a:bodyPr wrap="none">
            <a:spAutoFit/>
          </a:bodyPr>
          <a:lstStyle/>
          <a:p>
            <a:pPr>
              <a:lnSpc>
                <a:spcPct val="107000"/>
              </a:lnSpc>
            </a:pPr>
            <a:r>
              <a:rPr lang="en-US" i="1" dirty="0">
                <a:solidFill>
                  <a:srgbClr val="0070C0"/>
                </a:solidFill>
                <a:latin typeface="Arial" panose="020B0604020202020204" pitchFamily="34" charset="0"/>
                <a:ea typeface="Calibri" panose="020F0502020204030204" pitchFamily="34" charset="0"/>
                <a:cs typeface="Arial" panose="020B0604020202020204" pitchFamily="34" charset="0"/>
              </a:rPr>
              <a:t>Vascular line (physical object) (278422005)</a:t>
            </a:r>
          </a:p>
        </p:txBody>
      </p:sp>
      <p:graphicFrame>
        <p:nvGraphicFramePr>
          <p:cNvPr id="8" name="Table 7"/>
          <p:cNvGraphicFramePr>
            <a:graphicFrameLocks noGrp="1"/>
          </p:cNvGraphicFramePr>
          <p:nvPr>
            <p:extLst>
              <p:ext uri="{D42A27DB-BD31-4B8C-83A1-F6EECF244321}">
                <p14:modId xmlns:p14="http://schemas.microsoft.com/office/powerpoint/2010/main" xmlns="" val="4251058701"/>
              </p:ext>
            </p:extLst>
          </p:nvPr>
        </p:nvGraphicFramePr>
        <p:xfrm>
          <a:off x="1452662" y="5190425"/>
          <a:ext cx="3932304" cy="381000"/>
        </p:xfrm>
        <a:graphic>
          <a:graphicData uri="http://schemas.openxmlformats.org/drawingml/2006/table">
            <a:tbl>
              <a:tblPr>
                <a:tableStyleId>{5C22544A-7EE6-4342-B048-85BDC9FD1C3A}</a:tableStyleId>
              </a:tblPr>
              <a:tblGrid>
                <a:gridCol w="3137386"/>
                <a:gridCol w="794918"/>
              </a:tblGrid>
              <a:tr h="190500">
                <a:tc>
                  <a:txBody>
                    <a:bodyPr/>
                    <a:lstStyle/>
                    <a:p>
                      <a:pPr algn="l" fontAlgn="b"/>
                      <a:r>
                        <a:rPr lang="en-US" sz="1100" u="none" strike="noStrike" dirty="0">
                          <a:effectLst/>
                        </a:rPr>
                        <a:t>Specimen source identity (attribute)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smtClean="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b="1" i="0" u="none" strike="noStrike" dirty="0" smtClean="0">
                          <a:solidFill>
                            <a:srgbClr val="000000"/>
                          </a:solidFill>
                          <a:effectLst/>
                          <a:latin typeface="Calibri" panose="020F0502020204030204" pitchFamily="34" charset="0"/>
                        </a:rPr>
                        <a:t>Total</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1" i="0" u="none" strike="noStrike" dirty="0" smtClean="0">
                          <a:solidFill>
                            <a:srgbClr val="000000"/>
                          </a:solidFill>
                          <a:effectLst/>
                          <a:latin typeface="Calibri" panose="020F0502020204030204" pitchFamily="34" charset="0"/>
                        </a:rPr>
                        <a:t>1</a:t>
                      </a:r>
                      <a:endParaRPr lang="en-US" sz="1100" b="1"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9" name="TextBox 8"/>
          <p:cNvSpPr txBox="1"/>
          <p:nvPr/>
        </p:nvSpPr>
        <p:spPr>
          <a:xfrm>
            <a:off x="6208799" y="962311"/>
            <a:ext cx="5074508" cy="646331"/>
          </a:xfrm>
          <a:prstGeom prst="rect">
            <a:avLst/>
          </a:prstGeom>
          <a:noFill/>
        </p:spPr>
        <p:txBody>
          <a:bodyPr wrap="square" rtlCol="0">
            <a:spAutoFit/>
          </a:bodyPr>
          <a:lstStyle/>
          <a:p>
            <a:r>
              <a:rPr lang="en-US" dirty="0" smtClean="0"/>
              <a:t>11 concepts with vascular catheter in a defining component have cannula in FSN.</a:t>
            </a:r>
          </a:p>
        </p:txBody>
      </p:sp>
      <p:sp>
        <p:nvSpPr>
          <p:cNvPr id="10" name="TextBox 9"/>
          <p:cNvSpPr txBox="1"/>
          <p:nvPr/>
        </p:nvSpPr>
        <p:spPr>
          <a:xfrm>
            <a:off x="6227311" y="3285097"/>
            <a:ext cx="4753231" cy="646331"/>
          </a:xfrm>
          <a:prstGeom prst="rect">
            <a:avLst/>
          </a:prstGeom>
          <a:noFill/>
        </p:spPr>
        <p:txBody>
          <a:bodyPr wrap="square" rtlCol="0">
            <a:spAutoFit/>
          </a:bodyPr>
          <a:lstStyle/>
          <a:p>
            <a:r>
              <a:rPr lang="en-US" dirty="0" smtClean="0"/>
              <a:t>3 concepts with vascular cannula in a defining relationship have catheter in FSN.</a:t>
            </a:r>
          </a:p>
        </p:txBody>
      </p:sp>
      <p:sp>
        <p:nvSpPr>
          <p:cNvPr id="11" name="TextBox 10"/>
          <p:cNvSpPr txBox="1"/>
          <p:nvPr/>
        </p:nvSpPr>
        <p:spPr>
          <a:xfrm>
            <a:off x="6218055" y="1682037"/>
            <a:ext cx="4481384" cy="923330"/>
          </a:xfrm>
          <a:prstGeom prst="rect">
            <a:avLst/>
          </a:prstGeom>
          <a:noFill/>
        </p:spPr>
        <p:txBody>
          <a:bodyPr wrap="square" rtlCol="0">
            <a:spAutoFit/>
          </a:bodyPr>
          <a:lstStyle/>
          <a:p>
            <a:r>
              <a:rPr lang="en-US" dirty="0" smtClean="0"/>
              <a:t>Of 537 concepts, 13 are disorders, 1 finding, 9 specimens, 5 regimes/therapy.   The balance are procedures.</a:t>
            </a:r>
            <a:endParaRPr lang="en-US" dirty="0"/>
          </a:p>
        </p:txBody>
      </p:sp>
      <p:sp>
        <p:nvSpPr>
          <p:cNvPr id="12" name="TextBox 11"/>
          <p:cNvSpPr txBox="1"/>
          <p:nvPr/>
        </p:nvSpPr>
        <p:spPr>
          <a:xfrm>
            <a:off x="6218055" y="4064050"/>
            <a:ext cx="5083764" cy="369332"/>
          </a:xfrm>
          <a:prstGeom prst="rect">
            <a:avLst/>
          </a:prstGeom>
          <a:noFill/>
        </p:spPr>
        <p:txBody>
          <a:bodyPr wrap="none" rtlCol="0">
            <a:spAutoFit/>
          </a:bodyPr>
          <a:lstStyle/>
          <a:p>
            <a:r>
              <a:rPr lang="en-US" dirty="0" smtClean="0"/>
              <a:t>Of 60 concepts, 56 are procedures, 4 are specimens.</a:t>
            </a:r>
            <a:endParaRPr lang="en-US" dirty="0"/>
          </a:p>
        </p:txBody>
      </p:sp>
      <p:sp>
        <p:nvSpPr>
          <p:cNvPr id="13" name="TextBox 12"/>
          <p:cNvSpPr txBox="1"/>
          <p:nvPr/>
        </p:nvSpPr>
        <p:spPr>
          <a:xfrm>
            <a:off x="6208799" y="5190425"/>
            <a:ext cx="4962057" cy="1477328"/>
          </a:xfrm>
          <a:prstGeom prst="rect">
            <a:avLst/>
          </a:prstGeom>
          <a:noFill/>
        </p:spPr>
        <p:txBody>
          <a:bodyPr wrap="square" rtlCol="0">
            <a:spAutoFit/>
          </a:bodyPr>
          <a:lstStyle/>
          <a:p>
            <a:r>
              <a:rPr lang="en-US" dirty="0" smtClean="0"/>
              <a:t>1 specimen concept defined using the “arterial line” subtype.  An additional 28 concepts are catheter specimens and 5 concepts are cannula specimens.  Not all are related to “vascular devices”</a:t>
            </a:r>
            <a:endParaRPr lang="en-US" dirty="0"/>
          </a:p>
        </p:txBody>
      </p:sp>
    </p:spTree>
    <p:extLst>
      <p:ext uri="{BB962C8B-B14F-4D97-AF65-F5344CB8AC3E}">
        <p14:creationId xmlns:p14="http://schemas.microsoft.com/office/powerpoint/2010/main" xmlns="" val="3907419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1023186" y="2553952"/>
            <a:ext cx="4819650" cy="1162050"/>
          </a:xfrm>
          <a:prstGeom prst="rect">
            <a:avLst/>
          </a:prstGeom>
        </p:spPr>
      </p:pic>
      <p:pic>
        <p:nvPicPr>
          <p:cNvPr id="3" name="Picture 2"/>
          <p:cNvPicPr>
            <a:picLocks noChangeAspect="1"/>
          </p:cNvPicPr>
          <p:nvPr/>
        </p:nvPicPr>
        <p:blipFill>
          <a:blip r:embed="rId3" cstate="print"/>
          <a:stretch>
            <a:fillRect/>
          </a:stretch>
        </p:blipFill>
        <p:spPr>
          <a:xfrm>
            <a:off x="7125702" y="2553952"/>
            <a:ext cx="3314700" cy="1990725"/>
          </a:xfrm>
          <a:prstGeom prst="rect">
            <a:avLst/>
          </a:prstGeom>
        </p:spPr>
      </p:pic>
      <p:sp>
        <p:nvSpPr>
          <p:cNvPr id="4" name="Title 3"/>
          <p:cNvSpPr>
            <a:spLocks noGrp="1"/>
          </p:cNvSpPr>
          <p:nvPr>
            <p:ph type="title"/>
          </p:nvPr>
        </p:nvSpPr>
        <p:spPr/>
        <p:txBody>
          <a:bodyPr/>
          <a:lstStyle/>
          <a:p>
            <a:r>
              <a:rPr lang="en-US" dirty="0" smtClean="0"/>
              <a:t>Hmm…</a:t>
            </a:r>
            <a:endParaRPr lang="en-US" dirty="0"/>
          </a:p>
        </p:txBody>
      </p:sp>
      <p:sp>
        <p:nvSpPr>
          <p:cNvPr id="5" name="Right Arrow 4"/>
          <p:cNvSpPr/>
          <p:nvPr/>
        </p:nvSpPr>
        <p:spPr>
          <a:xfrm>
            <a:off x="5818271" y="3716002"/>
            <a:ext cx="1283368" cy="3128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rot="10800000">
            <a:off x="10440402" y="3716001"/>
            <a:ext cx="1283368" cy="3128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0296584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660</TotalTime>
  <Words>879</Words>
  <Application>Microsoft Office PowerPoint</Application>
  <PresentationFormat>Custom</PresentationFormat>
  <Paragraphs>138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Lines and catheters and cannulas (oh my!)</vt:lpstr>
      <vt:lpstr>Slide 2</vt:lpstr>
      <vt:lpstr>Slide 3</vt:lpstr>
      <vt:lpstr>Global Medical Device Nomenclature (GMDN) ǂ  </vt:lpstr>
      <vt:lpstr>Global Medical Device Nomenclature (GMDN) </vt:lpstr>
      <vt:lpstr>Slide 6</vt:lpstr>
      <vt:lpstr>Slide 7</vt:lpstr>
      <vt:lpstr>Slide 8</vt:lpstr>
      <vt:lpstr>Hmm…</vt:lpstr>
      <vt:lpstr>Odds and ends</vt:lpstr>
      <vt:lpstr>Stop thinking so hard?</vt:lpstr>
      <vt:lpstr>While I was under the hood…</vt:lpstr>
      <vt:lpstr>Leave this alone?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Wilcke, Jeff</dc:creator>
  <cp:lastModifiedBy>Andrew</cp:lastModifiedBy>
  <cp:revision>31</cp:revision>
  <cp:lastPrinted>2014-09-08T15:58:14Z</cp:lastPrinted>
  <dcterms:created xsi:type="dcterms:W3CDTF">2014-09-08T15:19:06Z</dcterms:created>
  <dcterms:modified xsi:type="dcterms:W3CDTF">2014-09-26T13:04:07Z</dcterms:modified>
</cp:coreProperties>
</file>