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79" r:id="rId2"/>
    <p:sldId id="376" r:id="rId3"/>
  </p:sldIdLst>
  <p:sldSz cx="9144000" cy="6858000" type="screen4x3"/>
  <p:notesSz cx="6881813" cy="100028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6">
          <p15:clr>
            <a:srgbClr val="A4A3A4"/>
          </p15:clr>
        </p15:guide>
        <p15:guide id="2" orient="horz" pos="3908">
          <p15:clr>
            <a:srgbClr val="A4A3A4"/>
          </p15:clr>
        </p15:guide>
        <p15:guide id="3" orient="horz" pos="3566">
          <p15:clr>
            <a:srgbClr val="A4A3A4"/>
          </p15:clr>
        </p15:guide>
        <p15:guide id="4" orient="horz" pos="1341">
          <p15:clr>
            <a:srgbClr val="A4A3A4"/>
          </p15:clr>
        </p15:guide>
        <p15:guide id="5" orient="horz" pos="443">
          <p15:clr>
            <a:srgbClr val="A4A3A4"/>
          </p15:clr>
        </p15:guide>
        <p15:guide id="6" pos="511">
          <p15:clr>
            <a:srgbClr val="A4A3A4"/>
          </p15:clr>
        </p15:guide>
        <p15:guide id="7" pos="4889">
          <p15:clr>
            <a:srgbClr val="A4A3A4"/>
          </p15:clr>
        </p15:guide>
        <p15:guide id="8" pos="21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B00"/>
    <a:srgbClr val="3DB7E4"/>
    <a:srgbClr val="E98300"/>
    <a:srgbClr val="3F9C35"/>
    <a:srgbClr val="A5ACAF"/>
    <a:srgbClr val="FFFFFF"/>
    <a:srgbClr val="D3BF96"/>
    <a:srgbClr val="857363"/>
    <a:srgbClr val="A2AAAD"/>
    <a:srgbClr val="DAD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Format med tema 1 - dekorfärg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just format 1 - Dekorfärg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just format 3 - Dekorfärg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llanmörkt format 4 - Dekorfärg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2" autoAdjust="0"/>
    <p:restoredTop sz="68721" autoAdjust="0"/>
  </p:normalViewPr>
  <p:slideViewPr>
    <p:cSldViewPr snapToGrid="0" showGuides="1">
      <p:cViewPr varScale="1">
        <p:scale>
          <a:sx n="53" d="100"/>
          <a:sy n="53" d="100"/>
        </p:scale>
        <p:origin x="2105" y="38"/>
      </p:cViewPr>
      <p:guideLst>
        <p:guide orient="horz" pos="1256"/>
        <p:guide orient="horz" pos="3908"/>
        <p:guide orient="horz" pos="3566"/>
        <p:guide orient="horz" pos="1341"/>
        <p:guide orient="horz" pos="443"/>
        <p:guide pos="511"/>
        <p:guide pos="4889"/>
        <p:guide pos="21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1778" cy="500873"/>
          </a:xfrm>
          <a:prstGeom prst="rect">
            <a:avLst/>
          </a:prstGeom>
        </p:spPr>
        <p:txBody>
          <a:bodyPr vert="horz" lIns="102314" tIns="51157" rIns="102314" bIns="51157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98330" y="1"/>
            <a:ext cx="2981778" cy="500873"/>
          </a:xfrm>
          <a:prstGeom prst="rect">
            <a:avLst/>
          </a:prstGeom>
        </p:spPr>
        <p:txBody>
          <a:bodyPr vert="horz" lIns="102314" tIns="51157" rIns="102314" bIns="51157" rtlCol="0"/>
          <a:lstStyle>
            <a:lvl1pPr algn="r">
              <a:defRPr sz="1300"/>
            </a:lvl1pPr>
          </a:lstStyle>
          <a:p>
            <a:fld id="{8522B8E0-0BEF-415A-B5A7-43EEEC15CB99}" type="datetimeFigureOut">
              <a:rPr lang="sv-SE" smtClean="0"/>
              <a:t>2016-10-25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500138"/>
            <a:ext cx="2981778" cy="500873"/>
          </a:xfrm>
          <a:prstGeom prst="rect">
            <a:avLst/>
          </a:prstGeom>
        </p:spPr>
        <p:txBody>
          <a:bodyPr vert="horz" lIns="102314" tIns="51157" rIns="102314" bIns="51157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98330" y="9500138"/>
            <a:ext cx="2981778" cy="500873"/>
          </a:xfrm>
          <a:prstGeom prst="rect">
            <a:avLst/>
          </a:prstGeom>
        </p:spPr>
        <p:txBody>
          <a:bodyPr vert="horz" lIns="102314" tIns="51157" rIns="102314" bIns="51157" rtlCol="0" anchor="b"/>
          <a:lstStyle>
            <a:lvl1pPr algn="r">
              <a:defRPr sz="1300"/>
            </a:lvl1pPr>
          </a:lstStyle>
          <a:p>
            <a:fld id="{09ED2972-368F-466C-9AE4-F70244D54E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163503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2119" cy="500142"/>
          </a:xfrm>
          <a:prstGeom prst="rect">
            <a:avLst/>
          </a:prstGeom>
        </p:spPr>
        <p:txBody>
          <a:bodyPr vert="horz" lIns="96463" tIns="48232" rIns="96463" bIns="48232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98102" y="1"/>
            <a:ext cx="2982119" cy="500142"/>
          </a:xfrm>
          <a:prstGeom prst="rect">
            <a:avLst/>
          </a:prstGeom>
        </p:spPr>
        <p:txBody>
          <a:bodyPr vert="horz" lIns="96463" tIns="48232" rIns="96463" bIns="48232" rtlCol="0"/>
          <a:lstStyle>
            <a:lvl1pPr algn="r">
              <a:defRPr sz="1200"/>
            </a:lvl1pPr>
          </a:lstStyle>
          <a:p>
            <a:fld id="{00F28322-9E50-4BFC-ADA5-24FE44B8EB92}" type="datetimeFigureOut">
              <a:rPr lang="sv-SE" smtClean="0"/>
              <a:t>2016-10-25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50888"/>
            <a:ext cx="4999037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63" tIns="48232" rIns="96463" bIns="48232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63" tIns="48232" rIns="96463" bIns="48232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0142"/>
          </a:xfrm>
          <a:prstGeom prst="rect">
            <a:avLst/>
          </a:prstGeom>
        </p:spPr>
        <p:txBody>
          <a:bodyPr vert="horz" lIns="96463" tIns="48232" rIns="96463" bIns="48232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0142"/>
          </a:xfrm>
          <a:prstGeom prst="rect">
            <a:avLst/>
          </a:prstGeom>
        </p:spPr>
        <p:txBody>
          <a:bodyPr vert="horz" lIns="96463" tIns="48232" rIns="96463" bIns="48232" rtlCol="0" anchor="b"/>
          <a:lstStyle>
            <a:lvl1pPr algn="r">
              <a:defRPr sz="1200"/>
            </a:lvl1pPr>
          </a:lstStyle>
          <a:p>
            <a:fld id="{D4045FB0-5EAC-49C2-A7A1-C763FDD8135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8237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ktangel 1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0" y="4173579"/>
            <a:ext cx="9147600" cy="2684421"/>
          </a:xfrm>
          <a:custGeom>
            <a:avLst/>
            <a:gdLst>
              <a:gd name="connsiteX0" fmla="*/ 0 w 9147600"/>
              <a:gd name="connsiteY0" fmla="*/ 0 h 2708275"/>
              <a:gd name="connsiteX1" fmla="*/ 9147600 w 9147600"/>
              <a:gd name="connsiteY1" fmla="*/ 0 h 2708275"/>
              <a:gd name="connsiteX2" fmla="*/ 9147600 w 9147600"/>
              <a:gd name="connsiteY2" fmla="*/ 2708275 h 2708275"/>
              <a:gd name="connsiteX3" fmla="*/ 0 w 9147600"/>
              <a:gd name="connsiteY3" fmla="*/ 2708275 h 2708275"/>
              <a:gd name="connsiteX4" fmla="*/ 0 w 9147600"/>
              <a:gd name="connsiteY4" fmla="*/ 0 h 2708275"/>
              <a:gd name="connsiteX0" fmla="*/ 15903 w 9147600"/>
              <a:gd name="connsiteY0" fmla="*/ 2313829 h 2708275"/>
              <a:gd name="connsiteX1" fmla="*/ 9147600 w 9147600"/>
              <a:gd name="connsiteY1" fmla="*/ 0 h 2708275"/>
              <a:gd name="connsiteX2" fmla="*/ 9147600 w 9147600"/>
              <a:gd name="connsiteY2" fmla="*/ 2708275 h 2708275"/>
              <a:gd name="connsiteX3" fmla="*/ 0 w 9147600"/>
              <a:gd name="connsiteY3" fmla="*/ 2708275 h 2708275"/>
              <a:gd name="connsiteX4" fmla="*/ 15903 w 9147600"/>
              <a:gd name="connsiteY4" fmla="*/ 2313829 h 2708275"/>
              <a:gd name="connsiteX0" fmla="*/ 0 w 9155551"/>
              <a:gd name="connsiteY0" fmla="*/ 2313829 h 2708275"/>
              <a:gd name="connsiteX1" fmla="*/ 9155551 w 9155551"/>
              <a:gd name="connsiteY1" fmla="*/ 0 h 2708275"/>
              <a:gd name="connsiteX2" fmla="*/ 9155551 w 9155551"/>
              <a:gd name="connsiteY2" fmla="*/ 2708275 h 2708275"/>
              <a:gd name="connsiteX3" fmla="*/ 7951 w 9155551"/>
              <a:gd name="connsiteY3" fmla="*/ 2708275 h 2708275"/>
              <a:gd name="connsiteX4" fmla="*/ 0 w 9155551"/>
              <a:gd name="connsiteY4" fmla="*/ 2313829 h 2708275"/>
              <a:gd name="connsiteX0" fmla="*/ 0 w 9155551"/>
              <a:gd name="connsiteY0" fmla="*/ 2289975 h 2684421"/>
              <a:gd name="connsiteX1" fmla="*/ 9139649 w 9155551"/>
              <a:gd name="connsiteY1" fmla="*/ 0 h 2684421"/>
              <a:gd name="connsiteX2" fmla="*/ 9155551 w 9155551"/>
              <a:gd name="connsiteY2" fmla="*/ 2684421 h 2684421"/>
              <a:gd name="connsiteX3" fmla="*/ 7951 w 9155551"/>
              <a:gd name="connsiteY3" fmla="*/ 2684421 h 2684421"/>
              <a:gd name="connsiteX4" fmla="*/ 0 w 9155551"/>
              <a:gd name="connsiteY4" fmla="*/ 2289975 h 2684421"/>
              <a:gd name="connsiteX0" fmla="*/ 0 w 9155551"/>
              <a:gd name="connsiteY0" fmla="*/ 2289975 h 2684421"/>
              <a:gd name="connsiteX1" fmla="*/ 9139649 w 9155551"/>
              <a:gd name="connsiteY1" fmla="*/ 0 h 2684421"/>
              <a:gd name="connsiteX2" fmla="*/ 9155551 w 9155551"/>
              <a:gd name="connsiteY2" fmla="*/ 2684421 h 2684421"/>
              <a:gd name="connsiteX3" fmla="*/ 7951 w 9155551"/>
              <a:gd name="connsiteY3" fmla="*/ 2684421 h 2684421"/>
              <a:gd name="connsiteX4" fmla="*/ 0 w 9155551"/>
              <a:gd name="connsiteY4" fmla="*/ 2289975 h 2684421"/>
              <a:gd name="connsiteX0" fmla="*/ 1 w 9147600"/>
              <a:gd name="connsiteY0" fmla="*/ 2337683 h 2684421"/>
              <a:gd name="connsiteX1" fmla="*/ 9131698 w 9147600"/>
              <a:gd name="connsiteY1" fmla="*/ 0 h 2684421"/>
              <a:gd name="connsiteX2" fmla="*/ 9147600 w 9147600"/>
              <a:gd name="connsiteY2" fmla="*/ 2684421 h 2684421"/>
              <a:gd name="connsiteX3" fmla="*/ 0 w 9147600"/>
              <a:gd name="connsiteY3" fmla="*/ 2684421 h 2684421"/>
              <a:gd name="connsiteX4" fmla="*/ 1 w 9147600"/>
              <a:gd name="connsiteY4" fmla="*/ 2337683 h 2684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7600" h="2684421">
                <a:moveTo>
                  <a:pt x="1" y="2337683"/>
                </a:moveTo>
                <a:lnTo>
                  <a:pt x="9131698" y="0"/>
                </a:lnTo>
                <a:cubicBezTo>
                  <a:pt x="9136999" y="894807"/>
                  <a:pt x="9142299" y="1789614"/>
                  <a:pt x="9147600" y="2684421"/>
                </a:cubicBezTo>
                <a:lnTo>
                  <a:pt x="0" y="2684421"/>
                </a:lnTo>
                <a:cubicBezTo>
                  <a:pt x="0" y="2568842"/>
                  <a:pt x="1" y="2453262"/>
                  <a:pt x="1" y="2337683"/>
                </a:cubicBezTo>
                <a:close/>
              </a:path>
            </a:pathLst>
          </a:custGeom>
          <a:solidFill>
            <a:srgbClr val="A5ACAF"/>
          </a:solidFill>
        </p:spPr>
        <p:txBody>
          <a:bodyPr anchor="b" anchorCtr="0"/>
          <a:lstStyle>
            <a:lvl1pPr marL="0" indent="0" algn="r">
              <a:buNone/>
              <a:defRPr b="0"/>
            </a:lvl1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784342" y="2059055"/>
            <a:ext cx="7772400" cy="1104900"/>
          </a:xfrm>
        </p:spPr>
        <p:txBody>
          <a:bodyPr/>
          <a:lstStyle>
            <a:lvl1pPr>
              <a:defRPr sz="2600">
                <a:solidFill>
                  <a:srgbClr val="E98300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801688" y="4266501"/>
            <a:ext cx="5858518" cy="232375"/>
          </a:xfrm>
        </p:spPr>
        <p:txBody>
          <a:bodyPr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817590" y="5380362"/>
            <a:ext cx="1152128" cy="267235"/>
          </a:xfrm>
        </p:spPr>
        <p:txBody>
          <a:bodyPr/>
          <a:lstStyle>
            <a:lvl1pPr>
              <a:defRPr sz="900" b="1">
                <a:solidFill>
                  <a:srgbClr val="FFFFFF"/>
                </a:solidFill>
              </a:defRPr>
            </a:lvl1pPr>
          </a:lstStyle>
          <a:p>
            <a:fld id="{951E1291-CB28-4989-9728-5937B1AA67FA}" type="datetime1">
              <a:rPr lang="sv-SE" smtClean="0"/>
              <a:pPr/>
              <a:t>2016-10-25</a:t>
            </a:fld>
            <a:endParaRPr lang="sv-SE"/>
          </a:p>
        </p:txBody>
      </p:sp>
      <p:sp>
        <p:nvSpPr>
          <p:cNvPr id="14" name="Platshållare för text 13"/>
          <p:cNvSpPr>
            <a:spLocks noGrp="1"/>
          </p:cNvSpPr>
          <p:nvPr>
            <p:ph type="body" sz="quarter" idx="14"/>
          </p:nvPr>
        </p:nvSpPr>
        <p:spPr>
          <a:xfrm>
            <a:off x="801688" y="4475023"/>
            <a:ext cx="5858544" cy="72231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marL="285750" indent="0">
              <a:buNone/>
              <a:defRPr sz="1400">
                <a:solidFill>
                  <a:schemeClr val="bg2"/>
                </a:solidFill>
              </a:defRPr>
            </a:lvl2pPr>
            <a:lvl3pPr marL="539750" indent="0">
              <a:buNone/>
              <a:defRPr sz="1400">
                <a:solidFill>
                  <a:schemeClr val="bg2"/>
                </a:solidFill>
              </a:defRPr>
            </a:lvl3pPr>
            <a:lvl4pPr marL="723900" indent="0">
              <a:buNone/>
              <a:defRPr sz="1400">
                <a:solidFill>
                  <a:schemeClr val="bg2"/>
                </a:solidFill>
              </a:defRPr>
            </a:lvl4pPr>
            <a:lvl5pPr marL="927100" indent="0"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3" name="textruta 12"/>
          <p:cNvSpPr txBox="1"/>
          <p:nvPr userDrawn="1"/>
        </p:nvSpPr>
        <p:spPr>
          <a:xfrm>
            <a:off x="-1647825" y="2647950"/>
            <a:ext cx="15716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Presentationsrubrik:</a:t>
            </a:r>
            <a:br>
              <a:rPr lang="sv-SE" sz="1000" b="1" smtClean="0"/>
            </a:br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26pt</a:t>
            </a:r>
          </a:p>
        </p:txBody>
      </p:sp>
      <p:sp>
        <p:nvSpPr>
          <p:cNvPr id="15" name="textruta 14"/>
          <p:cNvSpPr txBox="1"/>
          <p:nvPr userDrawn="1"/>
        </p:nvSpPr>
        <p:spPr>
          <a:xfrm>
            <a:off x="-1838325" y="1209675"/>
            <a:ext cx="17621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14pt</a:t>
            </a:r>
          </a:p>
          <a:p>
            <a:pPr algn="r"/>
            <a:r>
              <a:rPr lang="sv-SE" sz="1000" b="1" smtClean="0">
                <a:solidFill>
                  <a:srgbClr val="ED8B00"/>
                </a:solidFill>
              </a:rPr>
              <a:t>Namn: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14pt</a:t>
            </a:r>
          </a:p>
          <a:p>
            <a:pPr algn="r"/>
            <a:endParaRPr lang="sv-SE" sz="100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14" y="800439"/>
            <a:ext cx="2592000" cy="54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236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text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03844" y="687600"/>
            <a:ext cx="6957444" cy="129614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8951C-414B-4133-B868-CDA8E03C542D}" type="datetime1">
              <a:rPr lang="sv-SE" smtClean="0"/>
              <a:t>2016-10-25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4224016" y="2059200"/>
            <a:ext cx="3537272" cy="3165227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801688" y="2127600"/>
            <a:ext cx="3299791" cy="3441117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 smtClean="0"/>
              <a:t>Klicka på ikonen för att lägga till en bild</a:t>
            </a:r>
            <a:endParaRPr lang="sv-SE" dirty="0"/>
          </a:p>
        </p:txBody>
      </p:sp>
      <p:sp>
        <p:nvSpPr>
          <p:cNvPr id="11" name="textruta 10"/>
          <p:cNvSpPr txBox="1"/>
          <p:nvPr userDrawn="1"/>
        </p:nvSpPr>
        <p:spPr>
          <a:xfrm>
            <a:off x="9277349" y="2647950"/>
            <a:ext cx="1257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000" b="1" smtClean="0"/>
              <a:t>Punktlista nivå 1:</a:t>
            </a:r>
          </a:p>
          <a:p>
            <a:pPr algn="l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19pt</a:t>
            </a:r>
          </a:p>
          <a:p>
            <a:pPr algn="l"/>
            <a:r>
              <a:rPr lang="sv-SE" sz="1000" b="1" smtClean="0"/>
              <a:t>Nivå 2:</a:t>
            </a:r>
          </a:p>
          <a:p>
            <a:pPr algn="l"/>
            <a:r>
              <a:rPr lang="sv-SE" sz="1000" smtClean="0"/>
              <a:t>Century Gothic normal 19pt</a:t>
            </a:r>
            <a:endParaRPr lang="sv-SE" sz="1000"/>
          </a:p>
        </p:txBody>
      </p:sp>
      <p:sp>
        <p:nvSpPr>
          <p:cNvPr id="13" name="textruta 12"/>
          <p:cNvSpPr txBox="1"/>
          <p:nvPr userDrawn="1"/>
        </p:nvSpPr>
        <p:spPr>
          <a:xfrm>
            <a:off x="-1333501" y="1209675"/>
            <a:ext cx="1257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33pt</a:t>
            </a:r>
            <a:endParaRPr lang="sv-SE" sz="1000"/>
          </a:p>
        </p:txBody>
      </p:sp>
      <p:sp>
        <p:nvSpPr>
          <p:cNvPr id="15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4335464" y="5221275"/>
            <a:ext cx="3422236" cy="3672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49016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03844" y="687600"/>
            <a:ext cx="6957444" cy="129614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81578-9905-4A69-8493-A9E02A662903}" type="datetime1">
              <a:rPr lang="sv-SE" smtClean="0"/>
              <a:t>2016-10-25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6" name="textruta 5"/>
          <p:cNvSpPr txBox="1"/>
          <p:nvPr userDrawn="1"/>
        </p:nvSpPr>
        <p:spPr>
          <a:xfrm>
            <a:off x="-1333501" y="1209675"/>
            <a:ext cx="1257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33pt</a:t>
            </a:r>
            <a:endParaRPr lang="sv-SE" sz="1000"/>
          </a:p>
        </p:txBody>
      </p:sp>
    </p:spTree>
    <p:extLst>
      <p:ext uri="{BB962C8B-B14F-4D97-AF65-F5344CB8AC3E}">
        <p14:creationId xmlns:p14="http://schemas.microsoft.com/office/powerpoint/2010/main" val="4265631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03844" y="687600"/>
            <a:ext cx="6828537" cy="129614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FAAC-D782-49C3-B6CE-B073C0D4147B}" type="datetime1">
              <a:rPr lang="sv-SE" smtClean="0"/>
              <a:t>2016-10-25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801688" y="2074072"/>
            <a:ext cx="6832600" cy="3438525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9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4324928" y="5612277"/>
            <a:ext cx="3312220" cy="153853"/>
          </a:xfrm>
        </p:spPr>
        <p:txBody>
          <a:bodyPr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0" name="textruta 9"/>
          <p:cNvSpPr txBox="1"/>
          <p:nvPr userDrawn="1"/>
        </p:nvSpPr>
        <p:spPr>
          <a:xfrm>
            <a:off x="-1333501" y="1209675"/>
            <a:ext cx="1257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33pt</a:t>
            </a:r>
            <a:endParaRPr lang="sv-SE" sz="1000"/>
          </a:p>
        </p:txBody>
      </p:sp>
    </p:spTree>
    <p:extLst>
      <p:ext uri="{BB962C8B-B14F-4D97-AF65-F5344CB8AC3E}">
        <p14:creationId xmlns:p14="http://schemas.microsoft.com/office/powerpoint/2010/main" val="2569715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03844" y="687600"/>
            <a:ext cx="6828537" cy="129614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5821-C175-4228-9893-FB40DC128E27}" type="datetime1">
              <a:rPr lang="sv-SE" smtClean="0"/>
              <a:t>2016-10-25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0" y="2066925"/>
            <a:ext cx="9144000" cy="3438525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10" name="textruta 9"/>
          <p:cNvSpPr txBox="1"/>
          <p:nvPr userDrawn="1"/>
        </p:nvSpPr>
        <p:spPr>
          <a:xfrm>
            <a:off x="-1333501" y="1209675"/>
            <a:ext cx="1257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33pt</a:t>
            </a:r>
            <a:endParaRPr lang="sv-SE" sz="1000"/>
          </a:p>
        </p:txBody>
      </p:sp>
      <p:sp>
        <p:nvSpPr>
          <p:cNvPr id="13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4324928" y="5612277"/>
            <a:ext cx="3312220" cy="153853"/>
          </a:xfrm>
        </p:spPr>
        <p:txBody>
          <a:bodyPr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792280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bild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03844" y="687600"/>
            <a:ext cx="6828537" cy="129614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8B514-C47D-4BA4-85DF-16ED2D221038}" type="datetime1">
              <a:rPr lang="sv-SE" smtClean="0"/>
              <a:t>2016-10-25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801688" y="2059200"/>
            <a:ext cx="3410272" cy="3712950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4325509" y="2127600"/>
            <a:ext cx="4818491" cy="3439984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12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630239" y="5221275"/>
            <a:ext cx="3422236" cy="367200"/>
          </a:xfrm>
        </p:spPr>
        <p:txBody>
          <a:bodyPr anchor="b" anchorCtr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1" name="textruta 10"/>
          <p:cNvSpPr txBox="1"/>
          <p:nvPr userDrawn="1"/>
        </p:nvSpPr>
        <p:spPr>
          <a:xfrm>
            <a:off x="-1333501" y="2647950"/>
            <a:ext cx="1257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Punktlista nivå 1: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19pt</a:t>
            </a:r>
          </a:p>
          <a:p>
            <a:pPr algn="r"/>
            <a:r>
              <a:rPr lang="sv-SE" sz="1000" b="1" smtClean="0"/>
              <a:t>Nivå 2:</a:t>
            </a:r>
          </a:p>
          <a:p>
            <a:pPr algn="r"/>
            <a:r>
              <a:rPr lang="sv-SE" sz="1000" smtClean="0"/>
              <a:t>Century Gothic normal 19pt</a:t>
            </a:r>
            <a:endParaRPr lang="sv-SE" sz="1000"/>
          </a:p>
        </p:txBody>
      </p:sp>
      <p:sp>
        <p:nvSpPr>
          <p:cNvPr id="13" name="textruta 12"/>
          <p:cNvSpPr txBox="1"/>
          <p:nvPr userDrawn="1"/>
        </p:nvSpPr>
        <p:spPr>
          <a:xfrm>
            <a:off x="-1333501" y="1209675"/>
            <a:ext cx="1257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33pt</a:t>
            </a:r>
            <a:endParaRPr lang="sv-SE" sz="1000"/>
          </a:p>
        </p:txBody>
      </p:sp>
    </p:spTree>
    <p:extLst>
      <p:ext uri="{BB962C8B-B14F-4D97-AF65-F5344CB8AC3E}">
        <p14:creationId xmlns:p14="http://schemas.microsoft.com/office/powerpoint/2010/main" val="2719816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bild 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03844" y="687600"/>
            <a:ext cx="6828537" cy="129614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3374-AC7C-4FD7-8F69-3CEC6F894628}" type="datetime1">
              <a:rPr lang="sv-SE" smtClean="0"/>
              <a:t>2016-10-25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0" y="2127600"/>
            <a:ext cx="4094205" cy="3439984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12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4224016" y="2059200"/>
            <a:ext cx="3410272" cy="3165227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4" name="textruta 13"/>
          <p:cNvSpPr txBox="1"/>
          <p:nvPr userDrawn="1"/>
        </p:nvSpPr>
        <p:spPr>
          <a:xfrm>
            <a:off x="9277349" y="2647950"/>
            <a:ext cx="1257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000" b="1" smtClean="0"/>
              <a:t>Punktlista nivå 1:</a:t>
            </a:r>
          </a:p>
          <a:p>
            <a:pPr algn="l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19pt</a:t>
            </a:r>
          </a:p>
          <a:p>
            <a:pPr algn="l"/>
            <a:r>
              <a:rPr lang="sv-SE" sz="1000" b="1" smtClean="0"/>
              <a:t>Nivå 2:</a:t>
            </a:r>
          </a:p>
          <a:p>
            <a:pPr algn="l"/>
            <a:r>
              <a:rPr lang="sv-SE" sz="1000" smtClean="0"/>
              <a:t>Century Gothic normal 19pt</a:t>
            </a:r>
            <a:endParaRPr lang="sv-SE" sz="1000"/>
          </a:p>
        </p:txBody>
      </p:sp>
      <p:sp>
        <p:nvSpPr>
          <p:cNvPr id="15" name="textruta 14"/>
          <p:cNvSpPr txBox="1"/>
          <p:nvPr userDrawn="1"/>
        </p:nvSpPr>
        <p:spPr>
          <a:xfrm>
            <a:off x="-1333501" y="1209675"/>
            <a:ext cx="1257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33pt</a:t>
            </a:r>
            <a:endParaRPr lang="sv-SE" sz="1000"/>
          </a:p>
        </p:txBody>
      </p:sp>
      <p:sp>
        <p:nvSpPr>
          <p:cNvPr id="11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4335464" y="5221275"/>
            <a:ext cx="3422236" cy="3672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210588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5ACD-38BF-464F-808B-E4E15C18B1EC}" type="datetime1">
              <a:rPr lang="sv-SE" smtClean="0"/>
              <a:t>2016-10-25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5418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259BF-C4F6-4431-9622-541E4642A2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7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plats fö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0" y="1548841"/>
            <a:ext cx="9147600" cy="5309159"/>
          </a:xfrm>
          <a:custGeom>
            <a:avLst/>
            <a:gdLst>
              <a:gd name="connsiteX0" fmla="*/ 0 w 9147600"/>
              <a:gd name="connsiteY0" fmla="*/ 0 h 2708275"/>
              <a:gd name="connsiteX1" fmla="*/ 9147600 w 9147600"/>
              <a:gd name="connsiteY1" fmla="*/ 0 h 2708275"/>
              <a:gd name="connsiteX2" fmla="*/ 9147600 w 9147600"/>
              <a:gd name="connsiteY2" fmla="*/ 2708275 h 2708275"/>
              <a:gd name="connsiteX3" fmla="*/ 0 w 9147600"/>
              <a:gd name="connsiteY3" fmla="*/ 2708275 h 2708275"/>
              <a:gd name="connsiteX4" fmla="*/ 0 w 9147600"/>
              <a:gd name="connsiteY4" fmla="*/ 0 h 2708275"/>
              <a:gd name="connsiteX0" fmla="*/ 15903 w 9147600"/>
              <a:gd name="connsiteY0" fmla="*/ 2313829 h 2708275"/>
              <a:gd name="connsiteX1" fmla="*/ 9147600 w 9147600"/>
              <a:gd name="connsiteY1" fmla="*/ 0 h 2708275"/>
              <a:gd name="connsiteX2" fmla="*/ 9147600 w 9147600"/>
              <a:gd name="connsiteY2" fmla="*/ 2708275 h 2708275"/>
              <a:gd name="connsiteX3" fmla="*/ 0 w 9147600"/>
              <a:gd name="connsiteY3" fmla="*/ 2708275 h 2708275"/>
              <a:gd name="connsiteX4" fmla="*/ 15903 w 9147600"/>
              <a:gd name="connsiteY4" fmla="*/ 2313829 h 2708275"/>
              <a:gd name="connsiteX0" fmla="*/ 0 w 9155551"/>
              <a:gd name="connsiteY0" fmla="*/ 2313829 h 2708275"/>
              <a:gd name="connsiteX1" fmla="*/ 9155551 w 9155551"/>
              <a:gd name="connsiteY1" fmla="*/ 0 h 2708275"/>
              <a:gd name="connsiteX2" fmla="*/ 9155551 w 9155551"/>
              <a:gd name="connsiteY2" fmla="*/ 2708275 h 2708275"/>
              <a:gd name="connsiteX3" fmla="*/ 7951 w 9155551"/>
              <a:gd name="connsiteY3" fmla="*/ 2708275 h 2708275"/>
              <a:gd name="connsiteX4" fmla="*/ 0 w 9155551"/>
              <a:gd name="connsiteY4" fmla="*/ 2313829 h 2708275"/>
              <a:gd name="connsiteX0" fmla="*/ 0 w 9155551"/>
              <a:gd name="connsiteY0" fmla="*/ 2289975 h 2684421"/>
              <a:gd name="connsiteX1" fmla="*/ 9139649 w 9155551"/>
              <a:gd name="connsiteY1" fmla="*/ 0 h 2684421"/>
              <a:gd name="connsiteX2" fmla="*/ 9155551 w 9155551"/>
              <a:gd name="connsiteY2" fmla="*/ 2684421 h 2684421"/>
              <a:gd name="connsiteX3" fmla="*/ 7951 w 9155551"/>
              <a:gd name="connsiteY3" fmla="*/ 2684421 h 2684421"/>
              <a:gd name="connsiteX4" fmla="*/ 0 w 9155551"/>
              <a:gd name="connsiteY4" fmla="*/ 2289975 h 2684421"/>
              <a:gd name="connsiteX0" fmla="*/ 0 w 9155551"/>
              <a:gd name="connsiteY0" fmla="*/ 2289975 h 2684421"/>
              <a:gd name="connsiteX1" fmla="*/ 9139649 w 9155551"/>
              <a:gd name="connsiteY1" fmla="*/ 0 h 2684421"/>
              <a:gd name="connsiteX2" fmla="*/ 9155551 w 9155551"/>
              <a:gd name="connsiteY2" fmla="*/ 2684421 h 2684421"/>
              <a:gd name="connsiteX3" fmla="*/ 7951 w 9155551"/>
              <a:gd name="connsiteY3" fmla="*/ 2684421 h 2684421"/>
              <a:gd name="connsiteX4" fmla="*/ 0 w 9155551"/>
              <a:gd name="connsiteY4" fmla="*/ 2289975 h 2684421"/>
              <a:gd name="connsiteX0" fmla="*/ 1 w 9147600"/>
              <a:gd name="connsiteY0" fmla="*/ 2337683 h 2684421"/>
              <a:gd name="connsiteX1" fmla="*/ 9131698 w 9147600"/>
              <a:gd name="connsiteY1" fmla="*/ 0 h 2684421"/>
              <a:gd name="connsiteX2" fmla="*/ 9147600 w 9147600"/>
              <a:gd name="connsiteY2" fmla="*/ 2684421 h 2684421"/>
              <a:gd name="connsiteX3" fmla="*/ 0 w 9147600"/>
              <a:gd name="connsiteY3" fmla="*/ 2684421 h 2684421"/>
              <a:gd name="connsiteX4" fmla="*/ 1 w 9147600"/>
              <a:gd name="connsiteY4" fmla="*/ 2337683 h 2684421"/>
              <a:gd name="connsiteX0" fmla="*/ 1 w 9147600"/>
              <a:gd name="connsiteY0" fmla="*/ 1182114 h 2684421"/>
              <a:gd name="connsiteX1" fmla="*/ 9131698 w 9147600"/>
              <a:gd name="connsiteY1" fmla="*/ 0 h 2684421"/>
              <a:gd name="connsiteX2" fmla="*/ 9147600 w 9147600"/>
              <a:gd name="connsiteY2" fmla="*/ 2684421 h 2684421"/>
              <a:gd name="connsiteX3" fmla="*/ 0 w 9147600"/>
              <a:gd name="connsiteY3" fmla="*/ 2684421 h 2684421"/>
              <a:gd name="connsiteX4" fmla="*/ 1 w 9147600"/>
              <a:gd name="connsiteY4" fmla="*/ 1182114 h 2684421"/>
              <a:gd name="connsiteX0" fmla="*/ 1 w 9147600"/>
              <a:gd name="connsiteY0" fmla="*/ 1186140 h 2688447"/>
              <a:gd name="connsiteX1" fmla="*/ 9139649 w 9147600"/>
              <a:gd name="connsiteY1" fmla="*/ 0 h 2688447"/>
              <a:gd name="connsiteX2" fmla="*/ 9147600 w 9147600"/>
              <a:gd name="connsiteY2" fmla="*/ 2688447 h 2688447"/>
              <a:gd name="connsiteX3" fmla="*/ 0 w 9147600"/>
              <a:gd name="connsiteY3" fmla="*/ 2688447 h 2688447"/>
              <a:gd name="connsiteX4" fmla="*/ 1 w 9147600"/>
              <a:gd name="connsiteY4" fmla="*/ 1186140 h 268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7600" h="2688447">
                <a:moveTo>
                  <a:pt x="1" y="1186140"/>
                </a:moveTo>
                <a:lnTo>
                  <a:pt x="9139649" y="0"/>
                </a:lnTo>
                <a:cubicBezTo>
                  <a:pt x="9144950" y="894807"/>
                  <a:pt x="9142299" y="1793640"/>
                  <a:pt x="9147600" y="2688447"/>
                </a:cubicBezTo>
                <a:lnTo>
                  <a:pt x="0" y="2688447"/>
                </a:lnTo>
                <a:cubicBezTo>
                  <a:pt x="0" y="2572868"/>
                  <a:pt x="1" y="1301719"/>
                  <a:pt x="1" y="1186140"/>
                </a:cubicBezTo>
                <a:close/>
              </a:path>
            </a:pathLst>
          </a:custGeom>
          <a:solidFill>
            <a:srgbClr val="A5ACAF"/>
          </a:solidFill>
        </p:spPr>
        <p:txBody>
          <a:bodyPr anchor="b" anchorCtr="0"/>
          <a:lstStyle>
            <a:lvl1pPr marL="0" indent="0" algn="r">
              <a:buNone/>
              <a:defRPr b="0"/>
            </a:lvl1pPr>
          </a:lstStyle>
          <a:p>
            <a:r>
              <a:rPr lang="sv-SE" smtClean="0"/>
              <a:t>Klicka på ikonen för att lägga till en bild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784342" y="725700"/>
            <a:ext cx="7772400" cy="1408385"/>
          </a:xfrm>
        </p:spPr>
        <p:txBody>
          <a:bodyPr/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7" name="textruta 6"/>
          <p:cNvSpPr txBox="1"/>
          <p:nvPr userDrawn="1"/>
        </p:nvSpPr>
        <p:spPr>
          <a:xfrm>
            <a:off x="-1838325" y="1209675"/>
            <a:ext cx="17621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26pt</a:t>
            </a:r>
          </a:p>
        </p:txBody>
      </p:sp>
    </p:spTree>
    <p:extLst>
      <p:ext uri="{BB962C8B-B14F-4D97-AF65-F5344CB8AC3E}">
        <p14:creationId xmlns:p14="http://schemas.microsoft.com/office/powerpoint/2010/main" val="2703339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uta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 2"/>
          <p:cNvSpPr/>
          <p:nvPr userDrawn="1"/>
        </p:nvSpPr>
        <p:spPr>
          <a:xfrm>
            <a:off x="0" y="1543050"/>
            <a:ext cx="9144000" cy="5314950"/>
          </a:xfrm>
          <a:custGeom>
            <a:avLst/>
            <a:gdLst>
              <a:gd name="connsiteX0" fmla="*/ 0 w 9144000"/>
              <a:gd name="connsiteY0" fmla="*/ 0 h 5314950"/>
              <a:gd name="connsiteX1" fmla="*/ 9144000 w 9144000"/>
              <a:gd name="connsiteY1" fmla="*/ 0 h 5314950"/>
              <a:gd name="connsiteX2" fmla="*/ 9144000 w 9144000"/>
              <a:gd name="connsiteY2" fmla="*/ 5314950 h 5314950"/>
              <a:gd name="connsiteX3" fmla="*/ 0 w 9144000"/>
              <a:gd name="connsiteY3" fmla="*/ 5314950 h 5314950"/>
              <a:gd name="connsiteX4" fmla="*/ 0 w 9144000"/>
              <a:gd name="connsiteY4" fmla="*/ 0 h 5314950"/>
              <a:gd name="connsiteX0" fmla="*/ 0 w 9144000"/>
              <a:gd name="connsiteY0" fmla="*/ 2771775 h 5314950"/>
              <a:gd name="connsiteX1" fmla="*/ 9144000 w 9144000"/>
              <a:gd name="connsiteY1" fmla="*/ 0 h 5314950"/>
              <a:gd name="connsiteX2" fmla="*/ 9144000 w 9144000"/>
              <a:gd name="connsiteY2" fmla="*/ 5314950 h 5314950"/>
              <a:gd name="connsiteX3" fmla="*/ 0 w 9144000"/>
              <a:gd name="connsiteY3" fmla="*/ 5314950 h 5314950"/>
              <a:gd name="connsiteX4" fmla="*/ 0 w 9144000"/>
              <a:gd name="connsiteY4" fmla="*/ 2771775 h 5314950"/>
              <a:gd name="connsiteX0" fmla="*/ 0 w 9144000"/>
              <a:gd name="connsiteY0" fmla="*/ 2352675 h 5314950"/>
              <a:gd name="connsiteX1" fmla="*/ 9144000 w 9144000"/>
              <a:gd name="connsiteY1" fmla="*/ 0 h 5314950"/>
              <a:gd name="connsiteX2" fmla="*/ 9144000 w 9144000"/>
              <a:gd name="connsiteY2" fmla="*/ 5314950 h 5314950"/>
              <a:gd name="connsiteX3" fmla="*/ 0 w 9144000"/>
              <a:gd name="connsiteY3" fmla="*/ 5314950 h 5314950"/>
              <a:gd name="connsiteX4" fmla="*/ 0 w 9144000"/>
              <a:gd name="connsiteY4" fmla="*/ 2352675 h 531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5314950">
                <a:moveTo>
                  <a:pt x="0" y="2352675"/>
                </a:moveTo>
                <a:lnTo>
                  <a:pt x="9144000" y="0"/>
                </a:lnTo>
                <a:lnTo>
                  <a:pt x="9144000" y="5314950"/>
                </a:lnTo>
                <a:lnTo>
                  <a:pt x="0" y="5314950"/>
                </a:lnTo>
                <a:lnTo>
                  <a:pt x="0" y="2352675"/>
                </a:lnTo>
                <a:close/>
              </a:path>
            </a:pathLst>
          </a:custGeom>
          <a:solidFill>
            <a:srgbClr val="A5A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900" smtClean="0">
              <a:solidFill>
                <a:schemeClr val="tx1"/>
              </a:solidFill>
            </a:endParaRPr>
          </a:p>
        </p:txBody>
      </p:sp>
      <p:sp>
        <p:nvSpPr>
          <p:cNvPr id="7" name="textruta 6"/>
          <p:cNvSpPr txBox="1"/>
          <p:nvPr userDrawn="1"/>
        </p:nvSpPr>
        <p:spPr>
          <a:xfrm>
            <a:off x="-1838325" y="1209675"/>
            <a:ext cx="17621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26pt</a:t>
            </a:r>
          </a:p>
        </p:txBody>
      </p:sp>
      <p:sp>
        <p:nvSpPr>
          <p:cNvPr id="9" name="Rubrik 1"/>
          <p:cNvSpPr>
            <a:spLocks noGrp="1"/>
          </p:cNvSpPr>
          <p:nvPr>
            <p:ph type="ctrTitle"/>
          </p:nvPr>
        </p:nvSpPr>
        <p:spPr>
          <a:xfrm>
            <a:off x="784342" y="725700"/>
            <a:ext cx="7772400" cy="1408385"/>
          </a:xfrm>
        </p:spPr>
        <p:txBody>
          <a:bodyPr/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0" y="6210000"/>
            <a:ext cx="1396800" cy="29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30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 – enstaka 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A0755-248E-4EFE-BE29-B8BC10AA93ED}" type="datetime1">
              <a:rPr lang="sv-SE" smtClean="0"/>
              <a:t>2016-10-25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801688" y="2059200"/>
            <a:ext cx="6959600" cy="3708400"/>
          </a:xfr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7" name="textruta 6"/>
          <p:cNvSpPr txBox="1"/>
          <p:nvPr userDrawn="1"/>
        </p:nvSpPr>
        <p:spPr>
          <a:xfrm>
            <a:off x="-1333501" y="2647950"/>
            <a:ext cx="1257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Punktlista nivå 1: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19pt</a:t>
            </a:r>
          </a:p>
          <a:p>
            <a:pPr algn="r"/>
            <a:r>
              <a:rPr lang="sv-SE" sz="1000" b="1" smtClean="0"/>
              <a:t>Nivå 2:</a:t>
            </a:r>
          </a:p>
          <a:p>
            <a:pPr algn="r"/>
            <a:r>
              <a:rPr lang="sv-SE" sz="1000" smtClean="0"/>
              <a:t>Century Gothic normal 19pt</a:t>
            </a:r>
            <a:endParaRPr lang="sv-SE" sz="1000"/>
          </a:p>
        </p:txBody>
      </p:sp>
      <p:sp>
        <p:nvSpPr>
          <p:cNvPr id="9" name="textruta 8"/>
          <p:cNvSpPr txBox="1"/>
          <p:nvPr userDrawn="1"/>
        </p:nvSpPr>
        <p:spPr>
          <a:xfrm>
            <a:off x="-1333501" y="1209675"/>
            <a:ext cx="1257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33pt</a:t>
            </a:r>
            <a:endParaRPr lang="sv-SE" sz="1000"/>
          </a:p>
        </p:txBody>
      </p:sp>
    </p:spTree>
    <p:extLst>
      <p:ext uri="{BB962C8B-B14F-4D97-AF65-F5344CB8AC3E}">
        <p14:creationId xmlns:p14="http://schemas.microsoft.com/office/powerpoint/2010/main" val="256222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 – mening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26C1-5379-4F9C-B535-27F268D50F09}" type="datetime1">
              <a:rPr lang="sv-SE" smtClean="0"/>
              <a:t>2016-10-25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801688" y="2059200"/>
            <a:ext cx="6959600" cy="3708400"/>
          </a:xfrm>
        </p:spPr>
        <p:txBody>
          <a:bodyPr/>
          <a:lstStyle>
            <a:lvl1pPr>
              <a:spcBef>
                <a:spcPts val="0"/>
              </a:spcBef>
              <a:defRPr b="0"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7" name="textruta 6"/>
          <p:cNvSpPr txBox="1"/>
          <p:nvPr userDrawn="1"/>
        </p:nvSpPr>
        <p:spPr>
          <a:xfrm>
            <a:off x="-1333501" y="2647950"/>
            <a:ext cx="1257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Punktlista nivå 1: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normal</a:t>
            </a:r>
            <a:r>
              <a:rPr lang="sv-SE" sz="1000" baseline="0" smtClean="0"/>
              <a:t> </a:t>
            </a:r>
            <a:r>
              <a:rPr lang="sv-SE" sz="1000" smtClean="0"/>
              <a:t>19pt</a:t>
            </a:r>
          </a:p>
          <a:p>
            <a:pPr algn="r"/>
            <a:r>
              <a:rPr lang="sv-SE" sz="1000" b="1" smtClean="0"/>
              <a:t>Nivå 2:</a:t>
            </a:r>
          </a:p>
          <a:p>
            <a:pPr algn="r"/>
            <a:r>
              <a:rPr lang="sv-SE" sz="1000" smtClean="0"/>
              <a:t>Century Gothic normal 19pt</a:t>
            </a:r>
            <a:endParaRPr lang="sv-SE" sz="1000"/>
          </a:p>
        </p:txBody>
      </p:sp>
      <p:sp>
        <p:nvSpPr>
          <p:cNvPr id="9" name="textruta 8"/>
          <p:cNvSpPr txBox="1"/>
          <p:nvPr userDrawn="1"/>
        </p:nvSpPr>
        <p:spPr>
          <a:xfrm>
            <a:off x="-1333501" y="1209675"/>
            <a:ext cx="1257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33pt</a:t>
            </a:r>
            <a:endParaRPr lang="sv-SE" sz="1000"/>
          </a:p>
        </p:txBody>
      </p:sp>
    </p:spTree>
    <p:extLst>
      <p:ext uri="{BB962C8B-B14F-4D97-AF65-F5344CB8AC3E}">
        <p14:creationId xmlns:p14="http://schemas.microsoft.com/office/powerpoint/2010/main" val="114054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01688" y="687600"/>
            <a:ext cx="6951600" cy="129614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6609-12AD-41B2-BF31-1D316FD82C96}" type="datetime1">
              <a:rPr lang="sv-SE" smtClean="0"/>
              <a:t>2016-10-25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text 8"/>
          <p:cNvSpPr>
            <a:spLocks noGrp="1"/>
          </p:cNvSpPr>
          <p:nvPr>
            <p:ph type="body" sz="quarter" idx="13"/>
          </p:nvPr>
        </p:nvSpPr>
        <p:spPr>
          <a:xfrm>
            <a:off x="801688" y="2059200"/>
            <a:ext cx="6959600" cy="3708400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2600"/>
            </a:lvl1pPr>
            <a:lvl2pPr marL="0" indent="0">
              <a:buFontTx/>
              <a:buNone/>
              <a:defRPr/>
            </a:lvl2pPr>
            <a:lvl3pPr marL="0" indent="0">
              <a:spcAft>
                <a:spcPts val="0"/>
              </a:spcAft>
              <a:buFontTx/>
              <a:buNone/>
              <a:defRPr sz="1900" b="1"/>
            </a:lvl3pPr>
            <a:lvl4pPr marL="0" indent="0">
              <a:spcAft>
                <a:spcPts val="0"/>
              </a:spcAft>
              <a:buFontTx/>
              <a:buNone/>
              <a:defRPr sz="1600"/>
            </a:lvl4pPr>
            <a:lvl5pPr marL="0" indent="0">
              <a:spcAft>
                <a:spcPts val="0"/>
              </a:spcAft>
              <a:buFontTx/>
              <a:buNone/>
              <a:defRPr sz="1600"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7" name="textruta 6"/>
          <p:cNvSpPr txBox="1"/>
          <p:nvPr userDrawn="1"/>
        </p:nvSpPr>
        <p:spPr>
          <a:xfrm>
            <a:off x="-1333501" y="2647950"/>
            <a:ext cx="1257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Punktlista nivå 1: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26pt</a:t>
            </a:r>
          </a:p>
          <a:p>
            <a:pPr algn="r"/>
            <a:r>
              <a:rPr lang="sv-SE" sz="1000" b="1" smtClean="0"/>
              <a:t>Nivå 2:</a:t>
            </a:r>
          </a:p>
          <a:p>
            <a:pPr algn="r"/>
            <a:r>
              <a:rPr lang="sv-SE" sz="1000" smtClean="0"/>
              <a:t>Century Gothic normal 19pt</a:t>
            </a:r>
            <a:endParaRPr lang="sv-SE" sz="1000"/>
          </a:p>
        </p:txBody>
      </p:sp>
      <p:sp>
        <p:nvSpPr>
          <p:cNvPr id="8" name="textruta 7"/>
          <p:cNvSpPr txBox="1"/>
          <p:nvPr userDrawn="1"/>
        </p:nvSpPr>
        <p:spPr>
          <a:xfrm>
            <a:off x="-1333501" y="1209675"/>
            <a:ext cx="1257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33pt</a:t>
            </a:r>
            <a:endParaRPr lang="sv-SE" sz="1000"/>
          </a:p>
        </p:txBody>
      </p:sp>
    </p:spTree>
    <p:extLst>
      <p:ext uri="{BB962C8B-B14F-4D97-AF65-F5344CB8AC3E}">
        <p14:creationId xmlns:p14="http://schemas.microsoft.com/office/powerpoint/2010/main" val="102684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801504"/>
            <a:ext cx="9147600" cy="47928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BFBCB-FC51-4332-A8D6-C5CA3121F3AC}" type="datetime1">
              <a:rPr lang="sv-SE" smtClean="0"/>
              <a:t>2016-10-25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801688" y="1353267"/>
            <a:ext cx="6959600" cy="3708400"/>
          </a:xfrm>
        </p:spPr>
        <p:txBody>
          <a:bodyPr/>
          <a:lstStyle>
            <a:lvl1pPr marL="373063" indent="-373063">
              <a:spcBef>
                <a:spcPts val="1000"/>
              </a:spcBef>
              <a:buSzPct val="115000"/>
              <a:buFont typeface="Arial" pitchFamily="34" charset="0"/>
              <a:buChar char="•"/>
              <a:defRPr sz="2600">
                <a:solidFill>
                  <a:srgbClr val="D3BF96"/>
                </a:solidFill>
              </a:defRPr>
            </a:lvl1pPr>
            <a:lvl2pPr>
              <a:defRPr sz="2600">
                <a:solidFill>
                  <a:srgbClr val="D3BF96"/>
                </a:solidFill>
              </a:defRPr>
            </a:lvl2pPr>
            <a:lvl3pPr>
              <a:defRPr sz="1900">
                <a:solidFill>
                  <a:srgbClr val="D3BF96"/>
                </a:solidFill>
              </a:defRPr>
            </a:lvl3pPr>
            <a:lvl4pPr>
              <a:defRPr sz="1600">
                <a:solidFill>
                  <a:srgbClr val="D3BF96"/>
                </a:solidFill>
              </a:defRPr>
            </a:lvl4pPr>
            <a:lvl5pPr>
              <a:defRPr sz="1400">
                <a:solidFill>
                  <a:srgbClr val="D3BF96"/>
                </a:solidFill>
              </a:defRPr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9" name="textruta 8"/>
          <p:cNvSpPr txBox="1"/>
          <p:nvPr userDrawn="1"/>
        </p:nvSpPr>
        <p:spPr>
          <a:xfrm>
            <a:off x="-1333501" y="2647950"/>
            <a:ext cx="1257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Punktlista nivå 1: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26pt</a:t>
            </a:r>
          </a:p>
          <a:p>
            <a:pPr algn="r"/>
            <a:r>
              <a:rPr lang="sv-SE" sz="1000" b="1" smtClean="0"/>
              <a:t>Nivå 2:</a:t>
            </a:r>
          </a:p>
          <a:p>
            <a:pPr algn="r"/>
            <a:r>
              <a:rPr lang="sv-SE" sz="1000" smtClean="0"/>
              <a:t>Century Gothic normal 26pt</a:t>
            </a:r>
            <a:endParaRPr lang="sv-SE" sz="1000"/>
          </a:p>
        </p:txBody>
      </p:sp>
    </p:spTree>
    <p:extLst>
      <p:ext uri="{BB962C8B-B14F-4D97-AF65-F5344CB8AC3E}">
        <p14:creationId xmlns:p14="http://schemas.microsoft.com/office/powerpoint/2010/main" val="3414110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01688" y="687600"/>
            <a:ext cx="6951600" cy="129614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BF6A-10BF-413B-B526-EB61B8FC3489}" type="datetime1">
              <a:rPr lang="sv-SE" smtClean="0"/>
              <a:t>2016-10-25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4355976" y="2060206"/>
            <a:ext cx="3405312" cy="3708400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0" name="Platshållare för text 9"/>
          <p:cNvSpPr>
            <a:spLocks noGrp="1"/>
          </p:cNvSpPr>
          <p:nvPr>
            <p:ph type="body" sz="quarter" idx="14"/>
          </p:nvPr>
        </p:nvSpPr>
        <p:spPr>
          <a:xfrm>
            <a:off x="0" y="2113906"/>
            <a:ext cx="4067175" cy="3455988"/>
          </a:xfrm>
          <a:solidFill>
            <a:schemeClr val="accent4"/>
          </a:solidFill>
          <a:ln>
            <a:noFill/>
          </a:ln>
        </p:spPr>
        <p:txBody>
          <a:bodyPr lIns="180000" tIns="180000" rIns="180000" bIns="180000" anchor="ctr" anchorCtr="1"/>
          <a:lstStyle>
            <a:lvl1pPr marL="0" indent="0" algn="ctr">
              <a:buNone/>
              <a:defRPr sz="3000" b="0" i="1">
                <a:solidFill>
                  <a:srgbClr val="D3BF96"/>
                </a:solidFill>
              </a:defRPr>
            </a:lvl1pPr>
            <a:lvl2pPr>
              <a:defRPr sz="3000" b="0" i="1">
                <a:solidFill>
                  <a:srgbClr val="E6C99B"/>
                </a:solidFill>
              </a:defRPr>
            </a:lvl2pPr>
            <a:lvl3pPr>
              <a:defRPr sz="3000" b="0" i="1">
                <a:solidFill>
                  <a:srgbClr val="E6C99B"/>
                </a:solidFill>
              </a:defRPr>
            </a:lvl3pPr>
            <a:lvl4pPr>
              <a:defRPr sz="3000" b="0" i="1">
                <a:solidFill>
                  <a:srgbClr val="E6C99B"/>
                </a:solidFill>
              </a:defRPr>
            </a:lvl4pPr>
            <a:lvl5pPr>
              <a:defRPr sz="3000" b="0" i="1">
                <a:solidFill>
                  <a:srgbClr val="E6C99B"/>
                </a:solidFill>
              </a:defRPr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9" name="textruta 8"/>
          <p:cNvSpPr txBox="1"/>
          <p:nvPr userDrawn="1"/>
        </p:nvSpPr>
        <p:spPr>
          <a:xfrm>
            <a:off x="9277349" y="2647950"/>
            <a:ext cx="1257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000" b="1" smtClean="0"/>
              <a:t>Punktlista nivå 1:</a:t>
            </a:r>
          </a:p>
          <a:p>
            <a:pPr algn="l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19pt</a:t>
            </a:r>
          </a:p>
          <a:p>
            <a:pPr algn="l"/>
            <a:r>
              <a:rPr lang="sv-SE" sz="1000" b="1" smtClean="0"/>
              <a:t>Nivå 2:</a:t>
            </a:r>
          </a:p>
          <a:p>
            <a:pPr algn="l"/>
            <a:r>
              <a:rPr lang="sv-SE" sz="1000" smtClean="0"/>
              <a:t>Century Gothic normal 19pt</a:t>
            </a:r>
            <a:endParaRPr lang="sv-SE" sz="1000"/>
          </a:p>
        </p:txBody>
      </p:sp>
      <p:sp>
        <p:nvSpPr>
          <p:cNvPr id="11" name="textruta 10"/>
          <p:cNvSpPr txBox="1"/>
          <p:nvPr userDrawn="1"/>
        </p:nvSpPr>
        <p:spPr>
          <a:xfrm>
            <a:off x="-1333501" y="1209675"/>
            <a:ext cx="1257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33pt</a:t>
            </a:r>
            <a:endParaRPr lang="sv-SE" sz="1000"/>
          </a:p>
        </p:txBody>
      </p:sp>
    </p:spTree>
    <p:extLst>
      <p:ext uri="{BB962C8B-B14F-4D97-AF65-F5344CB8AC3E}">
        <p14:creationId xmlns:p14="http://schemas.microsoft.com/office/powerpoint/2010/main" val="3063518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01688" y="687600"/>
            <a:ext cx="6951600" cy="129614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44767-7B1E-424A-B63A-F340ECDB2AB2}" type="datetime1">
              <a:rPr lang="sv-SE" smtClean="0"/>
              <a:t>2016-10-25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801688" y="2059269"/>
            <a:ext cx="3410272" cy="3708400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4325509" y="2128871"/>
            <a:ext cx="3299791" cy="3095625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 smtClean="0"/>
              <a:t>Klicka på ikonen för att lägga till en bild</a:t>
            </a:r>
            <a:endParaRPr lang="sv-SE" dirty="0"/>
          </a:p>
        </p:txBody>
      </p:sp>
      <p:sp>
        <p:nvSpPr>
          <p:cNvPr id="12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4323723" y="5299364"/>
            <a:ext cx="3312220" cy="47148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1" name="textruta 10"/>
          <p:cNvSpPr txBox="1"/>
          <p:nvPr userDrawn="1"/>
        </p:nvSpPr>
        <p:spPr>
          <a:xfrm>
            <a:off x="-1333501" y="2647950"/>
            <a:ext cx="1257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Punktlista nivå 1: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19pt</a:t>
            </a:r>
          </a:p>
          <a:p>
            <a:pPr algn="r"/>
            <a:r>
              <a:rPr lang="sv-SE" sz="1000" b="1" smtClean="0"/>
              <a:t>Nivå 2:</a:t>
            </a:r>
          </a:p>
          <a:p>
            <a:pPr algn="r"/>
            <a:r>
              <a:rPr lang="sv-SE" sz="1000" smtClean="0"/>
              <a:t>Century Gothic normal 19pt</a:t>
            </a:r>
            <a:endParaRPr lang="sv-SE" sz="1000"/>
          </a:p>
        </p:txBody>
      </p:sp>
      <p:sp>
        <p:nvSpPr>
          <p:cNvPr id="13" name="textruta 12"/>
          <p:cNvSpPr txBox="1"/>
          <p:nvPr userDrawn="1"/>
        </p:nvSpPr>
        <p:spPr>
          <a:xfrm>
            <a:off x="-1333501" y="1209675"/>
            <a:ext cx="1257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b="1" smtClean="0"/>
              <a:t>Rubrik:</a:t>
            </a:r>
          </a:p>
          <a:p>
            <a:pPr algn="r"/>
            <a:r>
              <a:rPr lang="sv-SE" sz="1000" smtClean="0"/>
              <a:t>Century Gothic,</a:t>
            </a:r>
            <a:br>
              <a:rPr lang="sv-SE" sz="1000" smtClean="0"/>
            </a:br>
            <a:r>
              <a:rPr lang="sv-SE" sz="1000" smtClean="0"/>
              <a:t>bold 33pt</a:t>
            </a:r>
            <a:endParaRPr lang="sv-SE" sz="1000"/>
          </a:p>
        </p:txBody>
      </p:sp>
    </p:spTree>
    <p:extLst>
      <p:ext uri="{BB962C8B-B14F-4D97-AF65-F5344CB8AC3E}">
        <p14:creationId xmlns:p14="http://schemas.microsoft.com/office/powerpoint/2010/main" val="2587689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0" y="6210000"/>
            <a:ext cx="1396800" cy="293233"/>
          </a:xfrm>
          <a:prstGeom prst="rect">
            <a:avLst/>
          </a:prstGeom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03844" y="686594"/>
            <a:ext cx="6951600" cy="12961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01688" y="2057400"/>
            <a:ext cx="6951364" cy="369513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2716058" y="6295894"/>
            <a:ext cx="1152128" cy="2672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accent4"/>
                </a:solidFill>
              </a:defRPr>
            </a:lvl1pPr>
          </a:lstStyle>
          <a:p>
            <a:fld id="{98DFB34B-4BA6-4C4F-9D29-382DC2E05729}" type="datetime1">
              <a:rPr lang="sv-SE" smtClean="0"/>
              <a:pPr/>
              <a:t>2016-10-25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868186" y="6295894"/>
            <a:ext cx="2895600" cy="2672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accent4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408988" y="6295894"/>
            <a:ext cx="432544" cy="2672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accent4"/>
                </a:solidFill>
              </a:defRPr>
            </a:lvl1pPr>
          </a:lstStyle>
          <a:p>
            <a:fld id="{F3A1DABF-CD59-47A1-8187-10F3203EF599}" type="slidenum">
              <a:rPr lang="sv-SE" smtClean="0"/>
              <a:pPr/>
              <a:t>‹#›</a:t>
            </a:fld>
            <a:endParaRPr lang="sv-SE"/>
          </a:p>
        </p:txBody>
      </p:sp>
      <p:cxnSp>
        <p:nvCxnSpPr>
          <p:cNvPr id="9" name="Rak 8"/>
          <p:cNvCxnSpPr/>
          <p:nvPr/>
        </p:nvCxnSpPr>
        <p:spPr>
          <a:xfrm>
            <a:off x="-362309" y="5652398"/>
            <a:ext cx="250166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k 10"/>
          <p:cNvCxnSpPr/>
          <p:nvPr/>
        </p:nvCxnSpPr>
        <p:spPr>
          <a:xfrm>
            <a:off x="-362309" y="6195324"/>
            <a:ext cx="250166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ak 11"/>
          <p:cNvCxnSpPr/>
          <p:nvPr/>
        </p:nvCxnSpPr>
        <p:spPr>
          <a:xfrm>
            <a:off x="-362309" y="2120322"/>
            <a:ext cx="250166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k 12"/>
          <p:cNvCxnSpPr/>
          <p:nvPr/>
        </p:nvCxnSpPr>
        <p:spPr>
          <a:xfrm>
            <a:off x="-362309" y="702175"/>
            <a:ext cx="250166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ak 13"/>
          <p:cNvCxnSpPr/>
          <p:nvPr/>
        </p:nvCxnSpPr>
        <p:spPr>
          <a:xfrm>
            <a:off x="9264772" y="5652398"/>
            <a:ext cx="250166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ak 14"/>
          <p:cNvCxnSpPr/>
          <p:nvPr/>
        </p:nvCxnSpPr>
        <p:spPr>
          <a:xfrm>
            <a:off x="9264772" y="6195324"/>
            <a:ext cx="250166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k 15"/>
          <p:cNvCxnSpPr/>
          <p:nvPr/>
        </p:nvCxnSpPr>
        <p:spPr>
          <a:xfrm>
            <a:off x="9264772" y="2120322"/>
            <a:ext cx="250166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k 16"/>
          <p:cNvCxnSpPr/>
          <p:nvPr/>
        </p:nvCxnSpPr>
        <p:spPr>
          <a:xfrm>
            <a:off x="9264772" y="702175"/>
            <a:ext cx="250166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ak 17"/>
          <p:cNvCxnSpPr/>
          <p:nvPr/>
        </p:nvCxnSpPr>
        <p:spPr>
          <a:xfrm flipV="1">
            <a:off x="802586" y="-229676"/>
            <a:ext cx="0" cy="138022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ak 18"/>
          <p:cNvCxnSpPr/>
          <p:nvPr/>
        </p:nvCxnSpPr>
        <p:spPr>
          <a:xfrm flipV="1">
            <a:off x="7751763" y="-229676"/>
            <a:ext cx="0" cy="138022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ak 19"/>
          <p:cNvCxnSpPr/>
          <p:nvPr/>
        </p:nvCxnSpPr>
        <p:spPr>
          <a:xfrm flipV="1">
            <a:off x="802586" y="6923599"/>
            <a:ext cx="0" cy="138022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ak 20"/>
          <p:cNvCxnSpPr/>
          <p:nvPr/>
        </p:nvCxnSpPr>
        <p:spPr>
          <a:xfrm flipV="1">
            <a:off x="7751763" y="6923599"/>
            <a:ext cx="0" cy="138022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ruta 22"/>
          <p:cNvSpPr txBox="1"/>
          <p:nvPr/>
        </p:nvSpPr>
        <p:spPr>
          <a:xfrm>
            <a:off x="-2476500" y="6203950"/>
            <a:ext cx="24003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000" smtClean="0"/>
              <a:t>Att visa</a:t>
            </a:r>
            <a:r>
              <a:rPr lang="sv-SE" sz="1000" baseline="0" smtClean="0"/>
              <a:t> fotnot, datum, sidnummer</a:t>
            </a:r>
          </a:p>
          <a:p>
            <a:pPr algn="r"/>
            <a:r>
              <a:rPr lang="sv-SE" sz="1000" baseline="0" smtClean="0"/>
              <a:t>Klicka på fliken ”Infoga”och klicka på ikonen sidhuvud/sidfot</a:t>
            </a:r>
            <a:endParaRPr lang="sv-SE" sz="1000" smtClean="0"/>
          </a:p>
        </p:txBody>
      </p:sp>
      <p:pic>
        <p:nvPicPr>
          <p:cNvPr id="7" name="Bildobjekt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6" t="5185" b="11482"/>
          <a:stretch/>
        </p:blipFill>
        <p:spPr>
          <a:xfrm>
            <a:off x="9391650" y="3529012"/>
            <a:ext cx="1304925" cy="1071563"/>
          </a:xfrm>
          <a:prstGeom prst="rect">
            <a:avLst/>
          </a:prstGeom>
        </p:spPr>
      </p:pic>
      <p:sp>
        <p:nvSpPr>
          <p:cNvPr id="24" name="textruta 23"/>
          <p:cNvSpPr txBox="1"/>
          <p:nvPr/>
        </p:nvSpPr>
        <p:spPr>
          <a:xfrm>
            <a:off x="9296400" y="4660900"/>
            <a:ext cx="2400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000" b="1" smtClean="0"/>
              <a:t>Klistra in text:</a:t>
            </a:r>
          </a:p>
          <a:p>
            <a:pPr algn="l"/>
            <a:r>
              <a:rPr lang="sv-SE" sz="1000" smtClean="0"/>
              <a:t>Klistra in texten, klicka</a:t>
            </a:r>
            <a:r>
              <a:rPr lang="sv-SE" sz="1000" baseline="0" smtClean="0"/>
              <a:t> på ikonen (Ctrl), välj ”Behåll endast text”</a:t>
            </a:r>
            <a:endParaRPr lang="sv-SE" sz="1000" smtClean="0"/>
          </a:p>
          <a:p>
            <a:pPr algn="l"/>
            <a:endParaRPr lang="sv-SE" sz="1000" smtClean="0"/>
          </a:p>
        </p:txBody>
      </p:sp>
      <p:sp>
        <p:nvSpPr>
          <p:cNvPr id="22" name="Rektangel 21"/>
          <p:cNvSpPr/>
          <p:nvPr/>
        </p:nvSpPr>
        <p:spPr>
          <a:xfrm>
            <a:off x="10058400" y="3876675"/>
            <a:ext cx="295275" cy="3429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mtClean="0">
              <a:solidFill>
                <a:srgbClr val="CEB8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30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99" r:id="rId3"/>
    <p:sldLayoutId id="2147483650" r:id="rId4"/>
    <p:sldLayoutId id="2147483665" r:id="rId5"/>
    <p:sldLayoutId id="2147483661" r:id="rId6"/>
    <p:sldLayoutId id="2147483662" r:id="rId7"/>
    <p:sldLayoutId id="2147483663" r:id="rId8"/>
    <p:sldLayoutId id="2147483664" r:id="rId9"/>
    <p:sldLayoutId id="2147483670" r:id="rId10"/>
    <p:sldLayoutId id="2147483654" r:id="rId11"/>
    <p:sldLayoutId id="2147483666" r:id="rId12"/>
    <p:sldLayoutId id="2147483669" r:id="rId13"/>
    <p:sldLayoutId id="2147483667" r:id="rId14"/>
    <p:sldLayoutId id="2147483668" r:id="rId15"/>
    <p:sldLayoutId id="2147483655" r:id="rId16"/>
    <p:sldLayoutId id="2147483701" r:id="rId17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300" b="1" kern="120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1900"/>
        </a:spcBef>
        <a:spcAft>
          <a:spcPts val="800"/>
        </a:spcAft>
        <a:buSzPct val="115000"/>
        <a:buFont typeface="Century Gothic" pitchFamily="34" charset="0"/>
        <a:buChar char="•"/>
        <a:defRPr sz="1900" b="1" kern="1200">
          <a:solidFill>
            <a:schemeClr val="accent4"/>
          </a:solidFill>
          <a:latin typeface="+mn-lt"/>
          <a:ea typeface="+mn-ea"/>
          <a:cs typeface="+mn-cs"/>
        </a:defRPr>
      </a:lvl1pPr>
      <a:lvl2pPr marL="520700" indent="-234950" algn="l" defTabSz="914400" rtl="0" eaLnBrk="1" latinLnBrk="0" hangingPunct="1">
        <a:spcBef>
          <a:spcPts val="0"/>
        </a:spcBef>
        <a:spcAft>
          <a:spcPts val="800"/>
        </a:spcAft>
        <a:buFont typeface="Arial" pitchFamily="34" charset="0"/>
        <a:buChar char="–"/>
        <a:defRPr sz="1900" b="0" kern="1200">
          <a:solidFill>
            <a:schemeClr val="accent4"/>
          </a:solidFill>
          <a:latin typeface="+mn-lt"/>
          <a:ea typeface="+mn-ea"/>
          <a:cs typeface="+mn-cs"/>
        </a:defRPr>
      </a:lvl2pPr>
      <a:lvl3pPr marL="711200" indent="-171450" algn="l" defTabSz="914400" rtl="0" eaLnBrk="1" latinLnBrk="0" hangingPunct="1">
        <a:spcBef>
          <a:spcPts val="0"/>
        </a:spcBef>
        <a:spcAft>
          <a:spcPts val="800"/>
        </a:spcAft>
        <a:buFont typeface="Arial" pitchFamily="34" charset="0"/>
        <a:buChar char="•"/>
        <a:defRPr sz="1600" b="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20750" indent="-196850" algn="l" defTabSz="914400" rtl="0" eaLnBrk="1" latinLnBrk="0" hangingPunct="1">
        <a:spcBef>
          <a:spcPts val="0"/>
        </a:spcBef>
        <a:spcAft>
          <a:spcPts val="800"/>
        </a:spcAft>
        <a:buFont typeface="Arial" pitchFamily="34" charset="0"/>
        <a:buChar char="–"/>
        <a:defRPr sz="1400" b="0" kern="1200">
          <a:solidFill>
            <a:schemeClr val="accent4"/>
          </a:solidFill>
          <a:latin typeface="+mn-lt"/>
          <a:ea typeface="+mn-ea"/>
          <a:cs typeface="+mn-cs"/>
        </a:defRPr>
      </a:lvl4pPr>
      <a:lvl5pPr marL="1073150" indent="-146050" algn="l" defTabSz="914400" rtl="0" eaLnBrk="1" latinLnBrk="0" hangingPunct="1">
        <a:spcBef>
          <a:spcPts val="0"/>
        </a:spcBef>
        <a:spcAft>
          <a:spcPts val="800"/>
        </a:spcAft>
        <a:buFont typeface="Arial" pitchFamily="34" charset="0"/>
        <a:buChar char="•"/>
        <a:defRPr sz="1200" b="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259BF-C4F6-4431-9622-541E4642A2D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graphicFrame>
        <p:nvGraphicFramePr>
          <p:cNvPr id="5" name="Platshållare för innehåll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2565221"/>
              </p:ext>
            </p:extLst>
          </p:nvPr>
        </p:nvGraphicFramePr>
        <p:xfrm>
          <a:off x="263046" y="739035"/>
          <a:ext cx="8718115" cy="4877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3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3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3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36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36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01667">
                <a:tc>
                  <a:txBody>
                    <a:bodyPr/>
                    <a:lstStyle/>
                    <a:p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Engelsk ICNP-term</a:t>
                      </a:r>
                      <a:endParaRPr lang="sv-SE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Engelsk </a:t>
                      </a:r>
                      <a:r>
                        <a:rPr lang="sv-SE" sz="14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Snomed</a:t>
                      </a:r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CT-term</a:t>
                      </a:r>
                      <a:endParaRPr lang="sv-SE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Svensk ICNP-term</a:t>
                      </a:r>
                      <a:endParaRPr lang="sv-SE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Svensk </a:t>
                      </a:r>
                      <a:r>
                        <a:rPr lang="sv-SE" sz="14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Snomed</a:t>
                      </a:r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CT-term</a:t>
                      </a:r>
                      <a:endParaRPr lang="sv-SE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Kommentar</a:t>
                      </a:r>
                      <a:endParaRPr lang="sv-SE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4191"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Health </a:t>
                      </a:r>
                      <a:r>
                        <a:rPr lang="sv-SE" sz="1400" dirty="0" err="1" smtClean="0"/>
                        <a:t>Seeking</a:t>
                      </a:r>
                      <a:r>
                        <a:rPr lang="sv-SE" sz="1400" dirty="0" smtClean="0"/>
                        <a:t> </a:t>
                      </a:r>
                      <a:r>
                        <a:rPr lang="sv-SE" sz="1400" dirty="0" err="1" smtClean="0"/>
                        <a:t>Behaviour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Health </a:t>
                      </a:r>
                      <a:r>
                        <a:rPr lang="sv-SE" sz="1400" dirty="0" err="1" smtClean="0"/>
                        <a:t>seeking</a:t>
                      </a:r>
                      <a:r>
                        <a:rPr lang="sv-SE" sz="1400" dirty="0" smtClean="0"/>
                        <a:t> </a:t>
                      </a:r>
                      <a:r>
                        <a:rPr lang="sv-SE" sz="1400" dirty="0" err="1" smtClean="0"/>
                        <a:t>behavior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Hälsosökande beteende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hälso- och sjukvårdssökande beteende 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 ändrar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Snomed</a:t>
                      </a: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CT-termen till ICNP-termen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48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Risk For Violence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At risk for </a:t>
                      </a:r>
                      <a:r>
                        <a:rPr lang="sv-SE" sz="1400" dirty="0" err="1" smtClean="0"/>
                        <a:t>violence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Risk för våld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riskerar att utsättas för våld 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 ändrar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Snomed</a:t>
                      </a: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CT-termen till risk för att utsättas för våld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8269">
                <a:tc>
                  <a:txBody>
                    <a:bodyPr/>
                    <a:lstStyle/>
                    <a:p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Mood</a:t>
                      </a: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Equilibrium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Mood</a:t>
                      </a: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stable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Sinnesstämning-/humörbalans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stabilt stämningsläge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 ändrar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Snomed</a:t>
                      </a: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CT-termen till stabil sinnesstämning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156"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Depression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Depressed</a:t>
                      </a: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mood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Depression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nedstämdhet 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Restlista</a:t>
                      </a:r>
                      <a:r>
                        <a:rPr lang="sv-SE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ska termen ändras till sänkt stämningsläge? Skillnad mellan dessa tre termer?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106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259BF-C4F6-4431-9622-541E4642A2D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8" name="Platshållare för innehåll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7606883"/>
              </p:ext>
            </p:extLst>
          </p:nvPr>
        </p:nvGraphicFramePr>
        <p:xfrm>
          <a:off x="263046" y="739035"/>
          <a:ext cx="8718115" cy="5099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3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3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3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36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36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01667">
                <a:tc>
                  <a:txBody>
                    <a:bodyPr/>
                    <a:lstStyle/>
                    <a:p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Engelsk ICNP-term</a:t>
                      </a:r>
                      <a:endParaRPr lang="sv-SE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Engelsk </a:t>
                      </a:r>
                      <a:r>
                        <a:rPr lang="sv-SE" sz="14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Snomed</a:t>
                      </a:r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CT-term</a:t>
                      </a:r>
                      <a:endParaRPr lang="sv-SE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Svensk ICNP-term</a:t>
                      </a:r>
                      <a:endParaRPr lang="sv-SE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Svensk </a:t>
                      </a:r>
                      <a:r>
                        <a:rPr lang="sv-SE" sz="14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Snomed</a:t>
                      </a:r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CT-term</a:t>
                      </a:r>
                      <a:endParaRPr lang="sv-SE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Kommentar</a:t>
                      </a:r>
                      <a:endParaRPr lang="sv-SE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514">
                <a:tc>
                  <a:txBody>
                    <a:bodyPr/>
                    <a:lstStyle/>
                    <a:p>
                      <a:r>
                        <a:rPr lang="sv-SE" sz="1400" dirty="0" err="1" smtClean="0"/>
                        <a:t>Acute</a:t>
                      </a:r>
                      <a:r>
                        <a:rPr lang="sv-SE" sz="1400" dirty="0" smtClean="0"/>
                        <a:t> </a:t>
                      </a:r>
                      <a:r>
                        <a:rPr lang="sv-SE" sz="1400" dirty="0" err="1" smtClean="0"/>
                        <a:t>Confusion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dirty="0" err="1" smtClean="0"/>
                        <a:t>Acute</a:t>
                      </a:r>
                      <a:r>
                        <a:rPr lang="sv-SE" sz="1400" dirty="0" smtClean="0"/>
                        <a:t> </a:t>
                      </a:r>
                      <a:r>
                        <a:rPr lang="sv-SE" sz="1400" dirty="0" err="1" smtClean="0"/>
                        <a:t>Confusion</a:t>
                      </a:r>
                      <a:endParaRPr lang="sv-SE" sz="1400" dirty="0" smtClean="0"/>
                    </a:p>
                    <a:p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Akut förvirring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akut konfusion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Ja, vi lägger till synonymen.</a:t>
                      </a:r>
                      <a:r>
                        <a:rPr lang="sv-SE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enl</a:t>
                      </a: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språkliga riktlinjer ska svensk term väljas om samma precisa begrepp)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4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dirty="0" err="1" smtClean="0"/>
                        <a:t>Anxiety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err="1" smtClean="0"/>
                        <a:t>Anxiety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Ängslan/oro/ångest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ångest 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Oro</a:t>
                      </a:r>
                      <a:r>
                        <a:rPr lang="sv-SE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och </a:t>
                      </a: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ängslan bör kunna</a:t>
                      </a:r>
                      <a:r>
                        <a:rPr lang="sv-SE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läggas till som synonymer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359"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Stress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Overload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Stress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Overload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Övermäktig stress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stressöverbelastning 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Övermäktig stress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bör kunna läggas till som synonym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156"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Postnasal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Drip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Posterior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rhinorrhea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Överproduktion av slem i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nasopharynx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bakre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rinorré</a:t>
                      </a:r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Är dessa</a:t>
                      </a:r>
                      <a:r>
                        <a:rPr lang="sv-SE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synonymer..?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156"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Tobacco Abuse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Tobacco </a:t>
                      </a:r>
                      <a:r>
                        <a:rPr lang="sv-SE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user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Tobaksmissbruk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använder tobak 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 synonymer – är</a:t>
                      </a:r>
                      <a:r>
                        <a:rPr lang="sv-SE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detta rätt </a:t>
                      </a:r>
                      <a:r>
                        <a:rPr lang="sv-SE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mappat</a:t>
                      </a:r>
                      <a:r>
                        <a:rPr lang="sv-SE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679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-PPT-svensk">
  <a:themeElements>
    <a:clrScheme name="Anpassat 4">
      <a:dk1>
        <a:srgbClr val="000000"/>
      </a:dk1>
      <a:lt1>
        <a:srgbClr val="DAD7CB"/>
      </a:lt1>
      <a:dk2>
        <a:srgbClr val="8D6E97"/>
      </a:dk2>
      <a:lt2>
        <a:srgbClr val="4A7729"/>
      </a:lt2>
      <a:accent1>
        <a:srgbClr val="A6BCC6"/>
      </a:accent1>
      <a:accent2>
        <a:srgbClr val="7D9AAA"/>
      </a:accent2>
      <a:accent3>
        <a:srgbClr val="D3BF96"/>
      </a:accent3>
      <a:accent4>
        <a:srgbClr val="002B45"/>
      </a:accent4>
      <a:accent5>
        <a:srgbClr val="857363"/>
      </a:accent5>
      <a:accent6>
        <a:srgbClr val="452325"/>
      </a:accent6>
      <a:hlink>
        <a:srgbClr val="000000"/>
      </a:hlink>
      <a:folHlink>
        <a:srgbClr val="000000"/>
      </a:folHlink>
    </a:clrScheme>
    <a:fontScheme name="Anpassat 28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D7CB"/>
        </a:solidFill>
        <a:ln>
          <a:noFill/>
        </a:ln>
      </a:spPr>
      <a:bodyPr rtlCol="0" anchor="ctr"/>
      <a:lstStyle>
        <a:defPPr algn="ctr">
          <a:defRPr sz="19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9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SoS-PPT-svensk</Template>
  <TotalTime>2290</TotalTime>
  <Words>190</Words>
  <Application>Microsoft Office PowerPoint</Application>
  <PresentationFormat>On-screen Show (4:3)</PresentationFormat>
  <Paragraphs>58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Century Gothic</vt:lpstr>
      <vt:lpstr>SoS-PPT-svensk</vt:lpstr>
      <vt:lpstr>PowerPoint Presentation</vt:lpstr>
      <vt:lpstr>PowerPoint Presentation</vt:lpstr>
    </vt:vector>
  </TitlesOfParts>
  <Company>Socialstyrelsen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Socialstyrelsens uppdrag att utveckla en nationell källa för ordinationsorsak</dc:title>
  <dc:creator>Torbjörn Sjölin;PharmInfo AB</dc:creator>
  <cp:lastModifiedBy>Severin,Roberta</cp:lastModifiedBy>
  <cp:revision>197</cp:revision>
  <cp:lastPrinted>2015-09-30T17:12:13Z</cp:lastPrinted>
  <dcterms:created xsi:type="dcterms:W3CDTF">2014-06-24T09:08:12Z</dcterms:created>
  <dcterms:modified xsi:type="dcterms:W3CDTF">2016-10-26T01:52:58Z</dcterms:modified>
</cp:coreProperties>
</file>