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99" r:id="rId2"/>
    <p:sldId id="257" r:id="rId3"/>
    <p:sldId id="496" r:id="rId4"/>
    <p:sldId id="558" r:id="rId5"/>
    <p:sldId id="428" r:id="rId6"/>
    <p:sldId id="497" r:id="rId7"/>
    <p:sldId id="500" r:id="rId8"/>
    <p:sldId id="502" r:id="rId9"/>
    <p:sldId id="521" r:id="rId10"/>
    <p:sldId id="507" r:id="rId11"/>
    <p:sldId id="559" r:id="rId12"/>
    <p:sldId id="560" r:id="rId13"/>
    <p:sldId id="561" r:id="rId14"/>
    <p:sldId id="562" r:id="rId15"/>
    <p:sldId id="563" r:id="rId16"/>
    <p:sldId id="564" r:id="rId17"/>
    <p:sldId id="565" r:id="rId18"/>
    <p:sldId id="569" r:id="rId19"/>
    <p:sldId id="570" r:id="rId20"/>
    <p:sldId id="527" r:id="rId21"/>
    <p:sldId id="513" r:id="rId22"/>
    <p:sldId id="572" r:id="rId23"/>
    <p:sldId id="571" r:id="rId24"/>
    <p:sldId id="515" r:id="rId25"/>
    <p:sldId id="573" r:id="rId26"/>
    <p:sldId id="567" r:id="rId27"/>
    <p:sldId id="568" r:id="rId28"/>
    <p:sldId id="480" r:id="rId29"/>
    <p:sldId id="56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DBAD7E-EE99-064A-9DD3-E26BD25BE8EE}">
          <p14:sldIdLst>
            <p14:sldId id="299"/>
            <p14:sldId id="257"/>
            <p14:sldId id="496"/>
            <p14:sldId id="558"/>
            <p14:sldId id="428"/>
            <p14:sldId id="497"/>
            <p14:sldId id="500"/>
          </p14:sldIdLst>
        </p14:section>
        <p14:section name="SNOMED International Update" id="{327E4836-1FD0-B442-8243-6EFB6C37ED8E}">
          <p14:sldIdLst>
            <p14:sldId id="502"/>
            <p14:sldId id="521"/>
            <p14:sldId id="507"/>
            <p14:sldId id="559"/>
            <p14:sldId id="560"/>
            <p14:sldId id="561"/>
            <p14:sldId id="562"/>
            <p14:sldId id="563"/>
            <p14:sldId id="564"/>
            <p14:sldId id="565"/>
            <p14:sldId id="569"/>
            <p14:sldId id="570"/>
            <p14:sldId id="527"/>
            <p14:sldId id="513"/>
            <p14:sldId id="572"/>
            <p14:sldId id="571"/>
            <p14:sldId id="515"/>
            <p14:sldId id="573"/>
            <p14:sldId id="567"/>
            <p14:sldId id="568"/>
            <p14:sldId id="480"/>
            <p14:sldId id="5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Bird" initials="L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B0DDF5"/>
    <a:srgbClr val="011893"/>
    <a:srgbClr val="76D6FF"/>
    <a:srgbClr val="00FB92"/>
    <a:srgbClr val="00C769"/>
    <a:srgbClr val="00F58D"/>
    <a:srgbClr val="FF9300"/>
    <a:srgbClr val="ED9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4"/>
    <p:restoredTop sz="95252"/>
  </p:normalViewPr>
  <p:slideViewPr>
    <p:cSldViewPr snapToGrid="0" snapToObjects="1">
      <p:cViewPr>
        <p:scale>
          <a:sx n="110" d="100"/>
          <a:sy n="110" d="100"/>
        </p:scale>
        <p:origin x="3568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38D4D-82BF-364B-9276-4FFE3474ACE8}" type="datetimeFigureOut">
              <a:rPr lang="en-US" smtClean="0"/>
              <a:t>12/14/17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6BD27-1D83-F14F-85F5-19F57E37A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4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90D6C-3635-334B-A710-8A00355AAB1B}" type="datetimeFigureOut">
              <a:rPr lang="en-US" smtClean="0"/>
              <a:t>12/14/17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77C71-0588-4647-BEAF-657D2A3A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8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97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8149" y="1823972"/>
            <a:ext cx="3784606" cy="3784311"/>
          </a:xfrm>
        </p:spPr>
        <p:txBody>
          <a:bodyPr anchor="t" anchorCtr="0"/>
          <a:lstStyle>
            <a:lvl1pPr algn="l">
              <a:defRPr sz="2700" b="1" i="0" cap="none">
                <a:latin typeface="+mj-lt"/>
                <a:cs typeface="Trebuchet MS Bold"/>
              </a:defRPr>
            </a:lvl1pPr>
          </a:lstStyle>
          <a:p>
            <a:r>
              <a:rPr lang="en-US" dirty="0"/>
              <a:t>Click to Add Section Title</a:t>
            </a:r>
            <a:endParaRPr lang="da-DK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114332" y="1968865"/>
            <a:ext cx="3528890" cy="3443384"/>
          </a:xfrm>
        </p:spPr>
        <p:txBody>
          <a:bodyPr vert="horz"/>
          <a:lstStyle>
            <a:lvl1pPr marL="97156" indent="0">
              <a:buNone/>
              <a:defRPr sz="1350"/>
            </a:lvl1pPr>
            <a:lvl2pPr>
              <a:defRPr sz="1200"/>
            </a:lvl2pPr>
          </a:lstStyle>
          <a:p>
            <a:pPr lvl="0"/>
            <a:r>
              <a:rPr lang="en-GB" dirty="0"/>
              <a:t>Optional image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588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3549" y="2060125"/>
            <a:ext cx="4745760" cy="4103608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333999" y="2060124"/>
            <a:ext cx="3352800" cy="410360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428736"/>
            <a:ext cx="8229600" cy="500066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 marL="1200150" indent="-95250">
              <a:buClrTx/>
              <a:buFont typeface="Arial"/>
              <a:buChar char="•"/>
              <a:defRPr lang="en-US" sz="1350" dirty="0" smtClean="0">
                <a:solidFill>
                  <a:srgbClr val="3399FF"/>
                </a:solidFill>
                <a:latin typeface="+mn-lt"/>
              </a:defRPr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itled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1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1" y="739912"/>
            <a:ext cx="7324244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57200" y="2301273"/>
            <a:ext cx="4040188" cy="4128125"/>
          </a:xfrm>
        </p:spPr>
        <p:txBody>
          <a:bodyPr vert="horz"/>
          <a:lstStyle>
            <a:lvl1pPr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column 1 text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4645026" y="2301273"/>
            <a:ext cx="4041775" cy="4128125"/>
          </a:xfrm>
        </p:spPr>
        <p:txBody>
          <a:bodyPr vert="horz"/>
          <a:lstStyle>
            <a:lvl1pPr>
              <a:defRPr sz="150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column 2 text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>
            <a:off x="457201" y="2174874"/>
            <a:ext cx="4040187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5" name="Line 222"/>
          <p:cNvSpPr>
            <a:spLocks noChangeShapeType="1"/>
          </p:cNvSpPr>
          <p:nvPr/>
        </p:nvSpPr>
        <p:spPr bwMode="auto">
          <a:xfrm>
            <a:off x="4635502" y="2174874"/>
            <a:ext cx="4040187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wo Conten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1" y="741523"/>
            <a:ext cx="7276011" cy="5383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68313" y="1457325"/>
            <a:ext cx="4024312" cy="4972050"/>
          </a:xfrm>
        </p:spPr>
        <p:txBody>
          <a:bodyPr vert="horz"/>
          <a:lstStyle>
            <a:lvl1pPr marL="97156" indent="0">
              <a:buNone/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Text or image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662489" y="1457325"/>
            <a:ext cx="4024312" cy="4972050"/>
          </a:xfrm>
        </p:spPr>
        <p:txBody>
          <a:bodyPr vert="horz"/>
          <a:lstStyle>
            <a:lvl1pPr marL="97156" indent="0">
              <a:buNone/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Text or object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+ Titled Row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2468898" cy="2351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sub-title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57200" y="4069073"/>
            <a:ext cx="2468898" cy="2340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sub-title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/>
          </p:nvPr>
        </p:nvSpPr>
        <p:spPr>
          <a:xfrm>
            <a:off x="457201" y="755987"/>
            <a:ext cx="7259934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00416" y="1545756"/>
            <a:ext cx="5475273" cy="2340438"/>
          </a:xfrm>
        </p:spPr>
        <p:txBody>
          <a:bodyPr vert="horz"/>
          <a:lstStyle>
            <a:lvl1pPr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row 1 item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3200416" y="4069073"/>
            <a:ext cx="5486385" cy="2340438"/>
          </a:xfrm>
        </p:spPr>
        <p:txBody>
          <a:bodyPr vert="horz"/>
          <a:lstStyle>
            <a:lvl1pPr>
              <a:defRPr sz="150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row 2 item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 flipV="1">
            <a:off x="457200" y="3958550"/>
            <a:ext cx="2651776" cy="19085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ean Pag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03" y="1306270"/>
            <a:ext cx="2734302" cy="1162051"/>
          </a:xfrm>
        </p:spPr>
        <p:txBody>
          <a:bodyPr anchor="t"/>
          <a:lstStyle>
            <a:lvl1pPr algn="l">
              <a:lnSpc>
                <a:spcPct val="80000"/>
              </a:lnSpc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5342" y="1306273"/>
            <a:ext cx="5111750" cy="4862053"/>
          </a:xfrm>
        </p:spPr>
        <p:txBody>
          <a:bodyPr>
            <a:normAutofit/>
          </a:bodyPr>
          <a:lstStyle>
            <a:lvl1pPr marL="192020" indent="-192020">
              <a:lnSpc>
                <a:spcPct val="80000"/>
              </a:lnSpc>
              <a:defRPr sz="1800"/>
            </a:lvl1pPr>
            <a:lvl2pPr>
              <a:lnSpc>
                <a:spcPct val="80000"/>
              </a:lnSpc>
              <a:defRPr sz="1800"/>
            </a:lvl2pPr>
            <a:lvl3pPr>
              <a:lnSpc>
                <a:spcPct val="80000"/>
              </a:lnSpc>
              <a:defRPr sz="1800"/>
            </a:lvl3pPr>
            <a:lvl4pPr>
              <a:lnSpc>
                <a:spcPct val="80000"/>
              </a:lnSpc>
              <a:defRPr sz="1800"/>
            </a:lvl4pPr>
            <a:lvl5pPr>
              <a:lnSpc>
                <a:spcPct val="8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1503" y="2468322"/>
            <a:ext cx="2734302" cy="3700004"/>
          </a:xfrm>
        </p:spPr>
        <p:txBody>
          <a:bodyPr/>
          <a:lstStyle>
            <a:lvl1pPr marL="192020" indent="-192020">
              <a:lnSpc>
                <a:spcPct val="80000"/>
              </a:lnSpc>
              <a:buFont typeface="Arial"/>
              <a:buChar char="•"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414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7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1" y="744214"/>
            <a:ext cx="7276011" cy="547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nomed-brand-RGB-small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5" y="190502"/>
            <a:ext cx="1104898" cy="110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72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1" r:id="rId9"/>
    <p:sldLayoutId id="2147483672" r:id="rId10"/>
    <p:sldLayoutId id="2147483673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learning" TargetMode="Externa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learning" TargetMode="Externa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learning" TargetMode="Externa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elag" TargetMode="External"/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luence.ihtsdotools.org/display/ELAG/Declaration+of+Interest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lag" TargetMode="Externa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refsetpg" TargetMode="External"/><Relationship Id="rId4" Type="http://schemas.openxmlformats.org/officeDocument/2006/relationships/hyperlink" Target="http://snomed.org/loinc" TargetMode="External"/><Relationship Id="rId5" Type="http://schemas.openxmlformats.org/officeDocument/2006/relationships/hyperlink" Target="http://snomed.org/mrcm" TargetMode="External"/><Relationship Id="rId6" Type="http://schemas.openxmlformats.org/officeDocument/2006/relationships/hyperlink" Target="http://snomed.org/sts" TargetMode="External"/><Relationship Id="rId7" Type="http://schemas.openxmlformats.org/officeDocument/2006/relationships/hyperlink" Target="http://snomed.org/etl" TargetMode="External"/><Relationship Id="rId8" Type="http://schemas.openxmlformats.org/officeDocument/2006/relationships/hyperlink" Target="http://snomed.org/extpg" TargetMode="External"/><Relationship Id="rId9" Type="http://schemas.openxmlformats.org/officeDocument/2006/relationships/hyperlink" Target="http://snomed.org/sqlpg" TargetMode="External"/><Relationship Id="rId10" Type="http://schemas.openxmlformats.org/officeDocument/2006/relationships/hyperlink" Target="http://snomed.org/uri" TargetMode="External"/><Relationship Id="rId11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c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684912.jpg"/>
          <p:cNvPicPr>
            <a:picLocks noChangeAspect="1"/>
          </p:cNvPicPr>
          <p:nvPr/>
        </p:nvPicPr>
        <p:blipFill>
          <a:blip r:embed="rId2" cstate="print">
            <a:extLst/>
          </a:blip>
          <a:srcRect l="12845" t="33876" r="973" b="28536"/>
          <a:stretch>
            <a:fillRect/>
          </a:stretch>
        </p:blipFill>
        <p:spPr>
          <a:xfrm>
            <a:off x="1" y="5013170"/>
            <a:ext cx="9143999" cy="1844830"/>
          </a:xfrm>
          <a:prstGeom prst="rect">
            <a:avLst/>
          </a:prstGeom>
          <a:ln w="3175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/>
          <a:srcRect r="55307"/>
          <a:stretch/>
        </p:blipFill>
        <p:spPr>
          <a:xfrm>
            <a:off x="371939" y="732055"/>
            <a:ext cx="3005353" cy="3028770"/>
          </a:xfrm>
          <a:prstGeom prst="rect">
            <a:avLst/>
          </a:prstGeom>
        </p:spPr>
      </p:pic>
      <p:sp>
        <p:nvSpPr>
          <p:cNvPr id="7" name="Shape 166"/>
          <p:cNvSpPr/>
          <p:nvPr/>
        </p:nvSpPr>
        <p:spPr>
          <a:xfrm>
            <a:off x="5214642" y="3922458"/>
            <a:ext cx="3800283" cy="87193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0160" tIns="10160" rIns="10160" bIns="10160" numCol="1" anchor="ctr">
            <a:noAutofit/>
          </a:bodyPr>
          <a:lstStyle/>
          <a:p>
            <a:pPr algn="r">
              <a:spcBef>
                <a:spcPts val="200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  <a:ea typeface="Trebuchet MS" charset="0"/>
                <a:cs typeface="Trebuchet MS" charset="0"/>
              </a:rPr>
              <a:t>Linda Bird</a:t>
            </a:r>
          </a:p>
          <a:p>
            <a:pPr algn="r">
              <a:spcBef>
                <a:spcPts val="200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  <a:ea typeface="Trebuchet MS" charset="0"/>
                <a:cs typeface="Trebuchet MS" charset="0"/>
              </a:rPr>
              <a:t>Head of Product Support</a:t>
            </a:r>
            <a:endParaRPr lang="en-US" sz="2000" dirty="0">
              <a:solidFill>
                <a:schemeClr val="bg2">
                  <a:lumMod val="95000"/>
                  <a:lumOff val="5000"/>
                </a:schemeClr>
              </a:solidFill>
              <a:latin typeface="+mj-lt"/>
              <a:ea typeface="Trebuchet MS" charset="0"/>
              <a:cs typeface="Trebuchet MS" charset="0"/>
            </a:endParaRPr>
          </a:p>
        </p:txBody>
      </p:sp>
      <p:sp>
        <p:nvSpPr>
          <p:cNvPr id="6" name="Shape 166"/>
          <p:cNvSpPr/>
          <p:nvPr/>
        </p:nvSpPr>
        <p:spPr>
          <a:xfrm>
            <a:off x="3533479" y="1828800"/>
            <a:ext cx="5481446" cy="16204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0160" tIns="10160" rIns="10160" bIns="10160" numCol="1" anchor="ctr">
            <a:noAutofit/>
          </a:bodyPr>
          <a:lstStyle/>
          <a:p>
            <a:pPr algn="ctr">
              <a:defRPr sz="2800" spc="0">
                <a:solidFill>
                  <a:srgbClr val="53585F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E-Learning Advisory Group</a:t>
            </a:r>
            <a:endParaRPr sz="28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Trebuchet MS" charset="0"/>
              <a:cs typeface="Trebuchet MS" charset="0"/>
            </a:endParaRPr>
          </a:p>
          <a:p>
            <a:pPr algn="ctr">
              <a:spcBef>
                <a:spcPts val="1238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Thursday 14</a:t>
            </a:r>
            <a:r>
              <a:rPr lang="en-US" sz="2400" baseline="30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th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 December 2017</a:t>
            </a:r>
          </a:p>
          <a:p>
            <a:pPr algn="ctr">
              <a:spcBef>
                <a:spcPts val="38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Zoom Teleconference</a:t>
            </a:r>
          </a:p>
        </p:txBody>
      </p:sp>
    </p:spTree>
    <p:extLst>
      <p:ext uri="{BB962C8B-B14F-4D97-AF65-F5344CB8AC3E}">
        <p14:creationId xmlns:p14="http://schemas.microsoft.com/office/powerpoint/2010/main" val="163884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r>
              <a:rPr lang="en-US" dirty="0" smtClean="0"/>
              <a:t>E-Learning Server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sz="2000" dirty="0" smtClean="0">
                <a:hlinkClick r:id="rId2"/>
              </a:rPr>
              <a:t>http://snomed.org/elearning</a:t>
            </a:r>
            <a:r>
              <a:rPr lang="en-US" sz="2000" dirty="0" smtClean="0"/>
              <a:t> </a:t>
            </a:r>
            <a:endParaRPr lang="en-US" dirty="0" smtClean="0"/>
          </a:p>
          <a:p>
            <a:pPr lvl="2">
              <a:spcBef>
                <a:spcPts val="700"/>
              </a:spcBef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Foundation course</a:t>
            </a:r>
            <a:r>
              <a:rPr lang="en-US" dirty="0" smtClean="0"/>
              <a:t>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self enrolling and self paced</a:t>
            </a:r>
          </a:p>
          <a:p>
            <a:pPr marL="1560513" lvl="2" indent="-168275"/>
            <a:r>
              <a:rPr lang="en-US" dirty="0"/>
              <a:t>Total completions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- 1,577 (from 66 countries)</a:t>
            </a:r>
          </a:p>
          <a:p>
            <a:pPr marL="1560513" lvl="2" indent="-168275"/>
            <a:r>
              <a:rPr lang="en-US" dirty="0"/>
              <a:t>Active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- 332</a:t>
            </a:r>
          </a:p>
          <a:p>
            <a:pPr lvl="2">
              <a:spcBef>
                <a:spcPts val="700"/>
              </a:spcBef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Implementation course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6 modules over 6 to 7 months</a:t>
            </a:r>
          </a:p>
          <a:p>
            <a:pPr marL="1560513" lvl="2" indent="-168275"/>
            <a:r>
              <a:rPr lang="en-US" dirty="0"/>
              <a:t>Total completions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-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387 (from 48 countries)</a:t>
            </a:r>
          </a:p>
          <a:p>
            <a:pPr marL="1560513" lvl="2" indent="-168275"/>
            <a:r>
              <a:rPr lang="en-US" dirty="0"/>
              <a:t>May 2017 course</a:t>
            </a:r>
          </a:p>
          <a:p>
            <a:pPr marL="2008188" lvl="2" indent="-16192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Completed - 39</a:t>
            </a:r>
          </a:p>
          <a:p>
            <a:pPr marL="1560513" lvl="2" indent="-168275"/>
            <a:r>
              <a:rPr lang="en-US" dirty="0"/>
              <a:t>September 2017 course</a:t>
            </a:r>
          </a:p>
          <a:p>
            <a:pPr marL="2008188" lvl="2" indent="-196850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Active - 70  (finishing Module C)</a:t>
            </a:r>
          </a:p>
          <a:p>
            <a:pPr marL="1560513" lvl="2" indent="-168275"/>
            <a:r>
              <a:rPr lang="en-US" dirty="0"/>
              <a:t>January 2018 course</a:t>
            </a:r>
          </a:p>
          <a:p>
            <a:pPr marL="2008188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New students - 50</a:t>
            </a:r>
          </a:p>
          <a:p>
            <a:pPr marL="2008188" lvl="2" indent="-207963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Deferrals - 38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7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r>
              <a:rPr lang="en-US" dirty="0" smtClean="0"/>
              <a:t>E-Learning Server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sz="2000" dirty="0" smtClean="0">
                <a:hlinkClick r:id="rId2"/>
              </a:rPr>
              <a:t>http://snomed.org/elearning</a:t>
            </a:r>
            <a:r>
              <a:rPr lang="en-US" sz="2000" dirty="0" smtClean="0"/>
              <a:t> </a:t>
            </a:r>
            <a:endParaRPr lang="en-US" dirty="0" smtClean="0"/>
          </a:p>
          <a:p>
            <a:pPr lvl="2">
              <a:spcBef>
                <a:spcPts val="700"/>
              </a:spcBef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Content development theory course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3 modules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 3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months</a:t>
            </a:r>
          </a:p>
          <a:p>
            <a:pPr marL="1560513" lvl="2" indent="-168275"/>
            <a:r>
              <a:rPr lang="en-US" dirty="0"/>
              <a:t>Total completions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- 289 (from 35 countries)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1560513" lvl="2" indent="-168275"/>
            <a:r>
              <a:rPr lang="en-US" dirty="0"/>
              <a:t>September 2017 course</a:t>
            </a:r>
          </a:p>
          <a:p>
            <a:pPr marL="1962150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Completed - 57  (plus 15 have extensions)</a:t>
            </a:r>
          </a:p>
          <a:p>
            <a:pPr marL="1560513" lvl="2" indent="-168275"/>
            <a:r>
              <a:rPr lang="en-US" dirty="0"/>
              <a:t>January 2017 course</a:t>
            </a:r>
          </a:p>
          <a:p>
            <a:pPr marL="1962150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Course NOT offered </a:t>
            </a:r>
          </a:p>
          <a:p>
            <a:pPr marL="1560513" lvl="2" indent="-168275"/>
            <a:r>
              <a:rPr lang="en-US" dirty="0"/>
              <a:t>May &amp; September </a:t>
            </a:r>
            <a:r>
              <a:rPr lang="en-US" dirty="0" smtClean="0"/>
              <a:t>2018 </a:t>
            </a:r>
            <a:r>
              <a:rPr lang="en-US" dirty="0"/>
              <a:t>course</a:t>
            </a:r>
          </a:p>
          <a:p>
            <a:pPr marL="1962150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Deferrals - 46</a:t>
            </a:r>
          </a:p>
          <a:p>
            <a:pPr lvl="2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Individual presentation views</a:t>
            </a:r>
          </a:p>
          <a:p>
            <a:pPr marL="1557338" lvl="2" indent="-173038"/>
            <a:r>
              <a:rPr lang="en-US" dirty="0"/>
              <a:t>Total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- 62,145</a:t>
            </a:r>
          </a:p>
          <a:p>
            <a:pPr marL="1557338" lvl="2" indent="-173038"/>
            <a:r>
              <a:rPr lang="en-US" dirty="0"/>
              <a:t>Last year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- 22,762</a:t>
            </a:r>
            <a:endParaRPr lang="en-US" dirty="0"/>
          </a:p>
          <a:p>
            <a:pPr lvl="2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0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r>
              <a:rPr lang="en-US" dirty="0" smtClean="0"/>
              <a:t>E-Learning Server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sz="2000" dirty="0" smtClean="0">
                <a:hlinkClick r:id="rId2"/>
              </a:rPr>
              <a:t>http://snomed.org/elearning</a:t>
            </a:r>
            <a:r>
              <a:rPr lang="en-US" sz="2000" dirty="0" smtClean="0"/>
              <a:t> </a:t>
            </a:r>
            <a:endParaRPr lang="en-US" dirty="0" smtClean="0"/>
          </a:p>
          <a:p>
            <a:pPr lvl="2">
              <a:spcBef>
                <a:spcPts val="700"/>
              </a:spcBef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Content development theory course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3 modules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 3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months</a:t>
            </a:r>
          </a:p>
          <a:p>
            <a:pPr marL="1560513" lvl="2" indent="-168275"/>
            <a:r>
              <a:rPr lang="en-US" dirty="0"/>
              <a:t>Total completions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- 289 (from 35 countries)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1560513" lvl="2" indent="-168275"/>
            <a:r>
              <a:rPr lang="en-US" dirty="0"/>
              <a:t>September 2017 course</a:t>
            </a:r>
          </a:p>
          <a:p>
            <a:pPr marL="1962150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Completed - 57  (plus 15 have extensions)</a:t>
            </a:r>
          </a:p>
          <a:p>
            <a:pPr marL="1560513" lvl="2" indent="-168275"/>
            <a:r>
              <a:rPr lang="en-US" dirty="0"/>
              <a:t>January </a:t>
            </a:r>
            <a:r>
              <a:rPr lang="en-US" dirty="0" smtClean="0"/>
              <a:t>2018 </a:t>
            </a:r>
            <a:r>
              <a:rPr lang="en-US" dirty="0"/>
              <a:t>course</a:t>
            </a:r>
          </a:p>
          <a:p>
            <a:pPr marL="1962150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Course NOT offered </a:t>
            </a:r>
          </a:p>
          <a:p>
            <a:pPr marL="1560513" lvl="2" indent="-168275"/>
            <a:r>
              <a:rPr lang="en-US" dirty="0"/>
              <a:t>May &amp; September 2017 course</a:t>
            </a:r>
          </a:p>
          <a:p>
            <a:pPr marL="1962150" lvl="2" indent="-173038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Deferrals - 46</a:t>
            </a:r>
          </a:p>
          <a:p>
            <a:pPr lvl="2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Individual presentation views</a:t>
            </a:r>
          </a:p>
          <a:p>
            <a:pPr marL="1557338" lvl="2" indent="-173038"/>
            <a:r>
              <a:rPr lang="en-US" dirty="0"/>
              <a:t>Total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- 62,145</a:t>
            </a:r>
          </a:p>
          <a:p>
            <a:pPr marL="1557338" lvl="2" indent="-173038"/>
            <a:r>
              <a:rPr lang="en-US" dirty="0"/>
              <a:t>Last year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- 22,762</a:t>
            </a:r>
            <a:endParaRPr lang="en-US" dirty="0"/>
          </a:p>
          <a:p>
            <a:pPr lvl="2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13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 </a:t>
            </a:r>
            <a:r>
              <a:rPr lang="mr-IN" dirty="0" smtClean="0"/>
              <a:t>–</a:t>
            </a:r>
            <a:r>
              <a:rPr lang="en-US" dirty="0" smtClean="0"/>
              <a:t> Content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pPr marL="285744" indent="-285744">
              <a:spcAft>
                <a:spcPts val="700"/>
              </a:spcAft>
              <a:buFont typeface="Arial"/>
              <a:buChar char="•"/>
            </a:pPr>
            <a:r>
              <a:rPr lang="en-US" dirty="0"/>
              <a:t>Name change: Content Development Course</a:t>
            </a:r>
          </a:p>
          <a:p>
            <a:pPr marL="285744" indent="-285744">
              <a:spcAft>
                <a:spcPts val="700"/>
              </a:spcAft>
              <a:buFont typeface="Arial"/>
              <a:buChar char="•"/>
            </a:pPr>
            <a:r>
              <a:rPr lang="en-US" dirty="0"/>
              <a:t>No change in level of course</a:t>
            </a:r>
          </a:p>
          <a:p>
            <a:pPr marL="285744" indent="-285744">
              <a:spcAft>
                <a:spcPts val="700"/>
              </a:spcAft>
              <a:buFont typeface="Arial"/>
              <a:buChar char="•"/>
            </a:pPr>
            <a:r>
              <a:rPr lang="en-US" dirty="0"/>
              <a:t>Key changes</a:t>
            </a:r>
          </a:p>
          <a:p>
            <a:pPr marL="685794" lvl="1" indent="-285744">
              <a:spcAft>
                <a:spcPts val="700"/>
              </a:spcAft>
              <a:buFont typeface="Arial"/>
              <a:buChar char="•"/>
            </a:pPr>
            <a:r>
              <a:rPr lang="en-US" dirty="0"/>
              <a:t>Addition of a practical authoring </a:t>
            </a:r>
            <a:r>
              <a:rPr lang="en-US" dirty="0" smtClean="0"/>
              <a:t>component</a:t>
            </a:r>
          </a:p>
          <a:p>
            <a:pPr marL="1085844" lvl="2" indent="-285744">
              <a:spcAft>
                <a:spcPts val="700"/>
              </a:spcAft>
              <a:buFont typeface="Arial"/>
              <a:buChar char="•"/>
            </a:pPr>
            <a:r>
              <a:rPr lang="en-US" dirty="0" smtClean="0"/>
              <a:t>Training instance of SNOMED managed service</a:t>
            </a:r>
          </a:p>
          <a:p>
            <a:pPr marL="685794" lvl="1" indent="-285744">
              <a:spcAft>
                <a:spcPts val="700"/>
              </a:spcAft>
              <a:buFont typeface="Arial"/>
              <a:buChar char="•"/>
            </a:pPr>
            <a:r>
              <a:rPr lang="en-US" dirty="0" smtClean="0"/>
              <a:t>Increased </a:t>
            </a:r>
            <a:r>
              <a:rPr lang="en-US" dirty="0"/>
              <a:t>focus on extensions</a:t>
            </a:r>
          </a:p>
          <a:p>
            <a:pPr marL="685794" lvl="1" indent="-285744">
              <a:spcAft>
                <a:spcPts val="700"/>
              </a:spcAft>
              <a:buFont typeface="Arial"/>
              <a:buChar char="•"/>
            </a:pPr>
            <a:r>
              <a:rPr lang="en-US" dirty="0"/>
              <a:t>Presentations - some new and others subdivided</a:t>
            </a:r>
          </a:p>
          <a:p>
            <a:pPr marL="1085844" lvl="2" indent="-285744">
              <a:spcAft>
                <a:spcPts val="700"/>
              </a:spcAft>
            </a:pPr>
            <a:r>
              <a:rPr lang="en-US" dirty="0"/>
              <a:t>Reuse of material across courses</a:t>
            </a:r>
          </a:p>
          <a:p>
            <a:pPr marL="1085844" lvl="2" indent="-285744">
              <a:spcAft>
                <a:spcPts val="700"/>
              </a:spcAft>
            </a:pPr>
            <a:r>
              <a:rPr lang="en-US" dirty="0"/>
              <a:t>Increased flexibility for students</a:t>
            </a:r>
          </a:p>
          <a:p>
            <a:pPr marL="285744" indent="-285744">
              <a:spcAft>
                <a:spcPts val="700"/>
              </a:spcAft>
            </a:pPr>
            <a:r>
              <a:rPr lang="en-US" dirty="0"/>
              <a:t>Development work has </a:t>
            </a:r>
            <a:r>
              <a:rPr lang="en-US" dirty="0" smtClean="0"/>
              <a:t>commenced</a:t>
            </a:r>
            <a:endParaRPr lang="en-US" dirty="0"/>
          </a:p>
          <a:p>
            <a:pPr marL="285744" indent="-285744">
              <a:spcAft>
                <a:spcPts val="700"/>
              </a:spcAft>
            </a:pPr>
            <a:r>
              <a:rPr lang="en-US" dirty="0"/>
              <a:t>First cohort </a:t>
            </a:r>
            <a:r>
              <a:rPr lang="en-US" dirty="0" smtClean="0"/>
              <a:t>expected in May </a:t>
            </a:r>
            <a:r>
              <a:rPr lang="en-US" dirty="0"/>
              <a:t>2018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141" y="4223814"/>
            <a:ext cx="2361235" cy="263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 </a:t>
            </a:r>
            <a:r>
              <a:rPr lang="mr-IN" dirty="0" smtClean="0"/>
              <a:t>–</a:t>
            </a:r>
            <a:r>
              <a:rPr lang="en-US" dirty="0" smtClean="0"/>
              <a:t> Content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US" dirty="0" smtClean="0"/>
              <a:t>Module A presentations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US" dirty="0"/>
              <a:t>SNOMED CT </a:t>
            </a:r>
            <a:r>
              <a:rPr lang="mr-IN" dirty="0"/>
              <a:t>–</a:t>
            </a:r>
            <a:r>
              <a:rPr lang="en-US" dirty="0"/>
              <a:t> A Purpose Built </a:t>
            </a:r>
            <a:r>
              <a:rPr lang="en-US" dirty="0" smtClean="0"/>
              <a:t>Terminology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  <a:p>
            <a:pPr marL="685794" lvl="1" indent="-285744">
              <a:buFont typeface="Arial"/>
              <a:buChar char="•"/>
            </a:pPr>
            <a:r>
              <a:rPr lang="en-US" dirty="0"/>
              <a:t>Content Hierarchy Introduction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Logical Design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US" dirty="0">
              <a:solidFill>
                <a:srgbClr val="FF0000"/>
              </a:solidFill>
            </a:endParaRPr>
          </a:p>
          <a:p>
            <a:pPr marL="685794" lvl="1" indent="-285744">
              <a:buFont typeface="Arial"/>
              <a:buChar char="•"/>
            </a:pPr>
            <a:r>
              <a:rPr lang="en-US" dirty="0"/>
              <a:t>Concept Model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/>
              <a:t>Introduction to Content Development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Extensions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Content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Extensions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Creation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US" dirty="0"/>
              <a:t>Content Requests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/>
              <a:t>Introduction to Editorial </a:t>
            </a:r>
            <a:r>
              <a:rPr lang="en-US" dirty="0" smtClean="0"/>
              <a:t>Guidance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US" dirty="0"/>
              <a:t>Introduction to Authoring Platform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/>
          </a:p>
          <a:p>
            <a:pPr marL="285744" indent="-285744">
              <a:spcAft>
                <a:spcPts val="700"/>
              </a:spcAft>
              <a:buFont typeface="Arial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 </a:t>
            </a:r>
            <a:r>
              <a:rPr lang="mr-IN" dirty="0" smtClean="0"/>
              <a:t>–</a:t>
            </a:r>
            <a:r>
              <a:rPr lang="en-US" dirty="0" smtClean="0"/>
              <a:t> Content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US" dirty="0" smtClean="0"/>
              <a:t>Module B presentations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Procedure Hierarchy &amp; Concept </a:t>
            </a:r>
            <a:r>
              <a:rPr lang="en-AU" dirty="0" smtClean="0"/>
              <a:t>Model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Evaluation Procedure Hierarchy &amp; Concept </a:t>
            </a:r>
            <a:r>
              <a:rPr lang="en-AU" dirty="0" smtClean="0"/>
              <a:t>Model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Clinical Finding &amp; Concept </a:t>
            </a:r>
            <a:r>
              <a:rPr lang="en-AU" dirty="0" smtClean="0"/>
              <a:t>Model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Anatomy Concept Model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Situation with Explicit Context Concept Model 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Model Component </a:t>
            </a:r>
            <a:r>
              <a:rPr lang="en-AU" dirty="0" smtClean="0"/>
              <a:t>Hierarchy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Introduction to Content Creation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Defining Clinical Concepts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Authoring with Description </a:t>
            </a:r>
            <a:r>
              <a:rPr lang="en-AU" dirty="0" smtClean="0"/>
              <a:t>Logic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Editorial Guidance for Module B </a:t>
            </a:r>
            <a:r>
              <a:rPr lang="en-AU" dirty="0" smtClean="0"/>
              <a:t>Hierarchies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Authoring in the Authoring </a:t>
            </a:r>
            <a:r>
              <a:rPr lang="en-AU" dirty="0" smtClean="0"/>
              <a:t>Platform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dirty="0"/>
          </a:p>
          <a:p>
            <a:pPr marL="285744" indent="-285744">
              <a:spcAft>
                <a:spcPts val="700"/>
              </a:spcAft>
              <a:buFont typeface="Arial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4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 </a:t>
            </a:r>
            <a:r>
              <a:rPr lang="mr-IN" dirty="0" smtClean="0"/>
              <a:t>–</a:t>
            </a:r>
            <a:r>
              <a:rPr lang="en-US" dirty="0" smtClean="0"/>
              <a:t> Content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US" dirty="0" smtClean="0"/>
              <a:t>Module C presentations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Products Hierarchy &amp; Concept </a:t>
            </a:r>
            <a:r>
              <a:rPr lang="en-AU" dirty="0" smtClean="0"/>
              <a:t>Model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Substance Hierarchy &amp; Concept </a:t>
            </a:r>
            <a:r>
              <a:rPr lang="en-AU" dirty="0" smtClean="0"/>
              <a:t>Model </a:t>
            </a:r>
            <a:r>
              <a:rPr lang="en-US" dirty="0">
                <a:solidFill>
                  <a:srgbClr val="FF0000"/>
                </a:solidFill>
              </a:rPr>
              <a:t>*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Specimen Hierarchy &amp; Concept </a:t>
            </a:r>
            <a:r>
              <a:rPr lang="en-AU" dirty="0" smtClean="0"/>
              <a:t>Model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Observable Entity Hierarchy &amp; Concept </a:t>
            </a:r>
            <a:r>
              <a:rPr lang="en-AU" dirty="0" smtClean="0"/>
              <a:t>Model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Hierarchies with no Concept </a:t>
            </a:r>
            <a:r>
              <a:rPr lang="en-AU" dirty="0" smtClean="0"/>
              <a:t>Model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AU" baseline="30000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Editorial Guidance for Module C </a:t>
            </a:r>
            <a:r>
              <a:rPr lang="en-AU" dirty="0" smtClean="0"/>
              <a:t>Hierarchies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Further Description Logic </a:t>
            </a:r>
            <a:r>
              <a:rPr lang="en-AU" dirty="0" smtClean="0"/>
              <a:t>Considerations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Editing Existing Content Authoring 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Content Development Considerations &amp; </a:t>
            </a:r>
            <a:r>
              <a:rPr lang="en-AU" dirty="0" smtClean="0"/>
              <a:t>Issues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Content Review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Creating and Managing Editorial Guidance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Extensions Metadata &amp; </a:t>
            </a:r>
            <a:r>
              <a:rPr lang="en-AU" dirty="0" smtClean="0"/>
              <a:t>Maintenance 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82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Courses </a:t>
            </a:r>
            <a:r>
              <a:rPr lang="mr-IN" dirty="0" smtClean="0"/>
              <a:t>–</a:t>
            </a:r>
            <a:r>
              <a:rPr lang="en-US" dirty="0" smtClean="0"/>
              <a:t> Content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US" dirty="0"/>
              <a:t>Each module will also include: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/>
              <a:t>Practical </a:t>
            </a:r>
            <a:r>
              <a:rPr lang="en-US" dirty="0" smtClean="0"/>
              <a:t>assignment</a:t>
            </a:r>
            <a:endParaRPr lang="en-US" dirty="0"/>
          </a:p>
          <a:p>
            <a:pPr marL="1085844" lvl="2" indent="-285744">
              <a:buFont typeface="Arial"/>
              <a:buChar char="•"/>
            </a:pPr>
            <a:r>
              <a:rPr lang="en-US" dirty="0"/>
              <a:t>Module A </a:t>
            </a:r>
            <a:r>
              <a:rPr lang="en-US" dirty="0" smtClean="0"/>
              <a:t>- Requests </a:t>
            </a:r>
            <a:r>
              <a:rPr lang="en-US" dirty="0"/>
              <a:t>and </a:t>
            </a:r>
            <a:r>
              <a:rPr lang="en-US" dirty="0" smtClean="0"/>
              <a:t>authoring platform (x 2)</a:t>
            </a:r>
          </a:p>
          <a:p>
            <a:pPr marL="1085844" lvl="2" indent="-285744">
              <a:buFont typeface="Arial"/>
              <a:buChar char="•"/>
            </a:pPr>
            <a:r>
              <a:rPr lang="en-US" dirty="0" smtClean="0"/>
              <a:t>Module B - Authoring new content (x 1)</a:t>
            </a:r>
          </a:p>
          <a:p>
            <a:pPr marL="1085844" lvl="2" indent="-285744">
              <a:buFont typeface="Arial"/>
              <a:buChar char="•"/>
            </a:pPr>
            <a:r>
              <a:rPr lang="en-US" dirty="0" smtClean="0"/>
              <a:t>Module C - Changing content (x 1)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Webinar</a:t>
            </a:r>
            <a:endParaRPr lang="en-US" dirty="0"/>
          </a:p>
          <a:p>
            <a:pPr marL="685794" lvl="1" indent="-285744">
              <a:buFont typeface="Arial"/>
              <a:buChar char="•"/>
            </a:pPr>
            <a:r>
              <a:rPr lang="en-US" dirty="0"/>
              <a:t>Two </a:t>
            </a:r>
            <a:r>
              <a:rPr lang="en-US" dirty="0" smtClean="0"/>
              <a:t>assessments</a:t>
            </a:r>
            <a:endParaRPr lang="en-AU" dirty="0"/>
          </a:p>
          <a:p>
            <a:pPr marL="1085844" lvl="2" indent="-285744">
              <a:buFont typeface="Arial"/>
              <a:buChar char="•"/>
            </a:pPr>
            <a:r>
              <a:rPr lang="en-US" dirty="0"/>
              <a:t>Theory</a:t>
            </a:r>
          </a:p>
          <a:p>
            <a:pPr marL="1085844" lvl="2" indent="-285744">
              <a:buFont typeface="Arial"/>
              <a:buChar char="•"/>
            </a:pPr>
            <a:r>
              <a:rPr lang="en-US" dirty="0"/>
              <a:t>Practical</a:t>
            </a:r>
          </a:p>
          <a:p>
            <a:pPr marL="285744" indent="-285744">
              <a:buFont typeface="Arial"/>
              <a:buChar char="•"/>
            </a:pPr>
            <a:r>
              <a:rPr lang="en-US" dirty="0"/>
              <a:t>Final </a:t>
            </a:r>
            <a:r>
              <a:rPr lang="en-US" dirty="0" smtClean="0"/>
              <a:t>practical assessment</a:t>
            </a:r>
            <a:endParaRPr lang="en-US" dirty="0"/>
          </a:p>
          <a:p>
            <a:pPr marL="285744" indent="-285744">
              <a:buFont typeface="Arial"/>
              <a:buChar char="•"/>
            </a:pPr>
            <a:r>
              <a:rPr lang="en-US" dirty="0"/>
              <a:t>Some optional supporting </a:t>
            </a:r>
            <a:r>
              <a:rPr lang="en-US" dirty="0" smtClean="0"/>
              <a:t>material</a:t>
            </a:r>
            <a:endParaRPr lang="en-US" dirty="0"/>
          </a:p>
          <a:p>
            <a:pPr marL="285744" indent="-285744">
              <a:spcAft>
                <a:spcPts val="700"/>
              </a:spcAft>
              <a:buFont typeface="Arial"/>
              <a:buChar char="•"/>
            </a:pPr>
            <a:endParaRPr lang="en-US" dirty="0"/>
          </a:p>
        </p:txBody>
      </p:sp>
      <p:pic>
        <p:nvPicPr>
          <p:cNvPr id="5" name="Picture Placeholder 7" descr="SnomedLandFla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86" r="-18086"/>
          <a:stretch>
            <a:fillRect/>
          </a:stretch>
        </p:blipFill>
        <p:spPr>
          <a:xfrm>
            <a:off x="6022241" y="2777924"/>
            <a:ext cx="3421942" cy="41883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3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 Sharing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1" y="1509758"/>
            <a:ext cx="8038300" cy="534824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14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- Spanish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to launch Spanish Foundation course early 2018</a:t>
            </a:r>
          </a:p>
          <a:p>
            <a:r>
              <a:rPr lang="en-US" dirty="0" smtClean="0"/>
              <a:t>Course translated by members in Chile</a:t>
            </a:r>
          </a:p>
          <a:p>
            <a:r>
              <a:rPr lang="en-US" dirty="0" smtClean="0"/>
              <a:t>Need to provide student support and maintenance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80" y="2772781"/>
            <a:ext cx="7445860" cy="389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428736"/>
            <a:ext cx="6815471" cy="5000660"/>
          </a:xfrm>
        </p:spPr>
        <p:txBody>
          <a:bodyPr/>
          <a:lstStyle/>
          <a:p>
            <a:r>
              <a:rPr lang="en-US" dirty="0" smtClean="0"/>
              <a:t>Welcome and introductions</a:t>
            </a:r>
          </a:p>
          <a:p>
            <a:r>
              <a:rPr lang="en-US" dirty="0" smtClean="0"/>
              <a:t>ELAG work plan 2017</a:t>
            </a:r>
          </a:p>
          <a:p>
            <a:r>
              <a:rPr lang="en-US" dirty="0" smtClean="0"/>
              <a:t>News/updates from ELAG</a:t>
            </a:r>
          </a:p>
          <a:p>
            <a:r>
              <a:rPr lang="en-US" dirty="0" smtClean="0"/>
              <a:t>SNOMED International update</a:t>
            </a:r>
          </a:p>
          <a:p>
            <a:pPr lvl="1"/>
            <a:r>
              <a:rPr lang="en-US" dirty="0" smtClean="0"/>
              <a:t>Guides and specifications</a:t>
            </a:r>
          </a:p>
          <a:p>
            <a:pPr lvl="1"/>
            <a:r>
              <a:rPr lang="en-US" dirty="0" smtClean="0"/>
              <a:t>Education courses</a:t>
            </a:r>
          </a:p>
          <a:p>
            <a:pPr lvl="1"/>
            <a:r>
              <a:rPr lang="en-US" dirty="0" smtClean="0"/>
              <a:t>Translation</a:t>
            </a:r>
          </a:p>
          <a:p>
            <a:pPr lvl="1"/>
            <a:r>
              <a:rPr lang="en-US" dirty="0" smtClean="0"/>
              <a:t>Member sharing</a:t>
            </a:r>
          </a:p>
          <a:p>
            <a:pPr lvl="1"/>
            <a:r>
              <a:rPr lang="en-US" dirty="0" smtClean="0"/>
              <a:t>Learning pathways</a:t>
            </a:r>
          </a:p>
          <a:p>
            <a:pPr lvl="1"/>
            <a:r>
              <a:rPr lang="en-US" dirty="0" smtClean="0"/>
              <a:t>Planned education activities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263" y="3587057"/>
            <a:ext cx="4757737" cy="327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Pathways </a:t>
            </a:r>
            <a:r>
              <a:rPr lang="mr-IN" dirty="0" smtClean="0"/>
              <a:t>–</a:t>
            </a:r>
            <a:r>
              <a:rPr lang="en-US" dirty="0" smtClean="0"/>
              <a:t> Developers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SNOMED CT for Developers</a:t>
            </a:r>
          </a:p>
          <a:p>
            <a:pPr lvl="1"/>
            <a:r>
              <a:rPr lang="en-US" dirty="0" smtClean="0"/>
              <a:t>Crash course for software developers</a:t>
            </a:r>
          </a:p>
          <a:p>
            <a:pPr lvl="1"/>
            <a:r>
              <a:rPr lang="en-US" dirty="0" smtClean="0"/>
              <a:t>Purpose</a:t>
            </a:r>
          </a:p>
          <a:p>
            <a:pPr lvl="2"/>
            <a:r>
              <a:rPr lang="en-US" dirty="0" smtClean="0"/>
              <a:t>Teaches you enough about SNOMED CT, in as short as possible a time, to enable you to develop software applications which leverage the capabilities of SNOMED CT</a:t>
            </a:r>
          </a:p>
          <a:p>
            <a:pPr lvl="1"/>
            <a:r>
              <a:rPr lang="en-US" dirty="0" smtClean="0"/>
              <a:t>Recent additions</a:t>
            </a:r>
          </a:p>
          <a:p>
            <a:pPr lvl="2"/>
            <a:r>
              <a:rPr lang="en-US" dirty="0" smtClean="0"/>
              <a:t>Introductory </a:t>
            </a:r>
            <a:r>
              <a:rPr lang="en-US" dirty="0"/>
              <a:t>E-Book </a:t>
            </a:r>
            <a:r>
              <a:rPr lang="en-US" dirty="0" smtClean="0"/>
              <a:t>explaining purpose, learning options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More explanations on why each section is important</a:t>
            </a:r>
          </a:p>
          <a:p>
            <a:pPr lvl="2"/>
            <a:r>
              <a:rPr lang="en-US" dirty="0" smtClean="0"/>
              <a:t>Last updated date added to all presentation metadata</a:t>
            </a:r>
          </a:p>
          <a:p>
            <a:pPr lvl="1"/>
            <a:r>
              <a:rPr lang="en-US" b="1" dirty="0" smtClean="0"/>
              <a:t>Pilot available for feedback</a:t>
            </a:r>
          </a:p>
          <a:p>
            <a:pPr lvl="2"/>
            <a:r>
              <a:rPr lang="en-US" dirty="0"/>
              <a:t>See “SNOMED for </a:t>
            </a:r>
            <a:r>
              <a:rPr lang="en-US" dirty="0" smtClean="0"/>
              <a:t>Developers” </a:t>
            </a:r>
            <a:r>
              <a:rPr lang="en-US" dirty="0"/>
              <a:t>in “Open Courses” top </a:t>
            </a:r>
            <a:r>
              <a:rPr lang="en-US" dirty="0" smtClean="0"/>
              <a:t>menu</a:t>
            </a:r>
          </a:p>
          <a:p>
            <a:pPr lvl="2"/>
            <a:r>
              <a:rPr lang="en-US" dirty="0"/>
              <a:t>Feedback requested either through ELAG member </a:t>
            </a:r>
            <a:br>
              <a:rPr lang="en-US" dirty="0"/>
            </a:br>
            <a:r>
              <a:rPr lang="en-US" dirty="0"/>
              <a:t>or directly via “Feedback Form” </a:t>
            </a:r>
            <a:r>
              <a:rPr lang="en-US" dirty="0" smtClean="0"/>
              <a:t>button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Pathways </a:t>
            </a:r>
            <a:r>
              <a:rPr lang="mr-IN" dirty="0" smtClean="0"/>
              <a:t>–</a:t>
            </a:r>
            <a:r>
              <a:rPr lang="en-US" dirty="0" smtClean="0"/>
              <a:t> Developers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52" y="1452932"/>
            <a:ext cx="7870785" cy="52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3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Pathways </a:t>
            </a:r>
            <a:r>
              <a:rPr lang="mr-IN" dirty="0" smtClean="0"/>
              <a:t>–</a:t>
            </a:r>
            <a:r>
              <a:rPr lang="en-US" dirty="0" smtClean="0"/>
              <a:t> Developers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feedback </a:t>
            </a:r>
            <a:r>
              <a:rPr lang="en-US" sz="2000" dirty="0" smtClean="0">
                <a:solidFill>
                  <a:srgbClr val="229BB8"/>
                </a:solidFill>
              </a:rPr>
              <a:t>(</a:t>
            </a:r>
            <a:r>
              <a:rPr lang="en-US" sz="2000" dirty="0">
                <a:solidFill>
                  <a:srgbClr val="229BB8"/>
                </a:solidFill>
              </a:rPr>
              <a:t>from Australia, Canada, </a:t>
            </a:r>
            <a:r>
              <a:rPr lang="en-US" sz="2000" dirty="0" smtClean="0">
                <a:solidFill>
                  <a:srgbClr val="229BB8"/>
                </a:solidFill>
              </a:rPr>
              <a:t>Netherlands, UK)</a:t>
            </a:r>
            <a:endParaRPr lang="en-US" sz="2000" dirty="0">
              <a:solidFill>
                <a:srgbClr val="229BB8"/>
              </a:solidFill>
            </a:endParaRPr>
          </a:p>
          <a:p>
            <a:pPr lvl="1"/>
            <a:r>
              <a:rPr lang="en-US" sz="1800" dirty="0" smtClean="0"/>
              <a:t>Learning </a:t>
            </a:r>
            <a:r>
              <a:rPr lang="en-US" sz="1800" dirty="0"/>
              <a:t>pathway approach is great</a:t>
            </a:r>
          </a:p>
          <a:p>
            <a:pPr lvl="1"/>
            <a:r>
              <a:rPr lang="en-US" sz="1800" dirty="0"/>
              <a:t>Impressed by the content </a:t>
            </a:r>
            <a:r>
              <a:rPr lang="mr-IN" sz="1800" dirty="0"/>
              <a:t>–</a:t>
            </a:r>
            <a:r>
              <a:rPr lang="en-US" sz="1800" dirty="0"/>
              <a:t> very useful to developers</a:t>
            </a:r>
          </a:p>
          <a:p>
            <a:pPr lvl="1"/>
            <a:r>
              <a:rPr lang="en-US" sz="1800" dirty="0"/>
              <a:t>Add practical exercises, discussion forums, links to FAQs, scheduled </a:t>
            </a:r>
            <a:br>
              <a:rPr lang="en-US" sz="1800" dirty="0"/>
            </a:br>
            <a:r>
              <a:rPr lang="en-US" sz="1800" dirty="0"/>
              <a:t>webinars on specific topics</a:t>
            </a:r>
          </a:p>
          <a:p>
            <a:pPr lvl="1"/>
            <a:r>
              <a:rPr lang="en-US" sz="1800" dirty="0"/>
              <a:t>Is there a way to be notified when new presentations become </a:t>
            </a:r>
            <a:r>
              <a:rPr lang="en-US" sz="1800" dirty="0" smtClean="0"/>
              <a:t>available? </a:t>
            </a:r>
            <a:endParaRPr lang="en-US" sz="1800" dirty="0"/>
          </a:p>
          <a:p>
            <a:pPr lvl="1"/>
            <a:r>
              <a:rPr lang="en-US" sz="1800" dirty="0" smtClean="0"/>
              <a:t>How </a:t>
            </a:r>
            <a:r>
              <a:rPr lang="en-US" sz="1800" dirty="0"/>
              <a:t>should developers participate in course?</a:t>
            </a:r>
          </a:p>
          <a:p>
            <a:pPr lvl="1"/>
            <a:r>
              <a:rPr lang="en-US" sz="1800" dirty="0"/>
              <a:t>More use-case specific presentations (e.g. </a:t>
            </a:r>
            <a:r>
              <a:rPr lang="en-US" sz="1800" dirty="0" err="1"/>
              <a:t>refsets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More on expressions and terminology services</a:t>
            </a:r>
          </a:p>
          <a:p>
            <a:pPr lvl="1"/>
            <a:r>
              <a:rPr lang="en-US" sz="1800" dirty="0"/>
              <a:t>Clinical courses, bite size, role based, and </a:t>
            </a:r>
            <a:r>
              <a:rPr lang="en-US" sz="1800" dirty="0" smtClean="0"/>
              <a:t>sharing</a:t>
            </a:r>
          </a:p>
          <a:p>
            <a:pPr lvl="1"/>
            <a:r>
              <a:rPr lang="en-US" sz="1800" dirty="0" smtClean="0"/>
              <a:t>Front page should be simplified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Include estimated completion time in course summary</a:t>
            </a:r>
          </a:p>
          <a:p>
            <a:pPr lvl="1"/>
            <a:r>
              <a:rPr lang="en-US" sz="1800" dirty="0" smtClean="0"/>
              <a:t>Increase font size and reduce text on each slide</a:t>
            </a:r>
          </a:p>
          <a:p>
            <a:pPr lvl="1"/>
            <a:r>
              <a:rPr lang="en-US" sz="1800" dirty="0" smtClean="0"/>
              <a:t>Potential for Adobe Flash Player to be blocked by corporate firewalls</a:t>
            </a:r>
          </a:p>
          <a:p>
            <a:pPr lvl="1"/>
            <a:r>
              <a:rPr lang="en-US" sz="1800" dirty="0" smtClean="0"/>
              <a:t>In “SNOMED CT Essentials” section move Content before Design</a:t>
            </a:r>
          </a:p>
          <a:p>
            <a:pPr lvl="1"/>
            <a:r>
              <a:rPr lang="en-US" sz="1800" dirty="0" smtClean="0"/>
              <a:t>Please provide speaker notes in PDF handouts</a:t>
            </a:r>
          </a:p>
          <a:p>
            <a:pPr lvl="1"/>
            <a:r>
              <a:rPr lang="en-US" sz="1800" dirty="0" smtClean="0"/>
              <a:t>Excellent slides </a:t>
            </a:r>
            <a:r>
              <a:rPr lang="en-US" sz="1800" dirty="0" smtClean="0">
                <a:sym typeface="Wingdings"/>
              </a:rPr>
              <a:t>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38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Pathways </a:t>
            </a:r>
            <a:r>
              <a:rPr lang="mr-IN" dirty="0" smtClean="0"/>
              <a:t>–</a:t>
            </a:r>
            <a:r>
              <a:rPr lang="en-US" dirty="0" smtClean="0"/>
              <a:t> Data Analysts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pPr>
              <a:spcBef>
                <a:spcPts val="1300"/>
              </a:spcBef>
            </a:pPr>
            <a:r>
              <a:rPr lang="en-US" dirty="0" smtClean="0"/>
              <a:t>SNOMED CT for Data Analysts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data analysts </a:t>
            </a:r>
            <a:r>
              <a:rPr lang="en-US" dirty="0" smtClean="0"/>
              <a:t>with prior experience using ICD</a:t>
            </a:r>
          </a:p>
          <a:p>
            <a:pPr lvl="1"/>
            <a:r>
              <a:rPr lang="en-US" dirty="0" smtClean="0"/>
              <a:t>Purpose</a:t>
            </a:r>
          </a:p>
          <a:p>
            <a:pPr lvl="2"/>
            <a:r>
              <a:rPr lang="en-US" dirty="0" smtClean="0"/>
              <a:t>To provide a solid understanding of how the features and capabilities of SNOMED CT can help you to achieve your clinical data analytics goals</a:t>
            </a:r>
            <a:endParaRPr lang="en-US" dirty="0"/>
          </a:p>
          <a:p>
            <a:pPr lvl="1"/>
            <a:r>
              <a:rPr lang="en-US" dirty="0" smtClean="0"/>
              <a:t>Plans for further work in 2018 including new practical exercises</a:t>
            </a:r>
          </a:p>
          <a:p>
            <a:pPr lvl="2"/>
            <a:r>
              <a:rPr lang="en-US" dirty="0" smtClean="0"/>
              <a:t>Aim to leverage new ‘data analysis demonstrator’ tool</a:t>
            </a:r>
          </a:p>
          <a:p>
            <a:pPr lvl="1"/>
            <a:r>
              <a:rPr lang="en-US" b="1" dirty="0" smtClean="0"/>
              <a:t>Pilot now available for feedback</a:t>
            </a:r>
            <a:endParaRPr lang="en-US" dirty="0" smtClean="0"/>
          </a:p>
          <a:p>
            <a:pPr lvl="2"/>
            <a:r>
              <a:rPr lang="en-US" dirty="0" smtClean="0"/>
              <a:t>See “SNOMED for Analysts” in “Open Courses” top menu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0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Pathways </a:t>
            </a:r>
            <a:r>
              <a:rPr lang="mr-IN" dirty="0"/>
              <a:t>–</a:t>
            </a:r>
            <a:r>
              <a:rPr lang="en-US" dirty="0"/>
              <a:t> Data Analysts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11" y="1442403"/>
            <a:ext cx="5624850" cy="526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Pathways </a:t>
            </a:r>
            <a:r>
              <a:rPr lang="mr-IN" dirty="0" smtClean="0"/>
              <a:t>–</a:t>
            </a:r>
            <a:r>
              <a:rPr lang="en-US" dirty="0" smtClean="0"/>
              <a:t> Data Analysts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</a:p>
          <a:p>
            <a:pPr lvl="1"/>
            <a:r>
              <a:rPr lang="en-US" dirty="0" smtClean="0"/>
              <a:t>Please advertise ’SNOMED for Data Analysts’ pilot</a:t>
            </a:r>
          </a:p>
          <a:p>
            <a:pPr lvl="1"/>
            <a:r>
              <a:rPr lang="en-US" dirty="0" smtClean="0"/>
              <a:t>Feedback requested either through ELAG member </a:t>
            </a:r>
            <a:br>
              <a:rPr lang="en-US" dirty="0" smtClean="0"/>
            </a:br>
            <a:r>
              <a:rPr lang="en-US" dirty="0" smtClean="0"/>
              <a:t>or directly via “Feedback Form” button on pathway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525" y="3425867"/>
            <a:ext cx="3588950" cy="314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6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Education </a:t>
            </a:r>
            <a:r>
              <a:rPr lang="en-US" dirty="0"/>
              <a:t>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47904" cy="5000660"/>
          </a:xfrm>
        </p:spPr>
        <p:txBody>
          <a:bodyPr/>
          <a:lstStyle/>
          <a:p>
            <a:r>
              <a:rPr lang="en-US" dirty="0" smtClean="0"/>
              <a:t>Courses</a:t>
            </a:r>
          </a:p>
          <a:p>
            <a:pPr lvl="1"/>
            <a:r>
              <a:rPr lang="en-US" dirty="0" smtClean="0"/>
              <a:t>Spanish foundation course</a:t>
            </a:r>
          </a:p>
          <a:p>
            <a:pPr lvl="2"/>
            <a:r>
              <a:rPr lang="en-US" dirty="0" smtClean="0"/>
              <a:t>Aim to start early in 2018</a:t>
            </a:r>
          </a:p>
          <a:p>
            <a:pPr lvl="1"/>
            <a:r>
              <a:rPr lang="en-US" dirty="0" smtClean="0"/>
              <a:t>Content development course</a:t>
            </a:r>
          </a:p>
          <a:p>
            <a:pPr lvl="2"/>
            <a:r>
              <a:rPr lang="en-US" dirty="0" smtClean="0"/>
              <a:t>First intake of updated course in May 2018</a:t>
            </a:r>
          </a:p>
          <a:p>
            <a:pPr lvl="1"/>
            <a:r>
              <a:rPr lang="en-US" dirty="0" smtClean="0"/>
              <a:t>Implementation course</a:t>
            </a:r>
          </a:p>
          <a:p>
            <a:pPr lvl="2"/>
            <a:r>
              <a:rPr lang="en-US" dirty="0" smtClean="0"/>
              <a:t>Prerecorded module summaries</a:t>
            </a:r>
          </a:p>
          <a:p>
            <a:pPr lvl="2"/>
            <a:r>
              <a:rPr lang="en-US" dirty="0" smtClean="0"/>
              <a:t>Webinars to focus on discussion topics</a:t>
            </a:r>
          </a:p>
          <a:p>
            <a:pPr lvl="2"/>
            <a:r>
              <a:rPr lang="en-US" dirty="0" smtClean="0"/>
              <a:t>Scripts to be distributed with presentation PDFs</a:t>
            </a:r>
          </a:p>
          <a:p>
            <a:r>
              <a:rPr lang="en-US" dirty="0" smtClean="0"/>
              <a:t>Learning pathways</a:t>
            </a:r>
          </a:p>
          <a:p>
            <a:pPr lvl="1"/>
            <a:r>
              <a:rPr lang="en-US" dirty="0" smtClean="0"/>
              <a:t>SNOMED for developers and data analysts</a:t>
            </a:r>
          </a:p>
          <a:p>
            <a:pPr lvl="2"/>
            <a:r>
              <a:rPr lang="en-US" dirty="0" smtClean="0"/>
              <a:t>Updates in response to feedback </a:t>
            </a:r>
          </a:p>
          <a:p>
            <a:pPr lvl="2"/>
            <a:r>
              <a:rPr lang="en-US" dirty="0" smtClean="0"/>
              <a:t>Add practical exercises (utilizing new tooling)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78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Education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547904" cy="5000660"/>
          </a:xfrm>
        </p:spPr>
        <p:txBody>
          <a:bodyPr/>
          <a:lstStyle/>
          <a:p>
            <a:r>
              <a:rPr lang="en-US" dirty="0"/>
              <a:t>E-Learning maintenance</a:t>
            </a:r>
          </a:p>
          <a:p>
            <a:pPr lvl="2"/>
            <a:r>
              <a:rPr lang="en-US" dirty="0" smtClean="0"/>
              <a:t>Planned new look-and-feel to simplify navigation</a:t>
            </a:r>
            <a:endParaRPr lang="en-US" dirty="0"/>
          </a:p>
          <a:p>
            <a:pPr lvl="2"/>
            <a:r>
              <a:rPr lang="en-US" dirty="0" smtClean="0"/>
              <a:t>Generate reports on what has been added/updated recently</a:t>
            </a:r>
            <a:endParaRPr lang="en-US" dirty="0"/>
          </a:p>
          <a:p>
            <a:pPr lvl="2"/>
            <a:r>
              <a:rPr lang="en-US" dirty="0" smtClean="0"/>
              <a:t>Update presentations in </a:t>
            </a:r>
            <a:r>
              <a:rPr lang="en-US" dirty="0"/>
              <a:t>response to </a:t>
            </a:r>
            <a:r>
              <a:rPr lang="en-US" dirty="0" smtClean="0"/>
              <a:t>feedback</a:t>
            </a:r>
          </a:p>
          <a:p>
            <a:pPr lvl="2"/>
            <a:r>
              <a:rPr lang="en-US" dirty="0" smtClean="0"/>
              <a:t>Review and update assessments</a:t>
            </a:r>
            <a:endParaRPr lang="en-US" dirty="0"/>
          </a:p>
          <a:p>
            <a:pPr lvl="2"/>
            <a:r>
              <a:rPr lang="en-US" dirty="0" smtClean="0"/>
              <a:t>Regular maintenance </a:t>
            </a:r>
            <a:r>
              <a:rPr lang="en-US" dirty="0"/>
              <a:t>schedule for </a:t>
            </a:r>
            <a:r>
              <a:rPr lang="en-US" dirty="0" smtClean="0"/>
              <a:t>presentations</a:t>
            </a:r>
            <a:endParaRPr lang="en-US" dirty="0"/>
          </a:p>
          <a:p>
            <a:r>
              <a:rPr lang="en-US" dirty="0" smtClean="0"/>
              <a:t>New education</a:t>
            </a:r>
          </a:p>
          <a:p>
            <a:pPr lvl="2"/>
            <a:r>
              <a:rPr lang="en-US" dirty="0" smtClean="0"/>
              <a:t>Implementing </a:t>
            </a:r>
            <a:r>
              <a:rPr lang="en-US" dirty="0" err="1" smtClean="0"/>
              <a:t>postcoordinated</a:t>
            </a:r>
            <a:r>
              <a:rPr lang="en-US" dirty="0" smtClean="0"/>
              <a:t> expressions</a:t>
            </a:r>
          </a:p>
          <a:p>
            <a:pPr lvl="2"/>
            <a:r>
              <a:rPr lang="en-US" dirty="0" smtClean="0"/>
              <a:t>New audiences </a:t>
            </a:r>
            <a:r>
              <a:rPr lang="mr-IN" dirty="0" smtClean="0"/>
              <a:t>–</a:t>
            </a:r>
            <a:r>
              <a:rPr lang="en-US" dirty="0" smtClean="0"/>
              <a:t> e.g. clinicians, health IT managers</a:t>
            </a:r>
          </a:p>
          <a:p>
            <a:pPr lvl="2"/>
            <a:r>
              <a:rPr lang="en-US" dirty="0" smtClean="0"/>
              <a:t>High level fact sheets and short why-what-how presentations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Other Business?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588" y="1571625"/>
            <a:ext cx="5556250" cy="5000625"/>
          </a:xfrm>
        </p:spPr>
      </p:pic>
    </p:spTree>
    <p:extLst>
      <p:ext uri="{BB962C8B-B14F-4D97-AF65-F5344CB8AC3E}">
        <p14:creationId xmlns:p14="http://schemas.microsoft.com/office/powerpoint/2010/main" val="135364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423469"/>
            <a:ext cx="8189087" cy="3226500"/>
          </a:xfrm>
        </p:spPr>
      </p:pic>
    </p:spTree>
    <p:extLst>
      <p:ext uri="{BB962C8B-B14F-4D97-AF65-F5344CB8AC3E}">
        <p14:creationId xmlns:p14="http://schemas.microsoft.com/office/powerpoint/2010/main" val="16405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 @ 8:00 UTC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988"/>
            <a:ext cx="8229600" cy="5000660"/>
          </a:xfrm>
        </p:spPr>
        <p:txBody>
          <a:bodyPr/>
          <a:lstStyle/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 err="1" smtClean="0"/>
              <a:t>Kirstine</a:t>
            </a:r>
            <a:r>
              <a:rPr lang="en-US" sz="1600" b="1" dirty="0"/>
              <a:t> </a:t>
            </a:r>
            <a:r>
              <a:rPr lang="en-US" sz="1600" b="1" dirty="0" err="1" smtClean="0"/>
              <a:t>Gøeg</a:t>
            </a:r>
            <a:r>
              <a:rPr lang="en-US" sz="1600" b="1" dirty="0" smtClean="0">
                <a:solidFill>
                  <a:srgbClr val="FF0000"/>
                </a:solidFill>
              </a:rPr>
              <a:t>*</a:t>
            </a:r>
            <a:r>
              <a:rPr lang="en-US" sz="1600" b="1" dirty="0"/>
              <a:t>	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</a:rPr>
              <a:t>Denmark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 err="1"/>
              <a:t>Suptendra</a:t>
            </a:r>
            <a:r>
              <a:rPr lang="en-US" sz="1600" b="1" dirty="0"/>
              <a:t> </a:t>
            </a:r>
            <a:r>
              <a:rPr lang="en-US" sz="1600" b="1" dirty="0" err="1" smtClean="0"/>
              <a:t>Sarbadhikari</a:t>
            </a:r>
            <a:r>
              <a:rPr lang="en-US" sz="1600" b="1" dirty="0" smtClean="0">
                <a:solidFill>
                  <a:srgbClr val="FF0000"/>
                </a:solidFill>
              </a:rPr>
              <a:t>*</a:t>
            </a:r>
            <a:r>
              <a:rPr lang="en-US" sz="1600" b="1" dirty="0"/>
              <a:t>	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</a:rPr>
              <a:t>India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Aileen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dela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Pena	Australia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Katrien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Scheerlinck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Belgium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Linda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Parisien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Canada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Camilla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Wiberg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Danielsen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Denmark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Krista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Kärt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Estonia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/>
              <a:t>Avanti Joshi /</a:t>
            </a:r>
            <a:r>
              <a:rPr lang="en-US" sz="1600" b="1" dirty="0"/>
              <a:t> Manisha </a:t>
            </a:r>
            <a:r>
              <a:rPr lang="en-US" sz="1600" b="1" dirty="0" err="1"/>
              <a:t>Mantri</a:t>
            </a:r>
            <a:r>
              <a:rPr lang="en-US" sz="1600" b="1" dirty="0"/>
              <a:t>	India</a:t>
            </a:r>
            <a:endParaRPr lang="en-US" sz="1600" b="1" dirty="0"/>
          </a:p>
          <a:p>
            <a:pPr marL="342900" lvl="1" indent="-212725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tabLst>
                <a:tab pos="3906838" algn="l"/>
                <a:tab pos="5724525" algn="l"/>
              </a:tabLst>
            </a:pPr>
            <a:r>
              <a:rPr lang="en-US" sz="1600" b="1" dirty="0">
                <a:solidFill>
                  <a:srgbClr val="0055B0"/>
                </a:solidFill>
              </a:rPr>
              <a:t>Theresa Barry</a:t>
            </a:r>
            <a:r>
              <a:rPr lang="en-US" sz="1600" b="1" dirty="0"/>
              <a:t>	Ireland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Kristina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Dienine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Lithuania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b="1" dirty="0" err="1">
                <a:solidFill>
                  <a:srgbClr val="0070C0"/>
                </a:solidFill>
              </a:rPr>
              <a:t>Pim</a:t>
            </a:r>
            <a:r>
              <a:rPr lang="en-US" sz="1600" b="1" dirty="0">
                <a:solidFill>
                  <a:srgbClr val="0070C0"/>
                </a:solidFill>
              </a:rPr>
              <a:t> </a:t>
            </a:r>
            <a:r>
              <a:rPr lang="en-US" sz="1600" b="1" dirty="0" err="1">
                <a:solidFill>
                  <a:srgbClr val="0070C0"/>
                </a:solidFill>
              </a:rPr>
              <a:t>Volkert</a:t>
            </a:r>
            <a:r>
              <a:rPr lang="en-US" sz="1600" b="1" dirty="0">
                <a:solidFill>
                  <a:srgbClr val="0070C0"/>
                </a:solidFill>
              </a:rPr>
              <a:t>	Netherlands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Aleksandar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Zivaljevic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New Zealand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b="1" dirty="0"/>
              <a:t>Marianne </a:t>
            </a:r>
            <a:r>
              <a:rPr lang="en-US" sz="1600" b="1" dirty="0" err="1"/>
              <a:t>Bartvedt</a:t>
            </a:r>
            <a:r>
              <a:rPr lang="en-US" sz="1600" b="1" dirty="0"/>
              <a:t> van </a:t>
            </a:r>
            <a:r>
              <a:rPr lang="en-US" sz="1600" b="1" dirty="0" err="1"/>
              <a:t>Os</a:t>
            </a:r>
            <a:r>
              <a:rPr lang="en-US" sz="1600" b="1" dirty="0"/>
              <a:t>	Norway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Agnieszka </a:t>
            </a:r>
            <a:r>
              <a:rPr lang="en-US" sz="1600" dirty="0" err="1" smtClean="0">
                <a:solidFill>
                  <a:schemeClr val="bg1">
                    <a:lumMod val="75000"/>
                  </a:schemeClr>
                </a:solidFill>
              </a:rPr>
              <a:t>Suchodolska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Poland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Leandro Luis	Portugal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Gonzalo 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Marco Cuenca	Spain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 err="1"/>
              <a:t>Lotti</a:t>
            </a:r>
            <a:r>
              <a:rPr lang="en-US" sz="1600" b="1" dirty="0"/>
              <a:t> Barlow	Sweden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>
                <a:solidFill>
                  <a:srgbClr val="0070C0"/>
                </a:solidFill>
              </a:rPr>
              <a:t>Johannes </a:t>
            </a:r>
            <a:r>
              <a:rPr lang="en-US" sz="1600" b="1" dirty="0" err="1">
                <a:solidFill>
                  <a:srgbClr val="0070C0"/>
                </a:solidFill>
              </a:rPr>
              <a:t>Gnaegi</a:t>
            </a:r>
            <a:r>
              <a:rPr lang="en-US" sz="1600" b="1" dirty="0">
                <a:solidFill>
                  <a:srgbClr val="0070C0"/>
                </a:solidFill>
              </a:rPr>
              <a:t>	Switzerland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/>
              <a:t>Ian </a:t>
            </a:r>
            <a:r>
              <a:rPr lang="en-US" sz="1600" b="1" dirty="0" err="1"/>
              <a:t>Spiers</a:t>
            </a:r>
            <a:r>
              <a:rPr lang="en-US" sz="1600" b="1" dirty="0"/>
              <a:t>	UK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Fernando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Portilla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Uruguay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Suzy Roy	USA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2 @ 20:00 UTC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988"/>
            <a:ext cx="8229600" cy="5000660"/>
          </a:xfrm>
        </p:spPr>
        <p:txBody>
          <a:bodyPr/>
          <a:lstStyle/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Kirstine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Gøeg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*	Denmark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Suptendra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Sarbadhikari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*	India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/>
              <a:t>Aileen </a:t>
            </a:r>
            <a:r>
              <a:rPr lang="en-US" sz="1600" b="1" dirty="0" err="1"/>
              <a:t>dela</a:t>
            </a:r>
            <a:r>
              <a:rPr lang="en-US" sz="1600" b="1" dirty="0"/>
              <a:t> Pena	Australia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Katrien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Scheerlinck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Belgium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/>
              <a:t>Linda </a:t>
            </a:r>
            <a:r>
              <a:rPr lang="en-US" sz="1600" b="1" dirty="0" err="1"/>
              <a:t>Parisien</a:t>
            </a:r>
            <a:r>
              <a:rPr lang="en-US" sz="1600" b="1" dirty="0"/>
              <a:t>	Canada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Camilla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Wiberg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Danielsen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Denmark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Krista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Kärt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Estonia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Avanti Joshi / Manisha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Mantri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India</a:t>
            </a:r>
          </a:p>
          <a:p>
            <a:pPr marL="342900" lvl="1" indent="-212725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Theresa Barry	Ireland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Kristina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Dienine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Lithuania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Pim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Volkert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Netherlands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Aleksandar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Zivaljevic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New Zealand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Marianne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Bartvedt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van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Os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Norway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Agnieszka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Suchodolska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	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Poland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Leandro Luis	Portugal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Gonzalo 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Marco Cuenca	Spain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Lotti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 Barlow	Sweden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Johannes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Gnaegi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Switzerland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Ian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Spiers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UK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b="1" dirty="0"/>
              <a:t>Fernando </a:t>
            </a:r>
            <a:r>
              <a:rPr lang="en-US" sz="1600" b="1" dirty="0" err="1"/>
              <a:t>Portilla</a:t>
            </a:r>
            <a:r>
              <a:rPr lang="en-US" sz="1600" b="1" dirty="0"/>
              <a:t>	Uruguay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Suzy Roy	USA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6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Declaration of interests -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confluence.ihtsdotools.org/display/ELAG/Declaration+of+Interests</a:t>
            </a:r>
            <a:r>
              <a:rPr lang="en-US" dirty="0" smtClean="0"/>
              <a:t> </a:t>
            </a:r>
          </a:p>
          <a:p>
            <a:pPr lvl="1">
              <a:spcBef>
                <a:spcPts val="700"/>
              </a:spcBef>
            </a:pPr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snomed.org/elag </a:t>
            </a:r>
            <a:endParaRPr lang="en-US" dirty="0" smtClean="0"/>
          </a:p>
          <a:p>
            <a:pPr lvl="1"/>
            <a:r>
              <a:rPr lang="en-US" dirty="0" smtClean="0"/>
              <a:t>Click on ‘Declaration of Interests’ (under ‘Group Members’)</a:t>
            </a:r>
          </a:p>
          <a:p>
            <a:pPr lvl="1"/>
            <a:r>
              <a:rPr lang="en-US" dirty="0" smtClean="0"/>
              <a:t>Add any potential conflicts of interest</a:t>
            </a:r>
          </a:p>
          <a:p>
            <a:pPr lvl="1"/>
            <a:r>
              <a:rPr lang="en-US" dirty="0" smtClean="0"/>
              <a:t>Update the ‘Last updated’ date </a:t>
            </a:r>
            <a:r>
              <a:rPr lang="en-US" b="1" dirty="0" smtClean="0"/>
              <a:t>(even if no changes)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10" y="3960809"/>
            <a:ext cx="7242978" cy="289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</a:t>
            </a:r>
            <a:r>
              <a:rPr lang="en-US" dirty="0" err="1" smtClean="0"/>
              <a:t>Workplan</a:t>
            </a:r>
            <a:r>
              <a:rPr lang="en-US" dirty="0" smtClean="0"/>
              <a:t>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Confluence space: </a:t>
            </a:r>
            <a:r>
              <a:rPr lang="en-US" dirty="0" smtClean="0">
                <a:hlinkClick r:id="rId2"/>
              </a:rPr>
              <a:t>http://snomed.org/elag</a:t>
            </a:r>
            <a:r>
              <a:rPr lang="en-US" dirty="0" smtClean="0"/>
              <a:t> </a:t>
            </a:r>
          </a:p>
          <a:p>
            <a:pPr>
              <a:spcBef>
                <a:spcPts val="1300"/>
              </a:spcBef>
            </a:pPr>
            <a:r>
              <a:rPr lang="en-US" dirty="0"/>
              <a:t>Meetings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/>
              <a:t>April 2017 </a:t>
            </a:r>
            <a:r>
              <a:rPr lang="mr-IN" sz="1800" dirty="0"/>
              <a:t>–</a:t>
            </a:r>
            <a:r>
              <a:rPr lang="en-US" sz="1800" dirty="0"/>
              <a:t> London, UK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/>
              <a:t>August 2017 </a:t>
            </a:r>
            <a:r>
              <a:rPr lang="mr-IN" sz="1800" dirty="0"/>
              <a:t>–</a:t>
            </a:r>
            <a:r>
              <a:rPr lang="en-US" sz="1800" dirty="0"/>
              <a:t> Teleconference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/>
              <a:t>October 2017 </a:t>
            </a:r>
            <a:r>
              <a:rPr lang="mr-IN" sz="1800" dirty="0"/>
              <a:t>–</a:t>
            </a:r>
            <a:r>
              <a:rPr lang="en-US" sz="1800" dirty="0"/>
              <a:t> Bratislava, Slovak Republic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b="1" dirty="0"/>
              <a:t>December 2017 - Teleconference</a:t>
            </a:r>
          </a:p>
          <a:p>
            <a:pPr>
              <a:spcBef>
                <a:spcPts val="1300"/>
              </a:spcBef>
            </a:pPr>
            <a:r>
              <a:rPr lang="en-US" dirty="0" smtClean="0"/>
              <a:t>Objectives</a:t>
            </a:r>
            <a:endParaRPr lang="en-US" dirty="0"/>
          </a:p>
          <a:p>
            <a:pPr lvl="1"/>
            <a:r>
              <a:rPr lang="en-US" sz="1800" dirty="0"/>
              <a:t>To review and provide </a:t>
            </a:r>
            <a:r>
              <a:rPr lang="en-US" sz="1800" dirty="0" smtClean="0"/>
              <a:t>advice </a:t>
            </a:r>
            <a:r>
              <a:rPr lang="en-US" sz="1800" dirty="0"/>
              <a:t>on the pilot approach to open access</a:t>
            </a:r>
          </a:p>
          <a:p>
            <a:pPr lvl="1"/>
            <a:r>
              <a:rPr lang="en-US" sz="1800" dirty="0"/>
              <a:t>To review and provide </a:t>
            </a:r>
            <a:r>
              <a:rPr lang="en-US" sz="1800" dirty="0" smtClean="0"/>
              <a:t>advice </a:t>
            </a:r>
            <a:r>
              <a:rPr lang="en-US" sz="1800" dirty="0"/>
              <a:t>on pilot learning </a:t>
            </a:r>
            <a:r>
              <a:rPr lang="en-US" sz="1800" dirty="0" smtClean="0"/>
              <a:t>pathways </a:t>
            </a:r>
            <a:r>
              <a:rPr lang="en-US" sz="1800" dirty="0"/>
              <a:t>for </a:t>
            </a:r>
            <a:r>
              <a:rPr lang="en-US" sz="1800" dirty="0" smtClean="0"/>
              <a:t>software developers and data analysts</a:t>
            </a:r>
            <a:endParaRPr lang="en-US" sz="1800" dirty="0"/>
          </a:p>
          <a:p>
            <a:pPr lvl="1"/>
            <a:r>
              <a:rPr lang="en-US" sz="1800" dirty="0" smtClean="0"/>
              <a:t>Advise </a:t>
            </a:r>
            <a:r>
              <a:rPr lang="en-US" sz="1800" dirty="0"/>
              <a:t>on national and international priorities and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activities to </a:t>
            </a:r>
            <a:r>
              <a:rPr lang="en-US" sz="1800" dirty="0"/>
              <a:t>increase understanding of SNOMED CT</a:t>
            </a:r>
          </a:p>
          <a:p>
            <a:pPr lvl="1"/>
            <a:r>
              <a:rPr lang="en-US" sz="1800" dirty="0" smtClean="0"/>
              <a:t>Sharing </a:t>
            </a:r>
            <a:r>
              <a:rPr lang="en-US" sz="1800" dirty="0"/>
              <a:t>of eLearning materials for translation </a:t>
            </a:r>
            <a:r>
              <a:rPr lang="en-US" sz="1800" dirty="0" smtClean="0"/>
              <a:t>and </a:t>
            </a:r>
            <a:br>
              <a:rPr lang="en-US" sz="1800" dirty="0" smtClean="0"/>
            </a:br>
            <a:r>
              <a:rPr lang="en-US" sz="1800" dirty="0" smtClean="0"/>
              <a:t>national </a:t>
            </a:r>
            <a:r>
              <a:rPr lang="en-US" sz="1800" dirty="0"/>
              <a:t>use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News/Updates From ELAG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501063" cy="5000660"/>
          </a:xfrm>
        </p:spPr>
        <p:txBody>
          <a:bodyPr/>
          <a:lstStyle/>
          <a:p>
            <a:r>
              <a:rPr lang="en-US" dirty="0" smtClean="0"/>
              <a:t>SNOMED CT education news or activities in your country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or planned SNOMED CT education activities,</a:t>
            </a:r>
          </a:p>
          <a:p>
            <a:pPr lvl="1"/>
            <a:r>
              <a:rPr lang="en-US" dirty="0" smtClean="0"/>
              <a:t>Plans </a:t>
            </a:r>
            <a:r>
              <a:rPr lang="en-US" dirty="0"/>
              <a:t>or progress in </a:t>
            </a:r>
            <a:r>
              <a:rPr lang="en-US" dirty="0" err="1"/>
              <a:t>localising</a:t>
            </a:r>
            <a:r>
              <a:rPr lang="en-US" dirty="0"/>
              <a:t> SNOMED CT education material,</a:t>
            </a:r>
          </a:p>
          <a:p>
            <a:pPr lvl="1"/>
            <a:r>
              <a:rPr lang="en-US" dirty="0"/>
              <a:t>Feedback on existing SNOMED CT eLearning </a:t>
            </a:r>
            <a:r>
              <a:rPr lang="en-US" dirty="0" smtClean="0"/>
              <a:t>experiences,</a:t>
            </a:r>
          </a:p>
          <a:p>
            <a:pPr lvl="1"/>
            <a:r>
              <a:rPr lang="en-US" dirty="0"/>
              <a:t>Country-specific SNOMED CT priorities and </a:t>
            </a:r>
            <a:r>
              <a:rPr lang="en-US" dirty="0" smtClean="0"/>
              <a:t>requirements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592" y="3746314"/>
            <a:ext cx="2528244" cy="311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International Update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28736"/>
            <a:ext cx="5412658" cy="5000660"/>
          </a:xfrm>
        </p:spPr>
        <p:txBody>
          <a:bodyPr/>
          <a:lstStyle/>
          <a:p>
            <a:r>
              <a:rPr lang="en-US" sz="2800" dirty="0" smtClean="0"/>
              <a:t>Guides and specifications</a:t>
            </a:r>
          </a:p>
          <a:p>
            <a:r>
              <a:rPr lang="en-US" sz="2800" dirty="0" smtClean="0"/>
              <a:t>Education courses</a:t>
            </a:r>
          </a:p>
          <a:p>
            <a:pPr lvl="1"/>
            <a:r>
              <a:rPr lang="en-US" sz="2400" dirty="0" smtClean="0"/>
              <a:t>Foundation</a:t>
            </a:r>
          </a:p>
          <a:p>
            <a:pPr lvl="1"/>
            <a:r>
              <a:rPr lang="en-US" sz="2400" dirty="0" smtClean="0"/>
              <a:t>Implementation</a:t>
            </a:r>
          </a:p>
          <a:p>
            <a:pPr lvl="1"/>
            <a:r>
              <a:rPr lang="en-US" sz="2400" dirty="0" smtClean="0"/>
              <a:t>Content development</a:t>
            </a:r>
          </a:p>
          <a:p>
            <a:r>
              <a:rPr lang="en-US" sz="2800" dirty="0" smtClean="0"/>
              <a:t>Translation</a:t>
            </a:r>
            <a:endParaRPr lang="en-US" sz="2800" dirty="0"/>
          </a:p>
          <a:p>
            <a:r>
              <a:rPr lang="en-US" sz="2800" dirty="0" smtClean="0"/>
              <a:t>Member </a:t>
            </a:r>
            <a:r>
              <a:rPr lang="en-US" sz="2800" dirty="0"/>
              <a:t>sharing</a:t>
            </a:r>
          </a:p>
          <a:p>
            <a:r>
              <a:rPr lang="en-US" sz="2800" dirty="0" smtClean="0"/>
              <a:t>Learning pathways</a:t>
            </a:r>
          </a:p>
          <a:p>
            <a:pPr lvl="1"/>
            <a:r>
              <a:rPr lang="en-US" sz="2400" dirty="0" smtClean="0"/>
              <a:t>Developers</a:t>
            </a:r>
          </a:p>
          <a:p>
            <a:pPr lvl="1"/>
            <a:r>
              <a:rPr lang="en-US" sz="2400" dirty="0" smtClean="0"/>
              <a:t>Data analysts</a:t>
            </a:r>
          </a:p>
          <a:p>
            <a:r>
              <a:rPr lang="en-US" sz="2800" dirty="0" smtClean="0"/>
              <a:t>Planned education activities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45" y="2966778"/>
            <a:ext cx="4526837" cy="396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1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Guides and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decision support guide - </a:t>
            </a:r>
            <a:r>
              <a:rPr lang="en-US" sz="2000" dirty="0" smtClean="0">
                <a:hlinkClick r:id="rId2"/>
              </a:rPr>
              <a:t>http://snomed.org/cds</a:t>
            </a:r>
            <a:r>
              <a:rPr lang="en-US" sz="2000" dirty="0" smtClean="0"/>
              <a:t> </a:t>
            </a:r>
          </a:p>
          <a:p>
            <a:r>
              <a:rPr lang="en-US" dirty="0" smtClean="0"/>
              <a:t>Practical guide to reference sets - </a:t>
            </a:r>
            <a:r>
              <a:rPr lang="en-US" sz="2000" dirty="0" smtClean="0">
                <a:hlinkClick r:id="rId3"/>
              </a:rPr>
              <a:t>http://snomed.org/refsetpg</a:t>
            </a:r>
            <a:endParaRPr lang="en-US" dirty="0" smtClean="0"/>
          </a:p>
          <a:p>
            <a:r>
              <a:rPr lang="en-US" dirty="0" smtClean="0"/>
              <a:t>Using LOINC with SNOMED CT - </a:t>
            </a:r>
            <a:r>
              <a:rPr lang="en-US" sz="2000" dirty="0" smtClean="0">
                <a:hlinkClick r:id="rId4"/>
              </a:rPr>
              <a:t>http://snomed.org/loinc</a:t>
            </a:r>
            <a:r>
              <a:rPr lang="en-US" sz="2000" dirty="0" smtClean="0"/>
              <a:t> </a:t>
            </a:r>
          </a:p>
          <a:p>
            <a:r>
              <a:rPr lang="en-US" dirty="0"/>
              <a:t>Machine readable concept </a:t>
            </a:r>
            <a:r>
              <a:rPr lang="en-US" dirty="0" smtClean="0"/>
              <a:t>model - </a:t>
            </a:r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://snomed.org/mrcm</a:t>
            </a:r>
            <a:r>
              <a:rPr lang="en-US" sz="2000" dirty="0"/>
              <a:t> </a:t>
            </a:r>
          </a:p>
          <a:p>
            <a:r>
              <a:rPr lang="en-US" dirty="0" smtClean="0"/>
              <a:t>SNOMED template syntax - </a:t>
            </a:r>
            <a:r>
              <a:rPr lang="en-US" sz="2000" dirty="0" smtClean="0">
                <a:hlinkClick r:id="rId6"/>
              </a:rPr>
              <a:t>http://snomed.org/sts</a:t>
            </a:r>
            <a:endParaRPr lang="en-US" sz="2000" dirty="0"/>
          </a:p>
          <a:p>
            <a:r>
              <a:rPr lang="en-US" dirty="0" smtClean="0"/>
              <a:t>Expression template language - </a:t>
            </a:r>
            <a:r>
              <a:rPr lang="en-US" sz="2000" dirty="0" smtClean="0">
                <a:hlinkClick r:id="rId7"/>
              </a:rPr>
              <a:t>http://snomed.org/etl</a:t>
            </a:r>
            <a:r>
              <a:rPr lang="en-US" sz="2000" dirty="0" smtClean="0"/>
              <a:t> </a:t>
            </a:r>
          </a:p>
          <a:p>
            <a:pPr marL="129541" indent="0">
              <a:spcBef>
                <a:spcPts val="1300"/>
              </a:spcBef>
              <a:buNone/>
            </a:pPr>
            <a:r>
              <a:rPr lang="en-US" dirty="0" smtClean="0"/>
              <a:t>Due for publication in January 2018</a:t>
            </a:r>
          </a:p>
          <a:p>
            <a:r>
              <a:rPr lang="en-US" dirty="0" smtClean="0"/>
              <a:t>Extensions practical guide - </a:t>
            </a:r>
            <a:r>
              <a:rPr lang="en-US" sz="2000" dirty="0" smtClean="0">
                <a:hlinkClick r:id="rId8"/>
              </a:rPr>
              <a:t>http://snomed.org/extpg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SNOMED CT in SQL - </a:t>
            </a:r>
            <a:r>
              <a:rPr lang="en-US" sz="2000" dirty="0" smtClean="0">
                <a:hlinkClick r:id="rId9"/>
              </a:rPr>
              <a:t>http://snomed.org/sqlpg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SNOMED CT URI standard v2 - </a:t>
            </a:r>
            <a:r>
              <a:rPr lang="en-US" sz="2000" dirty="0" smtClean="0">
                <a:hlinkClick r:id="rId10"/>
              </a:rPr>
              <a:t>http://snomed.org/uri</a:t>
            </a:r>
            <a:r>
              <a:rPr lang="en-US" dirty="0" smtClean="0"/>
              <a:t>   </a:t>
            </a:r>
          </a:p>
          <a:p>
            <a:pPr marL="129541" indent="0">
              <a:spcBef>
                <a:spcPts val="1300"/>
              </a:spcBef>
              <a:buNone/>
            </a:pPr>
            <a:r>
              <a:rPr lang="en-US" dirty="0" smtClean="0"/>
              <a:t>Internal publication </a:t>
            </a:r>
            <a:r>
              <a:rPr lang="en-US" sz="2000" dirty="0" smtClean="0"/>
              <a:t>(for reference in 20180731 EG)</a:t>
            </a:r>
            <a:endParaRPr lang="en-US" sz="2000" dirty="0"/>
          </a:p>
          <a:p>
            <a:r>
              <a:rPr lang="en-US" dirty="0"/>
              <a:t>Human readable concept model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426" y="4392583"/>
            <a:ext cx="1960716" cy="261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8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for Presentations - Elearning Style Guide (2016083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for Presentations - Elearning Style Guide (20160706).potx" id="{7328D708-8ECB-41A8-95B3-0FCC7B7FF271}" vid="{DCDB3407-A528-4ED9-B24D-15A4FA73EA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for Presentations - Elearning Style Guide (20170105)</Template>
  <TotalTime>34095</TotalTime>
  <Words>1202</Words>
  <Application>Microsoft Macintosh PowerPoint</Application>
  <PresentationFormat>On-screen Show (4:3)</PresentationFormat>
  <Paragraphs>291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Calibri</vt:lpstr>
      <vt:lpstr>Museo 300</vt:lpstr>
      <vt:lpstr>Museo 500</vt:lpstr>
      <vt:lpstr>Museo Sans 500</vt:lpstr>
      <vt:lpstr>Trebuchet MS</vt:lpstr>
      <vt:lpstr>Trebuchet MS Bold</vt:lpstr>
      <vt:lpstr>Wingdings</vt:lpstr>
      <vt:lpstr>Arial</vt:lpstr>
      <vt:lpstr>Template for Presentations - Elearning Style Guide (20160831)</vt:lpstr>
      <vt:lpstr>PowerPoint Presentation</vt:lpstr>
      <vt:lpstr>Agenda</vt:lpstr>
      <vt:lpstr>Meeting 1 @ 8:00 UTC</vt:lpstr>
      <vt:lpstr>Meeting 2 @ 20:00 UTC</vt:lpstr>
      <vt:lpstr>Conflicts of Interest</vt:lpstr>
      <vt:lpstr>ELAG Workplan 2017</vt:lpstr>
      <vt:lpstr>News/Updates From ELAG Members</vt:lpstr>
      <vt:lpstr>SNOMED International Update</vt:lpstr>
      <vt:lpstr>Guides and Specifications</vt:lpstr>
      <vt:lpstr> Education Courses</vt:lpstr>
      <vt:lpstr> Education Courses</vt:lpstr>
      <vt:lpstr> Education Courses</vt:lpstr>
      <vt:lpstr> Education Courses – Content Development</vt:lpstr>
      <vt:lpstr> Education Courses – Content Development</vt:lpstr>
      <vt:lpstr> Education Courses – Content Development</vt:lpstr>
      <vt:lpstr> Education Courses – Content Development</vt:lpstr>
      <vt:lpstr> Education Courses – Content Development</vt:lpstr>
      <vt:lpstr>Member Sharing</vt:lpstr>
      <vt:lpstr>Translation - Spanish</vt:lpstr>
      <vt:lpstr>Learning Pathways – Developers </vt:lpstr>
      <vt:lpstr>Learning Pathways – Developers </vt:lpstr>
      <vt:lpstr>Learning Pathways – Developers </vt:lpstr>
      <vt:lpstr>Learning Pathways – Data Analysts</vt:lpstr>
      <vt:lpstr>Learning Pathways – Data Analysts</vt:lpstr>
      <vt:lpstr>Learning Pathways – Data Analysts</vt:lpstr>
      <vt:lpstr>Planned Education Activities</vt:lpstr>
      <vt:lpstr>Planned Education Activities</vt:lpstr>
      <vt:lpstr>Any Other Business?</vt:lpstr>
      <vt:lpstr>Thank You!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Coding Standards SNOMED CT and ICD</dc:title>
  <dc:creator>Linda Bird</dc:creator>
  <cp:lastModifiedBy>Linda Bird</cp:lastModifiedBy>
  <cp:revision>621</cp:revision>
  <cp:lastPrinted>2017-04-18T07:34:06Z</cp:lastPrinted>
  <dcterms:created xsi:type="dcterms:W3CDTF">2017-02-27T01:42:44Z</dcterms:created>
  <dcterms:modified xsi:type="dcterms:W3CDTF">2017-12-14T21:08:16Z</dcterms:modified>
</cp:coreProperties>
</file>