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7" r:id="rId5"/>
  </p:sldMasterIdLst>
  <p:notesMasterIdLst>
    <p:notesMasterId r:id="rId8"/>
  </p:notesMasterIdLst>
  <p:sldIdLst>
    <p:sldId id="1047" r:id="rId6"/>
    <p:sldId id="1048" r:id="rId7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na Pertel" initials="DP" lastIdx="7" clrIdx="0">
    <p:extLst>
      <p:ext uri="{19B8F6BF-5375-455C-9EA6-DF929625EA0E}">
        <p15:presenceInfo xmlns:p15="http://schemas.microsoft.com/office/powerpoint/2012/main" userId="S-1-5-21-155745222-1251091517-619646970-3286" providerId="AD"/>
      </p:ext>
    </p:extLst>
  </p:cmAuthor>
  <p:cmAuthor id="2" name="Constantina Papoutsakis" initials="CP" lastIdx="1" clrIdx="1">
    <p:extLst>
      <p:ext uri="{19B8F6BF-5375-455C-9EA6-DF929625EA0E}">
        <p15:presenceInfo xmlns:p15="http://schemas.microsoft.com/office/powerpoint/2012/main" userId="S::cpapoutsakis@eatright.org::b34471a4-7963-4b39-afa9-79a0c95b5bf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8307"/>
    <a:srgbClr val="CC0000"/>
    <a:srgbClr val="60AC6D"/>
    <a:srgbClr val="187223"/>
    <a:srgbClr val="F5750B"/>
    <a:srgbClr val="4F6228"/>
    <a:srgbClr val="23672B"/>
    <a:srgbClr val="C3E22A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59514" autoAdjust="0"/>
  </p:normalViewPr>
  <p:slideViewPr>
    <p:cSldViewPr snapToGrid="0">
      <p:cViewPr varScale="1">
        <p:scale>
          <a:sx n="36" d="100"/>
          <a:sy n="36" d="100"/>
        </p:scale>
        <p:origin x="1724" y="48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40" cy="471054"/>
          </a:xfrm>
          <a:prstGeom prst="rect">
            <a:avLst/>
          </a:prstGeom>
        </p:spPr>
        <p:txBody>
          <a:bodyPr vert="horz" lIns="97347" tIns="48674" rIns="97347" bIns="4867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40" cy="471054"/>
          </a:xfrm>
          <a:prstGeom prst="rect">
            <a:avLst/>
          </a:prstGeom>
        </p:spPr>
        <p:txBody>
          <a:bodyPr vert="horz" lIns="97347" tIns="48674" rIns="97347" bIns="48674" rtlCol="0"/>
          <a:lstStyle>
            <a:lvl1pPr algn="r">
              <a:defRPr sz="1300"/>
            </a:lvl1pPr>
          </a:lstStyle>
          <a:p>
            <a:fld id="{A3B12F3B-7EAA-4F76-A250-EB089CA9A3B9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347" tIns="48674" rIns="97347" bIns="486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5"/>
            <a:ext cx="5681980" cy="3696712"/>
          </a:xfrm>
          <a:prstGeom prst="rect">
            <a:avLst/>
          </a:prstGeom>
        </p:spPr>
        <p:txBody>
          <a:bodyPr vert="horz" lIns="97347" tIns="48674" rIns="97347" bIns="486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40" cy="471053"/>
          </a:xfrm>
          <a:prstGeom prst="rect">
            <a:avLst/>
          </a:prstGeom>
        </p:spPr>
        <p:txBody>
          <a:bodyPr vert="horz" lIns="97347" tIns="48674" rIns="97347" bIns="4867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2"/>
            <a:ext cx="3077740" cy="471053"/>
          </a:xfrm>
          <a:prstGeom prst="rect">
            <a:avLst/>
          </a:prstGeom>
        </p:spPr>
        <p:txBody>
          <a:bodyPr vert="horz" lIns="97347" tIns="48674" rIns="97347" bIns="48674" rtlCol="0" anchor="b"/>
          <a:lstStyle>
            <a:lvl1pPr algn="r">
              <a:defRPr sz="1300"/>
            </a:lvl1pPr>
          </a:lstStyle>
          <a:p>
            <a:fld id="{90090195-C5E7-437F-8205-2D82F398B4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9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The </a:t>
            </a:r>
            <a:r>
              <a:rPr lang="en-US" dirty="0"/>
              <a:t>specific July release goals were to submit 165 concepts and remodel ~140 regime/therapy concepts.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Additional remodeling or new concepts because of pilot findings have also been undertaken.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7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4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0682F-AD5A-48A6-B1B7-B7AC78853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4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574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pic>
        <p:nvPicPr>
          <p:cNvPr id="4" name="Picture 8" descr="ppt_03"/>
          <p:cNvPicPr>
            <a:picLocks noChangeAspect="1" noChangeArrowheads="1"/>
          </p:cNvPicPr>
          <p:nvPr userDrawn="1"/>
        </p:nvPicPr>
        <p:blipFill>
          <a:blip r:embed="rId2" cstate="print"/>
          <a:srcRect t="294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09800"/>
            <a:ext cx="7315200" cy="281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11176000" cy="685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94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0682F-AD5A-48A6-B1B7-B7AC78853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11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99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66040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9652000" y="2209800"/>
            <a:ext cx="2133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1192A-29E6-4039-BB76-CD3451D5177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0" name="Picture 9" descr="IMG_8202.jpg"/>
          <p:cNvPicPr>
            <a:picLocks noChangeAspect="1"/>
          </p:cNvPicPr>
          <p:nvPr userDrawn="1"/>
        </p:nvPicPr>
        <p:blipFill>
          <a:blip r:embed="rId3" cstate="print"/>
          <a:srcRect l="15000" t="16667" b="16667"/>
          <a:stretch>
            <a:fillRect/>
          </a:stretch>
        </p:blipFill>
        <p:spPr>
          <a:xfrm>
            <a:off x="5892800" y="1752600"/>
            <a:ext cx="483616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09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11379200" y="2209800"/>
            <a:ext cx="406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3" name="Picture 12" descr="IMG_6450.jpg"/>
          <p:cNvPicPr>
            <a:picLocks noChangeAspect="1"/>
          </p:cNvPicPr>
          <p:nvPr userDrawn="1"/>
        </p:nvPicPr>
        <p:blipFill>
          <a:blip r:embed="rId3" cstate="print"/>
          <a:srcRect l="13333" t="3333"/>
          <a:stretch>
            <a:fillRect/>
          </a:stretch>
        </p:blipFill>
        <p:spPr>
          <a:xfrm>
            <a:off x="7576790" y="1066800"/>
            <a:ext cx="4615209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54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404285" y="2206625"/>
            <a:ext cx="6402916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04284" y="6473825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8331200" y="2209800"/>
            <a:ext cx="3354917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6F999-63DC-49C3-AF0A-AAFCBB462B1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3" name="Picture 12" descr="IMG_8696.jpg"/>
          <p:cNvPicPr>
            <a:picLocks noChangeAspect="1"/>
          </p:cNvPicPr>
          <p:nvPr userDrawn="1"/>
        </p:nvPicPr>
        <p:blipFill>
          <a:blip r:embed="rId3" cstate="print"/>
          <a:srcRect l="8333" t="4444" r="10000"/>
          <a:stretch>
            <a:fillRect/>
          </a:stretch>
        </p:blipFill>
        <p:spPr>
          <a:xfrm>
            <a:off x="6604000" y="2057400"/>
            <a:ext cx="335752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7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b="25706"/>
          <a:stretch>
            <a:fillRect/>
          </a:stretch>
        </p:blipFill>
        <p:spPr bwMode="auto">
          <a:xfrm>
            <a:off x="5952566" y="1371600"/>
            <a:ext cx="516366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06400" y="2209800"/>
            <a:ext cx="72136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10769600" y="2209800"/>
            <a:ext cx="10160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782B-D347-4684-9AA4-662314F6CDA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88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06400" y="2209800"/>
            <a:ext cx="65024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9855200" y="2209800"/>
            <a:ext cx="19304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F4A1C-F947-4CD0-A5EA-C8AF29A9FFB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1" name="Picture 10" descr="IMG_8045.jpg"/>
          <p:cNvPicPr>
            <a:picLocks noChangeAspect="1"/>
          </p:cNvPicPr>
          <p:nvPr userDrawn="1"/>
        </p:nvPicPr>
        <p:blipFill>
          <a:blip r:embed="rId3" cstate="print"/>
          <a:srcRect l="10000" t="4444" r="10000" b="8889"/>
          <a:stretch>
            <a:fillRect/>
          </a:stretch>
        </p:blipFill>
        <p:spPr>
          <a:xfrm>
            <a:off x="6096001" y="1752600"/>
            <a:ext cx="3876431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21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r="1607" b="10331"/>
          <a:stretch>
            <a:fillRect/>
          </a:stretch>
        </p:blipFill>
        <p:spPr bwMode="auto">
          <a:xfrm>
            <a:off x="5972256" y="1143001"/>
            <a:ext cx="62197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39683E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0566400" y="2209800"/>
            <a:ext cx="13208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" y="2362200"/>
            <a:ext cx="10769600" cy="685800"/>
          </a:xfrm>
        </p:spPr>
        <p:txBody>
          <a:bodyPr/>
          <a:lstStyle>
            <a:lvl1pPr algn="ctr">
              <a:defRPr sz="36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" y="3429000"/>
            <a:ext cx="10769600" cy="609600"/>
          </a:xfrm>
        </p:spPr>
        <p:txBody>
          <a:bodyPr/>
          <a:lstStyle>
            <a:lvl1pPr algn="ctr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08A6D-8CA0-46B1-9740-8F8453067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48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10769600" y="2255515"/>
            <a:ext cx="1117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9" name="Picture 18" descr="Group of People Smiling iStock_000007773161Medium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26867" y="2133600"/>
            <a:ext cx="5522893" cy="38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13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7924800" y="2209800"/>
            <a:ext cx="3149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5" name="Picture 14" descr="two labcoat women iStock_000001618419Medium.jpg"/>
          <p:cNvPicPr>
            <a:picLocks noChangeAspect="1"/>
          </p:cNvPicPr>
          <p:nvPr userDrawn="1"/>
        </p:nvPicPr>
        <p:blipFill>
          <a:blip r:embed="rId3" cstate="print"/>
          <a:srcRect l="4417" r="16078"/>
          <a:stretch>
            <a:fillRect/>
          </a:stretch>
        </p:blipFill>
        <p:spPr>
          <a:xfrm>
            <a:off x="5283200" y="2667000"/>
            <a:ext cx="5486400" cy="34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89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11582400" y="2362200"/>
            <a:ext cx="406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609600" y="23622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609600" y="25908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09600" y="16764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2"/>
          <p:cNvSpPr txBox="1">
            <a:spLocks/>
          </p:cNvSpPr>
          <p:nvPr userDrawn="1"/>
        </p:nvSpPr>
        <p:spPr>
          <a:xfrm>
            <a:off x="508000" y="66294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 sz="1200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Tahoma" pitchFamily="34" charset="0"/>
              </a:rPr>
              <a:pPr>
                <a:defRPr/>
              </a:pPr>
              <a:t>4/19/2021</a:t>
            </a:fld>
            <a:endParaRPr lang="en-US" sz="1200" dirty="0">
              <a:solidFill>
                <a:prstClr val="black">
                  <a:tint val="75000"/>
                </a:prst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1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31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8" descr="ppt_03"/>
          <p:cNvPicPr>
            <a:picLocks noChangeAspect="1" noChangeArrowheads="1"/>
          </p:cNvPicPr>
          <p:nvPr userDrawn="1"/>
        </p:nvPicPr>
        <p:blipFill>
          <a:blip r:embed="rId2" cstate="print"/>
          <a:srcRect t="294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09800"/>
            <a:ext cx="7315200" cy="281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11176000" cy="685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65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86000"/>
            <a:ext cx="11582400" cy="7620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3048000"/>
            <a:ext cx="11582400" cy="7620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67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0838"/>
            <a:ext cx="10972800" cy="5635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Date</a:t>
            </a:r>
          </a:p>
        </p:txBody>
      </p:sp>
      <p:sp>
        <p:nvSpPr>
          <p:cNvPr id="4" name="Slide Number Placeholder 23"/>
          <p:cNvSpPr>
            <a:spLocks noGrp="1"/>
          </p:cNvSpPr>
          <p:nvPr>
            <p:ph type="sldNum" sz="quarter" idx="11"/>
          </p:nvPr>
        </p:nvSpPr>
        <p:spPr>
          <a:xfrm>
            <a:off x="9042400" y="6477000"/>
            <a:ext cx="28448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9F131-AB71-4C73-B04B-B1C2C8F2B31F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0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9F131-AB71-4C73-B04B-B1C2C8F2B3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7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3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F3BA6-A6DA-4399-8CB7-CDC157BFA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72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8C5F9-DB85-4714-B99C-90877E0D8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04800" y="990600"/>
            <a:ext cx="6604000" cy="53340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315200" y="1905000"/>
            <a:ext cx="4470400" cy="990600"/>
          </a:xfrm>
        </p:spPr>
        <p:txBody>
          <a:bodyPr/>
          <a:lstStyle>
            <a:lvl1pPr marL="0" indent="0" algn="ctr">
              <a:defRPr sz="2800">
                <a:solidFill>
                  <a:srgbClr val="39683E"/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315200" y="2895600"/>
            <a:ext cx="4470400" cy="2362200"/>
          </a:xfrm>
        </p:spPr>
        <p:txBody>
          <a:bodyPr/>
          <a:lstStyle>
            <a:lvl1pPr marL="342900" indent="-342900">
              <a:buFont typeface="Tahoma" pitchFamily="34" charset="0"/>
              <a:buChar char="–"/>
              <a:defRPr sz="20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2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38E17-A169-4754-BDD3-4FEF2819C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8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w/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711200" y="2286000"/>
            <a:ext cx="5080000" cy="3505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400800" y="2286000"/>
            <a:ext cx="5080000" cy="3505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016000" y="1600200"/>
            <a:ext cx="4470400" cy="457200"/>
          </a:xfrm>
        </p:spPr>
        <p:txBody>
          <a:bodyPr/>
          <a:lstStyle>
            <a:lvl1pPr algn="ctr">
              <a:defRPr sz="28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705600" y="1600200"/>
            <a:ext cx="4470400" cy="457200"/>
          </a:xfrm>
        </p:spPr>
        <p:txBody>
          <a:bodyPr/>
          <a:lstStyle>
            <a:lvl1pPr algn="ctr">
              <a:defRPr sz="28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" name="Date Placeholder 2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18758-AFC1-4997-90E9-8C00A653F8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6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03200" y="990600"/>
            <a:ext cx="5791200" cy="5410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7600" y="990600"/>
            <a:ext cx="5791200" cy="5410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5" name="Date Placeholder 2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8" name="Slide Number Placehold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B7997-FB3B-4F7A-B4F0-AA90FDC613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6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06400" y="10668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06400" y="36576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6197600" y="10668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6197600" y="36576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62B8C-7E1A-40D7-8EB4-B22FF4A080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73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90424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BE71E2C8-3878-4FCA-9CEC-C9707602C7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6400" y="1143000"/>
            <a:ext cx="1137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406400" y="838200"/>
            <a:ext cx="11338984" cy="0"/>
          </a:xfrm>
          <a:prstGeom prst="line">
            <a:avLst/>
          </a:prstGeom>
          <a:noFill/>
          <a:ln w="28575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56" name="Title Placeholder 20"/>
          <p:cNvSpPr>
            <a:spLocks noGrp="1"/>
          </p:cNvSpPr>
          <p:nvPr>
            <p:ph type="title"/>
          </p:nvPr>
        </p:nvSpPr>
        <p:spPr bwMode="auto">
          <a:xfrm>
            <a:off x="304800" y="350838"/>
            <a:ext cx="1097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9" name="Picture 8" descr="Academy-of-Nutrition-and-Dietetic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60" r:id="rId11"/>
    <p:sldLayoutId id="2147483692" r:id="rId12"/>
    <p:sldLayoutId id="2147483758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39683E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1pPr>
      <a:lvl2pPr marL="801688" indent="-344488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2pPr>
      <a:lvl3pPr marL="1258888" indent="-344488" algn="l" rtl="0" eaLnBrk="0" fontAlgn="base" hangingPunct="0">
        <a:spcBef>
          <a:spcPct val="0"/>
        </a:spcBef>
        <a:spcAft>
          <a:spcPct val="0"/>
        </a:spcAft>
        <a:buSzPct val="90000"/>
        <a:buFont typeface="Calibri" pitchFamily="34" charset="0"/>
        <a:buChar char="–"/>
        <a:defRPr sz="24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3pPr>
      <a:lvl4pPr marL="1539875" indent="-16827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9041E539-FE34-41E2-A04E-5E9A29F0055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0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rgbClr val="39683E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1pPr>
      <a:lvl2pPr marL="801688" indent="-344488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969696"/>
          </a:solidFill>
          <a:latin typeface="Tahoma" pitchFamily="34" charset="0"/>
          <a:ea typeface="+mn-ea"/>
          <a:cs typeface="Tahoma" pitchFamily="34" charset="0"/>
        </a:defRPr>
      </a:lvl2pPr>
      <a:lvl3pPr marL="1258888" indent="-344488" algn="l" rtl="0" eaLnBrk="1" fontAlgn="base" hangingPunct="1">
        <a:spcBef>
          <a:spcPct val="0"/>
        </a:spcBef>
        <a:spcAft>
          <a:spcPct val="0"/>
        </a:spcAft>
        <a:buSzPct val="90000"/>
        <a:buFont typeface="Calibri" pitchFamily="34" charset="0"/>
        <a:buChar char="–"/>
        <a:defRPr sz="24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3pPr>
      <a:lvl4pPr marL="1539875" indent="-1682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969696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F5A2C-E268-49B6-B05D-D954982E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31, 2021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C97BC-98D2-436E-805B-C84FD873B6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115 nutrition observable entity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20 nutrition finding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4 nutrition substances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1 assessment scale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24 diet regime/therapy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And</a:t>
            </a:r>
          </a:p>
          <a:p>
            <a:pPr marL="915988" lvl="1" indent="-457200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~140 diet regime/therapy concepts (review and remodeling)</a:t>
            </a:r>
          </a:p>
          <a:p>
            <a:pPr marL="915988" lvl="1" indent="-457200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Pilot changes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6754F-820E-4D75-979A-66F93C933C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3831ED-3088-4A94-9F61-F6F2C2BA6F87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231980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0E601-15AC-4913-829D-5689A1D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2021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06F37-2CA7-4B66-926E-0387B71D4F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04800" y="1253646"/>
            <a:ext cx="8504382" cy="54102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•	As of April 12, 2021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/>
              <a:t>181 new concepts </a:t>
            </a:r>
            <a:r>
              <a:rPr lang="en-US" dirty="0"/>
              <a:t>(ready for release)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6 new substance concepts (rejected)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/>
              <a:t>121 concepts remodeled </a:t>
            </a:r>
            <a:r>
              <a:rPr lang="en-US" dirty="0"/>
              <a:t>(ready for release)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/>
              <a:t>1 concept has a new description </a:t>
            </a:r>
            <a:r>
              <a:rPr lang="en-US" dirty="0"/>
              <a:t>(ready for release)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/>
              <a:t>1 concept promoted from the US extension </a:t>
            </a:r>
            <a:r>
              <a:rPr lang="en-US" dirty="0"/>
              <a:t>(ready for release)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3604F-7EB8-4124-A407-8D3C29B0EE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C1257A-3A4F-40F9-B9CB-FF36D60B6CCA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458406-0099-4DCE-9B61-8DB584EC8E0B}"/>
              </a:ext>
            </a:extLst>
          </p:cNvPr>
          <p:cNvGrpSpPr/>
          <p:nvPr/>
        </p:nvGrpSpPr>
        <p:grpSpPr>
          <a:xfrm>
            <a:off x="8809182" y="2587336"/>
            <a:ext cx="3017982" cy="2216728"/>
            <a:chOff x="8700655" y="2673927"/>
            <a:chExt cx="3288145" cy="2216728"/>
          </a:xfrm>
        </p:grpSpPr>
        <p:sp>
          <p:nvSpPr>
            <p:cNvPr id="6" name="Rectangle: Diagonal Corners Rounded 5">
              <a:extLst>
                <a:ext uri="{FF2B5EF4-FFF2-40B4-BE49-F238E27FC236}">
                  <a16:creationId xmlns:a16="http://schemas.microsoft.com/office/drawing/2014/main" id="{ADC6F1F6-E623-47E8-8C3A-FEF4955F8F27}"/>
                </a:ext>
              </a:extLst>
            </p:cNvPr>
            <p:cNvSpPr/>
            <p:nvPr/>
          </p:nvSpPr>
          <p:spPr>
            <a:xfrm>
              <a:off x="8700655" y="2673927"/>
              <a:ext cx="3288145" cy="2216728"/>
            </a:xfrm>
            <a:prstGeom prst="round2Diag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8FD577-4743-44EB-988C-622BE33EF446}"/>
                </a:ext>
              </a:extLst>
            </p:cNvPr>
            <p:cNvSpPr txBox="1"/>
            <p:nvPr/>
          </p:nvSpPr>
          <p:spPr>
            <a:xfrm>
              <a:off x="8970818" y="2997094"/>
              <a:ext cx="27478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Total remaining for addition = 500 concepts (23%)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875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 ADA General Layout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DA PowerPoint Template (10-23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44CA14F3C63A4284A761522BC53189" ma:contentTypeVersion="2" ma:contentTypeDescription="Create a new document." ma:contentTypeScope="" ma:versionID="cd28a6913dc31d2f0aa20a8e4c0f39e6">
  <xsd:schema xmlns:xsd="http://www.w3.org/2001/XMLSchema" xmlns:xs="http://www.w3.org/2001/XMLSchema" xmlns:p="http://schemas.microsoft.com/office/2006/metadata/properties" xmlns:ns2="9dc08e7c-06f3-4efb-9f58-cff60a2e41f1" targetNamespace="http://schemas.microsoft.com/office/2006/metadata/properties" ma:root="true" ma:fieldsID="19ef6e0e6148d3f40bc534d7ec32a7fc" ns2:_="">
    <xsd:import namespace="9dc08e7c-06f3-4efb-9f58-cff60a2e41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c08e7c-06f3-4efb-9f58-cff60a2e41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2A9C96-5B98-44EF-8F54-5FC7CA18BC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2D2E16-ABDC-431D-A052-ACC1292CE9C3}">
  <ds:schemaRefs>
    <ds:schemaRef ds:uri="http://purl.org/dc/dcmitype/"/>
    <ds:schemaRef ds:uri="http://purl.org/dc/terms/"/>
    <ds:schemaRef ds:uri="http://schemas.microsoft.com/office/2006/documentManagement/types"/>
    <ds:schemaRef ds:uri="9dc08e7c-06f3-4efb-9f58-cff60a2e41f1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B98840D-3D1A-4956-BFF3-19C17E9775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c08e7c-06f3-4efb-9f58-cff60a2e41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159</Words>
  <Application>Microsoft Office PowerPoint</Application>
  <PresentationFormat>Widescreen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Myriad Pro</vt:lpstr>
      <vt:lpstr>Tahoma</vt:lpstr>
      <vt:lpstr>Trebuchet MS</vt:lpstr>
      <vt:lpstr> ADA General Layouts</vt:lpstr>
      <vt:lpstr>ADA PowerPoint Template (10-23)</vt:lpstr>
      <vt:lpstr>July 31, 2021 Plan</vt:lpstr>
      <vt:lpstr>July 2021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Concept Modeling</dc:title>
  <dc:creator>Donna Pertel</dc:creator>
  <cp:lastModifiedBy>Donna Pertel</cp:lastModifiedBy>
  <cp:revision>177</cp:revision>
  <cp:lastPrinted>2021-04-19T17:49:56Z</cp:lastPrinted>
  <dcterms:created xsi:type="dcterms:W3CDTF">2020-07-20T14:49:26Z</dcterms:created>
  <dcterms:modified xsi:type="dcterms:W3CDTF">2021-04-19T20:50:07Z</dcterms:modified>
</cp:coreProperties>
</file>