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77" r:id="rId5"/>
  </p:sldMasterIdLst>
  <p:notesMasterIdLst>
    <p:notesMasterId r:id="rId8"/>
  </p:notesMasterIdLst>
  <p:sldIdLst>
    <p:sldId id="1047" r:id="rId6"/>
    <p:sldId id="1048" r:id="rId7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nna Pertel" initials="DP" lastIdx="7" clrIdx="0">
    <p:extLst>
      <p:ext uri="{19B8F6BF-5375-455C-9EA6-DF929625EA0E}">
        <p15:presenceInfo xmlns:p15="http://schemas.microsoft.com/office/powerpoint/2012/main" userId="S-1-5-21-155745222-1251091517-619646970-3286" providerId="AD"/>
      </p:ext>
    </p:extLst>
  </p:cmAuthor>
  <p:cmAuthor id="2" name="Constantina Papoutsakis" initials="CP" lastIdx="1" clrIdx="1">
    <p:extLst>
      <p:ext uri="{19B8F6BF-5375-455C-9EA6-DF929625EA0E}">
        <p15:presenceInfo xmlns:p15="http://schemas.microsoft.com/office/powerpoint/2012/main" userId="S::cpapoutsakis@eatright.org::b34471a4-7963-4b39-afa9-79a0c95b5bf3" providerId="AD"/>
      </p:ext>
    </p:extLst>
  </p:cmAuthor>
  <p:cmAuthor id="3" name="Donna Pertel" initials="DP [2]" lastIdx="2" clrIdx="2">
    <p:extLst>
      <p:ext uri="{19B8F6BF-5375-455C-9EA6-DF929625EA0E}">
        <p15:presenceInfo xmlns:p15="http://schemas.microsoft.com/office/powerpoint/2012/main" userId="S::dpertel@eatright.org::915443ac-512b-45ec-af85-ce60651582c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7223"/>
    <a:srgbClr val="0A8307"/>
    <a:srgbClr val="CC0000"/>
    <a:srgbClr val="60AC6D"/>
    <a:srgbClr val="F5750B"/>
    <a:srgbClr val="4F6228"/>
    <a:srgbClr val="23672B"/>
    <a:srgbClr val="C3E22A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9" autoAdjust="0"/>
    <p:restoredTop sz="59514" autoAdjust="0"/>
  </p:normalViewPr>
  <p:slideViewPr>
    <p:cSldViewPr snapToGrid="0">
      <p:cViewPr varScale="1">
        <p:scale>
          <a:sx n="35" d="100"/>
          <a:sy n="35" d="100"/>
        </p:scale>
        <p:origin x="1752" y="32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40" cy="471054"/>
          </a:xfrm>
          <a:prstGeom prst="rect">
            <a:avLst/>
          </a:prstGeom>
        </p:spPr>
        <p:txBody>
          <a:bodyPr vert="horz" lIns="97347" tIns="48674" rIns="97347" bIns="4867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40" cy="471054"/>
          </a:xfrm>
          <a:prstGeom prst="rect">
            <a:avLst/>
          </a:prstGeom>
        </p:spPr>
        <p:txBody>
          <a:bodyPr vert="horz" lIns="97347" tIns="48674" rIns="97347" bIns="48674" rtlCol="0"/>
          <a:lstStyle>
            <a:lvl1pPr algn="r">
              <a:defRPr sz="1300"/>
            </a:lvl1pPr>
          </a:lstStyle>
          <a:p>
            <a:fld id="{A3B12F3B-7EAA-4F76-A250-EB089CA9A3B9}" type="datetimeFigureOut">
              <a:rPr lang="en-US" smtClean="0"/>
              <a:t>2/10/2022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347" tIns="48674" rIns="97347" bIns="4867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5"/>
            <a:ext cx="5681980" cy="3696712"/>
          </a:xfrm>
          <a:prstGeom prst="rect">
            <a:avLst/>
          </a:prstGeom>
        </p:spPr>
        <p:txBody>
          <a:bodyPr vert="horz" lIns="97347" tIns="48674" rIns="97347" bIns="4867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40" cy="471053"/>
          </a:xfrm>
          <a:prstGeom prst="rect">
            <a:avLst/>
          </a:prstGeom>
        </p:spPr>
        <p:txBody>
          <a:bodyPr vert="horz" lIns="97347" tIns="48674" rIns="97347" bIns="4867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917422"/>
            <a:ext cx="3077740" cy="471053"/>
          </a:xfrm>
          <a:prstGeom prst="rect">
            <a:avLst/>
          </a:prstGeom>
        </p:spPr>
        <p:txBody>
          <a:bodyPr vert="horz" lIns="97347" tIns="48674" rIns="97347" bIns="48674" rtlCol="0" anchor="b"/>
          <a:lstStyle>
            <a:lvl1pPr algn="r">
              <a:defRPr sz="1300"/>
            </a:lvl1pPr>
          </a:lstStyle>
          <a:p>
            <a:fld id="{90090195-C5E7-437F-8205-2D82F398B4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393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ts val="600"/>
              </a:spcAft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Addition of ~205 nutrition concepts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Observable entity hierarchy (anthropometric measurements, food and/or nutrition behaviors, social determinants affecting food and/or nutrition, feeding and breastfeeding assessment concepts)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Clinical findings hierarchy (potable water access, nutrition activities of daily living findings)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Regime/therapy concepts (infant feeding management)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090195-C5E7-437F-8205-2D82F398B4B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57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090195-C5E7-437F-8205-2D82F398B4B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49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04800" y="990600"/>
            <a:ext cx="115824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1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0682F-AD5A-48A6-B1B7-B7AC78853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84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574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41E539-FE34-41E2-A04E-5E9A29F00556}" type="datetime1">
              <a:rPr lang="en-US" smtClean="0"/>
              <a:pPr>
                <a:defRPr/>
              </a:pPr>
              <a:t>2/10/2022</a:t>
            </a:fld>
            <a:endParaRPr lang="en-US" dirty="0"/>
          </a:p>
        </p:txBody>
      </p:sp>
      <p:pic>
        <p:nvPicPr>
          <p:cNvPr id="4" name="Picture 8" descr="ppt_03"/>
          <p:cNvPicPr>
            <a:picLocks noChangeAspect="1" noChangeArrowheads="1"/>
          </p:cNvPicPr>
          <p:nvPr userDrawn="1"/>
        </p:nvPicPr>
        <p:blipFill>
          <a:blip r:embed="rId2" cstate="print"/>
          <a:srcRect t="294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04800" y="2209800"/>
            <a:ext cx="7315200" cy="2819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04800" y="1447800"/>
            <a:ext cx="11176000" cy="685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39683E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Academy-of-Nutrition-and-Dietetic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94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04800" y="990600"/>
            <a:ext cx="11582400" cy="5410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21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0682F-AD5A-48A6-B1B7-B7AC78853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911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999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66040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9652000" y="2209800"/>
            <a:ext cx="21336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12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1192A-29E6-4039-BB76-CD3451D51777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0" name="Picture 9" descr="IMG_8202.jpg"/>
          <p:cNvPicPr>
            <a:picLocks noChangeAspect="1"/>
          </p:cNvPicPr>
          <p:nvPr userDrawn="1"/>
        </p:nvPicPr>
        <p:blipFill>
          <a:blip r:embed="rId3" cstate="print"/>
          <a:srcRect l="15000" t="16667" b="16667"/>
          <a:stretch>
            <a:fillRect/>
          </a:stretch>
        </p:blipFill>
        <p:spPr>
          <a:xfrm>
            <a:off x="5892800" y="1752600"/>
            <a:ext cx="483616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09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11379200" y="2209800"/>
            <a:ext cx="406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5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7518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3" name="Picture 12" descr="IMG_6450.jpg"/>
          <p:cNvPicPr>
            <a:picLocks noChangeAspect="1"/>
          </p:cNvPicPr>
          <p:nvPr userDrawn="1"/>
        </p:nvPicPr>
        <p:blipFill>
          <a:blip r:embed="rId3" cstate="print"/>
          <a:srcRect l="13333" t="3333"/>
          <a:stretch>
            <a:fillRect/>
          </a:stretch>
        </p:blipFill>
        <p:spPr>
          <a:xfrm>
            <a:off x="7576790" y="1066800"/>
            <a:ext cx="4615209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54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8"/>
          <p:cNvSpPr>
            <a:spLocks noChangeShapeType="1"/>
          </p:cNvSpPr>
          <p:nvPr userDrawn="1"/>
        </p:nvSpPr>
        <p:spPr bwMode="auto">
          <a:xfrm>
            <a:off x="404285" y="2206625"/>
            <a:ext cx="6402916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04284" y="6473825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8331200" y="2209800"/>
            <a:ext cx="3354917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6F999-63DC-49C3-AF0A-AAFCBB462B1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3" name="Picture 12" descr="IMG_8696.jpg"/>
          <p:cNvPicPr>
            <a:picLocks noChangeAspect="1"/>
          </p:cNvPicPr>
          <p:nvPr userDrawn="1"/>
        </p:nvPicPr>
        <p:blipFill>
          <a:blip r:embed="rId3" cstate="print"/>
          <a:srcRect l="8333" t="4444" r="10000"/>
          <a:stretch>
            <a:fillRect/>
          </a:stretch>
        </p:blipFill>
        <p:spPr>
          <a:xfrm>
            <a:off x="6604000" y="2057400"/>
            <a:ext cx="335752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7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b="25706"/>
          <a:stretch>
            <a:fillRect/>
          </a:stretch>
        </p:blipFill>
        <p:spPr bwMode="auto">
          <a:xfrm>
            <a:off x="5952566" y="1371600"/>
            <a:ext cx="516366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06400" y="2209800"/>
            <a:ext cx="72136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10769600" y="2209800"/>
            <a:ext cx="10160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E782B-D347-4684-9AA4-662314F6CDA5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88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06400" y="2209800"/>
            <a:ext cx="65024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9855200" y="2209800"/>
            <a:ext cx="19304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F4A1C-F947-4CD0-A5EA-C8AF29A9FFBD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1" name="Picture 10" descr="IMG_8045.jpg"/>
          <p:cNvPicPr>
            <a:picLocks noChangeAspect="1"/>
          </p:cNvPicPr>
          <p:nvPr userDrawn="1"/>
        </p:nvPicPr>
        <p:blipFill>
          <a:blip r:embed="rId3" cstate="print"/>
          <a:srcRect l="10000" t="4444" r="10000" b="8889"/>
          <a:stretch>
            <a:fillRect/>
          </a:stretch>
        </p:blipFill>
        <p:spPr>
          <a:xfrm>
            <a:off x="6096001" y="1752600"/>
            <a:ext cx="3876431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21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r="1607" b="10331"/>
          <a:stretch>
            <a:fillRect/>
          </a:stretch>
        </p:blipFill>
        <p:spPr bwMode="auto">
          <a:xfrm>
            <a:off x="5972256" y="1143001"/>
            <a:ext cx="62197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Line 15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7518400" cy="0"/>
          </a:xfrm>
          <a:prstGeom prst="line">
            <a:avLst/>
          </a:prstGeom>
          <a:noFill/>
          <a:ln w="38100">
            <a:solidFill>
              <a:srgbClr val="39683E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0566400" y="2209800"/>
            <a:ext cx="1320800" cy="1588"/>
          </a:xfrm>
          <a:prstGeom prst="line">
            <a:avLst/>
          </a:prstGeom>
          <a:ln w="38100">
            <a:solidFill>
              <a:srgbClr val="396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" y="2362200"/>
            <a:ext cx="10769600" cy="685800"/>
          </a:xfrm>
        </p:spPr>
        <p:txBody>
          <a:bodyPr/>
          <a:lstStyle>
            <a:lvl1pPr algn="ctr">
              <a:defRPr sz="3600">
                <a:solidFill>
                  <a:srgbClr val="39683E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600" y="3429000"/>
            <a:ext cx="10769600" cy="609600"/>
          </a:xfrm>
        </p:spPr>
        <p:txBody>
          <a:bodyPr/>
          <a:lstStyle>
            <a:lvl1pPr algn="ctr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2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08A6D-8CA0-46B1-9740-8F8453067F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48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10769600" y="2255515"/>
            <a:ext cx="11176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5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7518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9" name="Picture 18" descr="Group of People Smiling iStock_000007773161Medium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26867" y="2133600"/>
            <a:ext cx="5522893" cy="383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13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7924800" y="2209800"/>
            <a:ext cx="31496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15"/>
          <p:cNvSpPr>
            <a:spLocks noChangeShapeType="1"/>
          </p:cNvSpPr>
          <p:nvPr userDrawn="1"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06400" y="2209800"/>
            <a:ext cx="7518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06400" y="24384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06400" y="15240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  <p:pic>
        <p:nvPicPr>
          <p:cNvPr id="15" name="Picture 14" descr="two labcoat women iStock_000001618419Medium.jpg"/>
          <p:cNvPicPr>
            <a:picLocks noChangeAspect="1"/>
          </p:cNvPicPr>
          <p:nvPr userDrawn="1"/>
        </p:nvPicPr>
        <p:blipFill>
          <a:blip r:embed="rId3" cstate="print"/>
          <a:srcRect l="4417" r="16078"/>
          <a:stretch>
            <a:fillRect/>
          </a:stretch>
        </p:blipFill>
        <p:spPr>
          <a:xfrm>
            <a:off x="5283200" y="2667000"/>
            <a:ext cx="5486400" cy="34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089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11582400" y="2362200"/>
            <a:ext cx="406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609600" y="2362200"/>
            <a:ext cx="7518400" cy="0"/>
          </a:xfrm>
          <a:prstGeom prst="line">
            <a:avLst/>
          </a:prstGeom>
          <a:noFill/>
          <a:ln w="38100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609600" y="2590800"/>
            <a:ext cx="4775200" cy="3657600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09600" y="1676400"/>
            <a:ext cx="6502400" cy="609600"/>
          </a:xfrm>
          <a:prstGeom prst="rect">
            <a:avLst/>
          </a:prstGeom>
        </p:spPr>
        <p:txBody>
          <a:bodyPr/>
          <a:lstStyle>
            <a:lvl1pPr>
              <a:defRPr sz="3600" b="0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2"/>
          <p:cNvSpPr txBox="1">
            <a:spLocks/>
          </p:cNvSpPr>
          <p:nvPr userDrawn="1"/>
        </p:nvSpPr>
        <p:spPr>
          <a:xfrm>
            <a:off x="508000" y="66294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96894733-FB1D-47BF-849F-81DD5FF21D72}" type="datetime1">
              <a:rPr lang="en-US" sz="1200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  <a:cs typeface="Tahoma" pitchFamily="34" charset="0"/>
              </a:rPr>
              <a:pPr>
                <a:defRPr/>
              </a:pPr>
              <a:t>2/10/2022</a:t>
            </a:fld>
            <a:endParaRPr lang="en-US" sz="1200" dirty="0">
              <a:solidFill>
                <a:prstClr val="black">
                  <a:tint val="75000"/>
                </a:prst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2" name="Picture 11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031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41E539-FE34-41E2-A04E-5E9A29F0055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8" descr="ppt_03"/>
          <p:cNvPicPr>
            <a:picLocks noChangeAspect="1" noChangeArrowheads="1"/>
          </p:cNvPicPr>
          <p:nvPr userDrawn="1"/>
        </p:nvPicPr>
        <p:blipFill>
          <a:blip r:embed="rId2" cstate="print"/>
          <a:srcRect t="294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04800" y="2209800"/>
            <a:ext cx="7315200" cy="2819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04800" y="1447800"/>
            <a:ext cx="11176000" cy="685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39683E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Academy-of-Nutrition-and-Dietetic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165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41E539-FE34-41E2-A04E-5E9A29F0055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04800" y="2286000"/>
            <a:ext cx="11582400" cy="76200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04800" y="3048000"/>
            <a:ext cx="11582400" cy="7620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Academy-of-Nutrition-and-Dietetic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670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50838"/>
            <a:ext cx="10972800" cy="5635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Date</a:t>
            </a:r>
          </a:p>
        </p:txBody>
      </p:sp>
      <p:sp>
        <p:nvSpPr>
          <p:cNvPr id="4" name="Slide Number Placeholder 23"/>
          <p:cNvSpPr>
            <a:spLocks noGrp="1"/>
          </p:cNvSpPr>
          <p:nvPr>
            <p:ph type="sldNum" sz="quarter" idx="11"/>
          </p:nvPr>
        </p:nvSpPr>
        <p:spPr>
          <a:xfrm>
            <a:off x="9042400" y="6477000"/>
            <a:ext cx="28448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9F131-AB71-4C73-B04B-B1C2C8F2B31F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09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4" name="Slide Number Placeholder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9F131-AB71-4C73-B04B-B1C2C8F2B3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73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3" name="Slide Number Placeholder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F3BA6-A6DA-4399-8CB7-CDC157BFA9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72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04800" y="990600"/>
            <a:ext cx="11582400" cy="54102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4" name="Date Placeholder 21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8C5F9-DB85-4714-B99C-90877E0D8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12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304800" y="990600"/>
            <a:ext cx="6604000" cy="53340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315200" y="1905000"/>
            <a:ext cx="4470400" cy="990600"/>
          </a:xfrm>
        </p:spPr>
        <p:txBody>
          <a:bodyPr/>
          <a:lstStyle>
            <a:lvl1pPr marL="0" indent="0" algn="ctr">
              <a:defRPr sz="2800">
                <a:solidFill>
                  <a:srgbClr val="39683E"/>
                </a:solidFill>
              </a:defRPr>
            </a:lvl1pPr>
            <a:lvl2pPr>
              <a:defRPr sz="18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315200" y="2895600"/>
            <a:ext cx="4470400" cy="2362200"/>
          </a:xfrm>
        </p:spPr>
        <p:txBody>
          <a:bodyPr/>
          <a:lstStyle>
            <a:lvl1pPr marL="342900" indent="-342900">
              <a:buFont typeface="Tahoma" pitchFamily="34" charset="0"/>
              <a:buChar char="–"/>
              <a:defRPr sz="2000"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2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9" name="Slide Number Placeholder 2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38E17-A169-4754-BDD3-4FEF2819C8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58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w/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711200" y="2286000"/>
            <a:ext cx="5080000" cy="3505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400800" y="2286000"/>
            <a:ext cx="5080000" cy="3505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016000" y="1600200"/>
            <a:ext cx="4470400" cy="457200"/>
          </a:xfrm>
        </p:spPr>
        <p:txBody>
          <a:bodyPr/>
          <a:lstStyle>
            <a:lvl1pPr algn="ctr">
              <a:defRPr sz="2800"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705600" y="1600200"/>
            <a:ext cx="4470400" cy="457200"/>
          </a:xfrm>
        </p:spPr>
        <p:txBody>
          <a:bodyPr/>
          <a:lstStyle>
            <a:lvl1pPr algn="ctr">
              <a:defRPr sz="2800">
                <a:solidFill>
                  <a:srgbClr val="717171"/>
                </a:solidFill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8" name="Date Placeholder 21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18758-AFC1-4997-90E9-8C00A653F8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6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03200" y="990600"/>
            <a:ext cx="5791200" cy="5410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97600" y="990600"/>
            <a:ext cx="5791200" cy="5410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5" name="Date Placeholder 2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8" name="Slide Number Placeholder 2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B7997-FB3B-4F7A-B4F0-AA90FDC613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26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06400" y="1066800"/>
            <a:ext cx="5689600" cy="2590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06400" y="3657600"/>
            <a:ext cx="5689600" cy="2590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6197600" y="1066800"/>
            <a:ext cx="5689600" cy="2590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6197600" y="3657600"/>
            <a:ext cx="5689600" cy="2590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62B8C-7E1A-40D7-8EB4-B22FF4A080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73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1"/>
          <p:cNvSpPr>
            <a:spLocks noGrp="1"/>
          </p:cNvSpPr>
          <p:nvPr>
            <p:ph type="dt" sz="half" idx="2"/>
          </p:nvPr>
        </p:nvSpPr>
        <p:spPr>
          <a:xfrm>
            <a:off x="304800" y="64770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71717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>
          <a:xfrm>
            <a:off x="9042400" y="64770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71717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BE71E2C8-3878-4FCA-9CEC-C9707602C7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6400" y="1143000"/>
            <a:ext cx="11379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406400" y="838200"/>
            <a:ext cx="11338984" cy="0"/>
          </a:xfrm>
          <a:prstGeom prst="line">
            <a:avLst/>
          </a:prstGeom>
          <a:noFill/>
          <a:ln w="28575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056" name="Title Placeholder 20"/>
          <p:cNvSpPr>
            <a:spLocks noGrp="1"/>
          </p:cNvSpPr>
          <p:nvPr>
            <p:ph type="title"/>
          </p:nvPr>
        </p:nvSpPr>
        <p:spPr bwMode="auto">
          <a:xfrm>
            <a:off x="304800" y="350838"/>
            <a:ext cx="10972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9" name="Picture 8" descr="Academy-of-Nutrition-and-Dietetics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60" r:id="rId11"/>
    <p:sldLayoutId id="2147483692" r:id="rId12"/>
    <p:sldLayoutId id="2147483758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>
          <a:solidFill>
            <a:srgbClr val="39683E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32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1pPr>
      <a:lvl2pPr marL="801688" indent="-344488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717171"/>
          </a:solidFill>
          <a:latin typeface="Tahoma" pitchFamily="34" charset="0"/>
          <a:ea typeface="+mn-ea"/>
          <a:cs typeface="Tahoma" pitchFamily="34" charset="0"/>
        </a:defRPr>
      </a:lvl2pPr>
      <a:lvl3pPr marL="1258888" indent="-344488" algn="l" rtl="0" eaLnBrk="0" fontAlgn="base" hangingPunct="0">
        <a:spcBef>
          <a:spcPct val="0"/>
        </a:spcBef>
        <a:spcAft>
          <a:spcPct val="0"/>
        </a:spcAft>
        <a:buSzPct val="90000"/>
        <a:buFont typeface="Calibri" pitchFamily="34" charset="0"/>
        <a:buChar char="–"/>
        <a:defRPr sz="24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3pPr>
      <a:lvl4pPr marL="1539875" indent="-168275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17171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1"/>
          <p:cNvSpPr>
            <a:spLocks noGrp="1"/>
          </p:cNvSpPr>
          <p:nvPr>
            <p:ph type="dt" sz="half" idx="2"/>
          </p:nvPr>
        </p:nvSpPr>
        <p:spPr>
          <a:xfrm>
            <a:off x="304800" y="64770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9041E539-FE34-41E2-A04E-5E9A29F00556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10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>
          <a:solidFill>
            <a:srgbClr val="39683E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32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1pPr>
      <a:lvl2pPr marL="801688" indent="-344488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969696"/>
          </a:solidFill>
          <a:latin typeface="Tahoma" pitchFamily="34" charset="0"/>
          <a:ea typeface="+mn-ea"/>
          <a:cs typeface="Tahoma" pitchFamily="34" charset="0"/>
        </a:defRPr>
      </a:lvl2pPr>
      <a:lvl3pPr marL="1258888" indent="-344488" algn="l" rtl="0" eaLnBrk="1" fontAlgn="base" hangingPunct="1">
        <a:spcBef>
          <a:spcPct val="0"/>
        </a:spcBef>
        <a:spcAft>
          <a:spcPct val="0"/>
        </a:spcAft>
        <a:buSzPct val="90000"/>
        <a:buFont typeface="Calibri" pitchFamily="34" charset="0"/>
        <a:buChar char="–"/>
        <a:defRPr sz="24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3pPr>
      <a:lvl4pPr marL="1539875" indent="-168275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969696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F5A2C-E268-49B6-B05D-D954982E1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 31, 2022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C97BC-98D2-436E-805B-C84FD873B62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Addition of ~205 nutrition concepts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Observable entity hierarchy (anthropometric measurements, food and/or nutrition behaviors, social determinants affecting food and/or nutrition, feeding and breastfeeding assessment concepts)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Clinical findings hierarchy (potable water access, nutrition activities of daily living findings)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Regime/therapy concepts (infant feeding management)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6754F-820E-4D75-979A-66F93C933C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4C68C5F9-DB85-4714-B99C-90877E0D836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3831ED-3088-4A94-9F61-F6F2C2BA6F87}"/>
              </a:ext>
            </a:extLst>
          </p:cNvPr>
          <p:cNvSpPr/>
          <p:nvPr/>
        </p:nvSpPr>
        <p:spPr>
          <a:xfrm>
            <a:off x="457200" y="6437714"/>
            <a:ext cx="32552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2021 Academy of Nutrition and Dietetics</a:t>
            </a:r>
          </a:p>
        </p:txBody>
      </p:sp>
    </p:spTree>
    <p:extLst>
      <p:ext uri="{BB962C8B-B14F-4D97-AF65-F5344CB8AC3E}">
        <p14:creationId xmlns:p14="http://schemas.microsoft.com/office/powerpoint/2010/main" val="231980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0E601-15AC-4913-829D-5689A1D9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 2022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06F37-2CA7-4B66-926E-0387B71D4F7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04800" y="1253646"/>
            <a:ext cx="8504382" cy="5410200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600"/>
              </a:spcAft>
            </a:pPr>
            <a:r>
              <a:rPr lang="en-US" sz="2800" dirty="0"/>
              <a:t>As of December 2021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151 new concepts (ready for release)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 9 concepts remodeled (ready for release)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1 inactivation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33604F-7EB8-4124-A407-8D3C29B0EE7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4C68C5F9-DB85-4714-B99C-90877E0D836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C1257A-3A4F-40F9-B9CB-FF36D60B6CCA}"/>
              </a:ext>
            </a:extLst>
          </p:cNvPr>
          <p:cNvSpPr/>
          <p:nvPr/>
        </p:nvSpPr>
        <p:spPr>
          <a:xfrm>
            <a:off x="457200" y="6437714"/>
            <a:ext cx="32552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2021 Academy of Nutrition and Dietetics</a:t>
            </a:r>
          </a:p>
        </p:txBody>
      </p:sp>
    </p:spTree>
    <p:extLst>
      <p:ext uri="{BB962C8B-B14F-4D97-AF65-F5344CB8AC3E}">
        <p14:creationId xmlns:p14="http://schemas.microsoft.com/office/powerpoint/2010/main" val="3158755807"/>
      </p:ext>
    </p:extLst>
  </p:cSld>
  <p:clrMapOvr>
    <a:masterClrMapping/>
  </p:clrMapOvr>
</p:sld>
</file>

<file path=ppt/theme/theme1.xml><?xml version="1.0" encoding="utf-8"?>
<a:theme xmlns:a="http://schemas.openxmlformats.org/drawingml/2006/main" name=" ADA General Layout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DA PowerPoint Template (10-23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44CA14F3C63A4284A761522BC53189" ma:contentTypeVersion="2" ma:contentTypeDescription="Create a new document." ma:contentTypeScope="" ma:versionID="cd28a6913dc31d2f0aa20a8e4c0f39e6">
  <xsd:schema xmlns:xsd="http://www.w3.org/2001/XMLSchema" xmlns:xs="http://www.w3.org/2001/XMLSchema" xmlns:p="http://schemas.microsoft.com/office/2006/metadata/properties" xmlns:ns2="9dc08e7c-06f3-4efb-9f58-cff60a2e41f1" targetNamespace="http://schemas.microsoft.com/office/2006/metadata/properties" ma:root="true" ma:fieldsID="19ef6e0e6148d3f40bc534d7ec32a7fc" ns2:_="">
    <xsd:import namespace="9dc08e7c-06f3-4efb-9f58-cff60a2e41f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c08e7c-06f3-4efb-9f58-cff60a2e41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2A9C96-5B98-44EF-8F54-5FC7CA18BC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2D2E16-ABDC-431D-A052-ACC1292CE9C3}">
  <ds:schemaRefs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9dc08e7c-06f3-4efb-9f58-cff60a2e41f1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B98840D-3D1A-4956-BFF3-19C17E9775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c08e7c-06f3-4efb-9f58-cff60a2e41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2328</TotalTime>
  <Words>167</Words>
  <Application>Microsoft Office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Myriad Pro</vt:lpstr>
      <vt:lpstr>Tahoma</vt:lpstr>
      <vt:lpstr>Trebuchet MS</vt:lpstr>
      <vt:lpstr> ADA General Layouts</vt:lpstr>
      <vt:lpstr>ADA PowerPoint Template (10-23)</vt:lpstr>
      <vt:lpstr>Jan 31, 2022 Plan</vt:lpstr>
      <vt:lpstr>Jan 2022 Progress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 Concept Modeling</dc:title>
  <dc:creator>Donna Pertel</dc:creator>
  <cp:lastModifiedBy>Donna Pertel</cp:lastModifiedBy>
  <cp:revision>264</cp:revision>
  <cp:lastPrinted>2021-08-12T21:05:55Z</cp:lastPrinted>
  <dcterms:created xsi:type="dcterms:W3CDTF">2020-07-20T14:49:26Z</dcterms:created>
  <dcterms:modified xsi:type="dcterms:W3CDTF">2022-02-10T19:23:31Z</dcterms:modified>
</cp:coreProperties>
</file>