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5"/>
  </p:notesMasterIdLst>
  <p:sldIdLst>
    <p:sldId id="1049" r:id="rId2"/>
    <p:sldId id="1050" r:id="rId3"/>
    <p:sldId id="1051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58" d="100"/>
          <a:sy n="58" d="100"/>
        </p:scale>
        <p:origin x="4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6C1611-0BAB-42CE-866E-924FA47875C2}" type="datetimeFigureOut">
              <a:rPr lang="en-US" smtClean="0"/>
              <a:t>3/15/2021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4933C4-151C-41BB-8D69-CFB4ED924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42909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182526" indent="-182526">
              <a:spcBef>
                <a:spcPct val="0"/>
              </a:spcBef>
              <a:buFont typeface="Arial" panose="020B0604020202020204" pitchFamily="34" charset="0"/>
              <a:buChar char="•"/>
            </a:pPr>
            <a:endParaRPr lang="el-GR" altLang="en-US" dirty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90945" indent="-304209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16838" indent="-24336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03573" indent="-24336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90308" indent="-24336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77043" indent="-24336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163778" indent="-24336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650513" indent="-24336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137249" indent="-24336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336F9938-9263-440A-8FA8-44A8E30D873A}" type="slidenum">
              <a:rPr lang="en-US" altLang="en-US" smtClean="0"/>
              <a:pPr/>
              <a:t>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7827477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Pilot changes (submission of finding concepts (a) findings: Food and nutrition knowledge deficit, Limited food and nutrition skill, others?; (b)  nutrition counseling and nutrition therapy restructure) require attention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0090195-C5E7-437F-8205-2D82F398B4BC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99570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0090195-C5E7-437F-8205-2D82F398B4BC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05499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304800" y="990600"/>
            <a:ext cx="11582400" cy="5410200"/>
          </a:xfrm>
        </p:spPr>
        <p:txBody>
          <a:bodyPr/>
          <a:lstStyle/>
          <a:p>
            <a:pPr lvl="0"/>
            <a:endParaRPr lang="en-US"/>
          </a:p>
        </p:txBody>
      </p:sp>
      <p:sp>
        <p:nvSpPr>
          <p:cNvPr id="4" name="Date Placeholder 21"/>
          <p:cNvSpPr>
            <a:spLocks noGrp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  <p:sp>
        <p:nvSpPr>
          <p:cNvPr id="5" name="Slide Number Placeholder 2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68C5F9-DB85-4714-B99C-90877E0D836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31205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39D5F-E5BA-4226-B66F-86AB37C6AC42}" type="datetimeFigureOut">
              <a:rPr lang="en-US" smtClean="0"/>
              <a:t>3/15/2021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917D3-7527-4775-A57D-2503FA1A5DB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2204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Date Placeholder 21"/>
          <p:cNvSpPr>
            <a:spLocks noGrp="1"/>
          </p:cNvSpPr>
          <p:nvPr>
            <p:ph type="dt" sz="half" idx="2"/>
          </p:nvPr>
        </p:nvSpPr>
        <p:spPr>
          <a:xfrm>
            <a:off x="304800" y="6477000"/>
            <a:ext cx="284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717171"/>
                </a:solidFill>
                <a:latin typeface="Tahoma" pitchFamily="34" charset="0"/>
                <a:cs typeface="Tahoma" pitchFamily="34" charset="0"/>
              </a:defRPr>
            </a:lvl1pPr>
          </a:lstStyle>
          <a:p>
            <a:pPr>
              <a:defRPr/>
            </a:pPr>
            <a:r>
              <a:rPr lang="en-US" dirty="0"/>
              <a:t>Date</a:t>
            </a:r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4"/>
          </p:nvPr>
        </p:nvSpPr>
        <p:spPr>
          <a:xfrm>
            <a:off x="9042400" y="6477000"/>
            <a:ext cx="284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717171"/>
                </a:solidFill>
                <a:latin typeface="Tahoma" pitchFamily="34" charset="0"/>
                <a:cs typeface="Tahoma" pitchFamily="34" charset="0"/>
              </a:defRPr>
            </a:lvl1pPr>
          </a:lstStyle>
          <a:p>
            <a:pPr>
              <a:defRPr/>
            </a:pPr>
            <a:fld id="{BE71E2C8-3878-4FCA-9CEC-C9707602C77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05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6400" y="1143000"/>
            <a:ext cx="113792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8" name="Line 7"/>
          <p:cNvSpPr>
            <a:spLocks noChangeShapeType="1"/>
          </p:cNvSpPr>
          <p:nvPr/>
        </p:nvSpPr>
        <p:spPr bwMode="auto">
          <a:xfrm>
            <a:off x="406400" y="6477000"/>
            <a:ext cx="11379200" cy="0"/>
          </a:xfrm>
          <a:prstGeom prst="line">
            <a:avLst/>
          </a:prstGeom>
          <a:noFill/>
          <a:ln w="12700">
            <a:solidFill>
              <a:srgbClr val="808080"/>
            </a:solidFill>
            <a:round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 dirty="0">
              <a:solidFill>
                <a:srgbClr val="000000"/>
              </a:solidFill>
              <a:latin typeface="Arial" charset="0"/>
              <a:ea typeface="ＭＳ Ｐゴシック" pitchFamily="1" charset="-128"/>
            </a:endParaRPr>
          </a:p>
        </p:txBody>
      </p:sp>
      <p:sp>
        <p:nvSpPr>
          <p:cNvPr id="19" name="Line 8"/>
          <p:cNvSpPr>
            <a:spLocks noChangeShapeType="1"/>
          </p:cNvSpPr>
          <p:nvPr/>
        </p:nvSpPr>
        <p:spPr bwMode="auto">
          <a:xfrm>
            <a:off x="406400" y="838200"/>
            <a:ext cx="11338984" cy="0"/>
          </a:xfrm>
          <a:prstGeom prst="line">
            <a:avLst/>
          </a:prstGeom>
          <a:noFill/>
          <a:ln w="28575">
            <a:solidFill>
              <a:srgbClr val="065901"/>
            </a:solidFill>
            <a:round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 dirty="0">
              <a:solidFill>
                <a:srgbClr val="000000"/>
              </a:solidFill>
              <a:latin typeface="Arial" charset="0"/>
              <a:ea typeface="ＭＳ Ｐゴシック" pitchFamily="1" charset="-128"/>
            </a:endParaRPr>
          </a:p>
        </p:txBody>
      </p:sp>
      <p:sp>
        <p:nvSpPr>
          <p:cNvPr id="2056" name="Title Placeholder 20"/>
          <p:cNvSpPr>
            <a:spLocks noGrp="1"/>
          </p:cNvSpPr>
          <p:nvPr>
            <p:ph type="title"/>
          </p:nvPr>
        </p:nvSpPr>
        <p:spPr bwMode="auto">
          <a:xfrm>
            <a:off x="304800" y="350838"/>
            <a:ext cx="109728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pic>
        <p:nvPicPr>
          <p:cNvPr id="9" name="Picture 8" descr="Academy-of-Nutrition-and-Dietetics.jp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8331200" y="228601"/>
            <a:ext cx="2899832" cy="377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3046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94" r:id="rId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>
          <a:solidFill>
            <a:srgbClr val="39683E"/>
          </a:solidFill>
          <a:latin typeface="Tahoma" pitchFamily="34" charset="0"/>
          <a:ea typeface="+mj-ea"/>
          <a:cs typeface="Tahoma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39683E"/>
          </a:solidFill>
          <a:latin typeface="Tahoma" pitchFamily="34" charset="0"/>
          <a:cs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39683E"/>
          </a:solidFill>
          <a:latin typeface="Tahoma" pitchFamily="34" charset="0"/>
          <a:cs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39683E"/>
          </a:solidFill>
          <a:latin typeface="Tahoma" pitchFamily="34" charset="0"/>
          <a:cs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39683E"/>
          </a:solidFill>
          <a:latin typeface="Tahoma" pitchFamily="34" charset="0"/>
          <a:cs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rgbClr val="39683E"/>
          </a:solidFill>
          <a:latin typeface="Myriad Pro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rgbClr val="39683E"/>
          </a:solidFill>
          <a:latin typeface="Myriad Pro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rgbClr val="39683E"/>
          </a:solidFill>
          <a:latin typeface="Myriad Pro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rgbClr val="39683E"/>
          </a:solidFill>
          <a:latin typeface="Myriad Pro" pitchFamily="34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ct val="0"/>
        </a:spcAft>
        <a:buFont typeface="Arial" pitchFamily="34" charset="0"/>
        <a:defRPr sz="3200" kern="1200">
          <a:solidFill>
            <a:srgbClr val="39683E"/>
          </a:solidFill>
          <a:latin typeface="Tahoma" pitchFamily="34" charset="0"/>
          <a:ea typeface="+mn-ea"/>
          <a:cs typeface="Tahoma" pitchFamily="34" charset="0"/>
        </a:defRPr>
      </a:lvl1pPr>
      <a:lvl2pPr marL="801688" indent="-344488" algn="l" rtl="0" eaLnBrk="0" fontAlgn="base" hangingPunct="0">
        <a:spcBef>
          <a:spcPct val="0"/>
        </a:spcBef>
        <a:spcAft>
          <a:spcPct val="0"/>
        </a:spcAft>
        <a:buFont typeface="Arial" pitchFamily="34" charset="0"/>
        <a:buChar char="•"/>
        <a:defRPr sz="2800" kern="1200">
          <a:solidFill>
            <a:srgbClr val="717171"/>
          </a:solidFill>
          <a:latin typeface="Tahoma" pitchFamily="34" charset="0"/>
          <a:ea typeface="+mn-ea"/>
          <a:cs typeface="Tahoma" pitchFamily="34" charset="0"/>
        </a:defRPr>
      </a:lvl2pPr>
      <a:lvl3pPr marL="1258888" indent="-344488" algn="l" rtl="0" eaLnBrk="0" fontAlgn="base" hangingPunct="0">
        <a:spcBef>
          <a:spcPct val="0"/>
        </a:spcBef>
        <a:spcAft>
          <a:spcPct val="0"/>
        </a:spcAft>
        <a:buSzPct val="90000"/>
        <a:buFont typeface="Calibri" pitchFamily="34" charset="0"/>
        <a:buChar char="–"/>
        <a:defRPr sz="2400" kern="1200">
          <a:solidFill>
            <a:srgbClr val="39683E"/>
          </a:solidFill>
          <a:latin typeface="Tahoma" pitchFamily="34" charset="0"/>
          <a:ea typeface="+mn-ea"/>
          <a:cs typeface="Tahoma" pitchFamily="34" charset="0"/>
        </a:defRPr>
      </a:lvl3pPr>
      <a:lvl4pPr marL="1539875" indent="-168275" algn="l" rtl="0" eaLnBrk="0" fontAlgn="base" hangingPunct="0">
        <a:spcBef>
          <a:spcPct val="0"/>
        </a:spcBef>
        <a:spcAft>
          <a:spcPct val="0"/>
        </a:spcAft>
        <a:buFont typeface="Arial" pitchFamily="34" charset="0"/>
        <a:buChar char="•"/>
        <a:defRPr sz="2000" kern="1200">
          <a:solidFill>
            <a:srgbClr val="717171"/>
          </a:solidFill>
          <a:latin typeface="Tahoma" pitchFamily="34" charset="0"/>
          <a:ea typeface="+mn-ea"/>
          <a:cs typeface="Tahom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36B6D-E17F-4622-90BE-A39FA19ED3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4583" y="2162384"/>
            <a:ext cx="6458308" cy="276999"/>
          </a:xfrm>
        </p:spPr>
        <p:txBody>
          <a:bodyPr>
            <a:noAutofit/>
          </a:bodyPr>
          <a:lstStyle/>
          <a:p>
            <a:pPr marL="0" indent="0"/>
            <a:br>
              <a:rPr lang="en-US" sz="4400" b="1" dirty="0">
                <a:solidFill>
                  <a:srgbClr val="187223"/>
                </a:solidFill>
              </a:rPr>
            </a:br>
            <a:r>
              <a:rPr lang="en-US" sz="4400" b="1" dirty="0">
                <a:solidFill>
                  <a:srgbClr val="187223"/>
                </a:solidFill>
              </a:rPr>
              <a:t>Nutrition Care Process Terminology CPG</a:t>
            </a:r>
            <a:br>
              <a:rPr lang="en-US" sz="4400" b="1" dirty="0">
                <a:solidFill>
                  <a:srgbClr val="187223"/>
                </a:solidFill>
              </a:rPr>
            </a:br>
            <a:br>
              <a:rPr lang="en-US" sz="4400" b="1" dirty="0">
                <a:solidFill>
                  <a:srgbClr val="187223"/>
                </a:solidFill>
              </a:rPr>
            </a:br>
            <a:r>
              <a:rPr lang="en-US" sz="4400" b="1" dirty="0">
                <a:solidFill>
                  <a:srgbClr val="187223"/>
                </a:solidFill>
              </a:rPr>
              <a:t>	</a:t>
            </a:r>
            <a:r>
              <a:rPr lang="en-US" sz="3600" i="1" dirty="0">
                <a:solidFill>
                  <a:srgbClr val="187223"/>
                </a:solidFill>
              </a:rPr>
              <a:t>March 2021</a:t>
            </a:r>
            <a:endParaRPr lang="en-US" sz="4400" b="1" dirty="0">
              <a:solidFill>
                <a:srgbClr val="187223"/>
              </a:solidFill>
            </a:endParaRPr>
          </a:p>
        </p:txBody>
      </p:sp>
      <p:pic>
        <p:nvPicPr>
          <p:cNvPr id="8" name="Content Placeholder 7" descr="A picture containing clipart&#10;&#10;Description automatically generated">
            <a:extLst>
              <a:ext uri="{FF2B5EF4-FFF2-40B4-BE49-F238E27FC236}">
                <a16:creationId xmlns:a16="http://schemas.microsoft.com/office/drawing/2014/main" id="{E85EC46A-2DAA-45BB-9824-4F5981D4644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0101" y="3253628"/>
            <a:ext cx="4561113" cy="1371600"/>
          </a:xfrm>
          <a:prstGeom prst="rect">
            <a:avLst/>
          </a:prstGeom>
        </p:spPr>
      </p:pic>
      <p:sp>
        <p:nvSpPr>
          <p:cNvPr id="43012" name="Text Box 4"/>
          <p:cNvSpPr txBox="1">
            <a:spLocks noChangeArrowheads="1"/>
          </p:cNvSpPr>
          <p:nvPr/>
        </p:nvSpPr>
        <p:spPr bwMode="auto">
          <a:xfrm>
            <a:off x="6248400" y="4306889"/>
            <a:ext cx="4419600" cy="3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l-GR" altLang="en-US" b="1">
              <a:solidFill>
                <a:schemeClr val="bg1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59FAB95-EFDF-44FB-9BC8-5C4E2D46F62B}"/>
              </a:ext>
            </a:extLst>
          </p:cNvPr>
          <p:cNvSpPr/>
          <p:nvPr/>
        </p:nvSpPr>
        <p:spPr>
          <a:xfrm>
            <a:off x="444795" y="6168545"/>
            <a:ext cx="325526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en-US" sz="1200" i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© 2021 Academy of Nutrition and Dietetics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18C3824-D611-44A7-B405-88807AFBCDD4}"/>
              </a:ext>
            </a:extLst>
          </p:cNvPr>
          <p:cNvSpPr/>
          <p:nvPr/>
        </p:nvSpPr>
        <p:spPr>
          <a:xfrm>
            <a:off x="457200" y="6437714"/>
            <a:ext cx="325526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en-US" sz="1200" i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© 2021 Academy of Nutrition and Dietetics</a:t>
            </a:r>
          </a:p>
        </p:txBody>
      </p:sp>
    </p:spTree>
    <p:extLst>
      <p:ext uri="{BB962C8B-B14F-4D97-AF65-F5344CB8AC3E}">
        <p14:creationId xmlns:p14="http://schemas.microsoft.com/office/powerpoint/2010/main" val="236172519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AF5A2C-E268-49B6-B05D-D954982E16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July 31, 2021 Plan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7C97BC-98D2-436E-805B-C84FD873B62E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 marL="457200" indent="-457200"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115 nutrition observable entity concepts</a:t>
            </a:r>
          </a:p>
          <a:p>
            <a:pPr marL="457200" indent="-457200"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20 nutrition finding concepts</a:t>
            </a:r>
          </a:p>
          <a:p>
            <a:pPr marL="457200" indent="-457200"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4 nutrition substances</a:t>
            </a:r>
          </a:p>
          <a:p>
            <a:pPr marL="457200" indent="-457200"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1 assessment scale</a:t>
            </a:r>
          </a:p>
          <a:p>
            <a:pPr marL="457200" indent="-457200"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24 diet regime/therapy concepts</a:t>
            </a:r>
          </a:p>
          <a:p>
            <a:pPr marL="457200" indent="-457200"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And</a:t>
            </a:r>
          </a:p>
          <a:p>
            <a:pPr marL="915988" lvl="1" indent="-457200">
              <a:spcBef>
                <a:spcPts val="120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dirty="0"/>
              <a:t>140 diet regime/therapy concepts (review and remodeling)</a:t>
            </a:r>
          </a:p>
          <a:p>
            <a:pPr marL="915988" lvl="1" indent="-457200">
              <a:spcBef>
                <a:spcPts val="120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dirty="0"/>
              <a:t>Pilot changes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A6754F-820E-4D75-979A-66F93C933CB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4C68C5F9-DB85-4714-B99C-90877E0D836D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43831ED-3088-4A94-9F61-F6F2C2BA6F87}"/>
              </a:ext>
            </a:extLst>
          </p:cNvPr>
          <p:cNvSpPr/>
          <p:nvPr/>
        </p:nvSpPr>
        <p:spPr>
          <a:xfrm>
            <a:off x="457200" y="6437714"/>
            <a:ext cx="325526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en-US" sz="1200" i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© 2021 Academy of Nutrition and Dietetics</a:t>
            </a:r>
          </a:p>
        </p:txBody>
      </p:sp>
    </p:spTree>
    <p:extLst>
      <p:ext uri="{BB962C8B-B14F-4D97-AF65-F5344CB8AC3E}">
        <p14:creationId xmlns:p14="http://schemas.microsoft.com/office/powerpoint/2010/main" val="32976866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60E601-15AC-4913-829D-5689A1D96E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July 2021 Progress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D06F37-2CA7-4B66-926E-0387B71D4F75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304800" y="1253646"/>
            <a:ext cx="11582400" cy="5410200"/>
          </a:xfrm>
        </p:spPr>
        <p:txBody>
          <a:bodyPr/>
          <a:lstStyle/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dirty="0"/>
              <a:t>•	As of 3/03/21 </a:t>
            </a:r>
          </a:p>
          <a:p>
            <a:pPr lvl="1">
              <a:spcBef>
                <a:spcPts val="120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dirty="0"/>
              <a:t>144 new concepts have been submitted with a status of </a:t>
            </a:r>
            <a:r>
              <a:rPr lang="en-US" b="1" dirty="0"/>
              <a:t>ready for release (July 2021)</a:t>
            </a:r>
          </a:p>
          <a:p>
            <a:pPr lvl="1">
              <a:spcBef>
                <a:spcPts val="120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dirty="0"/>
              <a:t>11 new concepts are in the authoring platform being worked on</a:t>
            </a:r>
          </a:p>
          <a:p>
            <a:pPr lvl="1">
              <a:spcBef>
                <a:spcPts val="120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dirty="0"/>
              <a:t>6 new substance concepts have been submitted and rejected</a:t>
            </a:r>
          </a:p>
          <a:p>
            <a:pPr lvl="1">
              <a:spcBef>
                <a:spcPts val="120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dirty="0"/>
              <a:t>50 concepts have been remodeled with a status of </a:t>
            </a:r>
            <a:r>
              <a:rPr lang="en-US" b="1" dirty="0"/>
              <a:t>ready for release (July 2021)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33604F-7EB8-4124-A407-8D3C29B0EE77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4C68C5F9-DB85-4714-B99C-90877E0D836D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1C1257A-3A4F-40F9-B9CB-FF36D60B6CCA}"/>
              </a:ext>
            </a:extLst>
          </p:cNvPr>
          <p:cNvSpPr/>
          <p:nvPr/>
        </p:nvSpPr>
        <p:spPr>
          <a:xfrm>
            <a:off x="457200" y="6437714"/>
            <a:ext cx="325526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en-US" sz="1200" i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© 2021 Academy of Nutrition and Dietetics</a:t>
            </a:r>
          </a:p>
        </p:txBody>
      </p:sp>
    </p:spTree>
    <p:extLst>
      <p:ext uri="{BB962C8B-B14F-4D97-AF65-F5344CB8AC3E}">
        <p14:creationId xmlns:p14="http://schemas.microsoft.com/office/powerpoint/2010/main" val="1873035816"/>
      </p:ext>
    </p:extLst>
  </p:cSld>
  <p:clrMapOvr>
    <a:masterClrMapping/>
  </p:clrMapOvr>
</p:sld>
</file>

<file path=ppt/theme/theme1.xml><?xml version="1.0" encoding="utf-8"?>
<a:theme xmlns:a="http://schemas.openxmlformats.org/drawingml/2006/main" name=" ADA General Layout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183</Words>
  <Application>Microsoft Office PowerPoint</Application>
  <PresentationFormat>Widescreen</PresentationFormat>
  <Paragraphs>26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Courier New</vt:lpstr>
      <vt:lpstr>Myriad Pro</vt:lpstr>
      <vt:lpstr>Tahoma</vt:lpstr>
      <vt:lpstr> ADA General Layouts</vt:lpstr>
      <vt:lpstr> Nutrition Care Process Terminology CPG   March 2021</vt:lpstr>
      <vt:lpstr>July 31, 2021 Plan</vt:lpstr>
      <vt:lpstr>July 2021 Progress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Nutrition Care Process Terminology CPG   March 2021</dc:title>
  <dc:creator>Donna Pertel</dc:creator>
  <cp:lastModifiedBy>Donna Pertel</cp:lastModifiedBy>
  <cp:revision>2</cp:revision>
  <dcterms:created xsi:type="dcterms:W3CDTF">2021-03-15T15:26:43Z</dcterms:created>
  <dcterms:modified xsi:type="dcterms:W3CDTF">2021-03-15T15:31:31Z</dcterms:modified>
</cp:coreProperties>
</file>