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B9074-7CB3-4DCE-9278-3EFCDF909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E3D43C-C55E-4947-A503-F8EE1F3819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29863-F5CA-46C6-A5DA-A8D60B8A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426F1-A6DA-4F4F-A86F-40D587880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382B1-C246-4F56-8535-2CAD99C53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04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30875-7826-496F-8ED8-BB5684981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1BDC7-59BD-45AF-AB82-2D62027373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CB889-6153-46C0-BC8F-2DAC0159B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B3904-864C-4825-9811-231570F24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5DFCA-1F83-47DF-AB14-07812647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2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1E9E0E-01D5-4837-B71E-E3C8DAD31A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A34E7-6402-4963-8920-AEF8BE6C6D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75401-846D-455C-B296-A0B572667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C1867-EA2C-4741-96FA-958B51D70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30599-A2B3-4C10-B14B-E57559F6C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1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6F567-6869-4759-94DA-085FB5DE3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2E1DA-03B4-481D-B326-BA812633C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A9769-5A67-4847-AFCC-6370C27A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FF141-2C67-40A5-96A2-A77632610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BE5A6-44E2-4CC1-BA02-D9418A1C3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4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340CC-3A53-4DAB-B153-718DB1984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78C2F9-50B3-4B8E-93C8-B35BFE63E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CD120-F6D9-4492-85B2-9F3389EE5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B9EDA-5D01-408A-8C5B-23A6012F8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7BF9D-5870-4208-B615-19FD542D1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5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FE6ED-31D9-49E3-AAFC-2E4BA15B7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5660-6FDE-4A23-86E1-04DFCAFE2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7F5E8A-DBE9-413E-928F-67FE6B88A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80A85-6B99-4F2F-AD69-773EFC5B2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36465-E9B4-4741-8DF4-B6F0FD530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1449E9-BBE8-41A7-ABEE-D3C2FC418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4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CA5CD-0DAF-49D6-B550-9A36BB517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26801-565E-4731-9700-06EEC4975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73F0DB-768E-40A0-9A8A-99FB9EE37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6B98F5-B4B3-4C4F-8EA5-DBC4E856E3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D8C6EF-DF70-4F26-B83E-D8BDA9D858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DB64E7-0BEA-4802-9D41-45BC948D8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B3578D-AB35-4515-A1F6-93A1844DD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EE2288-6AE4-4ABD-AFB7-E4D7803A6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0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FD932-BB71-4C8A-9F24-918188D46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B53D2C-6EBE-4B89-9299-4C173894A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78DA5-34E1-426B-B162-2B3D462AB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60B08D-F482-44AF-AD50-3562110E7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2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A25DEA-30B7-4ACA-90C1-51C376789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E98E84-3018-4825-A1FB-87E8E59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50A7C-07B7-4768-88E5-5D5BEFE4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14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6A042-E76F-4988-99E9-F5E33139F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A3DCF-9FB0-4D54-8866-74BE16E73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B6C2D4-4022-4605-9E72-2D8E1BA72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4D0DB5-AE98-445D-B47E-410318AF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7BE097-F4CF-4AE8-8825-5643B46DE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166FF-074C-4817-851C-BA7661268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15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32B2E-1BF0-46F8-8E39-BE764F39D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78CEE-BB8F-47A4-BC9A-6049AC0424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C9D031-3BBF-467B-926C-24147915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8C211-AE49-4A8C-995D-3EFC04994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35E150-8371-437B-BAF8-002D4F9F3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EC1F3-5068-4939-88A1-FA1180D67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2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DB1DCA-E126-40E3-8696-89F93905B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20B50-47A5-456F-A208-214E7DE63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F2030-4E04-45D9-ABD6-DD3CA84AE5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64F22-E77C-491A-8AA8-278F87AFD4C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A5CC2-EFBB-44D2-A092-9DAA808B98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053F8-246B-4BB3-B243-311D2A864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B55A2-6D59-4742-B3F8-0947B76D8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27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3075D-C725-4F61-B972-D29660292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6EB02-75D3-4198-8D35-3840D2A6A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Disorder to allergic reaction</a:t>
            </a:r>
          </a:p>
          <a:p>
            <a:r>
              <a:rPr lang="en-US" dirty="0"/>
              <a:t>Allergic state</a:t>
            </a:r>
          </a:p>
          <a:p>
            <a:r>
              <a:rPr lang="en-US" dirty="0"/>
              <a:t>Allergic reaction</a:t>
            </a:r>
          </a:p>
        </p:txBody>
      </p:sp>
    </p:spTree>
    <p:extLst>
      <p:ext uri="{BB962C8B-B14F-4D97-AF65-F5344CB8AC3E}">
        <p14:creationId xmlns:p14="http://schemas.microsoft.com/office/powerpoint/2010/main" val="2963058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0CA3D08-18C3-4E1E-9893-167625053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model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777FBF-C53A-47E9-84AA-6F67DA731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Hypersensitivity condition</a:t>
            </a:r>
          </a:p>
          <a:p>
            <a:pPr lvl="1"/>
            <a:r>
              <a:rPr lang="en-US" dirty="0"/>
              <a:t>Allergic condition</a:t>
            </a:r>
          </a:p>
          <a:p>
            <a:pPr lvl="2"/>
            <a:r>
              <a:rPr lang="en-US" dirty="0"/>
              <a:t>Allergic disposition</a:t>
            </a:r>
          </a:p>
          <a:p>
            <a:pPr lvl="2"/>
            <a:r>
              <a:rPr lang="en-US" dirty="0"/>
              <a:t>Allergic reaction</a:t>
            </a:r>
          </a:p>
          <a:p>
            <a:pPr lvl="2"/>
            <a:r>
              <a:rPr lang="en-US" dirty="0"/>
              <a:t>Allergic diseases which can be interpreted as dispositions or reactions</a:t>
            </a:r>
          </a:p>
          <a:p>
            <a:pPr lvl="1"/>
            <a:r>
              <a:rPr lang="en-US" dirty="0"/>
              <a:t>Pseudoallergic condition</a:t>
            </a:r>
          </a:p>
          <a:p>
            <a:pPr lvl="2"/>
            <a:r>
              <a:rPr lang="en-US" dirty="0"/>
              <a:t>Allergic disposition</a:t>
            </a:r>
          </a:p>
          <a:p>
            <a:pPr lvl="2"/>
            <a:r>
              <a:rPr lang="en-US" dirty="0"/>
              <a:t>Allergic reaction</a:t>
            </a:r>
          </a:p>
          <a:p>
            <a:pPr lvl="2"/>
            <a:r>
              <a:rPr lang="en-US" dirty="0"/>
              <a:t>Allergic diseases which can be interpreted as dispositions or reactions</a:t>
            </a:r>
          </a:p>
          <a:p>
            <a:r>
              <a:rPr lang="en-US" dirty="0"/>
              <a:t>Hypersensitivity/Allergy/</a:t>
            </a:r>
            <a:r>
              <a:rPr lang="en-US" dirty="0" err="1"/>
              <a:t>Pseudoallergy</a:t>
            </a:r>
            <a:r>
              <a:rPr lang="en-US" dirty="0"/>
              <a:t> condition fully defined with pathological process = </a:t>
            </a:r>
            <a:r>
              <a:rPr lang="en-US" dirty="0" err="1"/>
              <a:t>Hypersitivity</a:t>
            </a:r>
            <a:r>
              <a:rPr lang="en-US" dirty="0"/>
              <a:t> process /Allergic process/Pseudoallergic process</a:t>
            </a:r>
          </a:p>
          <a:p>
            <a:r>
              <a:rPr lang="en-US" dirty="0"/>
              <a:t>Allergic disposition to substance defined with role group after allergic sensitization + causative agent substance</a:t>
            </a:r>
          </a:p>
        </p:txBody>
      </p:sp>
    </p:spTree>
    <p:extLst>
      <p:ext uri="{BB962C8B-B14F-4D97-AF65-F5344CB8AC3E}">
        <p14:creationId xmlns:p14="http://schemas.microsoft.com/office/powerpoint/2010/main" val="103289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E8D27-5E7D-4169-8987-234BAE2F0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CAAEF-7B26-4361-8A60-77CC78535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Hypersensitivity/Allergy/</a:t>
            </a:r>
            <a:r>
              <a:rPr lang="en-US" dirty="0" err="1"/>
              <a:t>Pseudoallergy</a:t>
            </a:r>
            <a:r>
              <a:rPr lang="en-US" dirty="0"/>
              <a:t> condition changed to primitive by removing pathological process relationship</a:t>
            </a:r>
          </a:p>
          <a:p>
            <a:r>
              <a:rPr lang="en-US" dirty="0"/>
              <a:t>Condition class remains as parent of allergic diseases, dispositions and processes (reactions)</a:t>
            </a:r>
          </a:p>
          <a:p>
            <a:r>
              <a:rPr lang="en-US" dirty="0"/>
              <a:t>Condition and disposition classes moved from under disorders to clinical findings</a:t>
            </a:r>
          </a:p>
          <a:p>
            <a:r>
              <a:rPr lang="en-US" dirty="0"/>
              <a:t>Allergic diseases defined as due to allergic reactions</a:t>
            </a:r>
          </a:p>
          <a:p>
            <a:r>
              <a:rPr lang="en-US" dirty="0"/>
              <a:t>Allergic/pseudoallergic dispositions defined with role group has realization allergic/pseudoallergic process + causative agent substance</a:t>
            </a:r>
          </a:p>
          <a:p>
            <a:r>
              <a:rPr lang="en-US" dirty="0">
                <a:solidFill>
                  <a:srgbClr val="FF0000"/>
                </a:solidFill>
              </a:rPr>
              <a:t>Add new pathological process abnormal immune response (qualifier value) as a parent of allergic process (qualifier value) and autoimmune (qualifier value) and use to redefine414029004 |Disorder of immune function (disorder)| </a:t>
            </a:r>
          </a:p>
          <a:p>
            <a:r>
              <a:rPr lang="en-US" dirty="0">
                <a:solidFill>
                  <a:srgbClr val="FF0000"/>
                </a:solidFill>
              </a:rPr>
              <a:t>Add Intolerance to substance under Hypersensitivity disposition?</a:t>
            </a:r>
          </a:p>
          <a:p>
            <a:r>
              <a:rPr lang="en-US" dirty="0">
                <a:solidFill>
                  <a:srgbClr val="FF0000"/>
                </a:solidFill>
              </a:rPr>
              <a:t>Change all references to </a:t>
            </a:r>
            <a:r>
              <a:rPr lang="en-US" dirty="0" err="1">
                <a:solidFill>
                  <a:srgbClr val="FF0000"/>
                </a:solidFill>
              </a:rPr>
              <a:t>pseudoallergy</a:t>
            </a:r>
            <a:r>
              <a:rPr lang="en-US" dirty="0">
                <a:solidFill>
                  <a:srgbClr val="FF0000"/>
                </a:solidFill>
              </a:rPr>
              <a:t> to nonallergic hypersensitivity</a:t>
            </a:r>
          </a:p>
        </p:txBody>
      </p:sp>
    </p:spTree>
    <p:extLst>
      <p:ext uri="{BB962C8B-B14F-4D97-AF65-F5344CB8AC3E}">
        <p14:creationId xmlns:p14="http://schemas.microsoft.com/office/powerpoint/2010/main" val="2568456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51ADC-F5C0-4DC3-B02B-1456C78AF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changes are critical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D6474-C7B4-4018-BBB1-739B3905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The current model has several shortcomings:</a:t>
            </a:r>
          </a:p>
          <a:p>
            <a:pPr lvl="1"/>
            <a:r>
              <a:rPr lang="en-US" b="1" dirty="0"/>
              <a:t>Hypersensitivity condition and its immediate descendants represent a disjunction between dispositions, processes and diseases which themselves are disjunctions between dispositions and processes. As such, they should not be fully defined.</a:t>
            </a:r>
          </a:p>
          <a:p>
            <a:pPr lvl="1"/>
            <a:r>
              <a:rPr lang="en-US" b="1" dirty="0"/>
              <a:t>Defining Hypersensitivity condition and its immediate descendants with a pathological process results in the pathological process being inherited by the disposition class. Pathological processes are not dispositions but rather the realization of dispositions.</a:t>
            </a:r>
          </a:p>
          <a:p>
            <a:pPr lvl="1"/>
            <a:r>
              <a:rPr lang="en-US" b="1" dirty="0"/>
              <a:t>Defining allergy disposition using a role group containing after allergic sensitization + causative agent requires a different and imperfect model to be applied to defining nonallergic hypersensitivity (</a:t>
            </a:r>
            <a:r>
              <a:rPr lang="en-US" b="1" dirty="0" err="1"/>
              <a:t>pseudoallergy</a:t>
            </a:r>
            <a:r>
              <a:rPr lang="en-US" b="1" dirty="0"/>
              <a:t>)  </a:t>
            </a:r>
          </a:p>
          <a:p>
            <a:pPr lvl="1"/>
            <a:r>
              <a:rPr lang="en-US" b="1" dirty="0"/>
              <a:t>The WAO/EAAAI nomenclature as well as the allergy, hypersensitivity, intolerance CRG feels that “</a:t>
            </a:r>
            <a:r>
              <a:rPr lang="en-US" b="1" dirty="0" err="1"/>
              <a:t>pseudoallergy</a:t>
            </a:r>
            <a:r>
              <a:rPr lang="en-US" b="1" dirty="0"/>
              <a:t>” is an obsolete term.</a:t>
            </a:r>
          </a:p>
          <a:p>
            <a:pPr lvl="1"/>
            <a:r>
              <a:rPr lang="en-US" b="1" dirty="0"/>
              <a:t>Redefining Disorder of immune function (disorder) as discussed above will enable allergic diseases and reactions as well as autoimmune diseases to correctly classify as disorders of immune function</a:t>
            </a:r>
          </a:p>
          <a:p>
            <a:pPr lvl="1"/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16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0ED2-CB01-403F-A85B-1E37F6703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to 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A13C8-4350-4CAE-9292-4971A76A0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Changes to the modeling of hypersensitivity conditions</a:t>
            </a:r>
          </a:p>
          <a:p>
            <a:pPr lvl="1"/>
            <a:r>
              <a:rPr lang="en-US" dirty="0"/>
              <a:t>These are top level classes and will be restricted to only 3 subclasses: diseases, dispositions and reactions (processes).</a:t>
            </a:r>
          </a:p>
          <a:p>
            <a:pPr lvl="1"/>
            <a:r>
              <a:rPr lang="en-US" dirty="0"/>
              <a:t>These changes should not appreciably affect the current terminology</a:t>
            </a:r>
          </a:p>
          <a:p>
            <a:r>
              <a:rPr lang="en-US" dirty="0"/>
              <a:t>Changes to modeling of hypersensitivity dispositions</a:t>
            </a:r>
          </a:p>
          <a:p>
            <a:pPr lvl="1"/>
            <a:r>
              <a:rPr lang="en-US" dirty="0"/>
              <a:t>The changes provide a consistent model for both allergic and nonallergic hypersensitivity. </a:t>
            </a:r>
          </a:p>
          <a:p>
            <a:pPr lvl="1"/>
            <a:r>
              <a:rPr lang="en-US" dirty="0"/>
              <a:t>These hierarchies will still be able to be queried by causative agent.</a:t>
            </a:r>
          </a:p>
          <a:p>
            <a:r>
              <a:rPr lang="en-US" dirty="0"/>
              <a:t>Change of </a:t>
            </a:r>
            <a:r>
              <a:rPr lang="en-US" dirty="0" err="1"/>
              <a:t>Pseudoallergy</a:t>
            </a:r>
            <a:r>
              <a:rPr lang="en-US" dirty="0"/>
              <a:t> to Nonallergic hypersensitivity</a:t>
            </a:r>
          </a:p>
          <a:p>
            <a:pPr lvl="1"/>
            <a:r>
              <a:rPr lang="en-US" dirty="0"/>
              <a:t>TBD</a:t>
            </a:r>
          </a:p>
          <a:p>
            <a:r>
              <a:rPr lang="en-US" dirty="0"/>
              <a:t>Redefining Disorder of immune function will result in moving autoimmune and allergic disorders under a more appropriate grouper.</a:t>
            </a:r>
          </a:p>
          <a:p>
            <a:r>
              <a:rPr lang="en-US" dirty="0"/>
              <a:t>Moving condition and disposition classes under clinical finding</a:t>
            </a:r>
          </a:p>
          <a:p>
            <a:pPr lvl="1"/>
            <a:r>
              <a:rPr lang="en-US" dirty="0"/>
              <a:t>TBD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909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477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Original model</vt:lpstr>
      <vt:lpstr>Current model </vt:lpstr>
      <vt:lpstr>Proposed model</vt:lpstr>
      <vt:lpstr>Why changes are critical</vt:lpstr>
      <vt:lpstr>Impact to terminology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5</cp:revision>
  <dcterms:created xsi:type="dcterms:W3CDTF">2017-10-10T23:00:58Z</dcterms:created>
  <dcterms:modified xsi:type="dcterms:W3CDTF">2017-10-10T23:33:22Z</dcterms:modified>
</cp:coreProperties>
</file>