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299" r:id="rId2"/>
    <p:sldId id="300" r:id="rId3"/>
    <p:sldId id="315" r:id="rId4"/>
    <p:sldId id="324" r:id="rId5"/>
    <p:sldId id="304" r:id="rId6"/>
    <p:sldId id="346" r:id="rId7"/>
    <p:sldId id="325" r:id="rId8"/>
    <p:sldId id="326" r:id="rId9"/>
    <p:sldId id="331" r:id="rId10"/>
    <p:sldId id="341" r:id="rId11"/>
    <p:sldId id="343" r:id="rId12"/>
    <p:sldId id="342" r:id="rId13"/>
    <p:sldId id="345" r:id="rId14"/>
    <p:sldId id="353" r:id="rId15"/>
    <p:sldId id="354" r:id="rId16"/>
    <p:sldId id="355" r:id="rId17"/>
    <p:sldId id="352" r:id="rId18"/>
    <p:sldId id="344" r:id="rId19"/>
    <p:sldId id="347" r:id="rId20"/>
    <p:sldId id="348" r:id="rId21"/>
    <p:sldId id="349" r:id="rId22"/>
    <p:sldId id="351" r:id="rId23"/>
    <p:sldId id="35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Bird" initials="L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9193"/>
    <a:srgbClr val="FF9300"/>
    <a:srgbClr val="ED967F"/>
    <a:srgbClr val="B0DD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143"/>
    <p:restoredTop sz="95447"/>
  </p:normalViewPr>
  <p:slideViewPr>
    <p:cSldViewPr snapToGrid="0" snapToObjects="1">
      <p:cViewPr>
        <p:scale>
          <a:sx n="95" d="100"/>
          <a:sy n="95" d="100"/>
        </p:scale>
        <p:origin x="752"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38D4D-82BF-364B-9276-4FFE3474ACE8}" type="datetimeFigureOut">
              <a:rPr lang="en-US" smtClean="0"/>
              <a:t>11/6/17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16BD27-1D83-F14F-85F5-19F57E37A475}" type="slidenum">
              <a:rPr lang="en-US" smtClean="0"/>
              <a:t>‹#›</a:t>
            </a:fld>
            <a:endParaRPr lang="en-US"/>
          </a:p>
        </p:txBody>
      </p:sp>
    </p:spTree>
    <p:extLst>
      <p:ext uri="{BB962C8B-B14F-4D97-AF65-F5344CB8AC3E}">
        <p14:creationId xmlns:p14="http://schemas.microsoft.com/office/powerpoint/2010/main" val="195784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D90D6C-3635-334B-A710-8A00355AAB1B}" type="datetimeFigureOut">
              <a:rPr lang="en-US" smtClean="0"/>
              <a:t>11/6/17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77C71-0588-4647-BEAF-657D2A3A355B}" type="slidenum">
              <a:rPr lang="en-US" smtClean="0"/>
              <a:t>‹#›</a:t>
            </a:fld>
            <a:endParaRPr lang="en-US"/>
          </a:p>
        </p:txBody>
      </p:sp>
    </p:spTree>
    <p:extLst>
      <p:ext uri="{BB962C8B-B14F-4D97-AF65-F5344CB8AC3E}">
        <p14:creationId xmlns:p14="http://schemas.microsoft.com/office/powerpoint/2010/main" val="201588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7</a:t>
            </a:fld>
            <a:endParaRPr lang="en-US"/>
          </a:p>
        </p:txBody>
      </p:sp>
    </p:spTree>
    <p:extLst>
      <p:ext uri="{BB962C8B-B14F-4D97-AF65-F5344CB8AC3E}">
        <p14:creationId xmlns:p14="http://schemas.microsoft.com/office/powerpoint/2010/main" val="1745014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16</a:t>
            </a:fld>
            <a:endParaRPr lang="en-US"/>
          </a:p>
        </p:txBody>
      </p:sp>
    </p:spTree>
    <p:extLst>
      <p:ext uri="{BB962C8B-B14F-4D97-AF65-F5344CB8AC3E}">
        <p14:creationId xmlns:p14="http://schemas.microsoft.com/office/powerpoint/2010/main" val="690660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17</a:t>
            </a:fld>
            <a:endParaRPr lang="en-US"/>
          </a:p>
        </p:txBody>
      </p:sp>
    </p:spTree>
    <p:extLst>
      <p:ext uri="{BB962C8B-B14F-4D97-AF65-F5344CB8AC3E}">
        <p14:creationId xmlns:p14="http://schemas.microsoft.com/office/powerpoint/2010/main" val="1616821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The SNOMED CT Query Language, is a</a:t>
            </a:r>
            <a:r>
              <a:rPr lang="en-AU" baseline="0" dirty="0" smtClean="0"/>
              <a:t> superset of the expression constraint language, which will also be available for comment shortly. The query language is used for </a:t>
            </a:r>
            <a:r>
              <a:rPr lang="en-AU" baseline="0" dirty="0" err="1" smtClean="0"/>
              <a:t>quering</a:t>
            </a:r>
            <a:r>
              <a:rPr lang="en-AU" baseline="0" dirty="0" smtClean="0"/>
              <a:t> SNOMED CT content, defining </a:t>
            </a:r>
            <a:r>
              <a:rPr lang="en-AU" baseline="0" dirty="0" err="1" smtClean="0"/>
              <a:t>intensional</a:t>
            </a:r>
            <a:r>
              <a:rPr lang="en-AU" baseline="0" dirty="0" smtClean="0"/>
              <a:t> reference sets, querying patient data and binding SNOMED CT to ICD-11 </a:t>
            </a:r>
            <a:r>
              <a:rPr lang="en-AU" baseline="0" dirty="0" err="1" smtClean="0"/>
              <a:t>linearizations</a:t>
            </a:r>
            <a:r>
              <a:rPr lang="en-AU" baseline="0" dirty="0" smtClean="0"/>
              <a:t>. The main difference between the expression constraint language and the query language is the introduction of filters, which allow the results to be further constrained based on various SNOMED CT specific characteristics. In the query language, you can filter on a specific version of SNOMED CT, restrict lexical searches to a specific language reference set, the preferred terms, the fully specified names, or the acceptable terms. You can filter on the effective time, the active status, or the module id. You can filter descriptions on their language, type, case significance, or the term itself. You can filter relationships on their characteristic type, and you can filter the members of a reference set based on specific reference set attribute values. </a:t>
            </a: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19</a:t>
            </a:fld>
            <a:endParaRPr lang="en-US"/>
          </a:p>
        </p:txBody>
      </p:sp>
    </p:spTree>
    <p:extLst>
      <p:ext uri="{BB962C8B-B14F-4D97-AF65-F5344CB8AC3E}">
        <p14:creationId xmlns:p14="http://schemas.microsoft.com/office/powerpoint/2010/main" val="1138354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8</a:t>
            </a:fld>
            <a:endParaRPr lang="en-US"/>
          </a:p>
        </p:txBody>
      </p:sp>
    </p:spTree>
    <p:extLst>
      <p:ext uri="{BB962C8B-B14F-4D97-AF65-F5344CB8AC3E}">
        <p14:creationId xmlns:p14="http://schemas.microsoft.com/office/powerpoint/2010/main" val="573391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9</a:t>
            </a:fld>
            <a:endParaRPr lang="en-US"/>
          </a:p>
        </p:txBody>
      </p:sp>
    </p:spTree>
    <p:extLst>
      <p:ext uri="{BB962C8B-B14F-4D97-AF65-F5344CB8AC3E}">
        <p14:creationId xmlns:p14="http://schemas.microsoft.com/office/powerpoint/2010/main" val="1329012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10</a:t>
            </a:fld>
            <a:endParaRPr lang="en-US"/>
          </a:p>
        </p:txBody>
      </p:sp>
    </p:spTree>
    <p:extLst>
      <p:ext uri="{BB962C8B-B14F-4D97-AF65-F5344CB8AC3E}">
        <p14:creationId xmlns:p14="http://schemas.microsoft.com/office/powerpoint/2010/main" val="1608744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The SNOMED CT Query Language, is a</a:t>
            </a:r>
            <a:r>
              <a:rPr lang="en-AU" baseline="0" dirty="0" smtClean="0"/>
              <a:t> superset of the expression constraint language, which will also be available for comment shortly. The query language is used for </a:t>
            </a:r>
            <a:r>
              <a:rPr lang="en-AU" baseline="0" dirty="0" err="1" smtClean="0"/>
              <a:t>quering</a:t>
            </a:r>
            <a:r>
              <a:rPr lang="en-AU" baseline="0" dirty="0" smtClean="0"/>
              <a:t> SNOMED CT content, defining </a:t>
            </a:r>
            <a:r>
              <a:rPr lang="en-AU" baseline="0" dirty="0" err="1" smtClean="0"/>
              <a:t>intensional</a:t>
            </a:r>
            <a:r>
              <a:rPr lang="en-AU" baseline="0" dirty="0" smtClean="0"/>
              <a:t> reference sets, querying patient data and binding SNOMED CT to ICD-11 </a:t>
            </a:r>
            <a:r>
              <a:rPr lang="en-AU" baseline="0" dirty="0" err="1" smtClean="0"/>
              <a:t>linearizations</a:t>
            </a:r>
            <a:r>
              <a:rPr lang="en-AU" baseline="0" dirty="0" smtClean="0"/>
              <a:t>. The main difference between the expression constraint language and the query language is the introduction of filters, which allow the results to be further constrained based on various SNOMED CT specific characteristics. In the query language, you can filter on a specific version of SNOMED CT, restrict lexical searches to a specific language reference set, the preferred terms, the fully specified names, or the acceptable terms. You can filter on the effective time, the active status, or the module id. You can filter descriptions on their language, type, case significance, or the term itself. You can filter relationships on their characteristic type, and you can filter the members of a reference set based on specific reference set attribute values. </a:t>
            </a: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11</a:t>
            </a:fld>
            <a:endParaRPr lang="en-US"/>
          </a:p>
        </p:txBody>
      </p:sp>
    </p:spTree>
    <p:extLst>
      <p:ext uri="{BB962C8B-B14F-4D97-AF65-F5344CB8AC3E}">
        <p14:creationId xmlns:p14="http://schemas.microsoft.com/office/powerpoint/2010/main" val="410413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12</a:t>
            </a:fld>
            <a:endParaRPr lang="en-US"/>
          </a:p>
        </p:txBody>
      </p:sp>
    </p:spTree>
    <p:extLst>
      <p:ext uri="{BB962C8B-B14F-4D97-AF65-F5344CB8AC3E}">
        <p14:creationId xmlns:p14="http://schemas.microsoft.com/office/powerpoint/2010/main" val="1568017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13</a:t>
            </a:fld>
            <a:endParaRPr lang="en-US"/>
          </a:p>
        </p:txBody>
      </p:sp>
    </p:spTree>
    <p:extLst>
      <p:ext uri="{BB962C8B-B14F-4D97-AF65-F5344CB8AC3E}">
        <p14:creationId xmlns:p14="http://schemas.microsoft.com/office/powerpoint/2010/main" val="1367840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14</a:t>
            </a:fld>
            <a:endParaRPr lang="en-US"/>
          </a:p>
        </p:txBody>
      </p:sp>
    </p:spTree>
    <p:extLst>
      <p:ext uri="{BB962C8B-B14F-4D97-AF65-F5344CB8AC3E}">
        <p14:creationId xmlns:p14="http://schemas.microsoft.com/office/powerpoint/2010/main" val="1216487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15</a:t>
            </a:fld>
            <a:endParaRPr lang="en-US"/>
          </a:p>
        </p:txBody>
      </p:sp>
    </p:spTree>
    <p:extLst>
      <p:ext uri="{BB962C8B-B14F-4D97-AF65-F5344CB8AC3E}">
        <p14:creationId xmlns:p14="http://schemas.microsoft.com/office/powerpoint/2010/main" val="1616739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9" y="1823972"/>
            <a:ext cx="3784606" cy="3784311"/>
          </a:xfrm>
        </p:spPr>
        <p:txBody>
          <a:bodyPr anchor="t" anchorCtr="0"/>
          <a:lstStyle>
            <a:lvl1pPr algn="l">
              <a:defRPr sz="2700" b="1" i="0" cap="none">
                <a:latin typeface="+mj-lt"/>
                <a:cs typeface="Trebuchet MS Bold"/>
              </a:defRPr>
            </a:lvl1pPr>
          </a:lstStyle>
          <a:p>
            <a:r>
              <a:rPr lang="en-US" dirty="0"/>
              <a:t>Click to Add Section Title</a:t>
            </a:r>
            <a:endParaRPr lang="da-DK" dirty="0"/>
          </a:p>
        </p:txBody>
      </p:sp>
      <p:sp>
        <p:nvSpPr>
          <p:cNvPr id="9" name="Content Placeholder 8"/>
          <p:cNvSpPr>
            <a:spLocks noGrp="1"/>
          </p:cNvSpPr>
          <p:nvPr>
            <p:ph sz="quarter" idx="10" hasCustomPrompt="1"/>
          </p:nvPr>
        </p:nvSpPr>
        <p:spPr>
          <a:xfrm>
            <a:off x="5114332" y="1968865"/>
            <a:ext cx="3528890" cy="3443384"/>
          </a:xfrm>
        </p:spPr>
        <p:txBody>
          <a:bodyPr vert="horz"/>
          <a:lstStyle>
            <a:lvl1pPr marL="97156" indent="0">
              <a:buNone/>
              <a:defRPr sz="1350"/>
            </a:lvl1pPr>
            <a:lvl2pPr>
              <a:defRPr sz="1200"/>
            </a:lvl2pPr>
          </a:lstStyle>
          <a:p>
            <a:pPr lvl="0"/>
            <a:r>
              <a:rPr lang="en-GB" dirty="0"/>
              <a:t>Optional image</a:t>
            </a:r>
          </a:p>
        </p:txBody>
      </p:sp>
      <p:sp>
        <p:nvSpPr>
          <p:cNvPr id="10"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200150" indent="-95250">
              <a:buClrTx/>
              <a:buFont typeface="Arial"/>
              <a:buChar char="•"/>
              <a:defRPr lang="en-US" sz="135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1" y="1535112"/>
            <a:ext cx="4040187"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hasCustomPrompt="1"/>
          </p:nvPr>
        </p:nvSpPr>
        <p:spPr>
          <a:xfrm>
            <a:off x="457201" y="739912"/>
            <a:ext cx="732424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57200" y="2301273"/>
            <a:ext cx="4040188" cy="4128125"/>
          </a:xfrm>
        </p:spPr>
        <p:txBody>
          <a:bodyPr vert="horz"/>
          <a:lstStyle>
            <a:lvl1pPr>
              <a:defRPr sz="1500" baseline="0"/>
            </a:lvl1pPr>
            <a:lvl2pPr>
              <a:defRPr sz="1350"/>
            </a:lvl2pPr>
          </a:lstStyle>
          <a:p>
            <a:pPr lvl="0"/>
            <a:r>
              <a:rPr lang="en-GB" dirty="0"/>
              <a:t>Click to add column 1 text</a:t>
            </a:r>
          </a:p>
        </p:txBody>
      </p:sp>
      <p:sp>
        <p:nvSpPr>
          <p:cNvPr id="5" name="Content Placeholder 4"/>
          <p:cNvSpPr>
            <a:spLocks noGrp="1"/>
          </p:cNvSpPr>
          <p:nvPr>
            <p:ph sz="quarter" idx="12" hasCustomPrompt="1"/>
          </p:nvPr>
        </p:nvSpPr>
        <p:spPr>
          <a:xfrm>
            <a:off x="4645026" y="2301273"/>
            <a:ext cx="4041775" cy="4128125"/>
          </a:xfrm>
        </p:spPr>
        <p:txBody>
          <a:bodyPr vert="horz"/>
          <a:lstStyle>
            <a:lvl1pPr>
              <a:defRPr sz="1500"/>
            </a:lvl1pPr>
            <a:lvl2pPr>
              <a:defRPr sz="1350"/>
            </a:lvl2pPr>
          </a:lstStyle>
          <a:p>
            <a:pPr lvl="0"/>
            <a:r>
              <a:rPr lang="en-GB" dirty="0"/>
              <a:t>Click to add column 2 text</a:t>
            </a:r>
          </a:p>
        </p:txBody>
      </p:sp>
      <p:sp>
        <p:nvSpPr>
          <p:cNvPr id="13" name="Line 222"/>
          <p:cNvSpPr>
            <a:spLocks noChangeShapeType="1"/>
          </p:cNvSpPr>
          <p:nvPr/>
        </p:nvSpPr>
        <p:spPr bwMode="auto">
          <a:xfrm>
            <a:off x="457201"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5" name="Line 222"/>
          <p:cNvSpPr>
            <a:spLocks noChangeShapeType="1"/>
          </p:cNvSpPr>
          <p:nvPr/>
        </p:nvSpPr>
        <p:spPr bwMode="auto">
          <a:xfrm>
            <a:off x="4635502"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1" y="741523"/>
            <a:ext cx="7276011" cy="538391"/>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68313" y="1457325"/>
            <a:ext cx="4024312" cy="4972050"/>
          </a:xfrm>
        </p:spPr>
        <p:txBody>
          <a:bodyPr vert="horz"/>
          <a:lstStyle>
            <a:lvl1pPr marL="97156" indent="0">
              <a:buNone/>
              <a:defRPr sz="1500" baseline="0"/>
            </a:lvl1pPr>
            <a:lvl2pPr>
              <a:defRPr sz="1350"/>
            </a:lvl2pPr>
          </a:lstStyle>
          <a:p>
            <a:pPr lvl="0"/>
            <a:r>
              <a:rPr lang="en-GB" dirty="0"/>
              <a:t>Text or image</a:t>
            </a:r>
          </a:p>
        </p:txBody>
      </p:sp>
      <p:sp>
        <p:nvSpPr>
          <p:cNvPr id="12" name="Content Placeholder 2"/>
          <p:cNvSpPr>
            <a:spLocks noGrp="1"/>
          </p:cNvSpPr>
          <p:nvPr>
            <p:ph sz="quarter" idx="12" hasCustomPrompt="1"/>
          </p:nvPr>
        </p:nvSpPr>
        <p:spPr>
          <a:xfrm>
            <a:off x="4662489" y="1457325"/>
            <a:ext cx="4024312" cy="4972050"/>
          </a:xfrm>
        </p:spPr>
        <p:txBody>
          <a:bodyPr vert="horz"/>
          <a:lstStyle>
            <a:lvl1pPr marL="97156" indent="0">
              <a:buNone/>
              <a:defRPr sz="1500" baseline="0"/>
            </a:lvl1pPr>
            <a:lvl2pPr>
              <a:defRPr sz="1350"/>
            </a:lvl2pPr>
          </a:lstStyle>
          <a:p>
            <a:pPr lvl="0"/>
            <a:r>
              <a:rPr lang="en-GB" dirty="0"/>
              <a:t>Text or object</a:t>
            </a:r>
          </a:p>
        </p:txBody>
      </p:sp>
      <p:sp>
        <p:nvSpPr>
          <p:cNvPr id="1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3"/>
            <a:ext cx="2468898" cy="2351083"/>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p:nvPr>
        </p:nvSpPr>
        <p:spPr>
          <a:xfrm>
            <a:off x="457201" y="755987"/>
            <a:ext cx="725993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smtClean="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3200416" y="1545756"/>
            <a:ext cx="5475273" cy="2340438"/>
          </a:xfrm>
        </p:spPr>
        <p:txBody>
          <a:bodyPr vert="horz"/>
          <a:lstStyle>
            <a:lvl1pPr>
              <a:defRPr sz="1500" baseline="0"/>
            </a:lvl1pPr>
            <a:lvl2pPr>
              <a:defRPr sz="1350"/>
            </a:lvl2pPr>
          </a:lstStyle>
          <a:p>
            <a:pPr lvl="0"/>
            <a:r>
              <a:rPr lang="en-GB" dirty="0"/>
              <a:t>Click to add row 1 item</a:t>
            </a:r>
          </a:p>
        </p:txBody>
      </p:sp>
      <p:sp>
        <p:nvSpPr>
          <p:cNvPr id="5" name="Content Placeholder 4"/>
          <p:cNvSpPr>
            <a:spLocks noGrp="1"/>
          </p:cNvSpPr>
          <p:nvPr>
            <p:ph sz="quarter" idx="12" hasCustomPrompt="1"/>
          </p:nvPr>
        </p:nvSpPr>
        <p:spPr>
          <a:xfrm>
            <a:off x="3200416" y="4069073"/>
            <a:ext cx="5486385" cy="2340438"/>
          </a:xfrm>
        </p:spPr>
        <p:txBody>
          <a:bodyPr vert="horz"/>
          <a:lstStyle>
            <a:lvl1pPr>
              <a:defRPr sz="1500"/>
            </a:lvl1pPr>
            <a:lvl2pPr>
              <a:defRPr sz="1350"/>
            </a:lvl2pPr>
          </a:lstStyle>
          <a:p>
            <a:pPr lvl="0"/>
            <a:r>
              <a:rPr lang="en-GB" dirty="0"/>
              <a:t>Click to add row 2 item</a:t>
            </a:r>
          </a:p>
        </p:txBody>
      </p:sp>
      <p:sp>
        <p:nvSpPr>
          <p:cNvPr id="13" name="Line 222"/>
          <p:cNvSpPr>
            <a:spLocks noChangeShapeType="1"/>
          </p:cNvSpPr>
          <p:nvPr/>
        </p:nvSpPr>
        <p:spPr bwMode="auto">
          <a:xfrm flipV="1">
            <a:off x="457200" y="3958550"/>
            <a:ext cx="2651776" cy="19085"/>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1503" y="1306270"/>
            <a:ext cx="2734302" cy="1162051"/>
          </a:xfrm>
        </p:spPr>
        <p:txBody>
          <a:bodyPr anchor="t"/>
          <a:lstStyle>
            <a:lvl1pPr algn="l">
              <a:lnSpc>
                <a:spcPct val="80000"/>
              </a:lnSpc>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195342" y="1306273"/>
            <a:ext cx="5111750" cy="4862053"/>
          </a:xfrm>
        </p:spPr>
        <p:txBody>
          <a:bodyPr>
            <a:normAutofit/>
          </a:bodyPr>
          <a:lstStyle>
            <a:lvl1pPr marL="192020" indent="-192020">
              <a:lnSpc>
                <a:spcPct val="80000"/>
              </a:lnSpc>
              <a:defRPr sz="1800"/>
            </a:lvl1pPr>
            <a:lvl2pPr>
              <a:lnSpc>
                <a:spcPct val="80000"/>
              </a:lnSpc>
              <a:defRPr sz="1800"/>
            </a:lvl2pPr>
            <a:lvl3pPr>
              <a:lnSpc>
                <a:spcPct val="80000"/>
              </a:lnSpc>
              <a:defRPr sz="1800"/>
            </a:lvl3pPr>
            <a:lvl4pPr>
              <a:lnSpc>
                <a:spcPct val="80000"/>
              </a:lnSpc>
              <a:defRPr sz="1800"/>
            </a:lvl4pPr>
            <a:lvl5pPr>
              <a:lnSpc>
                <a:spcPct val="80000"/>
              </a:lnSpc>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351503" y="2468322"/>
            <a:ext cx="2734302" cy="3700004"/>
          </a:xfrm>
        </p:spPr>
        <p:txBody>
          <a:bodyPr/>
          <a:lstStyle>
            <a:lvl1pPr marL="192020" indent="-192020">
              <a:lnSpc>
                <a:spcPct val="80000"/>
              </a:lnSpc>
              <a:buFont typeface="Arial"/>
              <a:buChar char="•"/>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6341441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7"/>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1" y="744214"/>
            <a:ext cx="7276011"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pic>
        <p:nvPicPr>
          <p:cNvPr id="7" name="Picture 6" descr="snomed-brand-RGB-small.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58125" y="190502"/>
            <a:ext cx="1104898" cy="1104898"/>
          </a:xfrm>
          <a:prstGeom prst="rect">
            <a:avLst/>
          </a:prstGeom>
        </p:spPr>
      </p:pic>
    </p:spTree>
    <p:extLst>
      <p:ext uri="{BB962C8B-B14F-4D97-AF65-F5344CB8AC3E}">
        <p14:creationId xmlns:p14="http://schemas.microsoft.com/office/powerpoint/2010/main" val="105887252"/>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1"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 Id="rId3"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 Id="rId3"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684912.jpg"/>
          <p:cNvPicPr>
            <a:picLocks noChangeAspect="1"/>
          </p:cNvPicPr>
          <p:nvPr/>
        </p:nvPicPr>
        <p:blipFill>
          <a:blip r:embed="rId2" cstate="print">
            <a:extLst/>
          </a:blip>
          <a:srcRect l="12845" t="33876" r="973" b="28536"/>
          <a:stretch>
            <a:fillRect/>
          </a:stretch>
        </p:blipFill>
        <p:spPr>
          <a:xfrm>
            <a:off x="1" y="5013170"/>
            <a:ext cx="9143999" cy="1844830"/>
          </a:xfrm>
          <a:prstGeom prst="rect">
            <a:avLst/>
          </a:prstGeom>
          <a:ln w="3175">
            <a:miter lim="400000"/>
          </a:ln>
        </p:spPr>
      </p:pic>
      <p:pic>
        <p:nvPicPr>
          <p:cNvPr id="2" name="Picture 1"/>
          <p:cNvPicPr>
            <a:picLocks noChangeAspect="1"/>
          </p:cNvPicPr>
          <p:nvPr/>
        </p:nvPicPr>
        <p:blipFill rotWithShape="1">
          <a:blip r:embed="rId3" cstate="print"/>
          <a:srcRect r="55307"/>
          <a:stretch/>
        </p:blipFill>
        <p:spPr>
          <a:xfrm>
            <a:off x="371939" y="732055"/>
            <a:ext cx="3005353" cy="3028770"/>
          </a:xfrm>
          <a:prstGeom prst="rect">
            <a:avLst/>
          </a:prstGeom>
        </p:spPr>
      </p:pic>
      <p:sp>
        <p:nvSpPr>
          <p:cNvPr id="4" name="Shape 166"/>
          <p:cNvSpPr/>
          <p:nvPr/>
        </p:nvSpPr>
        <p:spPr>
          <a:xfrm>
            <a:off x="3533479" y="1479175"/>
            <a:ext cx="5099533" cy="22245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ct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SNOMED CT </a:t>
            </a:r>
            <a:endParaRPr lang="en-US" sz="2800" b="1" dirty="0" smtClean="0">
              <a:solidFill>
                <a:schemeClr val="accent2">
                  <a:lumMod val="75000"/>
                </a:schemeClr>
              </a:solidFill>
              <a:latin typeface="+mj-lt"/>
              <a:ea typeface="Trebuchet MS" charset="0"/>
              <a:cs typeface="Trebuchet MS" charset="0"/>
            </a:endParaRPr>
          </a:p>
          <a:p>
            <a:pPr algn="ct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Query Language</a:t>
            </a:r>
          </a:p>
          <a:p>
            <a:pPr algn="ct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Examples for Discussion</a:t>
            </a:r>
            <a:endParaRPr lang="en-US" sz="2400" b="1" dirty="0" smtClean="0">
              <a:solidFill>
                <a:schemeClr val="accent2">
                  <a:lumMod val="75000"/>
                </a:schemeClr>
              </a:solidFill>
              <a:latin typeface="+mj-lt"/>
              <a:ea typeface="Trebuchet MS" charset="0"/>
              <a:cs typeface="Trebuchet MS" charset="0"/>
            </a:endParaRPr>
          </a:p>
        </p:txBody>
      </p:sp>
      <p:sp>
        <p:nvSpPr>
          <p:cNvPr id="7" name="Shape 166"/>
          <p:cNvSpPr/>
          <p:nvPr/>
        </p:nvSpPr>
        <p:spPr>
          <a:xfrm>
            <a:off x="5214642" y="3922458"/>
            <a:ext cx="3800283" cy="871930"/>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Linda Bird</a:t>
            </a:r>
          </a:p>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Head of Product Support</a:t>
            </a:r>
            <a:endParaRPr lang="en-US" sz="2000" dirty="0">
              <a:solidFill>
                <a:schemeClr val="bg2">
                  <a:lumMod val="95000"/>
                  <a:lumOff val="5000"/>
                </a:schemeClr>
              </a:solidFill>
              <a:latin typeface="+mj-lt"/>
              <a:ea typeface="Trebuchet MS" charset="0"/>
              <a:cs typeface="Trebuchet MS" charset="0"/>
            </a:endParaRPr>
          </a:p>
        </p:txBody>
      </p:sp>
    </p:spTree>
    <p:extLst>
      <p:ext uri="{BB962C8B-B14F-4D97-AF65-F5344CB8AC3E}">
        <p14:creationId xmlns:p14="http://schemas.microsoft.com/office/powerpoint/2010/main" val="1638846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Query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7" y="1428736"/>
            <a:ext cx="8229600" cy="4937340"/>
          </a:xfrm>
        </p:spPr>
        <p:txBody>
          <a:bodyPr/>
          <a:lstStyle/>
          <a:p>
            <a:pPr marL="0" lvl="1" indent="-39687">
              <a:buClr>
                <a:srgbClr val="0055B0"/>
              </a:buClr>
              <a:buNone/>
            </a:pPr>
            <a:r>
              <a:rPr lang="en-AU" sz="1800" b="1" dirty="0" smtClean="0">
                <a:solidFill>
                  <a:schemeClr val="bg1">
                    <a:lumMod val="50000"/>
                  </a:schemeClr>
                </a:solidFill>
              </a:rPr>
              <a:t>Definition Status </a:t>
            </a:r>
            <a:r>
              <a:rPr lang="en-AU" sz="1800" b="1" dirty="0" smtClean="0">
                <a:solidFill>
                  <a:schemeClr val="bg1">
                    <a:lumMod val="75000"/>
                  </a:schemeClr>
                </a:solidFill>
              </a:rPr>
              <a:t>(concept)</a:t>
            </a:r>
            <a:endParaRPr lang="en-AU" sz="1800" kern="1200" dirty="0" smtClean="0">
              <a:solidFill>
                <a:srgbClr val="FF0000"/>
              </a:solidFill>
            </a:endParaRPr>
          </a:p>
          <a:p>
            <a:pPr marL="185738" indent="-25400">
              <a:buNone/>
            </a:pPr>
            <a:r>
              <a:rPr lang="en-AU" sz="1800" kern="1200" dirty="0" smtClean="0">
                <a:solidFill>
                  <a:srgbClr val="FF0000"/>
                </a:solidFill>
              </a:rPr>
              <a:t>&lt;&lt; </a:t>
            </a:r>
            <a:r>
              <a:rPr lang="en-GB" sz="1800" dirty="0">
                <a:solidFill>
                  <a:schemeClr val="tx1"/>
                </a:solidFill>
              </a:rPr>
              <a:t>404684003 </a:t>
            </a:r>
            <a:r>
              <a:rPr lang="en-AU" b="1" dirty="0" smtClean="0">
                <a:solidFill>
                  <a:srgbClr val="00B0F0"/>
                </a:solidFill>
              </a:rPr>
              <a:t>|</a:t>
            </a:r>
            <a:r>
              <a:rPr lang="en-AU" sz="2000" kern="1200" dirty="0" smtClean="0">
                <a:solidFill>
                  <a:srgbClr val="0070C0"/>
                </a:solidFill>
              </a:rPr>
              <a:t>Clinical </a:t>
            </a:r>
            <a:r>
              <a:rPr lang="en-AU" sz="2000" kern="1200" dirty="0">
                <a:solidFill>
                  <a:srgbClr val="0070C0"/>
                </a:solidFill>
              </a:rPr>
              <a:t>finding</a:t>
            </a:r>
            <a:r>
              <a:rPr lang="en-AU" b="1" dirty="0">
                <a:solidFill>
                  <a:srgbClr val="00B0F0"/>
                </a:solidFill>
              </a:rPr>
              <a:t>|</a:t>
            </a:r>
            <a:r>
              <a:rPr lang="en-AU" sz="2200" kern="1200" dirty="0">
                <a:solidFill>
                  <a:srgbClr val="229BB8"/>
                </a:solidFill>
              </a:rPr>
              <a:t> </a:t>
            </a:r>
            <a:endParaRPr lang="en-AU" sz="2200" kern="1200" dirty="0" smtClean="0">
              <a:solidFill>
                <a:srgbClr val="1A788E"/>
              </a:solidFill>
            </a:endParaRPr>
          </a:p>
          <a:p>
            <a:pPr marL="1076325" lvl="1" indent="0">
              <a:buNone/>
            </a:pPr>
            <a:r>
              <a:rPr lang="en-AU" sz="1800" kern="1200" dirty="0" smtClean="0">
                <a:solidFill>
                  <a:srgbClr val="FF0000"/>
                </a:solidFill>
              </a:rPr>
              <a:t>{{ </a:t>
            </a:r>
            <a:r>
              <a:rPr lang="en-AU" sz="1800" kern="1200" dirty="0" err="1">
                <a:solidFill>
                  <a:srgbClr val="FF0000"/>
                </a:solidFill>
              </a:rPr>
              <a:t>definitionStatusId</a:t>
            </a:r>
            <a:r>
              <a:rPr lang="en-AU" sz="1800" kern="1200" dirty="0">
                <a:solidFill>
                  <a:srgbClr val="FF0000"/>
                </a:solidFill>
              </a:rPr>
              <a:t> = </a:t>
            </a:r>
            <a:r>
              <a:rPr lang="is-IS" sz="1800" kern="1200" dirty="0">
                <a:solidFill>
                  <a:srgbClr val="FF0000"/>
                </a:solidFill>
              </a:rPr>
              <a:t>900000000000074008 </a:t>
            </a:r>
            <a:r>
              <a:rPr lang="en-AU" sz="1800" kern="1200" dirty="0" smtClean="0">
                <a:solidFill>
                  <a:srgbClr val="FF0000"/>
                </a:solidFill>
              </a:rPr>
              <a:t>|Primitive|}}</a:t>
            </a:r>
          </a:p>
          <a:p>
            <a:pPr marL="185738" lvl="1" indent="0">
              <a:buNone/>
            </a:pPr>
            <a:r>
              <a:rPr lang="en-AU" sz="1800" kern="1200" dirty="0" smtClean="0">
                <a:solidFill>
                  <a:srgbClr val="FF0000"/>
                </a:solidFill>
              </a:rPr>
              <a:t>&lt;&lt;</a:t>
            </a:r>
            <a:r>
              <a:rPr lang="en-AU" sz="1800" kern="1200" dirty="0" smtClean="0">
                <a:solidFill>
                  <a:srgbClr val="229BB8"/>
                </a:solidFill>
              </a:rPr>
              <a:t> </a:t>
            </a:r>
            <a:r>
              <a:rPr lang="en-GB" sz="1800" dirty="0" smtClean="0">
                <a:solidFill>
                  <a:schemeClr val="tx1"/>
                </a:solidFill>
              </a:rPr>
              <a:t>404684003 </a:t>
            </a:r>
            <a:r>
              <a:rPr lang="en-AU" sz="2400" b="1" dirty="0" smtClean="0">
                <a:solidFill>
                  <a:srgbClr val="00B0F0"/>
                </a:solidFill>
              </a:rPr>
              <a:t>|</a:t>
            </a:r>
            <a:r>
              <a:rPr lang="en-AU" kern="1200" dirty="0" smtClean="0"/>
              <a:t>Clinical finding</a:t>
            </a:r>
            <a:r>
              <a:rPr lang="en-AU" sz="2400" b="1" dirty="0" smtClean="0">
                <a:solidFill>
                  <a:srgbClr val="00B0F0"/>
                </a:solidFill>
              </a:rPr>
              <a:t>| </a:t>
            </a:r>
            <a:r>
              <a:rPr lang="en-AU" sz="1800" kern="1200" dirty="0" smtClean="0">
                <a:solidFill>
                  <a:srgbClr val="FF0000"/>
                </a:solidFill>
              </a:rPr>
              <a:t>{{ </a:t>
            </a:r>
            <a:r>
              <a:rPr lang="en-AU" sz="1800" kern="1200" dirty="0" err="1" smtClean="0">
                <a:solidFill>
                  <a:srgbClr val="FF0000"/>
                </a:solidFill>
              </a:rPr>
              <a:t>definitionStatus</a:t>
            </a:r>
            <a:r>
              <a:rPr lang="en-AU" sz="1800" kern="1200" dirty="0" smtClean="0">
                <a:solidFill>
                  <a:srgbClr val="FF0000"/>
                </a:solidFill>
              </a:rPr>
              <a:t> = primitive}}</a:t>
            </a:r>
          </a:p>
          <a:p>
            <a:pPr marL="1028700" lvl="1" indent="-842963">
              <a:buNone/>
            </a:pPr>
            <a:r>
              <a:rPr lang="en-AU" sz="1800" kern="1200" dirty="0" smtClean="0">
                <a:solidFill>
                  <a:srgbClr val="FF0000"/>
                </a:solidFill>
              </a:rPr>
              <a:t>&lt;&lt; </a:t>
            </a:r>
            <a:r>
              <a:rPr lang="en-GB" sz="1800" dirty="0">
                <a:solidFill>
                  <a:schemeClr val="tx1"/>
                </a:solidFill>
              </a:rPr>
              <a:t>404684003</a:t>
            </a:r>
            <a:r>
              <a:rPr lang="en-GB" sz="1800" kern="1200" dirty="0">
                <a:solidFill>
                  <a:srgbClr val="229BB8"/>
                </a:solidFill>
              </a:rPr>
              <a:t> </a:t>
            </a:r>
            <a:r>
              <a:rPr lang="en-AU" sz="2400" b="1" dirty="0">
                <a:solidFill>
                  <a:srgbClr val="00B0F0"/>
                </a:solidFill>
              </a:rPr>
              <a:t>|</a:t>
            </a:r>
            <a:r>
              <a:rPr lang="en-AU" sz="1800" kern="1200" dirty="0"/>
              <a:t>Clinical finding</a:t>
            </a:r>
            <a:r>
              <a:rPr lang="en-AU" sz="2400" b="1" dirty="0" smtClean="0">
                <a:solidFill>
                  <a:srgbClr val="00B0F0"/>
                </a:solidFill>
              </a:rPr>
              <a:t>|</a:t>
            </a:r>
            <a:r>
              <a:rPr lang="en-AU" sz="1800" kern="1200" dirty="0" smtClean="0">
                <a:solidFill>
                  <a:srgbClr val="FF0000"/>
                </a:solidFill>
              </a:rPr>
              <a:t>: </a:t>
            </a:r>
            <a:r>
              <a:rPr lang="en-US" sz="1800" dirty="0" smtClean="0">
                <a:solidFill>
                  <a:schemeClr val="tx1"/>
                </a:solidFill>
              </a:rPr>
              <a:t>363698007</a:t>
            </a:r>
            <a:r>
              <a:rPr lang="en-AU" sz="2400" b="1" dirty="0" smtClean="0">
                <a:solidFill>
                  <a:srgbClr val="00B0F0"/>
                </a:solidFill>
              </a:rPr>
              <a:t> </a:t>
            </a:r>
            <a:r>
              <a:rPr lang="en-AU" sz="2400" b="1" dirty="0">
                <a:solidFill>
                  <a:srgbClr val="00B0F0"/>
                </a:solidFill>
              </a:rPr>
              <a:t>|</a:t>
            </a:r>
            <a:r>
              <a:rPr lang="en-AU" sz="1800" kern="1200" dirty="0"/>
              <a:t>Finding site</a:t>
            </a:r>
            <a:r>
              <a:rPr lang="en-AU" sz="2400" b="1" dirty="0">
                <a:solidFill>
                  <a:srgbClr val="00B0F0"/>
                </a:solidFill>
              </a:rPr>
              <a:t>|</a:t>
            </a:r>
            <a:r>
              <a:rPr lang="en-AU" sz="1800" kern="1200" dirty="0">
                <a:solidFill>
                  <a:srgbClr val="229BB8"/>
                </a:solidFill>
              </a:rPr>
              <a:t> = </a:t>
            </a:r>
            <a:r>
              <a:rPr lang="en-AU" sz="1800" kern="1200" dirty="0">
                <a:solidFill>
                  <a:srgbClr val="FF0000"/>
                </a:solidFill>
              </a:rPr>
              <a:t>&lt;&lt;</a:t>
            </a:r>
            <a:r>
              <a:rPr lang="en-AU" sz="1800" kern="1200" dirty="0">
                <a:solidFill>
                  <a:srgbClr val="229BB8"/>
                </a:solidFill>
              </a:rPr>
              <a:t> </a:t>
            </a:r>
            <a:r>
              <a:rPr lang="en-US" sz="1800" dirty="0">
                <a:solidFill>
                  <a:schemeClr val="tx1"/>
                </a:solidFill>
              </a:rPr>
              <a:t>80891009</a:t>
            </a:r>
            <a:r>
              <a:rPr lang="en-US" sz="1800" kern="1200" dirty="0">
                <a:solidFill>
                  <a:srgbClr val="229BB8"/>
                </a:solidFill>
              </a:rPr>
              <a:t> </a:t>
            </a:r>
            <a:r>
              <a:rPr lang="en-US" sz="2400" b="1" dirty="0">
                <a:solidFill>
                  <a:srgbClr val="00B0F0"/>
                </a:solidFill>
              </a:rPr>
              <a:t>|</a:t>
            </a:r>
            <a:r>
              <a:rPr lang="en-US" sz="1800" kern="1200" dirty="0"/>
              <a:t>Heart structure</a:t>
            </a:r>
            <a:r>
              <a:rPr lang="en-US" sz="2400" b="1" dirty="0">
                <a:solidFill>
                  <a:srgbClr val="00B0F0"/>
                </a:solidFill>
              </a:rPr>
              <a:t>| </a:t>
            </a:r>
            <a:r>
              <a:rPr lang="en-AU" sz="1800" kern="1200" dirty="0">
                <a:solidFill>
                  <a:srgbClr val="FF0000"/>
                </a:solidFill>
              </a:rPr>
              <a:t>{{ </a:t>
            </a:r>
            <a:r>
              <a:rPr lang="en-AU" sz="1800" kern="1200" dirty="0" err="1">
                <a:solidFill>
                  <a:srgbClr val="FF0000"/>
                </a:solidFill>
              </a:rPr>
              <a:t>definitionStatus</a:t>
            </a:r>
            <a:r>
              <a:rPr lang="en-AU" sz="1800" kern="1200" dirty="0">
                <a:solidFill>
                  <a:srgbClr val="FF0000"/>
                </a:solidFill>
              </a:rPr>
              <a:t> = defined}}</a:t>
            </a:r>
            <a:endParaRPr lang="en-US" sz="2400" b="1" dirty="0" smtClean="0">
              <a:solidFill>
                <a:srgbClr val="00B0F0"/>
              </a:solidFill>
            </a:endParaRPr>
          </a:p>
          <a:p>
            <a:pPr marL="1068388" lvl="1" indent="-841375">
              <a:buNone/>
            </a:pPr>
            <a:r>
              <a:rPr lang="en-AU" sz="1800" kern="1200" dirty="0" smtClean="0">
                <a:solidFill>
                  <a:srgbClr val="FF0000"/>
                </a:solidFill>
              </a:rPr>
              <a:t>&lt;&lt;</a:t>
            </a:r>
            <a:r>
              <a:rPr lang="en-AU" sz="1800" kern="1200" dirty="0" smtClean="0">
                <a:solidFill>
                  <a:srgbClr val="229BB8"/>
                </a:solidFill>
              </a:rPr>
              <a:t> </a:t>
            </a:r>
            <a:r>
              <a:rPr lang="en-GB" sz="1800" dirty="0" smtClean="0">
                <a:solidFill>
                  <a:schemeClr val="tx1"/>
                </a:solidFill>
              </a:rPr>
              <a:t>404684003</a:t>
            </a:r>
            <a:r>
              <a:rPr lang="en-GB" sz="2400" b="1" dirty="0" smtClean="0">
                <a:solidFill>
                  <a:srgbClr val="00B0F0"/>
                </a:solidFill>
              </a:rPr>
              <a:t> </a:t>
            </a:r>
            <a:r>
              <a:rPr lang="en-AU" sz="2400" b="1" dirty="0" smtClean="0">
                <a:solidFill>
                  <a:srgbClr val="00B0F0"/>
                </a:solidFill>
              </a:rPr>
              <a:t>|</a:t>
            </a:r>
            <a:r>
              <a:rPr lang="en-AU" kern="1200" dirty="0" smtClean="0"/>
              <a:t>Clinical finding</a:t>
            </a:r>
            <a:r>
              <a:rPr lang="en-AU" sz="2400" b="1" dirty="0" smtClean="0">
                <a:solidFill>
                  <a:srgbClr val="00B0F0"/>
                </a:solidFill>
              </a:rPr>
              <a:t>|</a:t>
            </a:r>
            <a:r>
              <a:rPr lang="en-AU" sz="1800" kern="1200" dirty="0" smtClean="0">
                <a:solidFill>
                  <a:srgbClr val="FF0000"/>
                </a:solidFill>
              </a:rPr>
              <a:t>:</a:t>
            </a:r>
            <a:r>
              <a:rPr lang="en-AU" sz="1800" kern="1200" dirty="0" smtClean="0">
                <a:solidFill>
                  <a:srgbClr val="229BB8"/>
                </a:solidFill>
              </a:rPr>
              <a:t> </a:t>
            </a:r>
            <a:r>
              <a:rPr lang="en-US" sz="1800" dirty="0" smtClean="0">
                <a:solidFill>
                  <a:schemeClr val="tx1"/>
                </a:solidFill>
              </a:rPr>
              <a:t>363698007</a:t>
            </a:r>
            <a:r>
              <a:rPr lang="en-AU" sz="1800" kern="1200" dirty="0" smtClean="0">
                <a:solidFill>
                  <a:srgbClr val="229BB8"/>
                </a:solidFill>
              </a:rPr>
              <a:t> </a:t>
            </a:r>
            <a:r>
              <a:rPr lang="en-AU" sz="2400" b="1" dirty="0" smtClean="0">
                <a:solidFill>
                  <a:srgbClr val="00B0F0"/>
                </a:solidFill>
              </a:rPr>
              <a:t>|</a:t>
            </a:r>
            <a:r>
              <a:rPr lang="en-AU" kern="1200" dirty="0" smtClean="0"/>
              <a:t>Finding site</a:t>
            </a:r>
            <a:r>
              <a:rPr lang="en-AU" sz="2400" b="1" dirty="0" smtClean="0">
                <a:solidFill>
                  <a:srgbClr val="00B0F0"/>
                </a:solidFill>
              </a:rPr>
              <a:t>|</a:t>
            </a:r>
            <a:r>
              <a:rPr lang="en-AU" sz="1800" kern="1200" dirty="0" smtClean="0">
                <a:solidFill>
                  <a:srgbClr val="229BB8"/>
                </a:solidFill>
              </a:rPr>
              <a:t> </a:t>
            </a:r>
            <a:r>
              <a:rPr lang="en-AU" sz="1800" kern="1200" dirty="0" smtClean="0">
                <a:solidFill>
                  <a:srgbClr val="FF0000"/>
                </a:solidFill>
              </a:rPr>
              <a:t>= </a:t>
            </a:r>
          </a:p>
          <a:p>
            <a:pPr marL="1068388" lvl="1" indent="0">
              <a:buNone/>
            </a:pPr>
            <a:r>
              <a:rPr lang="en-AU" sz="1800" kern="1200" dirty="0" smtClean="0">
                <a:solidFill>
                  <a:srgbClr val="FF0000"/>
                </a:solidFill>
              </a:rPr>
              <a:t>(&lt;&lt;</a:t>
            </a:r>
            <a:r>
              <a:rPr lang="en-AU" sz="1800" kern="1200" dirty="0" smtClean="0">
                <a:solidFill>
                  <a:srgbClr val="229BB8"/>
                </a:solidFill>
              </a:rPr>
              <a:t> </a:t>
            </a:r>
            <a:r>
              <a:rPr lang="en-US" sz="1800" dirty="0" smtClean="0">
                <a:solidFill>
                  <a:schemeClr val="tx1"/>
                </a:solidFill>
              </a:rPr>
              <a:t>80891009</a:t>
            </a:r>
            <a:r>
              <a:rPr lang="en-US" sz="1800" kern="1200" dirty="0" smtClean="0">
                <a:solidFill>
                  <a:srgbClr val="229BB8"/>
                </a:solidFill>
              </a:rPr>
              <a:t> |</a:t>
            </a:r>
            <a:r>
              <a:rPr lang="en-US" kern="1200" dirty="0" smtClean="0"/>
              <a:t>Heart structure</a:t>
            </a:r>
            <a:r>
              <a:rPr lang="en-US" sz="1800" kern="1200" dirty="0" smtClean="0">
                <a:solidFill>
                  <a:srgbClr val="229BB8"/>
                </a:solidFill>
              </a:rPr>
              <a:t>| </a:t>
            </a:r>
            <a:r>
              <a:rPr lang="en-AU" sz="1800" kern="1200" dirty="0" smtClean="0">
                <a:solidFill>
                  <a:srgbClr val="FF0000"/>
                </a:solidFill>
              </a:rPr>
              <a:t>{{ </a:t>
            </a:r>
            <a:r>
              <a:rPr lang="en-AU" sz="1800" kern="1200" dirty="0" err="1" smtClean="0">
                <a:solidFill>
                  <a:srgbClr val="FF0000"/>
                </a:solidFill>
              </a:rPr>
              <a:t>definitionStatus</a:t>
            </a:r>
            <a:r>
              <a:rPr lang="en-AU" sz="1800" kern="1200" dirty="0" smtClean="0">
                <a:solidFill>
                  <a:srgbClr val="FF0000"/>
                </a:solidFill>
              </a:rPr>
              <a:t> = defined}}</a:t>
            </a:r>
            <a:r>
              <a:rPr lang="en-US" sz="1800" kern="1200" dirty="0" smtClean="0">
                <a:solidFill>
                  <a:srgbClr val="FF0000"/>
                </a:solidFill>
              </a:rPr>
              <a:t>)</a:t>
            </a:r>
          </a:p>
          <a:p>
            <a:pPr marL="12700" lvl="1" indent="0">
              <a:spcBef>
                <a:spcPts val="700"/>
              </a:spcBef>
              <a:buNone/>
            </a:pPr>
            <a:r>
              <a:rPr lang="en-AU" sz="1800" b="1" dirty="0" smtClean="0">
                <a:solidFill>
                  <a:schemeClr val="bg1">
                    <a:lumMod val="50000"/>
                  </a:schemeClr>
                </a:solidFill>
              </a:rPr>
              <a:t>Characteristic Type </a:t>
            </a:r>
            <a:r>
              <a:rPr lang="en-AU" sz="1800" b="1" dirty="0" smtClean="0">
                <a:solidFill>
                  <a:schemeClr val="bg1">
                    <a:lumMod val="75000"/>
                  </a:schemeClr>
                </a:solidFill>
              </a:rPr>
              <a:t>(relationship)</a:t>
            </a:r>
            <a:endParaRPr lang="en-AU" sz="1800" kern="1200" dirty="0">
              <a:solidFill>
                <a:schemeClr val="bg1">
                  <a:lumMod val="75000"/>
                </a:schemeClr>
              </a:solidFill>
            </a:endParaRPr>
          </a:p>
          <a:p>
            <a:pPr marL="185738" lvl="1" indent="0">
              <a:buNone/>
            </a:pPr>
            <a:r>
              <a:rPr lang="en-US" sz="1800" kern="1200" dirty="0">
                <a:solidFill>
                  <a:srgbClr val="FF0000"/>
                </a:solidFill>
              </a:rPr>
              <a:t>*</a:t>
            </a:r>
            <a:r>
              <a:rPr lang="en-AU" sz="1800" kern="1200" dirty="0">
                <a:solidFill>
                  <a:srgbClr val="FF0000"/>
                </a:solidFill>
              </a:rPr>
              <a:t> </a:t>
            </a:r>
            <a:r>
              <a:rPr lang="en-AU" sz="1800" kern="1200" dirty="0" smtClean="0">
                <a:solidFill>
                  <a:srgbClr val="FF0000"/>
                </a:solidFill>
              </a:rPr>
              <a:t>{{ </a:t>
            </a:r>
            <a:r>
              <a:rPr lang="en-AU" sz="1800" kern="1200" dirty="0" err="1" smtClean="0">
                <a:solidFill>
                  <a:srgbClr val="FF0000"/>
                </a:solidFill>
              </a:rPr>
              <a:t>characteristicTypeId</a:t>
            </a:r>
            <a:r>
              <a:rPr lang="en-AU" sz="1800" kern="1200" dirty="0" smtClean="0">
                <a:solidFill>
                  <a:srgbClr val="FF0000"/>
                </a:solidFill>
              </a:rPr>
              <a:t> = </a:t>
            </a:r>
            <a:r>
              <a:rPr lang="is-IS" sz="1800" kern="1200" dirty="0" smtClean="0">
                <a:solidFill>
                  <a:srgbClr val="FF0000"/>
                </a:solidFill>
              </a:rPr>
              <a:t>900000000000227009 |</a:t>
            </a:r>
            <a:r>
              <a:rPr lang="en-AU" sz="1800" kern="1200" dirty="0" smtClean="0">
                <a:solidFill>
                  <a:srgbClr val="FF0000"/>
                </a:solidFill>
              </a:rPr>
              <a:t>Additional relationship| </a:t>
            </a:r>
            <a:r>
              <a:rPr lang="en-AU" sz="1800" kern="1200" dirty="0">
                <a:solidFill>
                  <a:srgbClr val="FF0000"/>
                </a:solidFill>
              </a:rPr>
              <a:t>}}</a:t>
            </a:r>
          </a:p>
          <a:p>
            <a:pPr marL="185738" lvl="1" indent="0">
              <a:buNone/>
            </a:pPr>
            <a:r>
              <a:rPr lang="en-AU" sz="1800" kern="1200" dirty="0" smtClean="0">
                <a:solidFill>
                  <a:srgbClr val="FF0000"/>
                </a:solidFill>
              </a:rPr>
              <a:t>&lt;&lt; </a:t>
            </a:r>
            <a:r>
              <a:rPr lang="en-GB" sz="1800" dirty="0">
                <a:solidFill>
                  <a:schemeClr val="tx1"/>
                </a:solidFill>
              </a:rPr>
              <a:t>404684003</a:t>
            </a:r>
            <a:r>
              <a:rPr lang="en-GB" sz="1600" kern="1200" dirty="0">
                <a:solidFill>
                  <a:srgbClr val="229BB8"/>
                </a:solidFill>
              </a:rPr>
              <a:t> </a:t>
            </a:r>
            <a:r>
              <a:rPr lang="en-AU" sz="2400" b="1" dirty="0">
                <a:solidFill>
                  <a:srgbClr val="00B0F0"/>
                </a:solidFill>
              </a:rPr>
              <a:t>|</a:t>
            </a:r>
            <a:r>
              <a:rPr lang="en-AU" kern="1200" dirty="0" smtClean="0"/>
              <a:t>Clinical </a:t>
            </a:r>
            <a:r>
              <a:rPr lang="en-AU" kern="1200" dirty="0"/>
              <a:t>finding</a:t>
            </a:r>
            <a:r>
              <a:rPr lang="en-AU" sz="2400" b="1" dirty="0">
                <a:solidFill>
                  <a:srgbClr val="00B0F0"/>
                </a:solidFill>
              </a:rPr>
              <a:t>|</a:t>
            </a:r>
            <a:r>
              <a:rPr lang="en-AU" sz="1800" kern="1200" dirty="0">
                <a:solidFill>
                  <a:srgbClr val="FF0000"/>
                </a:solidFill>
              </a:rPr>
              <a:t>: </a:t>
            </a:r>
            <a:r>
              <a:rPr lang="en-AU" sz="1800" kern="1200" dirty="0" smtClean="0">
                <a:solidFill>
                  <a:srgbClr val="FF0000"/>
                </a:solidFill>
              </a:rPr>
              <a:t>( </a:t>
            </a:r>
            <a:r>
              <a:rPr lang="en-US" sz="1800" dirty="0" smtClean="0">
                <a:solidFill>
                  <a:schemeClr val="tx1"/>
                </a:solidFill>
              </a:rPr>
              <a:t>363698007</a:t>
            </a:r>
            <a:r>
              <a:rPr lang="en-AU" sz="1600" kern="1200" dirty="0" smtClean="0">
                <a:solidFill>
                  <a:srgbClr val="229BB8"/>
                </a:solidFill>
              </a:rPr>
              <a:t> </a:t>
            </a:r>
            <a:r>
              <a:rPr lang="en-AU" sz="2400" b="1" dirty="0">
                <a:solidFill>
                  <a:srgbClr val="00B0F0"/>
                </a:solidFill>
              </a:rPr>
              <a:t>|</a:t>
            </a:r>
            <a:r>
              <a:rPr lang="en-AU" kern="1200" dirty="0" smtClean="0"/>
              <a:t>Finding </a:t>
            </a:r>
            <a:r>
              <a:rPr lang="en-AU" kern="1200" dirty="0"/>
              <a:t>site</a:t>
            </a:r>
            <a:r>
              <a:rPr lang="en-AU" sz="2400" b="1" dirty="0">
                <a:solidFill>
                  <a:srgbClr val="00B0F0"/>
                </a:solidFill>
              </a:rPr>
              <a:t>| </a:t>
            </a:r>
            <a:r>
              <a:rPr lang="en-AU" sz="1800" kern="1200" dirty="0">
                <a:solidFill>
                  <a:srgbClr val="FF0000"/>
                </a:solidFill>
              </a:rPr>
              <a:t>=</a:t>
            </a:r>
            <a:r>
              <a:rPr lang="en-AU" sz="1600" kern="1200" dirty="0">
                <a:solidFill>
                  <a:srgbClr val="229BB8"/>
                </a:solidFill>
              </a:rPr>
              <a:t> </a:t>
            </a:r>
            <a:endParaRPr lang="en-AU" sz="1600" kern="1200" dirty="0" smtClean="0">
              <a:solidFill>
                <a:srgbClr val="229BB8"/>
              </a:solidFill>
            </a:endParaRPr>
          </a:p>
          <a:p>
            <a:pPr marL="1028700" lvl="1" indent="0">
              <a:buNone/>
            </a:pPr>
            <a:r>
              <a:rPr lang="en-US" sz="1800" dirty="0" smtClean="0">
                <a:solidFill>
                  <a:schemeClr val="tx1"/>
                </a:solidFill>
              </a:rPr>
              <a:t>80891009</a:t>
            </a:r>
            <a:r>
              <a:rPr lang="en-US" sz="1600" kern="1200" dirty="0" smtClean="0">
                <a:solidFill>
                  <a:srgbClr val="229BB8"/>
                </a:solidFill>
              </a:rPr>
              <a:t> </a:t>
            </a:r>
            <a:r>
              <a:rPr lang="en-US" sz="2400" b="1" dirty="0">
                <a:solidFill>
                  <a:srgbClr val="00B0F0"/>
                </a:solidFill>
              </a:rPr>
              <a:t>|</a:t>
            </a:r>
            <a:r>
              <a:rPr lang="en-US" kern="1200" dirty="0" smtClean="0"/>
              <a:t>Heart </a:t>
            </a:r>
            <a:r>
              <a:rPr lang="en-US" kern="1200" dirty="0"/>
              <a:t>structure</a:t>
            </a:r>
            <a:r>
              <a:rPr lang="en-US" sz="2400" b="1" dirty="0">
                <a:solidFill>
                  <a:srgbClr val="00B0F0"/>
                </a:solidFill>
              </a:rPr>
              <a:t>| </a:t>
            </a:r>
            <a:r>
              <a:rPr lang="en-AU" sz="1800" kern="1200" dirty="0" smtClean="0">
                <a:solidFill>
                  <a:srgbClr val="FF0000"/>
                </a:solidFill>
              </a:rPr>
              <a:t>{{ </a:t>
            </a:r>
            <a:r>
              <a:rPr lang="en-AU" sz="1800" kern="1200" dirty="0" err="1">
                <a:solidFill>
                  <a:srgbClr val="FF0000"/>
                </a:solidFill>
              </a:rPr>
              <a:t>characteristicType</a:t>
            </a:r>
            <a:r>
              <a:rPr lang="en-AU" sz="1800" kern="1200" dirty="0">
                <a:solidFill>
                  <a:srgbClr val="FF0000"/>
                </a:solidFill>
              </a:rPr>
              <a:t> = stated </a:t>
            </a:r>
            <a:r>
              <a:rPr lang="en-AU" sz="1800" kern="1200" dirty="0" smtClean="0">
                <a:solidFill>
                  <a:srgbClr val="FF0000"/>
                </a:solidFill>
              </a:rPr>
              <a:t>}} )</a:t>
            </a:r>
          </a:p>
          <a:p>
            <a:pPr marL="185738" lvl="1" indent="0">
              <a:buNone/>
            </a:pPr>
            <a:r>
              <a:rPr lang="en-AU" sz="1800" kern="1200" dirty="0">
                <a:solidFill>
                  <a:srgbClr val="FF0000"/>
                </a:solidFill>
              </a:rPr>
              <a:t>&lt;&lt; </a:t>
            </a:r>
            <a:r>
              <a:rPr lang="en-GB" sz="1800" dirty="0">
                <a:solidFill>
                  <a:schemeClr val="tx1"/>
                </a:solidFill>
              </a:rPr>
              <a:t>404684003</a:t>
            </a:r>
            <a:r>
              <a:rPr lang="en-GB" sz="1600" kern="1200" dirty="0">
                <a:solidFill>
                  <a:srgbClr val="229BB8"/>
                </a:solidFill>
              </a:rPr>
              <a:t> </a:t>
            </a:r>
            <a:r>
              <a:rPr lang="en-AU" sz="2400" b="1" dirty="0">
                <a:solidFill>
                  <a:srgbClr val="00B0F0"/>
                </a:solidFill>
              </a:rPr>
              <a:t>|</a:t>
            </a:r>
            <a:r>
              <a:rPr lang="en-AU" kern="1200" dirty="0"/>
              <a:t>Clinical finding</a:t>
            </a:r>
            <a:r>
              <a:rPr lang="en-AU" sz="2400" b="1" dirty="0">
                <a:solidFill>
                  <a:srgbClr val="00B0F0"/>
                </a:solidFill>
              </a:rPr>
              <a:t>|</a:t>
            </a:r>
            <a:r>
              <a:rPr lang="en-AU" sz="1800" kern="1200" dirty="0">
                <a:solidFill>
                  <a:srgbClr val="FF0000"/>
                </a:solidFill>
              </a:rPr>
              <a:t>: </a:t>
            </a:r>
            <a:r>
              <a:rPr lang="en-AU" sz="1800" kern="1200" dirty="0" smtClean="0">
                <a:solidFill>
                  <a:srgbClr val="FF0000"/>
                </a:solidFill>
              </a:rPr>
              <a:t> </a:t>
            </a:r>
            <a:r>
              <a:rPr lang="en-US" sz="1800" dirty="0">
                <a:solidFill>
                  <a:schemeClr val="tx1"/>
                </a:solidFill>
              </a:rPr>
              <a:t>363698007</a:t>
            </a:r>
            <a:r>
              <a:rPr lang="en-AU" sz="1600" kern="1200" dirty="0">
                <a:solidFill>
                  <a:srgbClr val="229BB8"/>
                </a:solidFill>
              </a:rPr>
              <a:t> </a:t>
            </a:r>
            <a:r>
              <a:rPr lang="en-AU" sz="2400" b="1" dirty="0">
                <a:solidFill>
                  <a:srgbClr val="00B0F0"/>
                </a:solidFill>
              </a:rPr>
              <a:t>|</a:t>
            </a:r>
            <a:r>
              <a:rPr lang="en-AU" kern="1200" dirty="0"/>
              <a:t>Finding site</a:t>
            </a:r>
            <a:r>
              <a:rPr lang="en-AU" sz="2400" b="1" dirty="0">
                <a:solidFill>
                  <a:srgbClr val="00B0F0"/>
                </a:solidFill>
              </a:rPr>
              <a:t>| </a:t>
            </a:r>
            <a:r>
              <a:rPr lang="en-AU" sz="1800" kern="1200" dirty="0">
                <a:solidFill>
                  <a:srgbClr val="FF0000"/>
                </a:solidFill>
              </a:rPr>
              <a:t>=</a:t>
            </a:r>
            <a:r>
              <a:rPr lang="en-AU" sz="1600" kern="1200" dirty="0">
                <a:solidFill>
                  <a:srgbClr val="229BB8"/>
                </a:solidFill>
              </a:rPr>
              <a:t> </a:t>
            </a:r>
            <a:endParaRPr lang="en-AU" sz="1600" kern="1200" dirty="0" smtClean="0">
              <a:solidFill>
                <a:srgbClr val="229BB8"/>
              </a:solidFill>
            </a:endParaRPr>
          </a:p>
          <a:p>
            <a:pPr marL="1028700" lvl="1" indent="0">
              <a:buNone/>
            </a:pPr>
            <a:r>
              <a:rPr lang="en-US" sz="1800" dirty="0" smtClean="0">
                <a:solidFill>
                  <a:schemeClr val="tx1"/>
                </a:solidFill>
              </a:rPr>
              <a:t>80891009</a:t>
            </a:r>
            <a:r>
              <a:rPr lang="en-US" sz="1600" kern="1200" dirty="0" smtClean="0">
                <a:solidFill>
                  <a:srgbClr val="229BB8"/>
                </a:solidFill>
              </a:rPr>
              <a:t> </a:t>
            </a:r>
            <a:r>
              <a:rPr lang="en-US" sz="2400" b="1" dirty="0">
                <a:solidFill>
                  <a:srgbClr val="00B0F0"/>
                </a:solidFill>
              </a:rPr>
              <a:t>|</a:t>
            </a:r>
            <a:r>
              <a:rPr lang="en-US" kern="1200" dirty="0"/>
              <a:t>Heart structure</a:t>
            </a:r>
            <a:r>
              <a:rPr lang="en-US" sz="2400" b="1" dirty="0">
                <a:solidFill>
                  <a:srgbClr val="00B0F0"/>
                </a:solidFill>
              </a:rPr>
              <a:t>| </a:t>
            </a:r>
            <a:r>
              <a:rPr lang="en-AU" sz="1800" kern="1200" dirty="0" smtClean="0">
                <a:solidFill>
                  <a:srgbClr val="FF0000"/>
                </a:solidFill>
              </a:rPr>
              <a:t>{{ </a:t>
            </a:r>
            <a:r>
              <a:rPr lang="en-AU" sz="1800" kern="1200" dirty="0" err="1">
                <a:solidFill>
                  <a:srgbClr val="FF0000"/>
                </a:solidFill>
              </a:rPr>
              <a:t>characteristicType</a:t>
            </a:r>
            <a:r>
              <a:rPr lang="en-AU" sz="1800" kern="1200" dirty="0">
                <a:solidFill>
                  <a:srgbClr val="FF0000"/>
                </a:solidFill>
              </a:rPr>
              <a:t> = stated }} </a:t>
            </a:r>
          </a:p>
          <a:p>
            <a:pPr marL="185738" indent="0">
              <a:buNone/>
            </a:pPr>
            <a:endParaRPr lang="en-AU" sz="2200" kern="1200" dirty="0" smtClean="0">
              <a:solidFill>
                <a:srgbClr val="FF0000"/>
              </a:solidFill>
            </a:endParaRPr>
          </a:p>
        </p:txBody>
      </p:sp>
    </p:spTree>
    <p:custDataLst>
      <p:tags r:id="rId1"/>
    </p:custDataLst>
    <p:extLst>
      <p:ext uri="{BB962C8B-B14F-4D97-AF65-F5344CB8AC3E}">
        <p14:creationId xmlns:p14="http://schemas.microsoft.com/office/powerpoint/2010/main" val="457651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010400" cy="579433"/>
          </a:xfrm>
        </p:spPr>
        <p:txBody>
          <a:bodyPr/>
          <a:lstStyle/>
          <a:p>
            <a:r>
              <a:rPr lang="en-AU" dirty="0" smtClean="0"/>
              <a:t>Lexical </a:t>
            </a:r>
            <a:r>
              <a:rPr lang="en-AU" dirty="0" smtClean="0"/>
              <a:t>Search</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spcBef>
                <a:spcPts val="600"/>
              </a:spcBef>
              <a:buNone/>
              <a:tabLst>
                <a:tab pos="2867025" algn="l"/>
                <a:tab pos="4489450" algn="l"/>
              </a:tabLst>
            </a:pPr>
            <a:r>
              <a:rPr lang="en-AU" b="1" dirty="0">
                <a:solidFill>
                  <a:schemeClr val="bg1">
                    <a:lumMod val="50000"/>
                  </a:schemeClr>
                </a:solidFill>
              </a:rPr>
              <a:t>Wild Card Match</a:t>
            </a:r>
          </a:p>
          <a:p>
            <a:pPr marL="431800" lvl="1" indent="-342900">
              <a:spcBef>
                <a:spcPts val="600"/>
              </a:spcBef>
              <a:tabLst>
                <a:tab pos="3408363" algn="ctr"/>
                <a:tab pos="4489450" algn="l"/>
              </a:tabLst>
            </a:pPr>
            <a:r>
              <a:rPr lang="en-US" dirty="0"/>
              <a:t>term = wild:"*heart*“</a:t>
            </a:r>
          </a:p>
          <a:p>
            <a:pPr marL="1588" lvl="1" indent="0">
              <a:buNone/>
              <a:tabLst>
                <a:tab pos="2867025" algn="l"/>
                <a:tab pos="4489450" algn="l"/>
              </a:tabLst>
            </a:pPr>
            <a:r>
              <a:rPr lang="en-AU" b="1" dirty="0" smtClean="0">
                <a:solidFill>
                  <a:schemeClr val="bg1">
                    <a:lumMod val="50000"/>
                  </a:schemeClr>
                </a:solidFill>
              </a:rPr>
              <a:t>Perl Regex</a:t>
            </a:r>
            <a:endParaRPr lang="en-AU" b="1" dirty="0">
              <a:solidFill>
                <a:schemeClr val="bg1">
                  <a:lumMod val="50000"/>
                </a:schemeClr>
              </a:solidFill>
            </a:endParaRPr>
          </a:p>
          <a:p>
            <a:pPr marL="431800" lvl="1" indent="-342900">
              <a:spcBef>
                <a:spcPts val="600"/>
              </a:spcBef>
              <a:tabLst>
                <a:tab pos="3408363" algn="ctr"/>
                <a:tab pos="4489450" algn="l"/>
              </a:tabLst>
            </a:pPr>
            <a:r>
              <a:rPr lang="en-US" dirty="0"/>
              <a:t>term = regex:".*heart.*"</a:t>
            </a:r>
            <a:endParaRPr lang="en-AU" dirty="0" smtClean="0"/>
          </a:p>
          <a:p>
            <a:pPr marL="1588" lvl="1" indent="0">
              <a:spcBef>
                <a:spcPts val="600"/>
              </a:spcBef>
              <a:buNone/>
              <a:tabLst>
                <a:tab pos="2867025" algn="l"/>
                <a:tab pos="4489450" algn="l"/>
              </a:tabLst>
            </a:pPr>
            <a:r>
              <a:rPr lang="en-AU" b="1" dirty="0" smtClean="0">
                <a:solidFill>
                  <a:schemeClr val="bg1">
                    <a:lumMod val="50000"/>
                  </a:schemeClr>
                </a:solidFill>
              </a:rPr>
              <a:t>Word Prefix Any Order</a:t>
            </a:r>
            <a:endParaRPr lang="en-AU" b="1" dirty="0">
              <a:solidFill>
                <a:schemeClr val="bg1">
                  <a:lumMod val="50000"/>
                </a:schemeClr>
              </a:solidFill>
            </a:endParaRPr>
          </a:p>
          <a:p>
            <a:pPr marL="431800" lvl="1" indent="-342900">
              <a:spcBef>
                <a:spcPts val="600"/>
              </a:spcBef>
              <a:tabLst>
                <a:tab pos="3408363" algn="ctr"/>
                <a:tab pos="4489450" algn="l"/>
              </a:tabLst>
            </a:pPr>
            <a:r>
              <a:rPr lang="en-US" dirty="0" smtClean="0"/>
              <a:t>term </a:t>
            </a:r>
            <a:r>
              <a:rPr lang="en-US" dirty="0"/>
              <a:t>= </a:t>
            </a:r>
            <a:r>
              <a:rPr lang="en-US" dirty="0" err="1" smtClean="0"/>
              <a:t>match:“hear</a:t>
            </a:r>
            <a:r>
              <a:rPr lang="en-US" dirty="0" smtClean="0"/>
              <a:t> </a:t>
            </a:r>
            <a:r>
              <a:rPr lang="en-US" dirty="0" err="1" smtClean="0"/>
              <a:t>att</a:t>
            </a:r>
            <a:r>
              <a:rPr lang="en-US" dirty="0" smtClean="0"/>
              <a:t>"</a:t>
            </a:r>
            <a:endParaRPr lang="en-AU" dirty="0"/>
          </a:p>
          <a:p>
            <a:pPr marL="88900" lvl="1" indent="0">
              <a:spcBef>
                <a:spcPts val="600"/>
              </a:spcBef>
              <a:buNone/>
              <a:tabLst>
                <a:tab pos="3408363" algn="ctr"/>
                <a:tab pos="4489450" algn="l"/>
              </a:tabLst>
            </a:pPr>
            <a:r>
              <a:rPr lang="en-AU" b="1" dirty="0" smtClean="0">
                <a:solidFill>
                  <a:schemeClr val="bg1">
                    <a:lumMod val="50000"/>
                  </a:schemeClr>
                </a:solidFill>
              </a:rPr>
              <a:t>Default (wild card match)</a:t>
            </a:r>
            <a:endParaRPr lang="en-AU" b="1" dirty="0">
              <a:solidFill>
                <a:schemeClr val="bg1">
                  <a:lumMod val="50000"/>
                </a:schemeClr>
              </a:solidFill>
            </a:endParaRPr>
          </a:p>
          <a:p>
            <a:pPr marL="431800" lvl="1" indent="-342900">
              <a:spcBef>
                <a:spcPts val="600"/>
              </a:spcBef>
              <a:tabLst>
                <a:tab pos="3408363" algn="ctr"/>
                <a:tab pos="4489450" algn="l"/>
              </a:tabLst>
            </a:pPr>
            <a:r>
              <a:rPr lang="en-US" dirty="0"/>
              <a:t>term = </a:t>
            </a:r>
            <a:r>
              <a:rPr lang="en-US" dirty="0" smtClean="0"/>
              <a:t>"*</a:t>
            </a:r>
            <a:r>
              <a:rPr lang="en-US" dirty="0"/>
              <a:t>heart*“</a:t>
            </a:r>
          </a:p>
          <a:p>
            <a:pPr marL="88900" lvl="1" indent="0">
              <a:spcBef>
                <a:spcPts val="600"/>
              </a:spcBef>
              <a:buNone/>
              <a:tabLst>
                <a:tab pos="3408363" algn="ctr"/>
                <a:tab pos="4489450" algn="l"/>
              </a:tabLst>
            </a:pPr>
            <a:endParaRPr lang="en-AU" dirty="0" smtClean="0"/>
          </a:p>
          <a:p>
            <a:pPr lvl="1"/>
            <a:endParaRPr lang="en-AU" dirty="0"/>
          </a:p>
          <a:p>
            <a:pPr lvl="1"/>
            <a:endParaRPr lang="en-AU" dirty="0" smtClean="0"/>
          </a:p>
          <a:p>
            <a:pPr lvl="1"/>
            <a:endParaRPr lang="en-AU" dirty="0" smtClean="0"/>
          </a:p>
        </p:txBody>
      </p:sp>
    </p:spTree>
    <p:custDataLst>
      <p:tags r:id="rId1"/>
    </p:custDataLst>
    <p:extLst>
      <p:ext uri="{BB962C8B-B14F-4D97-AF65-F5344CB8AC3E}">
        <p14:creationId xmlns:p14="http://schemas.microsoft.com/office/powerpoint/2010/main" val="1118295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7" y="1428736"/>
            <a:ext cx="8377518" cy="4937340"/>
          </a:xfrm>
        </p:spPr>
        <p:txBody>
          <a:bodyPr/>
          <a:lstStyle/>
          <a:p>
            <a:pPr marL="0" lvl="1" indent="-39687">
              <a:buClr>
                <a:srgbClr val="0055B0"/>
              </a:buClr>
              <a:buNone/>
            </a:pPr>
            <a:r>
              <a:rPr lang="en-AU" sz="1800" b="1" dirty="0" smtClean="0">
                <a:solidFill>
                  <a:schemeClr val="bg1">
                    <a:lumMod val="50000"/>
                  </a:schemeClr>
                </a:solidFill>
              </a:rPr>
              <a:t>Term </a:t>
            </a:r>
            <a:r>
              <a:rPr lang="en-AU" sz="1800" b="1" dirty="0" smtClean="0">
                <a:solidFill>
                  <a:schemeClr val="bg1">
                    <a:lumMod val="75000"/>
                  </a:schemeClr>
                </a:solidFill>
              </a:rPr>
              <a:t>(description)</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smtClean="0"/>
              <a:t>Disease</a:t>
            </a:r>
            <a:r>
              <a:rPr lang="en-US" sz="2400" b="1" dirty="0" smtClean="0">
                <a:solidFill>
                  <a:srgbClr val="00B0F0"/>
                </a:solidFill>
              </a:rPr>
              <a:t>| </a:t>
            </a:r>
            <a:r>
              <a:rPr lang="en-US" sz="1800" kern="1200" dirty="0">
                <a:solidFill>
                  <a:srgbClr val="FF0000"/>
                </a:solidFill>
              </a:rPr>
              <a:t>{{ term = “*heart*” </a:t>
            </a:r>
            <a:r>
              <a:rPr lang="en-US" sz="1800" kern="1200" dirty="0" smtClean="0">
                <a:solidFill>
                  <a:srgbClr val="FF0000"/>
                </a:solidFill>
              </a:rPr>
              <a:t>}}</a:t>
            </a:r>
            <a:endParaRPr lang="en-AU" sz="1800" kern="1200" dirty="0" smtClean="0">
              <a:solidFill>
                <a:srgbClr val="FF0000"/>
              </a:solidFill>
            </a:endParaRPr>
          </a:p>
          <a:p>
            <a:pPr marL="0" lvl="1" indent="-39687">
              <a:spcBef>
                <a:spcPts val="700"/>
              </a:spcBef>
              <a:buClr>
                <a:srgbClr val="0055B0"/>
              </a:buClr>
              <a:buNone/>
            </a:pPr>
            <a:r>
              <a:rPr lang="en-AU" sz="1800" b="1" dirty="0">
                <a:solidFill>
                  <a:schemeClr val="bg1">
                    <a:lumMod val="50000"/>
                  </a:schemeClr>
                </a:solidFill>
              </a:rPr>
              <a:t>Type </a:t>
            </a:r>
            <a:r>
              <a:rPr lang="en-AU" sz="1800" b="1" dirty="0">
                <a:solidFill>
                  <a:schemeClr val="bg1">
                    <a:lumMod val="75000"/>
                  </a:schemeClr>
                </a:solidFill>
              </a:rPr>
              <a:t>(description</a:t>
            </a:r>
            <a:r>
              <a:rPr lang="en-AU" sz="1800" b="1" dirty="0" smtClean="0">
                <a:solidFill>
                  <a:schemeClr val="bg1">
                    <a:lumMod val="75000"/>
                  </a:schemeClr>
                </a:solidFill>
              </a:rPr>
              <a:t>)</a:t>
            </a:r>
          </a:p>
          <a:p>
            <a:pPr marL="185738" lvl="1" indent="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a:t>
            </a:r>
            <a:r>
              <a:rPr lang="en-US" sz="1800" kern="1200" dirty="0" smtClean="0">
                <a:solidFill>
                  <a:srgbClr val="FF0000"/>
                </a:solidFill>
              </a:rPr>
              <a:t>*”, </a:t>
            </a:r>
          </a:p>
          <a:p>
            <a:pPr marL="1470025" lvl="1" indent="-14288">
              <a:buClr>
                <a:srgbClr val="0055B0"/>
              </a:buClr>
              <a:buNone/>
            </a:pPr>
            <a:r>
              <a:rPr lang="en-US" sz="1800" kern="1200" dirty="0" err="1">
                <a:solidFill>
                  <a:srgbClr val="FF0000"/>
                </a:solidFill>
              </a:rPr>
              <a:t>typeId</a:t>
            </a:r>
            <a:r>
              <a:rPr lang="en-US" sz="1800" kern="1200" dirty="0">
                <a:solidFill>
                  <a:srgbClr val="FF0000"/>
                </a:solidFill>
              </a:rPr>
              <a:t> =  900000000000013009 |Synonym</a:t>
            </a:r>
            <a:r>
              <a:rPr lang="en-US" sz="1800" kern="1200" dirty="0" smtClean="0">
                <a:solidFill>
                  <a:srgbClr val="FF0000"/>
                </a:solidFill>
              </a:rPr>
              <a:t>| }}</a:t>
            </a:r>
            <a:endParaRPr lang="en-AU" sz="1800" kern="1200" dirty="0">
              <a:solidFill>
                <a:srgbClr val="FF0000"/>
              </a:solidFill>
            </a:endParaRPr>
          </a:p>
          <a:p>
            <a:pPr marL="185738" lvl="1" indent="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r>
              <a:rPr lang="en-US" sz="1800" kern="1200" dirty="0" err="1" smtClean="0">
                <a:solidFill>
                  <a:srgbClr val="FF0000"/>
                </a:solidFill>
              </a:rPr>
              <a:t>typeId</a:t>
            </a:r>
            <a:r>
              <a:rPr lang="en-US" sz="1800" kern="1200" dirty="0" smtClean="0">
                <a:solidFill>
                  <a:srgbClr val="FF0000"/>
                </a:solidFill>
              </a:rPr>
              <a:t> </a:t>
            </a:r>
            <a:r>
              <a:rPr lang="en-US" sz="1800" kern="1200" dirty="0">
                <a:solidFill>
                  <a:srgbClr val="FF0000"/>
                </a:solidFill>
              </a:rPr>
              <a:t>=  </a:t>
            </a:r>
            <a:r>
              <a:rPr lang="en-US" sz="1800" kern="1200" dirty="0" smtClean="0">
                <a:solidFill>
                  <a:srgbClr val="FF0000"/>
                </a:solidFill>
              </a:rPr>
              <a:t>synonym }}</a:t>
            </a:r>
            <a:endParaRPr lang="en-AU" sz="1800" kern="1200" dirty="0">
              <a:solidFill>
                <a:srgbClr val="FF0000"/>
              </a:solidFill>
            </a:endParaRPr>
          </a:p>
          <a:p>
            <a:pPr marL="0" lvl="1" indent="-39687">
              <a:spcBef>
                <a:spcPts val="700"/>
              </a:spcBef>
              <a:buClr>
                <a:srgbClr val="0055B0"/>
              </a:buClr>
              <a:buNone/>
            </a:pPr>
            <a:r>
              <a:rPr lang="en-AU" sz="1800" b="1" dirty="0" smtClean="0">
                <a:solidFill>
                  <a:schemeClr val="bg1">
                    <a:lumMod val="50000"/>
                  </a:schemeClr>
                </a:solidFill>
              </a:rPr>
              <a:t>Language </a:t>
            </a:r>
            <a:r>
              <a:rPr lang="en-AU" sz="1800" b="1" dirty="0">
                <a:solidFill>
                  <a:schemeClr val="bg1">
                    <a:lumMod val="50000"/>
                  </a:schemeClr>
                </a:solidFill>
              </a:rPr>
              <a:t>Code </a:t>
            </a:r>
            <a:r>
              <a:rPr lang="en-AU" sz="1800" b="1" dirty="0">
                <a:solidFill>
                  <a:schemeClr val="bg1">
                    <a:lumMod val="75000"/>
                  </a:schemeClr>
                </a:solidFill>
              </a:rPr>
              <a:t>(description)</a:t>
            </a:r>
          </a:p>
          <a:p>
            <a:pPr marL="185738" lvl="1" indent="0">
              <a:spcBef>
                <a:spcPts val="0"/>
              </a:spcBef>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endParaRPr lang="en-US" sz="1800" kern="1200" dirty="0" smtClean="0">
              <a:solidFill>
                <a:srgbClr val="FF0000"/>
              </a:solidFill>
            </a:endParaRPr>
          </a:p>
          <a:p>
            <a:pPr marL="1430338" lvl="1" indent="0">
              <a:spcBef>
                <a:spcPts val="0"/>
              </a:spcBef>
              <a:buNone/>
            </a:pPr>
            <a:r>
              <a:rPr lang="en-US" sz="1800" kern="1200" dirty="0" smtClean="0">
                <a:solidFill>
                  <a:srgbClr val="FF0000"/>
                </a:solidFill>
              </a:rPr>
              <a:t>type </a:t>
            </a:r>
            <a:r>
              <a:rPr lang="en-US" sz="1800" kern="1200" dirty="0">
                <a:solidFill>
                  <a:srgbClr val="FF0000"/>
                </a:solidFill>
              </a:rPr>
              <a:t>=  </a:t>
            </a:r>
            <a:r>
              <a:rPr lang="en-US" sz="1800" kern="1200" dirty="0" smtClean="0">
                <a:solidFill>
                  <a:srgbClr val="FF0000"/>
                </a:solidFill>
              </a:rPr>
              <a:t>synonym, </a:t>
            </a:r>
            <a:r>
              <a:rPr lang="en-US" sz="1800" kern="1200" dirty="0" err="1" smtClean="0">
                <a:solidFill>
                  <a:srgbClr val="FF0000"/>
                </a:solidFill>
              </a:rPr>
              <a:t>languageCode</a:t>
            </a:r>
            <a:r>
              <a:rPr lang="en-US" sz="1800" kern="1200" dirty="0" smtClean="0">
                <a:solidFill>
                  <a:srgbClr val="FF0000"/>
                </a:solidFill>
              </a:rPr>
              <a:t> = “</a:t>
            </a:r>
            <a:r>
              <a:rPr lang="en-US" sz="1800" kern="1200" dirty="0" err="1" smtClean="0">
                <a:solidFill>
                  <a:srgbClr val="FF0000"/>
                </a:solidFill>
              </a:rPr>
              <a:t>en</a:t>
            </a:r>
            <a:r>
              <a:rPr lang="en-US" sz="1800" kern="1200" dirty="0" smtClean="0">
                <a:solidFill>
                  <a:srgbClr val="FF0000"/>
                </a:solidFill>
              </a:rPr>
              <a:t>” }} </a:t>
            </a:r>
          </a:p>
          <a:p>
            <a:pPr marL="12700" lvl="1" indent="0">
              <a:spcBef>
                <a:spcPts val="700"/>
              </a:spcBef>
              <a:buNone/>
            </a:pPr>
            <a:r>
              <a:rPr lang="en-AU" sz="1800" b="1" dirty="0" smtClean="0">
                <a:solidFill>
                  <a:schemeClr val="bg1">
                    <a:lumMod val="50000"/>
                  </a:schemeClr>
                </a:solidFill>
              </a:rPr>
              <a:t>Case Significance </a:t>
            </a:r>
            <a:r>
              <a:rPr lang="en-AU" sz="1800" b="1" dirty="0">
                <a:solidFill>
                  <a:schemeClr val="bg1">
                    <a:lumMod val="75000"/>
                  </a:schemeClr>
                </a:solidFill>
              </a:rPr>
              <a:t>(description</a:t>
            </a:r>
            <a:r>
              <a:rPr lang="en-AU" sz="1800" b="1" dirty="0" smtClean="0">
                <a:solidFill>
                  <a:schemeClr val="bg1">
                    <a:lumMod val="75000"/>
                  </a:schemeClr>
                </a:solidFill>
              </a:rPr>
              <a:t>)</a:t>
            </a:r>
          </a:p>
          <a:p>
            <a:pPr marL="12700" lvl="1" indent="0">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endParaRPr lang="en-US" sz="1800" kern="1200" dirty="0" smtClean="0">
              <a:solidFill>
                <a:srgbClr val="FF0000"/>
              </a:solidFill>
            </a:endParaRPr>
          </a:p>
          <a:p>
            <a:pPr marL="1470025" lvl="1" indent="0">
              <a:buNone/>
            </a:pPr>
            <a:r>
              <a:rPr lang="en-US" sz="1800" kern="1200" dirty="0" err="1" smtClean="0">
                <a:solidFill>
                  <a:srgbClr val="FF0000"/>
                </a:solidFill>
              </a:rPr>
              <a:t>caseSignificanceId</a:t>
            </a:r>
            <a:r>
              <a:rPr lang="en-US" sz="1800" kern="1200" dirty="0" smtClean="0">
                <a:solidFill>
                  <a:srgbClr val="FF0000"/>
                </a:solidFill>
              </a:rPr>
              <a:t> </a:t>
            </a:r>
            <a:r>
              <a:rPr lang="en-US" sz="1800" kern="1200" dirty="0">
                <a:solidFill>
                  <a:srgbClr val="FF0000"/>
                </a:solidFill>
              </a:rPr>
              <a:t>= 900000000000017005 |case sensitive|}}</a:t>
            </a:r>
            <a:endParaRPr lang="en-AU" sz="1800" kern="1200" dirty="0">
              <a:solidFill>
                <a:srgbClr val="FF0000"/>
              </a:solidFill>
            </a:endParaRPr>
          </a:p>
          <a:p>
            <a:pPr marL="12700" lvl="1" indent="0">
              <a:buNone/>
            </a:pPr>
            <a:r>
              <a:rPr lang="en-US" sz="1800" kern="1200" dirty="0" smtClean="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a:t>
            </a:r>
            <a:r>
              <a:rPr lang="en-US" sz="1800" kern="1200" dirty="0" smtClean="0">
                <a:solidFill>
                  <a:srgbClr val="FF0000"/>
                </a:solidFill>
              </a:rPr>
              <a:t>“*Heart</a:t>
            </a:r>
            <a:r>
              <a:rPr lang="en-US" sz="1800" kern="1200" dirty="0">
                <a:solidFill>
                  <a:srgbClr val="FF0000"/>
                </a:solidFill>
              </a:rPr>
              <a:t>*”, </a:t>
            </a:r>
            <a:r>
              <a:rPr lang="en-US" sz="1800" kern="1200" dirty="0" err="1" smtClean="0">
                <a:solidFill>
                  <a:srgbClr val="FF0000"/>
                </a:solidFill>
              </a:rPr>
              <a:t>caseSignificance</a:t>
            </a:r>
            <a:r>
              <a:rPr lang="en-US" sz="1800" kern="1200" dirty="0" smtClean="0">
                <a:solidFill>
                  <a:srgbClr val="FF0000"/>
                </a:solidFill>
              </a:rPr>
              <a:t> = sensitive }}</a:t>
            </a:r>
            <a:endParaRPr lang="en-AU" sz="1800" kern="1200" dirty="0">
              <a:solidFill>
                <a:schemeClr val="bg1">
                  <a:lumMod val="75000"/>
                </a:schemeClr>
              </a:solidFill>
            </a:endParaRPr>
          </a:p>
          <a:p>
            <a:pPr marL="12700" lvl="1" indent="0">
              <a:buNone/>
            </a:pPr>
            <a:endParaRPr lang="en-AU" sz="1800" kern="1200" dirty="0" smtClean="0">
              <a:solidFill>
                <a:srgbClr val="FF0000"/>
              </a:solidFill>
            </a:endParaRPr>
          </a:p>
          <a:p>
            <a:pPr marL="1028700" lvl="1" indent="0">
              <a:buNone/>
            </a:pPr>
            <a:endParaRPr lang="en-AU" sz="1800" kern="1200" dirty="0" smtClean="0">
              <a:solidFill>
                <a:srgbClr val="FF0000"/>
              </a:solidFill>
            </a:endParaRPr>
          </a:p>
        </p:txBody>
      </p:sp>
    </p:spTree>
    <p:custDataLst>
      <p:tags r:id="rId1"/>
    </p:custDataLst>
    <p:extLst>
      <p:ext uri="{BB962C8B-B14F-4D97-AF65-F5344CB8AC3E}">
        <p14:creationId xmlns:p14="http://schemas.microsoft.com/office/powerpoint/2010/main" val="1714809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a:t>
            </a:r>
            <a:r>
              <a:rPr lang="en-AU" dirty="0" smtClean="0"/>
              <a:t>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6" y="1428736"/>
            <a:ext cx="8673353" cy="4937340"/>
          </a:xfrm>
        </p:spPr>
        <p:txBody>
          <a:bodyPr/>
          <a:lstStyle/>
          <a:p>
            <a:pPr marL="0" lvl="1" indent="-39687">
              <a:buClr>
                <a:srgbClr val="0055B0"/>
              </a:buClr>
              <a:buNone/>
            </a:pPr>
            <a:r>
              <a:rPr lang="en-AU" sz="1800" b="1" dirty="0" smtClean="0">
                <a:solidFill>
                  <a:schemeClr val="bg1">
                    <a:lumMod val="50000"/>
                  </a:schemeClr>
                </a:solidFill>
              </a:rPr>
              <a:t>Language Reference Set </a:t>
            </a:r>
            <a:r>
              <a:rPr lang="en-AU" sz="1800" b="1" dirty="0" smtClean="0">
                <a:solidFill>
                  <a:schemeClr val="bg1">
                    <a:lumMod val="75000"/>
                  </a:schemeClr>
                </a:solidFill>
              </a:rPr>
              <a:t>(reference set)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smtClean="0"/>
              <a:t>Disease</a:t>
            </a:r>
            <a:r>
              <a:rPr lang="en-US" sz="2400" b="1" dirty="0" smtClean="0">
                <a:solidFill>
                  <a:srgbClr val="00B0F0"/>
                </a:solidFill>
              </a:rPr>
              <a:t>| </a:t>
            </a:r>
            <a:r>
              <a:rPr lang="en-US" sz="1800" kern="1200" dirty="0">
                <a:solidFill>
                  <a:srgbClr val="FF0000"/>
                </a:solidFill>
              </a:rPr>
              <a:t>{{ term = “*heart</a:t>
            </a:r>
            <a:r>
              <a:rPr lang="en-US" sz="1800" kern="1200" dirty="0" smtClean="0">
                <a:solidFill>
                  <a:srgbClr val="FF0000"/>
                </a:solidFill>
              </a:rPr>
              <a:t>*”,</a:t>
            </a:r>
          </a:p>
          <a:p>
            <a:pPr marL="1470025" lvl="1" indent="-14288">
              <a:buClr>
                <a:srgbClr val="0055B0"/>
              </a:buClr>
              <a:buNone/>
            </a:pPr>
            <a:r>
              <a:rPr lang="en-US" sz="1800" kern="1200" dirty="0" err="1">
                <a:solidFill>
                  <a:srgbClr val="FF0000"/>
                </a:solidFill>
              </a:rPr>
              <a:t>languageRefSetId</a:t>
            </a:r>
            <a:r>
              <a:rPr lang="en-US" sz="1800" kern="1200" dirty="0">
                <a:solidFill>
                  <a:srgbClr val="FF0000"/>
                </a:solidFill>
              </a:rPr>
              <a:t> =  900000000000508004 |GB English| }}</a:t>
            </a:r>
            <a:endParaRPr lang="en-AU" sz="1800" kern="1200" dirty="0">
              <a:solidFill>
                <a:srgbClr val="FF0000"/>
              </a:solidFill>
            </a:endParaRP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a:t>
            </a:r>
          </a:p>
          <a:p>
            <a:pPr marL="1470025" lvl="1" indent="-14288">
              <a:buClr>
                <a:srgbClr val="0055B0"/>
              </a:buClr>
              <a:buNone/>
            </a:pPr>
            <a:r>
              <a:rPr lang="en-US" sz="1800" kern="1200" dirty="0" err="1" smtClean="0">
                <a:solidFill>
                  <a:srgbClr val="FF0000"/>
                </a:solidFill>
              </a:rPr>
              <a:t>languageRefSet</a:t>
            </a:r>
            <a:r>
              <a:rPr lang="en-US" sz="1800" kern="1200" dirty="0" smtClean="0">
                <a:solidFill>
                  <a:srgbClr val="FF0000"/>
                </a:solidFill>
              </a:rPr>
              <a:t> </a:t>
            </a:r>
            <a:r>
              <a:rPr lang="en-US" sz="1800" kern="1200" dirty="0">
                <a:solidFill>
                  <a:srgbClr val="FF0000"/>
                </a:solidFill>
              </a:rPr>
              <a:t>=  </a:t>
            </a:r>
            <a:r>
              <a:rPr lang="en-US" sz="1800" kern="1200" dirty="0" err="1" smtClean="0">
                <a:solidFill>
                  <a:srgbClr val="FF0000"/>
                </a:solidFill>
              </a:rPr>
              <a:t>en-gb</a:t>
            </a:r>
            <a:r>
              <a:rPr lang="en-US" sz="1800" kern="1200" dirty="0" smtClean="0">
                <a:solidFill>
                  <a:srgbClr val="FF0000"/>
                </a:solidFill>
              </a:rPr>
              <a:t> </a:t>
            </a:r>
            <a:r>
              <a:rPr lang="en-US" sz="1800" kern="1200" dirty="0">
                <a:solidFill>
                  <a:srgbClr val="FF0000"/>
                </a:solidFill>
              </a:rPr>
              <a:t>}}</a:t>
            </a:r>
            <a:endParaRPr lang="en-AU" sz="1800" b="1" dirty="0" smtClean="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Preferred Term </a:t>
            </a:r>
            <a:r>
              <a:rPr lang="en-AU" sz="1800" b="1" dirty="0" smtClean="0">
                <a:solidFill>
                  <a:schemeClr val="bg1">
                    <a:lumMod val="75000"/>
                  </a:schemeClr>
                </a:solidFill>
              </a:rPr>
              <a:t>(language reference </a:t>
            </a:r>
            <a:r>
              <a:rPr lang="en-AU" sz="1800" b="1" dirty="0">
                <a:solidFill>
                  <a:schemeClr val="bg1">
                    <a:lumMod val="75000"/>
                  </a:schemeClr>
                </a:solidFill>
              </a:rPr>
              <a:t>set</a:t>
            </a:r>
            <a:r>
              <a:rPr lang="en-AU" sz="1800" b="1" dirty="0" smtClean="0">
                <a:solidFill>
                  <a:schemeClr val="bg1">
                    <a:lumMod val="75000"/>
                  </a:schemeClr>
                </a:solidFill>
              </a:rPr>
              <a: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a:t>
            </a:r>
            <a:r>
              <a:rPr lang="en-US" sz="1800" kern="1200" dirty="0" err="1" smtClean="0">
                <a:solidFill>
                  <a:srgbClr val="FF0000"/>
                </a:solidFill>
              </a:rPr>
              <a:t>preferredTerm</a:t>
            </a:r>
            <a:r>
              <a:rPr lang="en-US" sz="1800" kern="1200" dirty="0" smtClean="0">
                <a:solidFill>
                  <a:srgbClr val="FF0000"/>
                </a:solidFill>
              </a:rPr>
              <a:t> </a:t>
            </a:r>
            <a:r>
              <a:rPr lang="en-US" sz="1800" kern="1200" dirty="0">
                <a:solidFill>
                  <a:srgbClr val="FF0000"/>
                </a:solidFill>
              </a:rPr>
              <a:t>= “*heart</a:t>
            </a:r>
            <a:r>
              <a:rPr lang="en-US" sz="1800" kern="1200" dirty="0" smtClean="0">
                <a:solidFill>
                  <a:srgbClr val="FF0000"/>
                </a:solidFill>
              </a:rPr>
              <a:t>*”, </a:t>
            </a:r>
            <a:r>
              <a:rPr lang="en-US" sz="1800" kern="1200" dirty="0" err="1" smtClean="0">
                <a:solidFill>
                  <a:srgbClr val="FF0000"/>
                </a:solidFill>
              </a:rPr>
              <a:t>languageRefSet</a:t>
            </a:r>
            <a:r>
              <a:rPr lang="en-US" sz="1800" kern="1200" dirty="0" smtClean="0">
                <a:solidFill>
                  <a:srgbClr val="FF0000"/>
                </a:solidFill>
              </a:rPr>
              <a:t> = </a:t>
            </a:r>
            <a:r>
              <a:rPr lang="en-US" sz="1800" kern="1200" dirty="0" err="1" smtClean="0">
                <a:solidFill>
                  <a:srgbClr val="FF0000"/>
                </a:solidFill>
              </a:rPr>
              <a:t>en-gb</a:t>
            </a:r>
            <a:r>
              <a:rPr lang="en-US" sz="1800" kern="1200" dirty="0" smtClean="0">
                <a:solidFill>
                  <a:srgbClr val="FF0000"/>
                </a:solidFill>
              </a:rPr>
              <a:t>}}</a:t>
            </a:r>
            <a:endParaRPr lang="en-AU" sz="1800" b="1" dirty="0" smtClean="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Fully Specified Term </a:t>
            </a:r>
            <a:r>
              <a:rPr lang="en-AU" sz="1800" b="1" dirty="0">
                <a:solidFill>
                  <a:schemeClr val="bg1">
                    <a:lumMod val="75000"/>
                  </a:schemeClr>
                </a:solidFill>
              </a:rPr>
              <a:t>(language reference set)</a:t>
            </a:r>
          </a:p>
          <a:p>
            <a:pPr marL="185738" lvl="1" indent="-25400">
              <a:buClr>
                <a:srgbClr val="0055B0"/>
              </a:buClr>
              <a:buNone/>
            </a:pPr>
            <a:r>
              <a:rPr lang="en-US" sz="1800" kern="1200" dirty="0" smtClean="0">
                <a:solidFill>
                  <a:srgbClr val="FF0000"/>
                </a:solidFill>
              </a:rPr>
              <a:t>&lt;&lt; </a:t>
            </a:r>
            <a:r>
              <a:rPr lang="en-US" sz="1800" dirty="0" smtClean="0">
                <a:solidFill>
                  <a:schemeClr val="tx1"/>
                </a:solidFill>
              </a:rPr>
              <a:t>64572001</a:t>
            </a:r>
            <a:r>
              <a:rPr lang="en-US" sz="1800" kern="1200" dirty="0" smtClean="0">
                <a:solidFill>
                  <a:srgbClr val="229BB8"/>
                </a:solidFill>
              </a:rPr>
              <a:t> </a:t>
            </a:r>
            <a:r>
              <a:rPr lang="en-US" sz="2400" b="1" dirty="0" smtClean="0">
                <a:solidFill>
                  <a:srgbClr val="00B0F0"/>
                </a:solidFill>
              </a:rPr>
              <a:t>|</a:t>
            </a:r>
            <a:r>
              <a:rPr lang="en-US" sz="1800" kern="1200" dirty="0" smtClean="0"/>
              <a:t>Disease</a:t>
            </a:r>
            <a:r>
              <a:rPr lang="en-US" sz="2400" b="1" dirty="0" smtClean="0">
                <a:solidFill>
                  <a:srgbClr val="00B0F0"/>
                </a:solidFill>
              </a:rPr>
              <a:t>| </a:t>
            </a:r>
            <a:r>
              <a:rPr lang="en-US" sz="1800" kern="1200" dirty="0" smtClean="0">
                <a:solidFill>
                  <a:srgbClr val="FF0000"/>
                </a:solidFill>
              </a:rPr>
              <a:t>{{ </a:t>
            </a:r>
            <a:r>
              <a:rPr lang="en-US" sz="1800" kern="1200" dirty="0" err="1" smtClean="0">
                <a:solidFill>
                  <a:srgbClr val="FF0000"/>
                </a:solidFill>
              </a:rPr>
              <a:t>fullySpecifiedTerm</a:t>
            </a:r>
            <a:r>
              <a:rPr lang="en-US" sz="1800" kern="1200" dirty="0" smtClean="0">
                <a:solidFill>
                  <a:srgbClr val="FF0000"/>
                </a:solidFill>
              </a:rPr>
              <a:t> = </a:t>
            </a:r>
            <a:r>
              <a:rPr lang="en-US" sz="1800" kern="1200" dirty="0">
                <a:solidFill>
                  <a:srgbClr val="FF0000"/>
                </a:solidFill>
              </a:rPr>
              <a:t>“*heart*”, </a:t>
            </a:r>
            <a:r>
              <a:rPr lang="en-US" sz="1800" kern="1200" dirty="0" err="1" smtClean="0">
                <a:solidFill>
                  <a:srgbClr val="FF0000"/>
                </a:solidFill>
              </a:rPr>
              <a:t>languageRefSet</a:t>
            </a:r>
            <a:r>
              <a:rPr lang="en-US" sz="1800" kern="1200" dirty="0" smtClean="0">
                <a:solidFill>
                  <a:srgbClr val="FF0000"/>
                </a:solidFill>
              </a:rPr>
              <a:t>=</a:t>
            </a:r>
            <a:r>
              <a:rPr lang="en-US" sz="1800" kern="1200" dirty="0" err="1" smtClean="0">
                <a:solidFill>
                  <a:srgbClr val="FF0000"/>
                </a:solidFill>
              </a:rPr>
              <a:t>en-gb</a:t>
            </a:r>
            <a:r>
              <a:rPr lang="en-US" sz="1800" kern="1200" dirty="0">
                <a:solidFill>
                  <a:srgbClr val="FF0000"/>
                </a:solidFill>
              </a:rPr>
              <a:t>}}</a:t>
            </a:r>
            <a:endParaRPr lang="en-AU" sz="1800" b="1" dirty="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Acceptable Term </a:t>
            </a:r>
            <a:r>
              <a:rPr lang="en-AU" sz="1800" b="1" dirty="0">
                <a:solidFill>
                  <a:schemeClr val="bg1">
                    <a:lumMod val="75000"/>
                  </a:schemeClr>
                </a:solidFill>
              </a:rPr>
              <a:t>(language reference set)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smtClean="0">
                <a:solidFill>
                  <a:srgbClr val="FF0000"/>
                </a:solidFill>
              </a:rPr>
              <a:t>{{ </a:t>
            </a:r>
            <a:r>
              <a:rPr lang="en-US" sz="1800" kern="1200" dirty="0" err="1" smtClean="0">
                <a:solidFill>
                  <a:srgbClr val="FF0000"/>
                </a:solidFill>
              </a:rPr>
              <a:t>acceptableTerm</a:t>
            </a:r>
            <a:r>
              <a:rPr lang="en-US" sz="1800" kern="1200" dirty="0" smtClean="0">
                <a:solidFill>
                  <a:srgbClr val="FF0000"/>
                </a:solidFill>
              </a:rPr>
              <a:t> = “*</a:t>
            </a:r>
            <a:r>
              <a:rPr lang="en-US" sz="1800" kern="1200" dirty="0">
                <a:solidFill>
                  <a:srgbClr val="FF0000"/>
                </a:solidFill>
              </a:rPr>
              <a:t>heart*”, </a:t>
            </a:r>
            <a:r>
              <a:rPr lang="en-US" sz="1800" kern="1200" dirty="0" err="1">
                <a:solidFill>
                  <a:srgbClr val="FF0000"/>
                </a:solidFill>
              </a:rPr>
              <a:t>languageRefSet</a:t>
            </a:r>
            <a:r>
              <a:rPr lang="en-US" sz="1800" kern="1200" dirty="0">
                <a:solidFill>
                  <a:srgbClr val="FF0000"/>
                </a:solidFill>
              </a:rPr>
              <a:t> = </a:t>
            </a:r>
            <a:r>
              <a:rPr lang="en-US" sz="1800" kern="1200" dirty="0" err="1">
                <a:solidFill>
                  <a:srgbClr val="FF0000"/>
                </a:solidFill>
              </a:rPr>
              <a:t>en-gb</a:t>
            </a:r>
            <a:r>
              <a:rPr lang="en-US" sz="1800" kern="1200" dirty="0" smtClean="0">
                <a:solidFill>
                  <a:srgbClr val="FF0000"/>
                </a:solidFill>
              </a:rPr>
              <a:t>}}</a:t>
            </a:r>
            <a:endParaRPr lang="en-AU" sz="1800" b="1" dirty="0">
              <a:solidFill>
                <a:schemeClr val="bg1">
                  <a:lumMod val="50000"/>
                </a:schemeClr>
              </a:solidFill>
            </a:endParaRPr>
          </a:p>
        </p:txBody>
      </p:sp>
    </p:spTree>
    <p:custDataLst>
      <p:tags r:id="rId1"/>
    </p:custDataLst>
    <p:extLst>
      <p:ext uri="{BB962C8B-B14F-4D97-AF65-F5344CB8AC3E}">
        <p14:creationId xmlns:p14="http://schemas.microsoft.com/office/powerpoint/2010/main" val="1418235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dirty="0" smtClean="0"/>
              <a:t>Query Language</a:t>
            </a:r>
            <a:endParaRPr lang="en-AU" sz="44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28736"/>
            <a:ext cx="8686800" cy="4937340"/>
          </a:xfrm>
        </p:spPr>
        <p:txBody>
          <a:bodyPr/>
          <a:lstStyle/>
          <a:p>
            <a:pPr marL="129541" indent="0">
              <a:spcBef>
                <a:spcPts val="1200"/>
              </a:spcBef>
              <a:buNone/>
            </a:pPr>
            <a:r>
              <a:rPr lang="en-AU" dirty="0" err="1" smtClean="0"/>
              <a:t>preferredTerm</a:t>
            </a:r>
            <a:r>
              <a:rPr lang="en-AU" dirty="0" smtClean="0"/>
              <a:t> </a:t>
            </a:r>
            <a:r>
              <a:rPr lang="en-AU" dirty="0">
                <a:solidFill>
                  <a:schemeClr val="bg1">
                    <a:lumMod val="75000"/>
                  </a:schemeClr>
                </a:solidFill>
              </a:rPr>
              <a:t>(description)</a:t>
            </a:r>
            <a:endParaRPr lang="en-AU" dirty="0" smtClean="0"/>
          </a:p>
          <a:p>
            <a:pPr marL="703263" lvl="1" indent="-342900"/>
            <a:r>
              <a:rPr lang="en-US" kern="1200" dirty="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smtClean="0">
                <a:solidFill>
                  <a:srgbClr val="FF0000"/>
                </a:solidFill>
              </a:rPr>
              <a:t>{{</a:t>
            </a:r>
            <a:r>
              <a:rPr lang="en-US" kern="1200" dirty="0" err="1" smtClean="0">
                <a:solidFill>
                  <a:srgbClr val="FF0000"/>
                </a:solidFill>
              </a:rPr>
              <a:t>preferredTerm</a:t>
            </a:r>
            <a:r>
              <a:rPr lang="en-US" kern="1200" dirty="0" smtClean="0">
                <a:solidFill>
                  <a:srgbClr val="FF0000"/>
                </a:solidFill>
              </a:rPr>
              <a:t> </a:t>
            </a:r>
            <a:r>
              <a:rPr lang="en-US" kern="1200" dirty="0">
                <a:solidFill>
                  <a:srgbClr val="FF0000"/>
                </a:solidFill>
              </a:rPr>
              <a:t>= </a:t>
            </a:r>
            <a:r>
              <a:rPr lang="en-US" kern="1200" dirty="0" smtClean="0">
                <a:solidFill>
                  <a:srgbClr val="FF0000"/>
                </a:solidFill>
              </a:rPr>
              <a:t>“*heart*”, </a:t>
            </a:r>
          </a:p>
          <a:p>
            <a:pPr marL="1438275" lvl="1" indent="0">
              <a:buNone/>
            </a:pPr>
            <a:r>
              <a:rPr lang="en-US" kern="1200" dirty="0" err="1" smtClean="0">
                <a:solidFill>
                  <a:srgbClr val="FF0000"/>
                </a:solidFill>
              </a:rPr>
              <a:t>languageRefSet</a:t>
            </a:r>
            <a:r>
              <a:rPr lang="en-US" kern="1200" dirty="0" smtClean="0">
                <a:solidFill>
                  <a:srgbClr val="FF0000"/>
                </a:solidFill>
              </a:rPr>
              <a:t> = </a:t>
            </a:r>
            <a:r>
              <a:rPr lang="en-US" kern="1200" dirty="0" err="1" smtClean="0">
                <a:solidFill>
                  <a:srgbClr val="FF0000"/>
                </a:solidFill>
              </a:rPr>
              <a:t>en-gb</a:t>
            </a:r>
            <a:r>
              <a:rPr lang="en-US" kern="1200" dirty="0" smtClean="0">
                <a:solidFill>
                  <a:srgbClr val="FF0000"/>
                </a:solidFill>
              </a:rPr>
              <a:t> }}</a:t>
            </a:r>
            <a:endParaRPr lang="en-AU" kern="1200" dirty="0" smtClean="0">
              <a:solidFill>
                <a:srgbClr val="FF0000"/>
              </a:solidFill>
            </a:endParaRPr>
          </a:p>
          <a:p>
            <a:pPr marL="703263" lvl="1" indent="-342900"/>
            <a:endParaRPr lang="en-US" kern="1200" dirty="0" smtClean="0">
              <a:solidFill>
                <a:srgbClr val="229BB8"/>
              </a:solidFill>
            </a:endParaRPr>
          </a:p>
          <a:p>
            <a:pPr marL="85725" lvl="1" indent="0">
              <a:buNone/>
            </a:pPr>
            <a:r>
              <a:rPr lang="en-AU" sz="2400" dirty="0" smtClean="0">
                <a:solidFill>
                  <a:srgbClr val="0055B0"/>
                </a:solidFill>
              </a:rPr>
              <a:t>is a short form of . . .</a:t>
            </a:r>
            <a:endParaRPr lang="en-AU" sz="2400" dirty="0">
              <a:solidFill>
                <a:srgbClr val="0055B0"/>
              </a:solidFill>
            </a:endParaRPr>
          </a:p>
          <a:p>
            <a:pPr marL="703263" lvl="1" indent="-342900"/>
            <a:r>
              <a:rPr lang="en-US" kern="1200" dirty="0" smtClean="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a:solidFill>
                  <a:srgbClr val="FF0000"/>
                </a:solidFill>
              </a:rPr>
              <a:t>{{term = </a:t>
            </a:r>
            <a:r>
              <a:rPr lang="en-US" kern="1200" dirty="0" smtClean="0">
                <a:solidFill>
                  <a:srgbClr val="FF0000"/>
                </a:solidFill>
              </a:rPr>
              <a:t>“*heart*”, </a:t>
            </a:r>
            <a:endParaRPr lang="en-US" kern="1200" dirty="0">
              <a:solidFill>
                <a:srgbClr val="FF0000"/>
              </a:solidFill>
            </a:endParaRPr>
          </a:p>
          <a:p>
            <a:pPr marL="1438275" lvl="1" indent="0">
              <a:buNone/>
            </a:pPr>
            <a:r>
              <a:rPr lang="en-US" kern="1200" dirty="0" err="1">
                <a:solidFill>
                  <a:srgbClr val="FF0000"/>
                </a:solidFill>
              </a:rPr>
              <a:t>typeId</a:t>
            </a:r>
            <a:r>
              <a:rPr lang="en-US" kern="1200" dirty="0">
                <a:solidFill>
                  <a:srgbClr val="FF0000"/>
                </a:solidFill>
              </a:rPr>
              <a:t> = 900000000000013009 |synonym|, </a:t>
            </a:r>
          </a:p>
          <a:p>
            <a:pPr marL="1438275" lvl="1" indent="0">
              <a:buNone/>
            </a:pPr>
            <a:r>
              <a:rPr lang="en-US" kern="1200" dirty="0" err="1" smtClean="0">
                <a:solidFill>
                  <a:srgbClr val="FF0000"/>
                </a:solidFill>
              </a:rPr>
              <a:t>languageRefSet</a:t>
            </a:r>
            <a:r>
              <a:rPr lang="en-US" kern="1200" dirty="0" smtClean="0">
                <a:solidFill>
                  <a:srgbClr val="FF0000"/>
                </a:solidFill>
              </a:rPr>
              <a:t> = </a:t>
            </a:r>
            <a:r>
              <a:rPr lang="en-US" kern="1200" dirty="0" err="1" smtClean="0">
                <a:solidFill>
                  <a:srgbClr val="FF0000"/>
                </a:solidFill>
              </a:rPr>
              <a:t>en-gb</a:t>
            </a:r>
            <a:r>
              <a:rPr lang="en-US" kern="1200" dirty="0" smtClean="0">
                <a:solidFill>
                  <a:srgbClr val="FF0000"/>
                </a:solidFill>
              </a:rPr>
              <a:t>,</a:t>
            </a:r>
          </a:p>
          <a:p>
            <a:pPr marL="1438275" lvl="1" indent="0">
              <a:buNone/>
            </a:pPr>
            <a:r>
              <a:rPr lang="en-US" kern="1200" dirty="0" smtClean="0">
                <a:solidFill>
                  <a:srgbClr val="FF0000"/>
                </a:solidFill>
              </a:rPr>
              <a:t>languageRefSet.member.900000000000511003 |acceptability| </a:t>
            </a:r>
          </a:p>
          <a:p>
            <a:pPr marL="2149475" lvl="1" indent="0">
              <a:spcBef>
                <a:spcPts val="0"/>
              </a:spcBef>
              <a:buNone/>
            </a:pPr>
            <a:r>
              <a:rPr lang="en-US" kern="1200" dirty="0" smtClean="0">
                <a:solidFill>
                  <a:srgbClr val="FF0000"/>
                </a:solidFill>
              </a:rPr>
              <a:t>= 900000000000548007 |preferred| }}</a:t>
            </a:r>
          </a:p>
          <a:p>
            <a:pPr marL="703263" lvl="1" indent="-342900"/>
            <a:r>
              <a:rPr lang="en-US" kern="1200" dirty="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a:solidFill>
                  <a:srgbClr val="FF0000"/>
                </a:solidFill>
              </a:rPr>
              <a:t>{{term = “*heart*”, </a:t>
            </a:r>
          </a:p>
          <a:p>
            <a:pPr marL="1438275" lvl="1" indent="0">
              <a:buNone/>
            </a:pPr>
            <a:r>
              <a:rPr lang="en-US" kern="1200" dirty="0" err="1">
                <a:solidFill>
                  <a:srgbClr val="FF0000"/>
                </a:solidFill>
              </a:rPr>
              <a:t>typeId</a:t>
            </a:r>
            <a:r>
              <a:rPr lang="en-US" kern="1200" dirty="0">
                <a:solidFill>
                  <a:srgbClr val="FF0000"/>
                </a:solidFill>
              </a:rPr>
              <a:t> = 900000000000013009 |synonym|, </a:t>
            </a:r>
          </a:p>
          <a:p>
            <a:pPr marL="1438275" lvl="1" indent="0">
              <a:buNone/>
            </a:pPr>
            <a:r>
              <a:rPr lang="en-US" kern="1200" dirty="0" err="1">
                <a:solidFill>
                  <a:srgbClr val="FF0000"/>
                </a:solidFill>
              </a:rPr>
              <a:t>languageRefSet</a:t>
            </a:r>
            <a:r>
              <a:rPr lang="en-US" kern="1200" dirty="0">
                <a:solidFill>
                  <a:srgbClr val="FF0000"/>
                </a:solidFill>
              </a:rPr>
              <a:t> = </a:t>
            </a:r>
            <a:r>
              <a:rPr lang="en-US" kern="1200" dirty="0" err="1" smtClean="0">
                <a:solidFill>
                  <a:srgbClr val="FF0000"/>
                </a:solidFill>
              </a:rPr>
              <a:t>en-gb</a:t>
            </a:r>
            <a:endParaRPr lang="en-US" kern="1200" dirty="0" smtClean="0">
              <a:solidFill>
                <a:srgbClr val="FF0000"/>
              </a:solidFill>
            </a:endParaRPr>
          </a:p>
          <a:p>
            <a:pPr marL="1438275" lvl="1" indent="0">
              <a:buNone/>
            </a:pPr>
            <a:r>
              <a:rPr lang="en-US" kern="1200" dirty="0" smtClean="0">
                <a:solidFill>
                  <a:srgbClr val="FF0000"/>
                </a:solidFill>
              </a:rPr>
              <a:t>{{ member.900000000000511003 </a:t>
            </a:r>
            <a:r>
              <a:rPr lang="en-US" kern="1200" dirty="0">
                <a:solidFill>
                  <a:srgbClr val="FF0000"/>
                </a:solidFill>
              </a:rPr>
              <a:t>|acceptability| </a:t>
            </a:r>
          </a:p>
          <a:p>
            <a:pPr marL="2149475" lvl="1" indent="0">
              <a:spcBef>
                <a:spcPts val="0"/>
              </a:spcBef>
              <a:buNone/>
            </a:pPr>
            <a:r>
              <a:rPr lang="en-US" kern="1200" dirty="0">
                <a:solidFill>
                  <a:srgbClr val="FF0000"/>
                </a:solidFill>
              </a:rPr>
              <a:t>= 900000000000548007 |preferred| </a:t>
            </a:r>
            <a:r>
              <a:rPr lang="en-US" kern="1200" dirty="0" smtClean="0">
                <a:solidFill>
                  <a:srgbClr val="FF0000"/>
                </a:solidFill>
              </a:rPr>
              <a:t>}}  }}</a:t>
            </a:r>
            <a:endParaRPr lang="en-AU" kern="1200" dirty="0">
              <a:solidFill>
                <a:srgbClr val="FF0000"/>
              </a:solidFill>
            </a:endParaRPr>
          </a:p>
          <a:p>
            <a:pPr marL="2149475" lvl="1" indent="0">
              <a:spcBef>
                <a:spcPts val="0"/>
              </a:spcBef>
              <a:buNone/>
            </a:pPr>
            <a:endParaRPr lang="en-AU" kern="1200" dirty="0">
              <a:solidFill>
                <a:srgbClr val="1A788E"/>
              </a:solidFill>
            </a:endParaRPr>
          </a:p>
        </p:txBody>
      </p:sp>
    </p:spTree>
    <p:custDataLst>
      <p:tags r:id="rId1"/>
    </p:custDataLst>
    <p:extLst>
      <p:ext uri="{BB962C8B-B14F-4D97-AF65-F5344CB8AC3E}">
        <p14:creationId xmlns:p14="http://schemas.microsoft.com/office/powerpoint/2010/main" val="1079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dirty="0" smtClean="0"/>
              <a:t>Query Language</a:t>
            </a:r>
            <a:endParaRPr lang="en-AU" sz="44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28736"/>
            <a:ext cx="8686800" cy="4937340"/>
          </a:xfrm>
        </p:spPr>
        <p:txBody>
          <a:bodyPr/>
          <a:lstStyle/>
          <a:p>
            <a:pPr marL="129541" indent="0">
              <a:spcBef>
                <a:spcPts val="1200"/>
              </a:spcBef>
              <a:buNone/>
            </a:pPr>
            <a:r>
              <a:rPr lang="en-AU" dirty="0" err="1" smtClean="0"/>
              <a:t>fullySpecifiedName</a:t>
            </a:r>
            <a:r>
              <a:rPr lang="en-AU" dirty="0" smtClean="0"/>
              <a:t> </a:t>
            </a:r>
            <a:r>
              <a:rPr lang="en-AU" dirty="0">
                <a:solidFill>
                  <a:schemeClr val="bg1">
                    <a:lumMod val="75000"/>
                  </a:schemeClr>
                </a:solidFill>
              </a:rPr>
              <a:t>(description)</a:t>
            </a:r>
            <a:endParaRPr lang="en-AU" dirty="0" smtClean="0"/>
          </a:p>
          <a:p>
            <a:pPr marL="703263" lvl="1" indent="-342900"/>
            <a:r>
              <a:rPr lang="en-US" kern="1200" dirty="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smtClean="0">
                <a:solidFill>
                  <a:srgbClr val="FF0000"/>
                </a:solidFill>
              </a:rPr>
              <a:t>{{</a:t>
            </a:r>
            <a:r>
              <a:rPr lang="en-US" kern="1200" dirty="0" err="1" smtClean="0">
                <a:solidFill>
                  <a:srgbClr val="FF0000"/>
                </a:solidFill>
              </a:rPr>
              <a:t>fullySpecifiedName</a:t>
            </a:r>
            <a:r>
              <a:rPr lang="en-US" kern="1200" dirty="0" smtClean="0">
                <a:solidFill>
                  <a:srgbClr val="FF0000"/>
                </a:solidFill>
              </a:rPr>
              <a:t> </a:t>
            </a:r>
            <a:r>
              <a:rPr lang="en-US" kern="1200" dirty="0">
                <a:solidFill>
                  <a:srgbClr val="FF0000"/>
                </a:solidFill>
              </a:rPr>
              <a:t>= “.* heart .*”, </a:t>
            </a:r>
            <a:endParaRPr lang="en-US" kern="1200" dirty="0" smtClean="0">
              <a:solidFill>
                <a:srgbClr val="FF0000"/>
              </a:solidFill>
            </a:endParaRPr>
          </a:p>
          <a:p>
            <a:pPr marL="1438275" lvl="1" indent="0">
              <a:buNone/>
            </a:pPr>
            <a:r>
              <a:rPr lang="en-US" kern="1200" dirty="0" err="1" smtClean="0">
                <a:solidFill>
                  <a:srgbClr val="FF0000"/>
                </a:solidFill>
              </a:rPr>
              <a:t>languageRefSet</a:t>
            </a:r>
            <a:r>
              <a:rPr lang="en-US" kern="1200" dirty="0" smtClean="0">
                <a:solidFill>
                  <a:srgbClr val="FF0000"/>
                </a:solidFill>
              </a:rPr>
              <a:t> = </a:t>
            </a:r>
            <a:r>
              <a:rPr lang="en-US" kern="1200" dirty="0" err="1" smtClean="0">
                <a:solidFill>
                  <a:srgbClr val="FF0000"/>
                </a:solidFill>
              </a:rPr>
              <a:t>en-gb</a:t>
            </a:r>
            <a:r>
              <a:rPr lang="en-US" kern="1200" dirty="0" smtClean="0">
                <a:solidFill>
                  <a:srgbClr val="FF0000"/>
                </a:solidFill>
              </a:rPr>
              <a:t> }}</a:t>
            </a:r>
            <a:endParaRPr lang="en-AU" kern="1200" dirty="0" smtClean="0">
              <a:solidFill>
                <a:srgbClr val="FF0000"/>
              </a:solidFill>
            </a:endParaRPr>
          </a:p>
          <a:p>
            <a:pPr marL="703263" lvl="1" indent="-342900"/>
            <a:endParaRPr lang="en-US" kern="1200" dirty="0" smtClean="0">
              <a:solidFill>
                <a:srgbClr val="229BB8"/>
              </a:solidFill>
            </a:endParaRPr>
          </a:p>
          <a:p>
            <a:pPr marL="85725" lvl="1" indent="0">
              <a:buNone/>
            </a:pPr>
            <a:r>
              <a:rPr lang="en-AU" sz="2400" dirty="0" smtClean="0">
                <a:solidFill>
                  <a:srgbClr val="0055B0"/>
                </a:solidFill>
              </a:rPr>
              <a:t>is a short form of . . .</a:t>
            </a:r>
            <a:endParaRPr lang="en-AU" sz="2400" dirty="0">
              <a:solidFill>
                <a:srgbClr val="0055B0"/>
              </a:solidFill>
            </a:endParaRPr>
          </a:p>
          <a:p>
            <a:pPr marL="703263" lvl="1" indent="-342900"/>
            <a:r>
              <a:rPr lang="en-US" kern="1200" dirty="0" smtClean="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a:solidFill>
                  <a:srgbClr val="FF0000"/>
                </a:solidFill>
              </a:rPr>
              <a:t>{{term = </a:t>
            </a:r>
            <a:r>
              <a:rPr lang="en-US" kern="1200" dirty="0" smtClean="0">
                <a:solidFill>
                  <a:srgbClr val="FF0000"/>
                </a:solidFill>
              </a:rPr>
              <a:t>“*heart*”, </a:t>
            </a:r>
            <a:endParaRPr lang="en-US" kern="1200" dirty="0">
              <a:solidFill>
                <a:srgbClr val="FF0000"/>
              </a:solidFill>
            </a:endParaRPr>
          </a:p>
          <a:p>
            <a:pPr marL="1438275" lvl="1" indent="0">
              <a:buNone/>
            </a:pPr>
            <a:r>
              <a:rPr lang="en-US" kern="1200" dirty="0" err="1">
                <a:solidFill>
                  <a:srgbClr val="FF0000"/>
                </a:solidFill>
              </a:rPr>
              <a:t>typeId</a:t>
            </a:r>
            <a:r>
              <a:rPr lang="en-US" kern="1200" dirty="0">
                <a:solidFill>
                  <a:srgbClr val="FF0000"/>
                </a:solidFill>
              </a:rPr>
              <a:t> = </a:t>
            </a:r>
            <a:r>
              <a:rPr lang="en-US" sz="1800" dirty="0">
                <a:solidFill>
                  <a:srgbClr val="FF0000"/>
                </a:solidFill>
              </a:rPr>
              <a:t>900000000000003001</a:t>
            </a:r>
            <a:r>
              <a:rPr lang="en-US" kern="1200" dirty="0">
                <a:solidFill>
                  <a:srgbClr val="FF0000"/>
                </a:solidFill>
              </a:rPr>
              <a:t> </a:t>
            </a:r>
            <a:r>
              <a:rPr lang="en-US" kern="1200" dirty="0" smtClean="0">
                <a:solidFill>
                  <a:srgbClr val="FF0000"/>
                </a:solidFill>
              </a:rPr>
              <a:t>|fully specified name|, </a:t>
            </a:r>
            <a:endParaRPr lang="en-US" kern="1200" dirty="0">
              <a:solidFill>
                <a:srgbClr val="FF0000"/>
              </a:solidFill>
            </a:endParaRPr>
          </a:p>
          <a:p>
            <a:pPr marL="1438275" lvl="1" indent="0">
              <a:buNone/>
            </a:pPr>
            <a:r>
              <a:rPr lang="en-US" kern="1200" dirty="0" err="1" smtClean="0">
                <a:solidFill>
                  <a:srgbClr val="FF0000"/>
                </a:solidFill>
              </a:rPr>
              <a:t>languageRefSet</a:t>
            </a:r>
            <a:r>
              <a:rPr lang="en-US" kern="1200" dirty="0" smtClean="0">
                <a:solidFill>
                  <a:srgbClr val="FF0000"/>
                </a:solidFill>
              </a:rPr>
              <a:t> </a:t>
            </a:r>
            <a:r>
              <a:rPr lang="en-US" kern="1200" dirty="0">
                <a:solidFill>
                  <a:srgbClr val="FF0000"/>
                </a:solidFill>
              </a:rPr>
              <a:t>= </a:t>
            </a:r>
            <a:r>
              <a:rPr lang="en-US" kern="1200" dirty="0" err="1" smtClean="0">
                <a:solidFill>
                  <a:srgbClr val="FF0000"/>
                </a:solidFill>
              </a:rPr>
              <a:t>en-gb</a:t>
            </a:r>
            <a:r>
              <a:rPr lang="en-US" kern="1200" dirty="0" smtClean="0">
                <a:solidFill>
                  <a:srgbClr val="FF0000"/>
                </a:solidFill>
              </a:rPr>
              <a:t>,</a:t>
            </a:r>
          </a:p>
          <a:p>
            <a:pPr marL="1438275" lvl="1" indent="0">
              <a:buNone/>
            </a:pPr>
            <a:r>
              <a:rPr lang="en-US" kern="1200" dirty="0" smtClean="0">
                <a:solidFill>
                  <a:srgbClr val="FF0000"/>
                </a:solidFill>
              </a:rPr>
              <a:t>languageRefSet.member.900000000000511003 </a:t>
            </a:r>
            <a:r>
              <a:rPr lang="en-US" kern="1200" dirty="0">
                <a:solidFill>
                  <a:srgbClr val="FF0000"/>
                </a:solidFill>
              </a:rPr>
              <a:t>|acceptability| </a:t>
            </a:r>
            <a:endParaRPr lang="en-US" kern="1200" dirty="0" smtClean="0">
              <a:solidFill>
                <a:srgbClr val="FF0000"/>
              </a:solidFill>
            </a:endParaRPr>
          </a:p>
          <a:p>
            <a:pPr marL="2149475" lvl="1" indent="0">
              <a:spcBef>
                <a:spcPts val="0"/>
              </a:spcBef>
              <a:buNone/>
            </a:pPr>
            <a:r>
              <a:rPr lang="en-US" kern="1200" dirty="0">
                <a:solidFill>
                  <a:srgbClr val="FF0000"/>
                </a:solidFill>
              </a:rPr>
              <a:t>= </a:t>
            </a:r>
            <a:r>
              <a:rPr lang="en-US" kern="1200" dirty="0" smtClean="0">
                <a:solidFill>
                  <a:srgbClr val="FF0000"/>
                </a:solidFill>
              </a:rPr>
              <a:t>900000000000548007 |preferred| }}</a:t>
            </a:r>
          </a:p>
          <a:p>
            <a:pPr marL="703263" lvl="1" indent="-342900"/>
            <a:r>
              <a:rPr lang="en-US" kern="1200" dirty="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a:solidFill>
                  <a:srgbClr val="FF0000"/>
                </a:solidFill>
              </a:rPr>
              <a:t>{{term = “*heart*”, </a:t>
            </a:r>
          </a:p>
          <a:p>
            <a:pPr marL="1438275" lvl="1" indent="0">
              <a:buNone/>
            </a:pPr>
            <a:r>
              <a:rPr lang="en-US" kern="1200" dirty="0" err="1">
                <a:solidFill>
                  <a:srgbClr val="FF0000"/>
                </a:solidFill>
              </a:rPr>
              <a:t>typeId</a:t>
            </a:r>
            <a:r>
              <a:rPr lang="en-US" kern="1200" dirty="0">
                <a:solidFill>
                  <a:srgbClr val="FF0000"/>
                </a:solidFill>
              </a:rPr>
              <a:t> = 900000000000003001 |fully specified name|, </a:t>
            </a:r>
          </a:p>
          <a:p>
            <a:pPr marL="1438275" lvl="1" indent="0">
              <a:buNone/>
            </a:pPr>
            <a:r>
              <a:rPr lang="en-US" kern="1200" dirty="0" err="1">
                <a:solidFill>
                  <a:srgbClr val="FF0000"/>
                </a:solidFill>
              </a:rPr>
              <a:t>languageRefSet</a:t>
            </a:r>
            <a:r>
              <a:rPr lang="en-US" kern="1200" dirty="0">
                <a:solidFill>
                  <a:srgbClr val="FF0000"/>
                </a:solidFill>
              </a:rPr>
              <a:t> = </a:t>
            </a:r>
            <a:r>
              <a:rPr lang="en-US" kern="1200" dirty="0" err="1" smtClean="0">
                <a:solidFill>
                  <a:srgbClr val="FF0000"/>
                </a:solidFill>
              </a:rPr>
              <a:t>en-gb</a:t>
            </a:r>
            <a:endParaRPr lang="en-US" kern="1200" dirty="0">
              <a:solidFill>
                <a:srgbClr val="FF0000"/>
              </a:solidFill>
            </a:endParaRPr>
          </a:p>
          <a:p>
            <a:pPr marL="1438275" lvl="1" indent="0">
              <a:buNone/>
            </a:pPr>
            <a:r>
              <a:rPr lang="en-US" kern="1200" dirty="0" smtClean="0">
                <a:solidFill>
                  <a:srgbClr val="FF0000"/>
                </a:solidFill>
              </a:rPr>
              <a:t>{{ member.900000000000511003 </a:t>
            </a:r>
            <a:r>
              <a:rPr lang="en-US" kern="1200" dirty="0">
                <a:solidFill>
                  <a:srgbClr val="FF0000"/>
                </a:solidFill>
              </a:rPr>
              <a:t>|acceptability| </a:t>
            </a:r>
          </a:p>
          <a:p>
            <a:pPr marL="2149475" lvl="1" indent="0">
              <a:spcBef>
                <a:spcPts val="0"/>
              </a:spcBef>
              <a:buNone/>
            </a:pPr>
            <a:r>
              <a:rPr lang="en-US" kern="1200" dirty="0">
                <a:solidFill>
                  <a:srgbClr val="FF0000"/>
                </a:solidFill>
              </a:rPr>
              <a:t>= 900000000000548007 |preferred| </a:t>
            </a:r>
            <a:r>
              <a:rPr lang="en-US" kern="1200" dirty="0" smtClean="0">
                <a:solidFill>
                  <a:srgbClr val="FF0000"/>
                </a:solidFill>
              </a:rPr>
              <a:t>}}</a:t>
            </a:r>
            <a:endParaRPr lang="en-AU" kern="1200" dirty="0">
              <a:solidFill>
                <a:srgbClr val="FF0000"/>
              </a:solidFill>
            </a:endParaRPr>
          </a:p>
        </p:txBody>
      </p:sp>
    </p:spTree>
    <p:custDataLst>
      <p:tags r:id="rId1"/>
    </p:custDataLst>
    <p:extLst>
      <p:ext uri="{BB962C8B-B14F-4D97-AF65-F5344CB8AC3E}">
        <p14:creationId xmlns:p14="http://schemas.microsoft.com/office/powerpoint/2010/main" val="1465782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dirty="0" smtClean="0"/>
              <a:t>Query Language</a:t>
            </a:r>
            <a:endParaRPr lang="en-AU" sz="4400" baseline="10000" dirty="0">
              <a:solidFill>
                <a:srgbClr val="0055B0"/>
              </a:solidFill>
              <a:latin typeface="+mn-lt"/>
              <a:ea typeface="+mn-ea"/>
              <a:cs typeface="+mn-cs"/>
            </a:endParaRPr>
          </a:p>
        </p:txBody>
      </p:sp>
      <p:sp>
        <p:nvSpPr>
          <p:cNvPr id="3" name="Content Placeholder 2"/>
          <p:cNvSpPr>
            <a:spLocks noGrp="1"/>
          </p:cNvSpPr>
          <p:nvPr>
            <p:ph idx="1"/>
          </p:nvPr>
        </p:nvSpPr>
        <p:spPr>
          <a:xfrm>
            <a:off x="242277" y="1428736"/>
            <a:ext cx="8901723" cy="4937340"/>
          </a:xfrm>
        </p:spPr>
        <p:txBody>
          <a:bodyPr/>
          <a:lstStyle/>
          <a:p>
            <a:pPr marL="129541" indent="0">
              <a:spcBef>
                <a:spcPts val="1200"/>
              </a:spcBef>
              <a:buNone/>
            </a:pPr>
            <a:r>
              <a:rPr lang="en-AU" dirty="0" err="1" smtClean="0"/>
              <a:t>acceptableTerm</a:t>
            </a:r>
            <a:r>
              <a:rPr lang="en-AU" dirty="0" smtClean="0"/>
              <a:t> </a:t>
            </a:r>
            <a:r>
              <a:rPr lang="en-AU" dirty="0">
                <a:solidFill>
                  <a:schemeClr val="bg1">
                    <a:lumMod val="75000"/>
                  </a:schemeClr>
                </a:solidFill>
              </a:rPr>
              <a:t>(description)</a:t>
            </a:r>
            <a:endParaRPr lang="en-AU" dirty="0" smtClean="0"/>
          </a:p>
          <a:p>
            <a:pPr marL="703263" lvl="1" indent="-342900"/>
            <a:r>
              <a:rPr lang="en-US" kern="1200" dirty="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smtClean="0">
                <a:solidFill>
                  <a:srgbClr val="FF0000"/>
                </a:solidFill>
              </a:rPr>
              <a:t>{{</a:t>
            </a:r>
            <a:r>
              <a:rPr lang="en-US" kern="1200" dirty="0" err="1" smtClean="0">
                <a:solidFill>
                  <a:srgbClr val="FF0000"/>
                </a:solidFill>
              </a:rPr>
              <a:t>acceptableTerm</a:t>
            </a:r>
            <a:r>
              <a:rPr lang="en-US" kern="1200" dirty="0" smtClean="0">
                <a:solidFill>
                  <a:srgbClr val="FF0000"/>
                </a:solidFill>
              </a:rPr>
              <a:t> </a:t>
            </a:r>
            <a:r>
              <a:rPr lang="en-US" kern="1200" dirty="0">
                <a:solidFill>
                  <a:srgbClr val="FF0000"/>
                </a:solidFill>
              </a:rPr>
              <a:t>= </a:t>
            </a:r>
            <a:r>
              <a:rPr lang="en-US" kern="1200" dirty="0" smtClean="0">
                <a:solidFill>
                  <a:srgbClr val="FF0000"/>
                </a:solidFill>
              </a:rPr>
              <a:t>“*heart*”, </a:t>
            </a:r>
          </a:p>
          <a:p>
            <a:pPr marL="1438275" lvl="1" indent="0">
              <a:buNone/>
            </a:pPr>
            <a:r>
              <a:rPr lang="en-US" kern="1200" dirty="0" err="1" smtClean="0">
                <a:solidFill>
                  <a:srgbClr val="FF0000"/>
                </a:solidFill>
              </a:rPr>
              <a:t>languageRefSet</a:t>
            </a:r>
            <a:r>
              <a:rPr lang="en-US" kern="1200" dirty="0" smtClean="0">
                <a:solidFill>
                  <a:srgbClr val="FF0000"/>
                </a:solidFill>
              </a:rPr>
              <a:t> = </a:t>
            </a:r>
            <a:r>
              <a:rPr lang="en-US" kern="1200" dirty="0" err="1" smtClean="0">
                <a:solidFill>
                  <a:srgbClr val="FF0000"/>
                </a:solidFill>
              </a:rPr>
              <a:t>en-gb</a:t>
            </a:r>
            <a:r>
              <a:rPr lang="en-US" kern="1200" dirty="0" smtClean="0">
                <a:solidFill>
                  <a:srgbClr val="FF0000"/>
                </a:solidFill>
              </a:rPr>
              <a:t> }}</a:t>
            </a:r>
            <a:endParaRPr lang="en-AU" kern="1200" dirty="0" smtClean="0">
              <a:solidFill>
                <a:srgbClr val="FF0000"/>
              </a:solidFill>
            </a:endParaRPr>
          </a:p>
          <a:p>
            <a:pPr marL="703263" lvl="1" indent="-342900"/>
            <a:endParaRPr lang="en-US" kern="1200" dirty="0" smtClean="0">
              <a:solidFill>
                <a:srgbClr val="229BB8"/>
              </a:solidFill>
            </a:endParaRPr>
          </a:p>
          <a:p>
            <a:pPr marL="85725" lvl="1" indent="0">
              <a:buNone/>
            </a:pPr>
            <a:r>
              <a:rPr lang="en-AU" sz="2400" dirty="0" smtClean="0">
                <a:solidFill>
                  <a:srgbClr val="0055B0"/>
                </a:solidFill>
              </a:rPr>
              <a:t>is a short form of . . .</a:t>
            </a:r>
            <a:endParaRPr lang="en-AU" sz="2400" dirty="0">
              <a:solidFill>
                <a:srgbClr val="0055B0"/>
              </a:solidFill>
            </a:endParaRPr>
          </a:p>
          <a:p>
            <a:pPr marL="703263" lvl="1" indent="-342900"/>
            <a:r>
              <a:rPr lang="en-US" kern="1200" dirty="0" smtClean="0">
                <a:solidFill>
                  <a:srgbClr val="FF0000"/>
                </a:solidFill>
              </a:rPr>
              <a:t>&lt;&lt; </a:t>
            </a:r>
            <a:r>
              <a:rPr lang="en-US" sz="1800" dirty="0">
                <a:solidFill>
                  <a:schemeClr val="tx1"/>
                </a:solidFill>
              </a:rPr>
              <a:t>64572001</a:t>
            </a:r>
            <a:r>
              <a:rPr lang="en-US" kern="1200" dirty="0">
                <a:solidFill>
                  <a:srgbClr val="FF0000"/>
                </a:solidFill>
              </a:rPr>
              <a:t> </a:t>
            </a:r>
            <a:r>
              <a:rPr lang="en-US" b="1" dirty="0" smtClean="0">
                <a:solidFill>
                  <a:srgbClr val="00B0F0"/>
                </a:solidFill>
              </a:rPr>
              <a:t>|</a:t>
            </a:r>
            <a:r>
              <a:rPr lang="en-US" sz="1800" dirty="0"/>
              <a:t>Disease</a:t>
            </a:r>
            <a:r>
              <a:rPr lang="en-US" b="1" dirty="0" smtClean="0">
                <a:solidFill>
                  <a:srgbClr val="00B0F0"/>
                </a:solidFill>
              </a:rPr>
              <a:t>|</a:t>
            </a:r>
            <a:r>
              <a:rPr lang="en-US" kern="1200" dirty="0" smtClean="0">
                <a:solidFill>
                  <a:srgbClr val="FF0000"/>
                </a:solidFill>
              </a:rPr>
              <a:t> </a:t>
            </a:r>
            <a:r>
              <a:rPr lang="en-US" kern="1200" dirty="0">
                <a:solidFill>
                  <a:srgbClr val="FF0000"/>
                </a:solidFill>
              </a:rPr>
              <a:t>{{term = </a:t>
            </a:r>
            <a:r>
              <a:rPr lang="en-US" kern="1200" dirty="0" smtClean="0">
                <a:solidFill>
                  <a:srgbClr val="FF0000"/>
                </a:solidFill>
              </a:rPr>
              <a:t>“*heart*”, </a:t>
            </a:r>
            <a:endParaRPr lang="en-US" kern="1200" dirty="0">
              <a:solidFill>
                <a:srgbClr val="FF0000"/>
              </a:solidFill>
            </a:endParaRPr>
          </a:p>
          <a:p>
            <a:pPr marL="1438275" lvl="1" indent="0">
              <a:buNone/>
            </a:pPr>
            <a:r>
              <a:rPr lang="en-US" kern="1200" dirty="0" err="1">
                <a:solidFill>
                  <a:srgbClr val="FF0000"/>
                </a:solidFill>
              </a:rPr>
              <a:t>typeId</a:t>
            </a:r>
            <a:r>
              <a:rPr lang="en-US" kern="1200" dirty="0">
                <a:solidFill>
                  <a:srgbClr val="FF0000"/>
                </a:solidFill>
              </a:rPr>
              <a:t> = 900000000000013009 |synonym|</a:t>
            </a:r>
            <a:r>
              <a:rPr lang="en-US" kern="1200" dirty="0" smtClean="0">
                <a:solidFill>
                  <a:srgbClr val="FF0000"/>
                </a:solidFill>
              </a:rPr>
              <a:t>, </a:t>
            </a:r>
            <a:endParaRPr lang="en-US" kern="1200" dirty="0">
              <a:solidFill>
                <a:srgbClr val="FF0000"/>
              </a:solidFill>
            </a:endParaRPr>
          </a:p>
          <a:p>
            <a:pPr marL="1438275" lvl="1" indent="0">
              <a:buNone/>
            </a:pPr>
            <a:r>
              <a:rPr lang="en-US" kern="1200" dirty="0" err="1">
                <a:solidFill>
                  <a:srgbClr val="FF0000"/>
                </a:solidFill>
              </a:rPr>
              <a:t>languageRefSet</a:t>
            </a:r>
            <a:r>
              <a:rPr lang="en-US" kern="1200" dirty="0">
                <a:solidFill>
                  <a:srgbClr val="FF0000"/>
                </a:solidFill>
              </a:rPr>
              <a:t> = </a:t>
            </a:r>
            <a:r>
              <a:rPr lang="en-US" kern="1200" dirty="0" err="1" smtClean="0">
                <a:solidFill>
                  <a:srgbClr val="FF0000"/>
                </a:solidFill>
              </a:rPr>
              <a:t>en</a:t>
            </a:r>
            <a:r>
              <a:rPr lang="en-US" kern="1200" dirty="0" smtClean="0">
                <a:solidFill>
                  <a:srgbClr val="FF0000"/>
                </a:solidFill>
              </a:rPr>
              <a:t>-GB,</a:t>
            </a:r>
          </a:p>
          <a:p>
            <a:pPr marL="1438275" lvl="1" indent="0">
              <a:buNone/>
            </a:pPr>
            <a:r>
              <a:rPr lang="en-US" kern="1200" dirty="0" smtClean="0">
                <a:solidFill>
                  <a:srgbClr val="FF0000"/>
                </a:solidFill>
              </a:rPr>
              <a:t>(languageRefSet.member.900000000000511003 </a:t>
            </a:r>
            <a:r>
              <a:rPr lang="en-US" kern="1200" dirty="0">
                <a:solidFill>
                  <a:srgbClr val="FF0000"/>
                </a:solidFill>
              </a:rPr>
              <a:t>|acceptability| </a:t>
            </a:r>
            <a:endParaRPr lang="en-US" kern="1200" dirty="0" smtClean="0">
              <a:solidFill>
                <a:srgbClr val="FF0000"/>
              </a:solidFill>
            </a:endParaRPr>
          </a:p>
          <a:p>
            <a:pPr marL="2149475" lvl="1" indent="0">
              <a:spcBef>
                <a:spcPts val="0"/>
              </a:spcBef>
              <a:buNone/>
            </a:pPr>
            <a:r>
              <a:rPr lang="en-US" kern="1200" dirty="0">
                <a:solidFill>
                  <a:srgbClr val="FF0000"/>
                </a:solidFill>
              </a:rPr>
              <a:t>= 900000000000549004 |acceptable|</a:t>
            </a:r>
            <a:r>
              <a:rPr lang="en-US" kern="1200" dirty="0" smtClean="0">
                <a:solidFill>
                  <a:srgbClr val="FF0000"/>
                </a:solidFill>
              </a:rPr>
              <a:t> OR</a:t>
            </a:r>
          </a:p>
          <a:p>
            <a:pPr marL="1438275" lvl="1" indent="0">
              <a:buNone/>
            </a:pPr>
            <a:r>
              <a:rPr lang="en-US" kern="1200" dirty="0">
                <a:solidFill>
                  <a:srgbClr val="FF0000"/>
                </a:solidFill>
              </a:rPr>
              <a:t>languageRefSet.member.900000000000511003 |acceptability| </a:t>
            </a:r>
          </a:p>
          <a:p>
            <a:pPr marL="2149475" lvl="1" indent="0">
              <a:spcBef>
                <a:spcPts val="0"/>
              </a:spcBef>
              <a:buNone/>
            </a:pPr>
            <a:r>
              <a:rPr lang="en-US" kern="1200" dirty="0">
                <a:solidFill>
                  <a:srgbClr val="FF0000"/>
                </a:solidFill>
              </a:rPr>
              <a:t>= 900000000000548007 </a:t>
            </a:r>
            <a:r>
              <a:rPr lang="en-US" kern="1200" dirty="0" smtClean="0">
                <a:solidFill>
                  <a:srgbClr val="FF0000"/>
                </a:solidFill>
              </a:rPr>
              <a:t>|preferred| }}</a:t>
            </a:r>
            <a:endParaRPr lang="en-AU" kern="1200" dirty="0">
              <a:solidFill>
                <a:srgbClr val="FF0000"/>
              </a:solidFill>
            </a:endParaRPr>
          </a:p>
        </p:txBody>
      </p:sp>
    </p:spTree>
    <p:custDataLst>
      <p:tags r:id="rId1"/>
    </p:custDataLst>
    <p:extLst>
      <p:ext uri="{BB962C8B-B14F-4D97-AF65-F5344CB8AC3E}">
        <p14:creationId xmlns:p14="http://schemas.microsoft.com/office/powerpoint/2010/main" val="424375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a:t>
            </a:r>
            <a:r>
              <a:rPr lang="en-AU" dirty="0" smtClean="0"/>
              <a:t>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6" y="1428736"/>
            <a:ext cx="8673353" cy="4937340"/>
          </a:xfrm>
        </p:spPr>
        <p:txBody>
          <a:bodyPr/>
          <a:lstStyle/>
          <a:p>
            <a:pPr marL="0" lvl="1" indent="-39687">
              <a:spcBef>
                <a:spcPts val="700"/>
              </a:spcBef>
              <a:buClr>
                <a:srgbClr val="0055B0"/>
              </a:buClr>
              <a:buNone/>
            </a:pPr>
            <a:r>
              <a:rPr lang="en-AU" sz="1800" b="1" dirty="0" smtClean="0">
                <a:solidFill>
                  <a:schemeClr val="bg1">
                    <a:lumMod val="50000"/>
                  </a:schemeClr>
                </a:solidFill>
              </a:rPr>
              <a:t>Reference </a:t>
            </a:r>
            <a:r>
              <a:rPr lang="en-AU" sz="1800" b="1" dirty="0" smtClean="0">
                <a:solidFill>
                  <a:schemeClr val="bg1">
                    <a:lumMod val="50000"/>
                  </a:schemeClr>
                </a:solidFill>
              </a:rPr>
              <a:t>Set Attribute </a:t>
            </a:r>
            <a:r>
              <a:rPr lang="en-AU" sz="1800" b="1" dirty="0" smtClean="0">
                <a:solidFill>
                  <a:schemeClr val="bg1">
                    <a:lumMod val="75000"/>
                  </a:schemeClr>
                </a:solidFill>
              </a:rPr>
              <a:t>(reference set)</a:t>
            </a:r>
          </a:p>
          <a:p>
            <a:pPr marL="185738" lvl="1" indent="0">
              <a:buClr>
                <a:srgbClr val="0055B0"/>
              </a:buClr>
              <a:buNone/>
            </a:pPr>
            <a:r>
              <a:rPr lang="en-US" sz="1800" kern="1200" dirty="0" smtClean="0">
                <a:solidFill>
                  <a:srgbClr val="FF0000"/>
                </a:solidFill>
              </a:rPr>
              <a:t>^ </a:t>
            </a:r>
            <a:r>
              <a:rPr lang="cs-CZ" sz="1800" dirty="0">
                <a:solidFill>
                  <a:schemeClr val="tx1"/>
                </a:solidFill>
              </a:rPr>
              <a:t>711112009</a:t>
            </a:r>
            <a:r>
              <a:rPr lang="cs-CZ" sz="1800" dirty="0" smtClean="0"/>
              <a:t> </a:t>
            </a:r>
            <a:r>
              <a:rPr lang="en-US" sz="2400" b="1" dirty="0" smtClean="0">
                <a:solidFill>
                  <a:srgbClr val="00B0F0"/>
                </a:solidFill>
              </a:rPr>
              <a:t>|</a:t>
            </a:r>
            <a:r>
              <a:rPr lang="en-US" sz="1800" dirty="0" smtClean="0"/>
              <a:t>ICNP </a:t>
            </a:r>
            <a:r>
              <a:rPr lang="en-US" sz="1800" dirty="0"/>
              <a:t>diagnoses simple map reference set</a:t>
            </a:r>
            <a:r>
              <a:rPr lang="en-US" sz="2400" b="1" dirty="0" smtClean="0">
                <a:solidFill>
                  <a:srgbClr val="00B0F0"/>
                </a:solidFill>
              </a:rPr>
              <a:t>| </a:t>
            </a:r>
          </a:p>
          <a:p>
            <a:pPr marL="1470025" lvl="1" indent="0">
              <a:buClr>
                <a:srgbClr val="0055B0"/>
              </a:buClr>
              <a:buNone/>
            </a:pPr>
            <a:r>
              <a:rPr lang="en-US" sz="1800" kern="1200" dirty="0" smtClean="0">
                <a:solidFill>
                  <a:srgbClr val="FF0000"/>
                </a:solidFill>
              </a:rPr>
              <a:t>{{ </a:t>
            </a:r>
            <a:r>
              <a:rPr lang="en-US" sz="1800" kern="1200" dirty="0" err="1" smtClean="0">
                <a:solidFill>
                  <a:srgbClr val="FF0000"/>
                </a:solidFill>
              </a:rPr>
              <a:t>member.mapTarget</a:t>
            </a:r>
            <a:r>
              <a:rPr lang="en-US" sz="1800" kern="1200" dirty="0" smtClean="0">
                <a:solidFill>
                  <a:srgbClr val="FF0000"/>
                </a:solidFill>
              </a:rPr>
              <a:t> </a:t>
            </a:r>
            <a:r>
              <a:rPr lang="en-US" sz="1800" kern="1200" dirty="0">
                <a:solidFill>
                  <a:srgbClr val="FF0000"/>
                </a:solidFill>
              </a:rPr>
              <a:t>= </a:t>
            </a:r>
            <a:r>
              <a:rPr lang="en-US" sz="1800" kern="1200" dirty="0" smtClean="0">
                <a:solidFill>
                  <a:srgbClr val="FF0000"/>
                </a:solidFill>
              </a:rPr>
              <a:t>“R-FF2E9” </a:t>
            </a:r>
            <a:r>
              <a:rPr lang="en-US" sz="1800" kern="1200" dirty="0" smtClean="0">
                <a:solidFill>
                  <a:srgbClr val="FF0000"/>
                </a:solidFill>
              </a:rPr>
              <a:t>}}</a:t>
            </a:r>
          </a:p>
          <a:p>
            <a:pPr marL="703263" lvl="1" indent="-342900"/>
            <a:r>
              <a:rPr lang="en-AU" sz="1800" kern="1200" dirty="0">
                <a:solidFill>
                  <a:srgbClr val="FF0000"/>
                </a:solidFill>
              </a:rPr>
              <a:t>^ </a:t>
            </a:r>
            <a:r>
              <a:rPr lang="en-US" sz="1800" dirty="0">
                <a:solidFill>
                  <a:schemeClr val="tx1"/>
                </a:solidFill>
              </a:rPr>
              <a:t>700043003</a:t>
            </a:r>
            <a:r>
              <a:rPr lang="en-US" sz="1800" kern="1200" dirty="0">
                <a:solidFill>
                  <a:srgbClr val="FF0000"/>
                </a:solidFill>
              </a:rPr>
              <a:t> </a:t>
            </a:r>
            <a:r>
              <a:rPr lang="en-GB" sz="2400" b="1" dirty="0" smtClean="0">
                <a:solidFill>
                  <a:srgbClr val="00B0F0"/>
                </a:solidFill>
              </a:rPr>
              <a:t>|</a:t>
            </a:r>
            <a:r>
              <a:rPr lang="en-US" sz="1800" dirty="0" smtClean="0"/>
              <a:t>Example </a:t>
            </a:r>
            <a:r>
              <a:rPr lang="en-US" sz="1800" dirty="0"/>
              <a:t>problem list subset</a:t>
            </a:r>
            <a:r>
              <a:rPr lang="en-GB" sz="2400" b="1" dirty="0">
                <a:solidFill>
                  <a:srgbClr val="00B0F0"/>
                </a:solidFill>
              </a:rPr>
              <a:t>| </a:t>
            </a:r>
            <a:r>
              <a:rPr lang="en-GB" sz="1800" kern="1200" dirty="0">
                <a:solidFill>
                  <a:srgbClr val="FF0000"/>
                </a:solidFill>
              </a:rPr>
              <a:t>{{</a:t>
            </a:r>
            <a:r>
              <a:rPr lang="en-GB" sz="1800" kern="1200" dirty="0" err="1">
                <a:solidFill>
                  <a:srgbClr val="FF0000"/>
                </a:solidFill>
              </a:rPr>
              <a:t>member.active</a:t>
            </a:r>
            <a:r>
              <a:rPr lang="en-GB" sz="1800" kern="1200" dirty="0">
                <a:solidFill>
                  <a:srgbClr val="FF0000"/>
                </a:solidFill>
              </a:rPr>
              <a:t> = 1}}</a:t>
            </a:r>
          </a:p>
          <a:p>
            <a:pPr marL="703263" lvl="1" indent="-342900"/>
            <a:r>
              <a:rPr lang="en-AU" sz="1800" kern="1200" dirty="0">
                <a:solidFill>
                  <a:srgbClr val="FF0000"/>
                </a:solidFill>
              </a:rPr>
              <a:t>^ </a:t>
            </a:r>
            <a:r>
              <a:rPr lang="en-US" sz="1800" dirty="0">
                <a:solidFill>
                  <a:schemeClr val="tx1"/>
                </a:solidFill>
              </a:rPr>
              <a:t>700043003</a:t>
            </a:r>
            <a:r>
              <a:rPr lang="en-US" sz="1800" kern="1200" dirty="0">
                <a:solidFill>
                  <a:srgbClr val="FF0000"/>
                </a:solidFill>
              </a:rPr>
              <a:t> </a:t>
            </a:r>
            <a:r>
              <a:rPr lang="en-GB" sz="2400" b="1" dirty="0" smtClean="0">
                <a:solidFill>
                  <a:srgbClr val="00B0F0"/>
                </a:solidFill>
              </a:rPr>
              <a:t>|</a:t>
            </a:r>
            <a:r>
              <a:rPr lang="en-US" sz="1800" dirty="0" smtClean="0"/>
              <a:t>Example </a:t>
            </a:r>
            <a:r>
              <a:rPr lang="en-US" sz="1800" dirty="0"/>
              <a:t>problem list subset</a:t>
            </a:r>
            <a:r>
              <a:rPr lang="en-GB" sz="2400" b="1" dirty="0">
                <a:solidFill>
                  <a:srgbClr val="00B0F0"/>
                </a:solidFill>
              </a:rPr>
              <a:t>|</a:t>
            </a:r>
            <a:r>
              <a:rPr lang="en-GB" sz="1800" kern="1200" dirty="0">
                <a:solidFill>
                  <a:srgbClr val="FF0000"/>
                </a:solidFill>
              </a:rPr>
              <a:t> {{</a:t>
            </a:r>
            <a:r>
              <a:rPr lang="en-GB" sz="1800" kern="1200" dirty="0" err="1">
                <a:solidFill>
                  <a:srgbClr val="FF0000"/>
                </a:solidFill>
              </a:rPr>
              <a:t>member.referencedComponentId.active</a:t>
            </a:r>
            <a:r>
              <a:rPr lang="en-GB" sz="1800" kern="1200" dirty="0">
                <a:solidFill>
                  <a:srgbClr val="FF0000"/>
                </a:solidFill>
              </a:rPr>
              <a:t> = 1}}</a:t>
            </a:r>
            <a:endParaRPr lang="en-AU" sz="1800" kern="1200" dirty="0">
              <a:solidFill>
                <a:srgbClr val="FF0000"/>
              </a:solidFill>
            </a:endParaRPr>
          </a:p>
          <a:p>
            <a:pPr marL="703263" lvl="1" indent="-342900"/>
            <a:r>
              <a:rPr lang="en-AU" sz="1800" kern="1200" dirty="0">
                <a:solidFill>
                  <a:srgbClr val="FF0000"/>
                </a:solidFill>
              </a:rPr>
              <a:t>^ </a:t>
            </a:r>
            <a:r>
              <a:rPr lang="en-AU" sz="1800" dirty="0">
                <a:solidFill>
                  <a:schemeClr val="tx1"/>
                </a:solidFill>
              </a:rPr>
              <a:t>723916301000154101</a:t>
            </a:r>
            <a:r>
              <a:rPr lang="en-AU" sz="2400" b="1" dirty="0">
                <a:solidFill>
                  <a:srgbClr val="00B0F0"/>
                </a:solidFill>
              </a:rPr>
              <a:t> </a:t>
            </a:r>
            <a:r>
              <a:rPr lang="en-AU" sz="2400" b="1" dirty="0" smtClean="0">
                <a:solidFill>
                  <a:srgbClr val="00B0F0"/>
                </a:solidFill>
              </a:rPr>
              <a:t>|</a:t>
            </a:r>
            <a:r>
              <a:rPr lang="en-AU" sz="1800" dirty="0" smtClean="0"/>
              <a:t>Procedure </a:t>
            </a:r>
            <a:r>
              <a:rPr lang="en-AU" sz="1800" dirty="0"/>
              <a:t>frequency </a:t>
            </a:r>
            <a:r>
              <a:rPr lang="en-AU" sz="1800" dirty="0" err="1"/>
              <a:t>refset</a:t>
            </a:r>
            <a:r>
              <a:rPr lang="en-AU" sz="2400" b="1" dirty="0">
                <a:solidFill>
                  <a:srgbClr val="00B0F0"/>
                </a:solidFill>
              </a:rPr>
              <a:t>|</a:t>
            </a:r>
          </a:p>
          <a:p>
            <a:pPr marL="1081088" indent="0" defTabSz="914400">
              <a:buNone/>
              <a:tabLst>
                <a:tab pos="901700" algn="l"/>
              </a:tabLst>
            </a:pPr>
            <a:r>
              <a:rPr lang="en-AU" sz="1800" kern="1200" dirty="0">
                <a:solidFill>
                  <a:srgbClr val="FF0000"/>
                </a:solidFill>
              </a:rPr>
              <a:t>{{ member.900000000000519001 |frequency| &gt; #100 }}</a:t>
            </a:r>
          </a:p>
          <a:p>
            <a:pPr marL="703263" lvl="1" indent="-342900"/>
            <a:r>
              <a:rPr lang="en-AU" sz="1800" kern="1200" dirty="0">
                <a:solidFill>
                  <a:srgbClr val="FF0000"/>
                </a:solidFill>
              </a:rPr>
              <a:t>^ </a:t>
            </a:r>
            <a:r>
              <a:rPr lang="en-AU" sz="1800" dirty="0">
                <a:solidFill>
                  <a:schemeClr val="tx1"/>
                </a:solidFill>
              </a:rPr>
              <a:t>723916301000154101</a:t>
            </a:r>
            <a:r>
              <a:rPr lang="en-AU" sz="1800" kern="1200" dirty="0">
                <a:solidFill>
                  <a:srgbClr val="FF0000"/>
                </a:solidFill>
              </a:rPr>
              <a:t> </a:t>
            </a:r>
            <a:r>
              <a:rPr lang="en-AU" sz="2400" b="1" dirty="0" smtClean="0">
                <a:solidFill>
                  <a:srgbClr val="00B0F0"/>
                </a:solidFill>
              </a:rPr>
              <a:t>|</a:t>
            </a:r>
            <a:r>
              <a:rPr lang="en-AU" sz="1800" dirty="0" smtClean="0"/>
              <a:t>Procedure </a:t>
            </a:r>
            <a:r>
              <a:rPr lang="en-AU" sz="1800" dirty="0"/>
              <a:t>frequency </a:t>
            </a:r>
            <a:r>
              <a:rPr lang="en-AU" sz="1800" dirty="0" err="1"/>
              <a:t>refset</a:t>
            </a:r>
            <a:r>
              <a:rPr lang="en-AU" sz="2400" b="1" dirty="0">
                <a:solidFill>
                  <a:srgbClr val="00B0F0"/>
                </a:solidFill>
              </a:rPr>
              <a:t>|</a:t>
            </a:r>
          </a:p>
          <a:p>
            <a:pPr marL="1081088" indent="0" defTabSz="914400">
              <a:buNone/>
              <a:tabLst>
                <a:tab pos="901700" algn="l"/>
              </a:tabLst>
            </a:pPr>
            <a:r>
              <a:rPr lang="en-AU" sz="1800" kern="1200" dirty="0">
                <a:solidFill>
                  <a:srgbClr val="FF0000"/>
                </a:solidFill>
              </a:rPr>
              <a:t>{{ </a:t>
            </a:r>
            <a:r>
              <a:rPr lang="en-AU" sz="1800" kern="1200" dirty="0" err="1">
                <a:solidFill>
                  <a:srgbClr val="FF0000"/>
                </a:solidFill>
              </a:rPr>
              <a:t>member.xxxxx</a:t>
            </a:r>
            <a:r>
              <a:rPr lang="en-AU" sz="1800" kern="1200" dirty="0">
                <a:solidFill>
                  <a:srgbClr val="FF0000"/>
                </a:solidFill>
              </a:rPr>
              <a:t> |order| &gt; #100 }}</a:t>
            </a:r>
          </a:p>
          <a:p>
            <a:pPr marL="703263" lvl="1" indent="-342900"/>
            <a:r>
              <a:rPr lang="en-AU" sz="1800" kern="1200" dirty="0">
                <a:solidFill>
                  <a:srgbClr val="FF0000"/>
                </a:solidFill>
              </a:rPr>
              <a:t>Reference set attribute value – count and </a:t>
            </a:r>
            <a:r>
              <a:rPr lang="en-AU" sz="1800" kern="1200" dirty="0" smtClean="0">
                <a:solidFill>
                  <a:srgbClr val="FF0000"/>
                </a:solidFill>
              </a:rPr>
              <a:t>cardinality??</a:t>
            </a:r>
            <a:endParaRPr lang="en-AU" sz="1800" kern="1200" dirty="0">
              <a:solidFill>
                <a:srgbClr val="FF0000"/>
              </a:solidFill>
            </a:endParaRPr>
          </a:p>
          <a:p>
            <a:pPr marL="1470025" lvl="1" indent="0">
              <a:buClr>
                <a:srgbClr val="0055B0"/>
              </a:buClr>
              <a:buNone/>
            </a:pPr>
            <a:endParaRPr lang="en-AU" sz="1800" kern="1200" dirty="0">
              <a:solidFill>
                <a:srgbClr val="FF0000"/>
              </a:solidFill>
            </a:endParaRPr>
          </a:p>
        </p:txBody>
      </p:sp>
    </p:spTree>
    <p:custDataLst>
      <p:tags r:id="rId1"/>
    </p:custDataLst>
    <p:extLst>
      <p:ext uri="{BB962C8B-B14F-4D97-AF65-F5344CB8AC3E}">
        <p14:creationId xmlns:p14="http://schemas.microsoft.com/office/powerpoint/2010/main" val="1215985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570694" cy="579433"/>
          </a:xfrm>
        </p:spPr>
        <p:txBody>
          <a:bodyPr/>
          <a:lstStyle/>
          <a:p>
            <a:r>
              <a:rPr lang="en-AU" dirty="0" smtClean="0"/>
              <a:t>Compound </a:t>
            </a:r>
            <a:r>
              <a:rPr lang="en-AU" dirty="0" smtClean="0"/>
              <a:t>Filters</a:t>
            </a:r>
            <a:endParaRPr lang="en-US" dirty="0"/>
          </a:p>
        </p:txBody>
      </p:sp>
      <p:sp>
        <p:nvSpPr>
          <p:cNvPr id="3" name="Content Placeholder 2"/>
          <p:cNvSpPr>
            <a:spLocks noGrp="1"/>
          </p:cNvSpPr>
          <p:nvPr>
            <p:ph idx="1"/>
          </p:nvPr>
        </p:nvSpPr>
        <p:spPr>
          <a:xfrm>
            <a:off x="457200" y="1428736"/>
            <a:ext cx="8229600" cy="5211761"/>
          </a:xfrm>
        </p:spPr>
        <p:txBody>
          <a:bodyPr/>
          <a:lstStyle/>
          <a:p>
            <a:pPr marL="1588" lvl="1" indent="0">
              <a:buNone/>
              <a:tabLst>
                <a:tab pos="2867025" algn="l"/>
                <a:tab pos="4489450" algn="l"/>
              </a:tabLst>
            </a:pPr>
            <a:r>
              <a:rPr lang="en-AU" b="1" dirty="0" smtClean="0">
                <a:solidFill>
                  <a:schemeClr val="bg1">
                    <a:lumMod val="50000"/>
                  </a:schemeClr>
                </a:solidFill>
              </a:rPr>
              <a:t>Filter </a:t>
            </a:r>
            <a:r>
              <a:rPr lang="en-AU" b="1" dirty="0" err="1" smtClean="0">
                <a:solidFill>
                  <a:schemeClr val="bg1">
                    <a:lumMod val="50000"/>
                  </a:schemeClr>
                </a:solidFill>
              </a:rPr>
              <a:t>Conjuction</a:t>
            </a:r>
            <a:endParaRPr lang="en-AU" b="1" dirty="0">
              <a:solidFill>
                <a:schemeClr val="bg1">
                  <a:lumMod val="50000"/>
                </a:schemeClr>
              </a:solidFill>
            </a:endParaRP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AND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AND </a:t>
            </a:r>
            <a:r>
              <a:rPr lang="en-GB" sz="1800" kern="1200" dirty="0" err="1">
                <a:solidFill>
                  <a:srgbClr val="FF0000"/>
                </a:solidFill>
              </a:rPr>
              <a:t>caseSignificance</a:t>
            </a:r>
            <a:r>
              <a:rPr lang="en-GB" sz="1800" kern="1200" dirty="0">
                <a:solidFill>
                  <a:srgbClr val="FF0000"/>
                </a:solidFill>
              </a:rPr>
              <a:t> = </a:t>
            </a:r>
            <a:r>
              <a:rPr lang="en-GB" sz="1800" kern="1200" dirty="0" err="1">
                <a:solidFill>
                  <a:srgbClr val="FF0000"/>
                </a:solidFill>
              </a:rPr>
              <a:t>initalCharInsensitive</a:t>
            </a:r>
            <a:r>
              <a:rPr lang="en-GB" sz="1800" kern="1200" dirty="0">
                <a:solidFill>
                  <a:srgbClr val="FF0000"/>
                </a:solidFill>
              </a:rPr>
              <a:t> }}</a:t>
            </a:r>
          </a:p>
          <a:p>
            <a:pPr marL="0" lvl="1" indent="0">
              <a:spcBef>
                <a:spcPts val="1200"/>
              </a:spcBef>
              <a:buClr>
                <a:srgbClr val="0055B0"/>
              </a:buClr>
              <a:buNone/>
            </a:pPr>
            <a:r>
              <a:rPr lang="en-AU" b="1" dirty="0" smtClean="0">
                <a:solidFill>
                  <a:schemeClr val="bg1">
                    <a:lumMod val="50000"/>
                  </a:schemeClr>
                </a:solidFill>
              </a:rPr>
              <a:t>Filter Disjunction</a:t>
            </a:r>
            <a:endParaRPr lang="en-AU" b="1" dirty="0">
              <a:solidFill>
                <a:schemeClr val="bg1">
                  <a:lumMod val="50000"/>
                </a:schemeClr>
              </a:solidFill>
            </a:endParaRP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OR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OR </a:t>
            </a:r>
            <a:r>
              <a:rPr lang="en-GB" sz="1800" kern="1200" dirty="0" err="1">
                <a:solidFill>
                  <a:srgbClr val="FF0000"/>
                </a:solidFill>
              </a:rPr>
              <a:t>caseSignificance</a:t>
            </a:r>
            <a:r>
              <a:rPr lang="en-GB" sz="1800" kern="1200" dirty="0">
                <a:solidFill>
                  <a:srgbClr val="FF0000"/>
                </a:solidFill>
              </a:rPr>
              <a:t> = </a:t>
            </a:r>
            <a:r>
              <a:rPr lang="en-GB" sz="1800" kern="1200" dirty="0" err="1">
                <a:solidFill>
                  <a:srgbClr val="FF0000"/>
                </a:solidFill>
              </a:rPr>
              <a:t>initalCharInsensitive</a:t>
            </a:r>
            <a:r>
              <a:rPr lang="en-GB" sz="1800" kern="1200" dirty="0">
                <a:solidFill>
                  <a:srgbClr val="FF0000"/>
                </a:solidFill>
              </a:rPr>
              <a:t> }}</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OR term = "*cardiac*"}}</a:t>
            </a:r>
          </a:p>
          <a:p>
            <a:pPr marL="1588" lvl="1" indent="0">
              <a:spcBef>
                <a:spcPts val="700"/>
              </a:spcBef>
              <a:buNone/>
              <a:tabLst>
                <a:tab pos="2867025" algn="l"/>
                <a:tab pos="4489450" algn="l"/>
              </a:tabLst>
            </a:pPr>
            <a:r>
              <a:rPr lang="en-AU" b="1" dirty="0">
                <a:solidFill>
                  <a:schemeClr val="bg1">
                    <a:lumMod val="50000"/>
                  </a:schemeClr>
                </a:solidFill>
              </a:rPr>
              <a:t>Filter Exclusion</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t>
            </a:r>
            <a:r>
              <a:rPr lang="en-AU" sz="1800" kern="1200" dirty="0">
                <a:solidFill>
                  <a:srgbClr val="FF0000"/>
                </a:solidFill>
              </a:rPr>
              <a:t>term != “*heart*” </a:t>
            </a:r>
            <a:r>
              <a:rPr lang="en-GB" sz="1800" kern="1200" dirty="0">
                <a:solidFill>
                  <a:srgbClr val="FF0000"/>
                </a:solidFill>
              </a:rPr>
              <a:t>}}</a:t>
            </a:r>
          </a:p>
          <a:p>
            <a:pPr marL="831850" lvl="2" indent="-342900">
              <a:spcBef>
                <a:spcPts val="600"/>
              </a:spcBef>
              <a:buClr>
                <a:schemeClr val="bg1">
                  <a:lumMod val="75000"/>
                </a:schemeClr>
              </a:buClr>
              <a:tabLst>
                <a:tab pos="3408363" algn="ctr"/>
                <a:tab pos="4489450" algn="l"/>
              </a:tabLst>
            </a:pPr>
            <a:r>
              <a:rPr lang="en-GB" kern="1200" dirty="0">
                <a:solidFill>
                  <a:schemeClr val="bg1">
                    <a:lumMod val="75000"/>
                  </a:schemeClr>
                </a:solidFill>
              </a:rPr>
              <a:t>No term on the concept = “*heart*” (i.e. </a:t>
            </a:r>
            <a:r>
              <a:rPr lang="en-GB" kern="1200" dirty="0" smtClean="0">
                <a:solidFill>
                  <a:schemeClr val="bg1">
                    <a:lumMod val="75000"/>
                  </a:schemeClr>
                </a:solidFill>
              </a:rPr>
              <a:t>Every term </a:t>
            </a:r>
            <a:r>
              <a:rPr lang="en-GB" kern="1200" dirty="0">
                <a:solidFill>
                  <a:schemeClr val="bg1">
                    <a:lumMod val="75000"/>
                  </a:schemeClr>
                </a:solidFill>
              </a:rPr>
              <a:t>!= …)</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MINUS term = "*cardiac*" }}</a:t>
            </a:r>
          </a:p>
        </p:txBody>
      </p:sp>
    </p:spTree>
    <p:custDataLst>
      <p:tags r:id="rId1"/>
    </p:custDataLst>
    <p:extLst>
      <p:ext uri="{BB962C8B-B14F-4D97-AF65-F5344CB8AC3E}">
        <p14:creationId xmlns:p14="http://schemas.microsoft.com/office/powerpoint/2010/main" val="41815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010400" cy="579433"/>
          </a:xfrm>
        </p:spPr>
        <p:txBody>
          <a:bodyPr/>
          <a:lstStyle/>
          <a:p>
            <a:r>
              <a:rPr lang="en-AU" sz="3600" dirty="0" smtClean="0"/>
              <a:t>Filter </a:t>
            </a:r>
            <a:r>
              <a:rPr lang="en-AU" sz="3600" dirty="0" smtClean="0"/>
              <a:t>Prefixes</a:t>
            </a:r>
            <a:endParaRPr lang="en-AU" sz="44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49179"/>
            <a:ext cx="8686800" cy="4937340"/>
          </a:xfrm>
        </p:spPr>
        <p:txBody>
          <a:bodyPr/>
          <a:lstStyle/>
          <a:p>
            <a:pPr marL="1588" lvl="1" indent="0">
              <a:tabLst>
                <a:tab pos="2486025" algn="l"/>
              </a:tabLst>
            </a:pPr>
            <a:r>
              <a:rPr lang="en-AU" dirty="0" smtClean="0"/>
              <a:t>concept	id, active, </a:t>
            </a:r>
            <a:r>
              <a:rPr lang="en-AU" dirty="0" err="1" smtClean="0"/>
              <a:t>effectiveTime</a:t>
            </a:r>
            <a:r>
              <a:rPr lang="en-AU" dirty="0" smtClean="0"/>
              <a:t>, </a:t>
            </a:r>
            <a:r>
              <a:rPr lang="en-AU" dirty="0" err="1" smtClean="0"/>
              <a:t>moduleId</a:t>
            </a:r>
            <a:r>
              <a:rPr lang="en-AU" dirty="0" smtClean="0"/>
              <a:t>, module</a:t>
            </a:r>
          </a:p>
          <a:p>
            <a:pPr marL="1588" lvl="1" indent="0">
              <a:spcBef>
                <a:spcPts val="0"/>
              </a:spcBef>
              <a:buNone/>
              <a:tabLst>
                <a:tab pos="2486025" algn="l"/>
              </a:tabLst>
            </a:pPr>
            <a:r>
              <a:rPr lang="en-AU" dirty="0"/>
              <a:t>	</a:t>
            </a:r>
            <a:r>
              <a:rPr lang="en-AU" dirty="0" err="1" smtClean="0"/>
              <a:t>definitionStatusId</a:t>
            </a:r>
            <a:r>
              <a:rPr lang="en-AU" dirty="0" smtClean="0"/>
              <a:t>, </a:t>
            </a:r>
            <a:r>
              <a:rPr lang="en-AU" dirty="0" err="1" smtClean="0"/>
              <a:t>definitionStatus</a:t>
            </a:r>
            <a:endParaRPr lang="en-AU" dirty="0" smtClean="0"/>
          </a:p>
          <a:p>
            <a:pPr marL="1588" lvl="1" indent="0">
              <a:spcBef>
                <a:spcPts val="0"/>
              </a:spcBef>
              <a:tabLst>
                <a:tab pos="2486025" algn="l"/>
              </a:tabLst>
            </a:pPr>
            <a:r>
              <a:rPr lang="en-AU" dirty="0" smtClean="0"/>
              <a:t>description	id</a:t>
            </a:r>
            <a:r>
              <a:rPr lang="en-AU" dirty="0"/>
              <a:t>, active, </a:t>
            </a:r>
            <a:r>
              <a:rPr lang="en-AU" dirty="0" err="1"/>
              <a:t>effectiveTime</a:t>
            </a:r>
            <a:r>
              <a:rPr lang="en-AU" dirty="0"/>
              <a:t>, </a:t>
            </a:r>
            <a:r>
              <a:rPr lang="en-AU" dirty="0" err="1" smtClean="0"/>
              <a:t>moduleId</a:t>
            </a:r>
            <a:r>
              <a:rPr lang="en-AU" dirty="0" smtClean="0"/>
              <a:t>, module</a:t>
            </a:r>
          </a:p>
          <a:p>
            <a:pPr marL="1588" lvl="1" indent="0">
              <a:spcBef>
                <a:spcPts val="0"/>
              </a:spcBef>
              <a:buNone/>
              <a:tabLst>
                <a:tab pos="2486025" algn="l"/>
              </a:tabLst>
            </a:pPr>
            <a:r>
              <a:rPr lang="en-AU" dirty="0" smtClean="0"/>
              <a:t>	</a:t>
            </a:r>
            <a:r>
              <a:rPr lang="en-AU" dirty="0" err="1" smtClean="0"/>
              <a:t>languageCode</a:t>
            </a:r>
            <a:r>
              <a:rPr lang="en-AU" dirty="0" smtClean="0"/>
              <a:t>, </a:t>
            </a:r>
            <a:r>
              <a:rPr lang="en-AU" dirty="0" err="1" smtClean="0"/>
              <a:t>typeId</a:t>
            </a:r>
            <a:r>
              <a:rPr lang="en-AU" dirty="0" smtClean="0"/>
              <a:t>, term, </a:t>
            </a:r>
          </a:p>
          <a:p>
            <a:pPr marL="1588" lvl="1" indent="0">
              <a:spcBef>
                <a:spcPts val="0"/>
              </a:spcBef>
              <a:buNone/>
              <a:tabLst>
                <a:tab pos="2486025" algn="l"/>
              </a:tabLst>
            </a:pPr>
            <a:r>
              <a:rPr lang="en-AU" dirty="0"/>
              <a:t>	</a:t>
            </a:r>
            <a:r>
              <a:rPr lang="en-AU" dirty="0" err="1" smtClean="0"/>
              <a:t>caseSignificanceId</a:t>
            </a:r>
            <a:r>
              <a:rPr lang="en-AU" dirty="0" smtClean="0"/>
              <a:t>, </a:t>
            </a:r>
            <a:r>
              <a:rPr lang="en-AU" dirty="0" err="1" smtClean="0"/>
              <a:t>caseSignificance</a:t>
            </a:r>
            <a:endParaRPr lang="en-AU" dirty="0" smtClean="0"/>
          </a:p>
          <a:p>
            <a:pPr marL="1588" lvl="1" indent="0">
              <a:spcBef>
                <a:spcPts val="0"/>
              </a:spcBef>
              <a:tabLst>
                <a:tab pos="2486025" algn="l"/>
              </a:tabLst>
            </a:pPr>
            <a:r>
              <a:rPr lang="en-AU" dirty="0" smtClean="0"/>
              <a:t>relationship</a:t>
            </a:r>
            <a:r>
              <a:rPr lang="en-AU" dirty="0"/>
              <a:t>	</a:t>
            </a:r>
            <a:r>
              <a:rPr lang="en-AU" dirty="0" smtClean="0"/>
              <a:t>id</a:t>
            </a:r>
            <a:r>
              <a:rPr lang="en-AU" dirty="0"/>
              <a:t>, active, </a:t>
            </a:r>
            <a:r>
              <a:rPr lang="en-AU" dirty="0" err="1"/>
              <a:t>effectiveTime</a:t>
            </a:r>
            <a:r>
              <a:rPr lang="en-AU" dirty="0"/>
              <a:t>, </a:t>
            </a:r>
            <a:r>
              <a:rPr lang="en-AU" dirty="0" err="1" smtClean="0"/>
              <a:t>moduleId</a:t>
            </a:r>
            <a:r>
              <a:rPr lang="en-AU" dirty="0" smtClean="0"/>
              <a:t>, module</a:t>
            </a:r>
            <a:endParaRPr lang="en-AU" dirty="0"/>
          </a:p>
          <a:p>
            <a:pPr marL="1588" lvl="1" indent="0">
              <a:spcBef>
                <a:spcPts val="0"/>
              </a:spcBef>
              <a:buNone/>
              <a:tabLst>
                <a:tab pos="2486025" algn="l"/>
              </a:tabLst>
            </a:pPr>
            <a:r>
              <a:rPr lang="en-AU" dirty="0" smtClean="0"/>
              <a:t>	</a:t>
            </a:r>
            <a:r>
              <a:rPr lang="en-AU" dirty="0" err="1" smtClean="0"/>
              <a:t>characteristicTypeId</a:t>
            </a:r>
            <a:r>
              <a:rPr lang="en-AU" dirty="0" smtClean="0"/>
              <a:t>, </a:t>
            </a:r>
            <a:r>
              <a:rPr lang="en-AU" dirty="0" err="1" smtClean="0"/>
              <a:t>characteristicType</a:t>
            </a:r>
            <a:endParaRPr lang="en-AU" dirty="0" smtClean="0"/>
          </a:p>
          <a:p>
            <a:pPr marL="1588" lvl="1" indent="0">
              <a:spcBef>
                <a:spcPts val="0"/>
              </a:spcBef>
              <a:tabLst>
                <a:tab pos="2486025" algn="l"/>
              </a:tabLst>
            </a:pPr>
            <a:r>
              <a:rPr lang="en-AU" dirty="0" smtClean="0"/>
              <a:t>member</a:t>
            </a:r>
            <a:r>
              <a:rPr lang="en-AU" dirty="0"/>
              <a:t>	</a:t>
            </a:r>
            <a:r>
              <a:rPr lang="en-AU" dirty="0" smtClean="0"/>
              <a:t>id</a:t>
            </a:r>
            <a:r>
              <a:rPr lang="en-AU" dirty="0"/>
              <a:t>, active, </a:t>
            </a:r>
            <a:r>
              <a:rPr lang="en-AU" dirty="0" err="1"/>
              <a:t>effectiveTime</a:t>
            </a:r>
            <a:r>
              <a:rPr lang="en-AU" dirty="0"/>
              <a:t>, </a:t>
            </a:r>
            <a:r>
              <a:rPr lang="en-AU" dirty="0" err="1" smtClean="0"/>
              <a:t>moduleId</a:t>
            </a:r>
            <a:r>
              <a:rPr lang="en-AU" dirty="0" smtClean="0"/>
              <a:t>, module</a:t>
            </a:r>
            <a:endParaRPr lang="en-AU" dirty="0"/>
          </a:p>
          <a:p>
            <a:pPr marL="1588" lvl="1" indent="0">
              <a:spcBef>
                <a:spcPts val="0"/>
              </a:spcBef>
              <a:buNone/>
              <a:tabLst>
                <a:tab pos="2486025" algn="l"/>
              </a:tabLst>
            </a:pPr>
            <a:r>
              <a:rPr lang="en-AU" dirty="0"/>
              <a:t>	</a:t>
            </a:r>
            <a:r>
              <a:rPr lang="en-AU" dirty="0" smtClean="0"/>
              <a:t>&lt;reference set attributes</a:t>
            </a:r>
            <a:r>
              <a:rPr lang="en-AU" dirty="0" smtClean="0"/>
              <a:t>&gt;</a:t>
            </a:r>
          </a:p>
          <a:p>
            <a:pPr marL="1588" lvl="1" indent="0">
              <a:buNone/>
              <a:tabLst>
                <a:tab pos="2486025" algn="l"/>
              </a:tabLst>
            </a:pPr>
            <a:r>
              <a:rPr lang="en-AU" b="1" dirty="0" smtClean="0"/>
              <a:t>Examples</a:t>
            </a:r>
          </a:p>
          <a:p>
            <a:pPr marL="703263" lvl="1" indent="-342900"/>
            <a:r>
              <a:rPr lang="en-AU" sz="2400" kern="1200" dirty="0">
                <a:solidFill>
                  <a:srgbClr val="FF0000"/>
                </a:solidFill>
              </a:rPr>
              <a:t>* </a:t>
            </a:r>
            <a:r>
              <a:rPr lang="en-GB" kern="1200" dirty="0">
                <a:solidFill>
                  <a:srgbClr val="FF0000"/>
                </a:solidFill>
              </a:rPr>
              <a:t>{{ </a:t>
            </a:r>
            <a:r>
              <a:rPr lang="en-GB" kern="1200" dirty="0" err="1">
                <a:solidFill>
                  <a:srgbClr val="FF0000"/>
                </a:solidFill>
              </a:rPr>
              <a:t>Description.active</a:t>
            </a:r>
            <a:r>
              <a:rPr lang="en-GB" kern="1200" dirty="0">
                <a:solidFill>
                  <a:srgbClr val="FF0000"/>
                </a:solidFill>
              </a:rPr>
              <a:t> = 1, </a:t>
            </a:r>
            <a:r>
              <a:rPr lang="en-GB" kern="1200" dirty="0" err="1">
                <a:solidFill>
                  <a:srgbClr val="FF0000"/>
                </a:solidFill>
              </a:rPr>
              <a:t>Concept.active</a:t>
            </a:r>
            <a:r>
              <a:rPr lang="en-GB" kern="1200" dirty="0">
                <a:solidFill>
                  <a:srgbClr val="FF0000"/>
                </a:solidFill>
              </a:rPr>
              <a:t> = 0}}</a:t>
            </a:r>
          </a:p>
          <a:p>
            <a:pPr marL="703263" lvl="1" indent="-342900"/>
            <a:r>
              <a:rPr lang="en-AU" kern="1200" dirty="0">
                <a:solidFill>
                  <a:srgbClr val="FF0000"/>
                </a:solidFill>
              </a:rPr>
              <a:t>* {{ </a:t>
            </a:r>
            <a:r>
              <a:rPr lang="en-AU" kern="1200" dirty="0" err="1">
                <a:solidFill>
                  <a:srgbClr val="FF0000"/>
                </a:solidFill>
              </a:rPr>
              <a:t>Concept.id</a:t>
            </a:r>
            <a:r>
              <a:rPr lang="en-AU" kern="1200" dirty="0">
                <a:solidFill>
                  <a:srgbClr val="FF0000"/>
                </a:solidFill>
              </a:rPr>
              <a:t> = </a:t>
            </a:r>
            <a:r>
              <a:rPr lang="en-US" kern="1200" dirty="0">
                <a:solidFill>
                  <a:srgbClr val="FF0000"/>
                </a:solidFill>
              </a:rPr>
              <a:t>404684003</a:t>
            </a:r>
            <a:r>
              <a:rPr lang="en-AU" kern="1200" dirty="0">
                <a:solidFill>
                  <a:srgbClr val="FF0000"/>
                </a:solidFill>
              </a:rPr>
              <a:t> }}     </a:t>
            </a:r>
            <a:r>
              <a:rPr lang="en-AU" kern="1200" dirty="0">
                <a:solidFill>
                  <a:schemeClr val="bg1">
                    <a:lumMod val="50000"/>
                  </a:schemeClr>
                </a:solidFill>
              </a:rPr>
              <a:t>NOTE: Please come back to this</a:t>
            </a:r>
          </a:p>
          <a:p>
            <a:pPr marL="703263" lvl="1" indent="-342900"/>
            <a:r>
              <a:rPr lang="en-AU" kern="1200" dirty="0">
                <a:solidFill>
                  <a:srgbClr val="FF0000"/>
                </a:solidFill>
              </a:rPr>
              <a:t>* {{ </a:t>
            </a:r>
            <a:r>
              <a:rPr lang="en-AU" kern="1200" dirty="0" err="1">
                <a:solidFill>
                  <a:srgbClr val="FF0000"/>
                </a:solidFill>
              </a:rPr>
              <a:t>Description.id</a:t>
            </a:r>
            <a:r>
              <a:rPr lang="en-AU" kern="1200" dirty="0">
                <a:solidFill>
                  <a:srgbClr val="FF0000"/>
                </a:solidFill>
              </a:rPr>
              <a:t> = </a:t>
            </a:r>
            <a:r>
              <a:rPr lang="en-US" kern="1200" dirty="0">
                <a:solidFill>
                  <a:srgbClr val="FF0000"/>
                </a:solidFill>
              </a:rPr>
              <a:t>2156578010</a:t>
            </a:r>
            <a:r>
              <a:rPr lang="en-AU" kern="1200" dirty="0">
                <a:solidFill>
                  <a:srgbClr val="FF0000"/>
                </a:solidFill>
              </a:rPr>
              <a:t> }}</a:t>
            </a:r>
          </a:p>
          <a:p>
            <a:pPr marL="703263" lvl="1" indent="-342900"/>
            <a:r>
              <a:rPr lang="en-AU" kern="1200" dirty="0">
                <a:solidFill>
                  <a:srgbClr val="FF0000"/>
                </a:solidFill>
              </a:rPr>
              <a:t>* {{ </a:t>
            </a:r>
            <a:r>
              <a:rPr lang="en-AU" kern="1200" dirty="0" err="1">
                <a:solidFill>
                  <a:srgbClr val="FF0000"/>
                </a:solidFill>
              </a:rPr>
              <a:t>Relationship.id</a:t>
            </a:r>
            <a:r>
              <a:rPr lang="en-AU" kern="1200" dirty="0">
                <a:solidFill>
                  <a:srgbClr val="FF0000"/>
                </a:solidFill>
              </a:rPr>
              <a:t> = </a:t>
            </a:r>
            <a:r>
              <a:rPr lang="en-US" kern="1200" dirty="0">
                <a:solidFill>
                  <a:srgbClr val="FF0000"/>
                </a:solidFill>
              </a:rPr>
              <a:t>2156578010</a:t>
            </a:r>
            <a:r>
              <a:rPr lang="en-AU" kern="1200" dirty="0">
                <a:solidFill>
                  <a:srgbClr val="FF0000"/>
                </a:solidFill>
              </a:rPr>
              <a:t> }}</a:t>
            </a:r>
          </a:p>
          <a:p>
            <a:pPr marL="703263" lvl="1" indent="-342900"/>
            <a:r>
              <a:rPr lang="en-AU" kern="1200" dirty="0">
                <a:solidFill>
                  <a:srgbClr val="FF0000"/>
                </a:solidFill>
              </a:rPr>
              <a:t>*: * {{ </a:t>
            </a:r>
            <a:r>
              <a:rPr lang="en-AU" kern="1200" dirty="0" err="1">
                <a:solidFill>
                  <a:srgbClr val="FF0000"/>
                </a:solidFill>
              </a:rPr>
              <a:t>Relationship.id</a:t>
            </a:r>
            <a:r>
              <a:rPr lang="en-AU" kern="1200" dirty="0">
                <a:solidFill>
                  <a:srgbClr val="FF0000"/>
                </a:solidFill>
              </a:rPr>
              <a:t> = </a:t>
            </a:r>
            <a:r>
              <a:rPr lang="en-US" kern="1200" dirty="0">
                <a:solidFill>
                  <a:srgbClr val="FF0000"/>
                </a:solidFill>
              </a:rPr>
              <a:t>2156578010</a:t>
            </a:r>
            <a:r>
              <a:rPr lang="en-AU" kern="1200" dirty="0">
                <a:solidFill>
                  <a:srgbClr val="FF0000"/>
                </a:solidFill>
              </a:rPr>
              <a:t> }} = *</a:t>
            </a:r>
          </a:p>
          <a:p>
            <a:pPr marL="703263" lvl="1" indent="-342900"/>
            <a:r>
              <a:rPr lang="en-AU" kern="1200" dirty="0">
                <a:solidFill>
                  <a:srgbClr val="FF0000"/>
                </a:solidFill>
              </a:rPr>
              <a:t>*: R (* {{ </a:t>
            </a:r>
            <a:r>
              <a:rPr lang="en-AU" kern="1200" dirty="0" err="1">
                <a:solidFill>
                  <a:srgbClr val="FF0000"/>
                </a:solidFill>
              </a:rPr>
              <a:t>Relationship.id</a:t>
            </a:r>
            <a:r>
              <a:rPr lang="en-AU" kern="1200" dirty="0">
                <a:solidFill>
                  <a:srgbClr val="FF0000"/>
                </a:solidFill>
              </a:rPr>
              <a:t> = </a:t>
            </a:r>
            <a:r>
              <a:rPr lang="en-US" kern="1200" dirty="0">
                <a:solidFill>
                  <a:srgbClr val="FF0000"/>
                </a:solidFill>
              </a:rPr>
              <a:t>2156578010</a:t>
            </a:r>
            <a:r>
              <a:rPr lang="en-AU" kern="1200" dirty="0">
                <a:solidFill>
                  <a:srgbClr val="FF0000"/>
                </a:solidFill>
              </a:rPr>
              <a:t> }}) = *</a:t>
            </a:r>
          </a:p>
          <a:p>
            <a:pPr marL="1588" lvl="1" indent="0">
              <a:buNone/>
              <a:tabLst>
                <a:tab pos="2486025" algn="l"/>
              </a:tabLst>
            </a:pPr>
            <a:endParaRPr lang="en-AU" dirty="0" smtClean="0"/>
          </a:p>
        </p:txBody>
      </p:sp>
    </p:spTree>
    <p:custDataLst>
      <p:tags r:id="rId1"/>
    </p:custDataLst>
    <p:extLst>
      <p:ext uri="{BB962C8B-B14F-4D97-AF65-F5344CB8AC3E}">
        <p14:creationId xmlns:p14="http://schemas.microsoft.com/office/powerpoint/2010/main" val="1993840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Motivation</a:t>
            </a:r>
            <a:endParaRPr lang="en-US" dirty="0"/>
          </a:p>
        </p:txBody>
      </p:sp>
      <p:sp>
        <p:nvSpPr>
          <p:cNvPr id="3" name="Content Placeholder 2"/>
          <p:cNvSpPr>
            <a:spLocks noGrp="1"/>
          </p:cNvSpPr>
          <p:nvPr>
            <p:ph idx="1"/>
          </p:nvPr>
        </p:nvSpPr>
        <p:spPr/>
        <p:txBody>
          <a:bodyPr/>
          <a:lstStyle/>
          <a:p>
            <a:pPr marL="129541" indent="0" algn="ctr">
              <a:buNone/>
            </a:pPr>
            <a:r>
              <a:rPr lang="en-US" dirty="0" smtClean="0">
                <a:solidFill>
                  <a:srgbClr val="009193"/>
                </a:solidFill>
              </a:rPr>
              <a:t>We needed a consistent family of computable languages to support SNOMED CT related activities, including:</a:t>
            </a:r>
            <a:r>
              <a:rPr lang="en-US" dirty="0" smtClean="0"/>
              <a:t/>
            </a:r>
            <a:br>
              <a:rPr lang="en-US" dirty="0" smtClean="0"/>
            </a:br>
            <a:endParaRPr lang="en-US" sz="1600" dirty="0" smtClean="0"/>
          </a:p>
          <a:p>
            <a:r>
              <a:rPr lang="en-US" dirty="0" smtClean="0"/>
              <a:t>Defining </a:t>
            </a:r>
            <a:r>
              <a:rPr lang="en-US" dirty="0" err="1" smtClean="0"/>
              <a:t>postcoordinated</a:t>
            </a:r>
            <a:r>
              <a:rPr lang="en-US" dirty="0" smtClean="0"/>
              <a:t> clinical meanings</a:t>
            </a:r>
          </a:p>
          <a:p>
            <a:r>
              <a:rPr lang="en-US" dirty="0" smtClean="0"/>
              <a:t>Authoring </a:t>
            </a:r>
            <a:r>
              <a:rPr lang="en-US" dirty="0" err="1" smtClean="0"/>
              <a:t>precoordinated</a:t>
            </a:r>
            <a:r>
              <a:rPr lang="en-US" dirty="0" smtClean="0"/>
              <a:t> clinical meanings</a:t>
            </a:r>
          </a:p>
          <a:p>
            <a:r>
              <a:rPr lang="en-US" dirty="0" smtClean="0"/>
              <a:t>Representing the SNOMED CT concept model</a:t>
            </a:r>
          </a:p>
          <a:p>
            <a:r>
              <a:rPr lang="en-US" dirty="0" smtClean="0"/>
              <a:t>Binding SNOMED CT to information models</a:t>
            </a:r>
          </a:p>
          <a:p>
            <a:r>
              <a:rPr lang="en-US" dirty="0" smtClean="0"/>
              <a:t>Linking other code systems to SNOMED CT</a:t>
            </a:r>
          </a:p>
          <a:p>
            <a:r>
              <a:rPr lang="en-US" dirty="0" smtClean="0"/>
              <a:t>Defining </a:t>
            </a:r>
            <a:r>
              <a:rPr lang="en-US" dirty="0" err="1" smtClean="0"/>
              <a:t>intensional</a:t>
            </a:r>
            <a:r>
              <a:rPr lang="en-US" dirty="0" smtClean="0"/>
              <a:t> reference set</a:t>
            </a:r>
          </a:p>
          <a:p>
            <a:r>
              <a:rPr lang="en-US" dirty="0" smtClean="0"/>
              <a:t>Querying SNOMED CT</a:t>
            </a:r>
          </a:p>
          <a:p>
            <a:r>
              <a:rPr lang="en-US" dirty="0" smtClean="0"/>
              <a:t>Querying SNOMED CT encoded health record data</a:t>
            </a:r>
          </a:p>
          <a:p>
            <a:endParaRPr lang="en-US" dirty="0"/>
          </a:p>
        </p:txBody>
      </p:sp>
    </p:spTree>
    <p:extLst>
      <p:ext uri="{BB962C8B-B14F-4D97-AF65-F5344CB8AC3E}">
        <p14:creationId xmlns:p14="http://schemas.microsoft.com/office/powerpoint/2010/main" val="1163637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266373" cy="579433"/>
          </a:xfrm>
        </p:spPr>
        <p:txBody>
          <a:bodyPr/>
          <a:lstStyle/>
          <a:p>
            <a:r>
              <a:rPr lang="en-AU" dirty="0" smtClean="0"/>
              <a:t>Filter Conjunction and Disjunction</a:t>
            </a:r>
            <a:endParaRPr lang="en-US" dirty="0"/>
          </a:p>
        </p:txBody>
      </p:sp>
      <p:sp>
        <p:nvSpPr>
          <p:cNvPr id="3" name="Content Placeholder 2"/>
          <p:cNvSpPr>
            <a:spLocks noGrp="1"/>
          </p:cNvSpPr>
          <p:nvPr>
            <p:ph idx="1"/>
          </p:nvPr>
        </p:nvSpPr>
        <p:spPr>
          <a:xfrm>
            <a:off x="457200" y="1428736"/>
            <a:ext cx="8229600" cy="5211761"/>
          </a:xfrm>
        </p:spPr>
        <p:txBody>
          <a:bodyPr/>
          <a:lstStyle/>
          <a:p>
            <a:pPr marL="1588" lvl="1" indent="0">
              <a:buNone/>
              <a:tabLst>
                <a:tab pos="2867025" algn="l"/>
                <a:tab pos="4489450" algn="l"/>
              </a:tabLst>
            </a:pPr>
            <a:r>
              <a:rPr lang="en-AU" dirty="0" smtClean="0">
                <a:solidFill>
                  <a:schemeClr val="bg1">
                    <a:lumMod val="50000"/>
                  </a:schemeClr>
                </a:solidFill>
              </a:rPr>
              <a:t>Filter </a:t>
            </a:r>
            <a:r>
              <a:rPr lang="en-AU" dirty="0" err="1" smtClean="0">
                <a:solidFill>
                  <a:schemeClr val="bg1">
                    <a:lumMod val="50000"/>
                  </a:schemeClr>
                </a:solidFill>
              </a:rPr>
              <a:t>Conjuction</a:t>
            </a:r>
            <a:endParaRPr lang="en-AU" dirty="0">
              <a:solidFill>
                <a:schemeClr val="bg1">
                  <a:lumMod val="50000"/>
                </a:schemeClr>
              </a:solidFill>
            </a:endParaRP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active = </a:t>
            </a:r>
            <a:r>
              <a:rPr lang="en-GB" kern="1200" dirty="0" smtClean="0">
                <a:solidFill>
                  <a:srgbClr val="FF0000"/>
                </a:solidFill>
              </a:rPr>
              <a:t>1, </a:t>
            </a:r>
            <a:r>
              <a:rPr lang="en-AU" kern="1200" dirty="0" err="1" smtClean="0">
                <a:solidFill>
                  <a:srgbClr val="FF0000"/>
                </a:solidFill>
              </a:rPr>
              <a:t>moduleId</a:t>
            </a:r>
            <a:r>
              <a:rPr lang="en-AU" kern="1200" dirty="0" smtClean="0">
                <a:solidFill>
                  <a:srgbClr val="FF0000"/>
                </a:solidFill>
              </a:rPr>
              <a:t> </a:t>
            </a:r>
            <a:r>
              <a:rPr lang="en-AU" kern="1200" dirty="0">
                <a:solidFill>
                  <a:srgbClr val="FF0000"/>
                </a:solidFill>
              </a:rPr>
              <a:t>= 449081005</a:t>
            </a:r>
            <a:r>
              <a:rPr lang="en-GB" kern="1200" dirty="0" smtClean="0">
                <a:solidFill>
                  <a:srgbClr val="FF0000"/>
                </a:solidFill>
              </a:rPr>
              <a:t>}}</a:t>
            </a:r>
          </a:p>
          <a:p>
            <a:pPr marL="431800" lvl="1" indent="-342900">
              <a:spcBef>
                <a:spcPts val="600"/>
              </a:spcBef>
              <a:tabLst>
                <a:tab pos="3408363" algn="ctr"/>
                <a:tab pos="4489450" algn="l"/>
              </a:tabLst>
            </a:pPr>
            <a:r>
              <a:rPr lang="en-GB" kern="1200" dirty="0" smtClean="0">
                <a:solidFill>
                  <a:srgbClr val="FF0000"/>
                </a:solidFill>
              </a:rPr>
              <a:t>* {{</a:t>
            </a:r>
            <a:r>
              <a:rPr lang="en-GB" kern="1200" dirty="0" smtClean="0">
                <a:solidFill>
                  <a:srgbClr val="FF0000"/>
                </a:solidFill>
              </a:rPr>
              <a:t>active </a:t>
            </a:r>
            <a:r>
              <a:rPr lang="en-GB" kern="1200" dirty="0">
                <a:solidFill>
                  <a:srgbClr val="FF0000"/>
                </a:solidFill>
              </a:rPr>
              <a:t>= </a:t>
            </a:r>
            <a:r>
              <a:rPr lang="en-GB" kern="1200" dirty="0" smtClean="0">
                <a:solidFill>
                  <a:srgbClr val="FF0000"/>
                </a:solidFill>
              </a:rPr>
              <a:t>1 </a:t>
            </a:r>
            <a:r>
              <a:rPr lang="en-GB" kern="1200" dirty="0">
                <a:solidFill>
                  <a:srgbClr val="FF0000"/>
                </a:solidFill>
              </a:rPr>
              <a:t>AND </a:t>
            </a:r>
            <a:r>
              <a:rPr lang="en-AU" kern="1200" dirty="0" err="1">
                <a:solidFill>
                  <a:srgbClr val="FF0000"/>
                </a:solidFill>
              </a:rPr>
              <a:t>moduleId</a:t>
            </a:r>
            <a:r>
              <a:rPr lang="en-AU" kern="1200" dirty="0">
                <a:solidFill>
                  <a:srgbClr val="FF0000"/>
                </a:solidFill>
              </a:rPr>
              <a:t> = 449081005</a:t>
            </a:r>
            <a:r>
              <a:rPr lang="en-GB" kern="1200" dirty="0" smtClean="0">
                <a:solidFill>
                  <a:srgbClr val="FF0000"/>
                </a:solidFill>
              </a:rPr>
              <a:t>}}</a:t>
            </a:r>
          </a:p>
          <a:p>
            <a:pPr marL="431800" lvl="1" indent="-342900">
              <a:spcBef>
                <a:spcPts val="600"/>
              </a:spcBef>
              <a:tabLst>
                <a:tab pos="3408363" algn="ctr"/>
                <a:tab pos="4489450" algn="l"/>
              </a:tabLst>
            </a:pPr>
            <a:r>
              <a:rPr lang="en-GB" kern="1200" dirty="0" smtClean="0">
                <a:solidFill>
                  <a:srgbClr val="FF0000"/>
                </a:solidFill>
              </a:rPr>
              <a:t>* {{</a:t>
            </a:r>
            <a:r>
              <a:rPr lang="en-GB" kern="1200" dirty="0" smtClean="0">
                <a:solidFill>
                  <a:srgbClr val="FF0000"/>
                </a:solidFill>
              </a:rPr>
              <a:t>term </a:t>
            </a:r>
            <a:r>
              <a:rPr lang="en-GB" kern="1200" dirty="0">
                <a:solidFill>
                  <a:srgbClr val="FF0000"/>
                </a:solidFill>
              </a:rPr>
              <a:t>= </a:t>
            </a:r>
            <a:r>
              <a:rPr lang="en-GB" kern="1200" dirty="0" smtClean="0">
                <a:solidFill>
                  <a:srgbClr val="FF0000"/>
                </a:solidFill>
              </a:rPr>
              <a:t>"*heart*" AND </a:t>
            </a:r>
            <a:r>
              <a:rPr lang="en-GB" kern="1200" dirty="0" err="1" smtClean="0">
                <a:solidFill>
                  <a:srgbClr val="FF0000"/>
                </a:solidFill>
              </a:rPr>
              <a:t>caseSignificance</a:t>
            </a:r>
            <a:r>
              <a:rPr lang="en-GB" kern="1200" dirty="0" smtClean="0">
                <a:solidFill>
                  <a:srgbClr val="FF0000"/>
                </a:solidFill>
              </a:rPr>
              <a:t> = </a:t>
            </a:r>
            <a:r>
              <a:rPr lang="en-GB" kern="1200" dirty="0" err="1" smtClean="0">
                <a:solidFill>
                  <a:srgbClr val="FF0000"/>
                </a:solidFill>
              </a:rPr>
              <a:t>initalCharInsensitive</a:t>
            </a:r>
            <a:r>
              <a:rPr lang="en-GB" kern="1200" dirty="0" smtClean="0">
                <a:solidFill>
                  <a:srgbClr val="FF0000"/>
                </a:solidFill>
              </a:rPr>
              <a:t> }}</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"*heart</a:t>
            </a:r>
            <a:r>
              <a:rPr lang="en-GB" kern="1200" dirty="0" smtClean="0">
                <a:solidFill>
                  <a:srgbClr val="FF0000"/>
                </a:solidFill>
              </a:rPr>
              <a:t>*" }} {{ term = "*cardiac*" }}</a:t>
            </a:r>
            <a:endParaRPr lang="en-GB" kern="1200" dirty="0">
              <a:solidFill>
                <a:srgbClr val="FF0000"/>
              </a:solidFill>
            </a:endParaRP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a:t>
            </a:r>
            <a:r>
              <a:rPr lang="en-GB" kern="1200" dirty="0" smtClean="0">
                <a:solidFill>
                  <a:srgbClr val="FF0000"/>
                </a:solidFill>
              </a:rPr>
              <a:t>("*</a:t>
            </a:r>
            <a:r>
              <a:rPr lang="en-GB" kern="1200" dirty="0">
                <a:solidFill>
                  <a:srgbClr val="FF0000"/>
                </a:solidFill>
              </a:rPr>
              <a:t>heart*" AND </a:t>
            </a:r>
            <a:r>
              <a:rPr lang="en-GB" kern="1200" dirty="0" smtClean="0">
                <a:solidFill>
                  <a:srgbClr val="FF0000"/>
                </a:solidFill>
              </a:rPr>
              <a:t>"*</a:t>
            </a:r>
            <a:r>
              <a:rPr lang="en-GB" kern="1200" dirty="0">
                <a:solidFill>
                  <a:srgbClr val="FF0000"/>
                </a:solidFill>
              </a:rPr>
              <a:t>cardiac</a:t>
            </a:r>
            <a:r>
              <a:rPr lang="en-GB" kern="1200" dirty="0" smtClean="0">
                <a:solidFill>
                  <a:srgbClr val="FF0000"/>
                </a:solidFill>
              </a:rPr>
              <a:t>*") }}</a:t>
            </a:r>
            <a:endParaRPr lang="en-GB" kern="1200" dirty="0">
              <a:solidFill>
                <a:srgbClr val="FF0000"/>
              </a:solidFill>
            </a:endParaRPr>
          </a:p>
          <a:p>
            <a:pPr marL="0" lvl="1" indent="0">
              <a:spcBef>
                <a:spcPts val="1200"/>
              </a:spcBef>
              <a:buClr>
                <a:srgbClr val="0055B0"/>
              </a:buClr>
              <a:buNone/>
            </a:pPr>
            <a:r>
              <a:rPr lang="en-AU" dirty="0" smtClean="0">
                <a:solidFill>
                  <a:schemeClr val="bg1">
                    <a:lumMod val="50000"/>
                  </a:schemeClr>
                </a:solidFill>
              </a:rPr>
              <a:t>Filter Disjunction</a:t>
            </a:r>
            <a:endParaRPr lang="en-AU" dirty="0">
              <a:solidFill>
                <a:schemeClr val="bg1">
                  <a:lumMod val="50000"/>
                </a:schemeClr>
              </a:solidFill>
            </a:endParaRP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active = 1 </a:t>
            </a:r>
            <a:r>
              <a:rPr lang="en-GB" kern="1200" dirty="0" smtClean="0">
                <a:solidFill>
                  <a:srgbClr val="FF0000"/>
                </a:solidFill>
              </a:rPr>
              <a:t>OR </a:t>
            </a:r>
            <a:r>
              <a:rPr lang="en-AU" kern="1200" dirty="0" err="1">
                <a:solidFill>
                  <a:srgbClr val="FF0000"/>
                </a:solidFill>
              </a:rPr>
              <a:t>moduleId</a:t>
            </a:r>
            <a:r>
              <a:rPr lang="en-AU" kern="1200" dirty="0">
                <a:solidFill>
                  <a:srgbClr val="FF0000"/>
                </a:solidFill>
              </a:rPr>
              <a:t> = 449081005</a:t>
            </a:r>
            <a:r>
              <a:rPr lang="en-GB" kern="1200" dirty="0">
                <a:solidFill>
                  <a:srgbClr val="FF0000"/>
                </a:solidFill>
              </a:rPr>
              <a:t>}}</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"*heart*" </a:t>
            </a:r>
            <a:r>
              <a:rPr lang="en-GB" kern="1200" dirty="0" smtClean="0">
                <a:solidFill>
                  <a:srgbClr val="FF0000"/>
                </a:solidFill>
              </a:rPr>
              <a:t>OR </a:t>
            </a:r>
            <a:r>
              <a:rPr lang="en-GB" kern="1200" dirty="0" err="1" smtClean="0">
                <a:solidFill>
                  <a:srgbClr val="FF0000"/>
                </a:solidFill>
              </a:rPr>
              <a:t>caseSignificance</a:t>
            </a:r>
            <a:r>
              <a:rPr lang="en-GB" kern="1200" dirty="0" smtClean="0">
                <a:solidFill>
                  <a:srgbClr val="FF0000"/>
                </a:solidFill>
              </a:rPr>
              <a:t> </a:t>
            </a:r>
            <a:r>
              <a:rPr lang="en-GB" kern="1200" dirty="0">
                <a:solidFill>
                  <a:srgbClr val="FF0000"/>
                </a:solidFill>
              </a:rPr>
              <a:t>= </a:t>
            </a:r>
            <a:r>
              <a:rPr lang="en-GB" kern="1200" dirty="0" err="1">
                <a:solidFill>
                  <a:srgbClr val="FF0000"/>
                </a:solidFill>
              </a:rPr>
              <a:t>initalCharInsensitive</a:t>
            </a:r>
            <a:r>
              <a:rPr lang="en-GB" kern="1200" dirty="0">
                <a:solidFill>
                  <a:srgbClr val="FF0000"/>
                </a:solidFill>
              </a:rPr>
              <a:t> }}</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"*heart*" </a:t>
            </a:r>
            <a:r>
              <a:rPr lang="en-GB" kern="1200" dirty="0" smtClean="0">
                <a:solidFill>
                  <a:srgbClr val="FF0000"/>
                </a:solidFill>
              </a:rPr>
              <a:t>OR term </a:t>
            </a:r>
            <a:r>
              <a:rPr lang="en-GB" kern="1200" dirty="0">
                <a:solidFill>
                  <a:srgbClr val="FF0000"/>
                </a:solidFill>
              </a:rPr>
              <a:t>= "*cardiac*"}}</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("*heart*" </a:t>
            </a:r>
            <a:r>
              <a:rPr lang="en-GB" kern="1200" dirty="0" smtClean="0">
                <a:solidFill>
                  <a:srgbClr val="FF0000"/>
                </a:solidFill>
              </a:rPr>
              <a:t>OR "*</a:t>
            </a:r>
            <a:r>
              <a:rPr lang="en-GB" kern="1200" dirty="0">
                <a:solidFill>
                  <a:srgbClr val="FF0000"/>
                </a:solidFill>
              </a:rPr>
              <a:t>cardiac*") </a:t>
            </a:r>
            <a:r>
              <a:rPr lang="en-GB" kern="1200" dirty="0" smtClean="0">
                <a:solidFill>
                  <a:srgbClr val="FF0000"/>
                </a:solidFill>
              </a:rPr>
              <a:t>}}</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a:t>
            </a:r>
            <a:r>
              <a:rPr lang="en-GB" kern="1200" dirty="0" smtClean="0">
                <a:solidFill>
                  <a:srgbClr val="FF0000"/>
                </a:solidFill>
              </a:rPr>
              <a:t>("*</a:t>
            </a:r>
            <a:r>
              <a:rPr lang="en-GB" kern="1200" dirty="0">
                <a:solidFill>
                  <a:srgbClr val="FF0000"/>
                </a:solidFill>
              </a:rPr>
              <a:t>heart</a:t>
            </a:r>
            <a:r>
              <a:rPr lang="en-GB" kern="1200" dirty="0" smtClean="0">
                <a:solidFill>
                  <a:srgbClr val="FF0000"/>
                </a:solidFill>
              </a:rPr>
              <a:t>*", "*</a:t>
            </a:r>
            <a:r>
              <a:rPr lang="en-GB" kern="1200" dirty="0">
                <a:solidFill>
                  <a:srgbClr val="FF0000"/>
                </a:solidFill>
              </a:rPr>
              <a:t>cardiac*") }}</a:t>
            </a:r>
          </a:p>
          <a:p>
            <a:pPr marL="431800" lvl="1" indent="-342900">
              <a:spcBef>
                <a:spcPts val="600"/>
              </a:spcBef>
              <a:tabLst>
                <a:tab pos="3408363" algn="ctr"/>
                <a:tab pos="4489450" algn="l"/>
              </a:tabLst>
            </a:pPr>
            <a:endParaRPr lang="en-GB" kern="1200" dirty="0">
              <a:solidFill>
                <a:srgbClr val="1A788E"/>
              </a:solidFill>
            </a:endParaRPr>
          </a:p>
          <a:p>
            <a:pPr marL="129541" indent="0">
              <a:buNone/>
            </a:pPr>
            <a:endParaRPr lang="en-AU" dirty="0" smtClean="0"/>
          </a:p>
          <a:p>
            <a:pPr marL="129541" indent="0">
              <a:buNone/>
            </a:pPr>
            <a:endParaRPr lang="en-US" dirty="0"/>
          </a:p>
        </p:txBody>
      </p:sp>
    </p:spTree>
    <p:custDataLst>
      <p:tags r:id="rId1"/>
    </p:custDataLst>
    <p:extLst>
      <p:ext uri="{BB962C8B-B14F-4D97-AF65-F5344CB8AC3E}">
        <p14:creationId xmlns:p14="http://schemas.microsoft.com/office/powerpoint/2010/main" val="397379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266373" cy="579433"/>
          </a:xfrm>
        </p:spPr>
        <p:txBody>
          <a:bodyPr/>
          <a:lstStyle/>
          <a:p>
            <a:r>
              <a:rPr lang="en-AU" dirty="0" smtClean="0"/>
              <a:t>Filter Exclusion</a:t>
            </a:r>
            <a:endParaRPr lang="en-US" dirty="0"/>
          </a:p>
        </p:txBody>
      </p:sp>
      <p:sp>
        <p:nvSpPr>
          <p:cNvPr id="3" name="Content Placeholder 2"/>
          <p:cNvSpPr>
            <a:spLocks noGrp="1"/>
          </p:cNvSpPr>
          <p:nvPr>
            <p:ph idx="1"/>
          </p:nvPr>
        </p:nvSpPr>
        <p:spPr>
          <a:xfrm>
            <a:off x="457199" y="1428736"/>
            <a:ext cx="8552329" cy="5211761"/>
          </a:xfrm>
        </p:spPr>
        <p:txBody>
          <a:bodyPr/>
          <a:lstStyle/>
          <a:p>
            <a:pPr marL="1588" lvl="1" indent="0">
              <a:buNone/>
              <a:tabLst>
                <a:tab pos="2867025" algn="l"/>
                <a:tab pos="4489450" algn="l"/>
              </a:tabLst>
            </a:pPr>
            <a:r>
              <a:rPr lang="en-AU" dirty="0" smtClean="0">
                <a:solidFill>
                  <a:schemeClr val="bg1">
                    <a:lumMod val="50000"/>
                  </a:schemeClr>
                </a:solidFill>
              </a:rPr>
              <a:t>Filter Exclusion</a:t>
            </a:r>
            <a:endParaRPr lang="en-AU" dirty="0">
              <a:solidFill>
                <a:schemeClr val="bg1">
                  <a:lumMod val="50000"/>
                </a:schemeClr>
              </a:solidFill>
            </a:endParaRP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active = </a:t>
            </a:r>
            <a:r>
              <a:rPr lang="en-GB" kern="1200" dirty="0" smtClean="0">
                <a:solidFill>
                  <a:srgbClr val="FF0000"/>
                </a:solidFill>
              </a:rPr>
              <a:t>1, </a:t>
            </a:r>
            <a:r>
              <a:rPr lang="en-AU" kern="1200" dirty="0" smtClean="0">
                <a:solidFill>
                  <a:srgbClr val="FF0000"/>
                </a:solidFill>
              </a:rPr>
              <a:t>term != “*heart*” </a:t>
            </a:r>
            <a:r>
              <a:rPr lang="en-GB" kern="1200" dirty="0" smtClean="0">
                <a:solidFill>
                  <a:srgbClr val="FF0000"/>
                </a:solidFill>
              </a:rPr>
              <a:t>}}</a:t>
            </a:r>
          </a:p>
          <a:p>
            <a:pPr marL="831850" lvl="2" indent="-342900">
              <a:spcBef>
                <a:spcPts val="600"/>
              </a:spcBef>
              <a:tabLst>
                <a:tab pos="3408363" algn="ctr"/>
                <a:tab pos="4489450" algn="l"/>
              </a:tabLst>
            </a:pPr>
            <a:r>
              <a:rPr lang="en-GB" kern="1200" dirty="0" smtClean="0">
                <a:solidFill>
                  <a:srgbClr val="FF0000"/>
                </a:solidFill>
              </a:rPr>
              <a:t>No term on the concept </a:t>
            </a:r>
            <a:r>
              <a:rPr lang="en-GB" kern="1200" dirty="0" smtClean="0">
                <a:solidFill>
                  <a:srgbClr val="FF0000"/>
                </a:solidFill>
              </a:rPr>
              <a:t>equals </a:t>
            </a:r>
            <a:r>
              <a:rPr lang="en-GB" kern="1200" dirty="0" smtClean="0">
                <a:solidFill>
                  <a:srgbClr val="FF0000"/>
                </a:solidFill>
              </a:rPr>
              <a:t>“*heart*” (i.e. Any term != …)</a:t>
            </a:r>
          </a:p>
          <a:p>
            <a:pPr marL="431800" lvl="1" indent="-342900">
              <a:spcBef>
                <a:spcPts val="600"/>
              </a:spcBef>
              <a:tabLst>
                <a:tab pos="3408363" algn="ctr"/>
                <a:tab pos="4489450" algn="l"/>
              </a:tabLst>
            </a:pPr>
            <a:r>
              <a:rPr lang="en-GB" strike="sngStrike" kern="1200" dirty="0" smtClean="0">
                <a:solidFill>
                  <a:srgbClr val="FF0000"/>
                </a:solidFill>
              </a:rPr>
              <a:t>* {{ </a:t>
            </a:r>
            <a:r>
              <a:rPr lang="en-GB" strike="sngStrike" kern="1200" dirty="0" smtClean="0">
                <a:solidFill>
                  <a:srgbClr val="FF0000"/>
                </a:solidFill>
              </a:rPr>
              <a:t>(active </a:t>
            </a:r>
            <a:r>
              <a:rPr lang="en-GB" strike="sngStrike" kern="1200" dirty="0">
                <a:solidFill>
                  <a:srgbClr val="FF0000"/>
                </a:solidFill>
              </a:rPr>
              <a:t>= </a:t>
            </a:r>
            <a:r>
              <a:rPr lang="en-GB" strike="sngStrike" kern="1200" dirty="0" smtClean="0">
                <a:solidFill>
                  <a:srgbClr val="FF0000"/>
                </a:solidFill>
              </a:rPr>
              <a:t>1 AND term= “*hear*”) MINUS </a:t>
            </a:r>
            <a:r>
              <a:rPr lang="en-AU" strike="sngStrike" kern="1200" dirty="0" smtClean="0">
                <a:solidFill>
                  <a:srgbClr val="FF0000"/>
                </a:solidFill>
              </a:rPr>
              <a:t>term = “*card*”</a:t>
            </a:r>
            <a:r>
              <a:rPr lang="en-GB" strike="sngStrike" kern="1200" dirty="0" smtClean="0">
                <a:solidFill>
                  <a:srgbClr val="FF0000"/>
                </a:solidFill>
              </a:rPr>
              <a:t>}}</a:t>
            </a:r>
            <a:endParaRPr lang="en-GB" strike="sngStrike" kern="1200" dirty="0">
              <a:solidFill>
                <a:srgbClr val="FF0000"/>
              </a:solidFill>
            </a:endParaRPr>
          </a:p>
          <a:p>
            <a:pPr marL="431800" lvl="1" indent="-342900">
              <a:spcBef>
                <a:spcPts val="600"/>
              </a:spcBef>
              <a:tabLst>
                <a:tab pos="3408363" algn="ctr"/>
                <a:tab pos="4489450" algn="l"/>
              </a:tabLst>
            </a:pPr>
            <a:r>
              <a:rPr lang="en-GB" strike="sngStrike" kern="1200" dirty="0" smtClean="0">
                <a:solidFill>
                  <a:srgbClr val="FF0000"/>
                </a:solidFill>
              </a:rPr>
              <a:t>* {{</a:t>
            </a:r>
            <a:r>
              <a:rPr lang="en-GB" strike="sngStrike" kern="1200" dirty="0" smtClean="0">
                <a:solidFill>
                  <a:srgbClr val="FF0000"/>
                </a:solidFill>
              </a:rPr>
              <a:t>term </a:t>
            </a:r>
            <a:r>
              <a:rPr lang="en-GB" strike="sngStrike" kern="1200" dirty="0">
                <a:solidFill>
                  <a:srgbClr val="FF0000"/>
                </a:solidFill>
              </a:rPr>
              <a:t>= </a:t>
            </a:r>
            <a:r>
              <a:rPr lang="en-GB" strike="sngStrike" kern="1200" dirty="0" smtClean="0">
                <a:solidFill>
                  <a:srgbClr val="FF0000"/>
                </a:solidFill>
              </a:rPr>
              <a:t>"*heart*" MINUS </a:t>
            </a:r>
            <a:r>
              <a:rPr lang="en-GB" strike="sngStrike" kern="1200" dirty="0" err="1" smtClean="0">
                <a:solidFill>
                  <a:srgbClr val="FF0000"/>
                </a:solidFill>
              </a:rPr>
              <a:t>caseSignificance</a:t>
            </a:r>
            <a:r>
              <a:rPr lang="en-GB" strike="sngStrike" kern="1200" dirty="0" smtClean="0">
                <a:solidFill>
                  <a:srgbClr val="FF0000"/>
                </a:solidFill>
              </a:rPr>
              <a:t> = </a:t>
            </a:r>
            <a:r>
              <a:rPr lang="en-GB" strike="sngStrike" kern="1200" dirty="0" err="1" smtClean="0">
                <a:solidFill>
                  <a:srgbClr val="FF0000"/>
                </a:solidFill>
              </a:rPr>
              <a:t>initalCharInsensitive</a:t>
            </a:r>
            <a:r>
              <a:rPr lang="en-GB" strike="sngStrike" kern="1200" dirty="0" smtClean="0">
                <a:solidFill>
                  <a:srgbClr val="FF0000"/>
                </a:solidFill>
              </a:rPr>
              <a:t> }}</a:t>
            </a:r>
          </a:p>
          <a:p>
            <a:pPr marL="431800" lvl="1" indent="-342900">
              <a:spcBef>
                <a:spcPts val="600"/>
              </a:spcBef>
              <a:tabLst>
                <a:tab pos="3408363" algn="ctr"/>
                <a:tab pos="4489450" algn="l"/>
              </a:tabLst>
            </a:pPr>
            <a:r>
              <a:rPr lang="en-GB" kern="1200" dirty="0" smtClean="0">
                <a:solidFill>
                  <a:srgbClr val="FF0000"/>
                </a:solidFill>
              </a:rPr>
              <a:t>* {{</a:t>
            </a:r>
            <a:r>
              <a:rPr lang="en-GB" kern="1200" dirty="0">
                <a:solidFill>
                  <a:srgbClr val="FF0000"/>
                </a:solidFill>
              </a:rPr>
              <a:t>term = "*heart</a:t>
            </a:r>
            <a:r>
              <a:rPr lang="en-GB" kern="1200" dirty="0" smtClean="0">
                <a:solidFill>
                  <a:srgbClr val="FF0000"/>
                </a:solidFill>
              </a:rPr>
              <a:t>*" }} MINUS * {{ term = "*cardiac*" }}</a:t>
            </a:r>
          </a:p>
          <a:p>
            <a:pPr marL="431800" lvl="1" indent="-342900">
              <a:spcBef>
                <a:spcPts val="600"/>
              </a:spcBef>
              <a:tabLst>
                <a:tab pos="3408363" algn="ctr"/>
                <a:tab pos="4489450" algn="l"/>
              </a:tabLst>
            </a:pPr>
            <a:endParaRPr lang="en-GB" kern="1200" dirty="0">
              <a:solidFill>
                <a:srgbClr val="FF0000"/>
              </a:solidFill>
            </a:endParaRPr>
          </a:p>
          <a:p>
            <a:pPr marL="431800" lvl="1" indent="-342900">
              <a:spcBef>
                <a:spcPts val="600"/>
              </a:spcBef>
              <a:tabLst>
                <a:tab pos="3408363" algn="ctr"/>
                <a:tab pos="4489450" algn="l"/>
              </a:tabLst>
            </a:pPr>
            <a:endParaRPr lang="en-GB" kern="1200" dirty="0" smtClean="0">
              <a:solidFill>
                <a:srgbClr val="FF0000"/>
              </a:solidFill>
            </a:endParaRPr>
          </a:p>
          <a:p>
            <a:pPr marL="431800" lvl="1" indent="-342900">
              <a:spcBef>
                <a:spcPts val="600"/>
              </a:spcBef>
              <a:tabLst>
                <a:tab pos="3408363" algn="ctr"/>
                <a:tab pos="4489450" algn="l"/>
              </a:tabLst>
            </a:pPr>
            <a:r>
              <a:rPr lang="en-GB" kern="1200" dirty="0">
                <a:solidFill>
                  <a:srgbClr val="FF0000"/>
                </a:solidFill>
              </a:rPr>
              <a:t>* {{term = "*heart*" }} </a:t>
            </a:r>
            <a:r>
              <a:rPr lang="en-GB" kern="1200" dirty="0" smtClean="0">
                <a:solidFill>
                  <a:srgbClr val="FF0000"/>
                </a:solidFill>
              </a:rPr>
              <a:t>AND </a:t>
            </a:r>
            <a:r>
              <a:rPr lang="en-GB" kern="1200" dirty="0">
                <a:solidFill>
                  <a:srgbClr val="FF0000"/>
                </a:solidFill>
              </a:rPr>
              <a:t>* {{ term = "*cardiac*" }}</a:t>
            </a:r>
          </a:p>
          <a:p>
            <a:pPr marL="431800" lvl="1" indent="-342900">
              <a:spcBef>
                <a:spcPts val="600"/>
              </a:spcBef>
              <a:tabLst>
                <a:tab pos="3408363" algn="ctr"/>
                <a:tab pos="4489450" algn="l"/>
              </a:tabLst>
            </a:pPr>
            <a:r>
              <a:rPr lang="en-GB" kern="1200" dirty="0">
                <a:solidFill>
                  <a:srgbClr val="FF0000"/>
                </a:solidFill>
              </a:rPr>
              <a:t>* {{term = "*heart*" }} </a:t>
            </a:r>
            <a:r>
              <a:rPr lang="en-GB" kern="1200" dirty="0" smtClean="0">
                <a:solidFill>
                  <a:srgbClr val="FF0000"/>
                </a:solidFill>
              </a:rPr>
              <a:t>OR </a:t>
            </a:r>
            <a:r>
              <a:rPr lang="en-GB" kern="1200" dirty="0">
                <a:solidFill>
                  <a:srgbClr val="FF0000"/>
                </a:solidFill>
              </a:rPr>
              <a:t>* {{ term = "*cardiac*" }}</a:t>
            </a:r>
          </a:p>
          <a:p>
            <a:pPr marL="431800" lvl="1" indent="-342900">
              <a:spcBef>
                <a:spcPts val="600"/>
              </a:spcBef>
              <a:tabLst>
                <a:tab pos="3408363" algn="ctr"/>
                <a:tab pos="4489450" algn="l"/>
              </a:tabLst>
            </a:pPr>
            <a:endParaRPr lang="en-GB" kern="1200" dirty="0">
              <a:solidFill>
                <a:srgbClr val="FF0000"/>
              </a:solidFill>
            </a:endParaRPr>
          </a:p>
        </p:txBody>
      </p:sp>
    </p:spTree>
    <p:custDataLst>
      <p:tags r:id="rId1"/>
    </p:custDataLst>
    <p:extLst>
      <p:ext uri="{BB962C8B-B14F-4D97-AF65-F5344CB8AC3E}">
        <p14:creationId xmlns:p14="http://schemas.microsoft.com/office/powerpoint/2010/main" val="86559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 Variables</a:t>
            </a:r>
            <a:endParaRPr lang="en-US" dirty="0"/>
          </a:p>
        </p:txBody>
      </p:sp>
      <p:sp>
        <p:nvSpPr>
          <p:cNvPr id="3" name="Content Placeholder 2"/>
          <p:cNvSpPr>
            <a:spLocks noGrp="1"/>
          </p:cNvSpPr>
          <p:nvPr>
            <p:ph idx="1"/>
          </p:nvPr>
        </p:nvSpPr>
        <p:spPr/>
        <p:txBody>
          <a:bodyPr/>
          <a:lstStyle/>
          <a:p>
            <a:pPr marL="320675" indent="-307975">
              <a:spcBef>
                <a:spcPts val="600"/>
              </a:spcBef>
              <a:buNone/>
            </a:pPr>
            <a:r>
              <a:rPr lang="en-AU" sz="2200" kern="1200" dirty="0">
                <a:solidFill>
                  <a:schemeClr val="tx1">
                    <a:lumMod val="50000"/>
                    <a:lumOff val="50000"/>
                  </a:schemeClr>
                </a:solidFill>
              </a:rPr>
              <a:t>LET </a:t>
            </a:r>
            <a:r>
              <a:rPr lang="en-AU" sz="2200" kern="1200" dirty="0" err="1">
                <a:solidFill>
                  <a:schemeClr val="tx1">
                    <a:lumMod val="50000"/>
                    <a:lumOff val="50000"/>
                  </a:schemeClr>
                </a:solidFill>
              </a:rPr>
              <a:t>en-gb</a:t>
            </a:r>
            <a:r>
              <a:rPr lang="en-AU" sz="2200" kern="1200" dirty="0">
                <a:solidFill>
                  <a:schemeClr val="tx1">
                    <a:lumMod val="50000"/>
                    <a:lumOff val="50000"/>
                  </a:schemeClr>
                </a:solidFill>
              </a:rPr>
              <a:t> = </a:t>
            </a:r>
            <a:r>
              <a:rPr lang="en-US" sz="1800" dirty="0">
                <a:solidFill>
                  <a:schemeClr val="tx1"/>
                </a:solidFill>
              </a:rPr>
              <a:t>900000000000508004</a:t>
            </a:r>
            <a:r>
              <a:rPr lang="en-US" sz="2200" kern="1200" dirty="0">
                <a:solidFill>
                  <a:srgbClr val="FF0000"/>
                </a:solidFill>
              </a:rPr>
              <a:t> </a:t>
            </a:r>
            <a:r>
              <a:rPr lang="en-US" sz="2000" kern="1200" dirty="0" smtClean="0">
                <a:solidFill>
                  <a:srgbClr val="00B0F0"/>
                </a:solidFill>
              </a:rPr>
              <a:t>|</a:t>
            </a:r>
            <a:r>
              <a:rPr lang="en-US" sz="2200" kern="1200" dirty="0" smtClean="0">
                <a:solidFill>
                  <a:srgbClr val="0070C0"/>
                </a:solidFill>
              </a:rPr>
              <a:t>GB English</a:t>
            </a:r>
            <a:r>
              <a:rPr lang="en-US" sz="2000" kern="1200" dirty="0" smtClean="0">
                <a:solidFill>
                  <a:srgbClr val="00B0F0"/>
                </a:solidFill>
              </a:rPr>
              <a:t>|</a:t>
            </a:r>
            <a:r>
              <a:rPr lang="en-US" sz="2200" kern="1200" dirty="0" smtClean="0">
                <a:solidFill>
                  <a:srgbClr val="FF0000"/>
                </a:solidFill>
              </a:rPr>
              <a:t> </a:t>
            </a:r>
            <a:r>
              <a:rPr lang="en-US" sz="2200" kern="1200" dirty="0">
                <a:solidFill>
                  <a:schemeClr val="tx1">
                    <a:lumMod val="50000"/>
                    <a:lumOff val="50000"/>
                  </a:schemeClr>
                </a:solidFill>
              </a:rPr>
              <a:t>IN</a:t>
            </a:r>
            <a:r>
              <a:rPr lang="en-US" sz="2200" kern="1200" dirty="0">
                <a:solidFill>
                  <a:srgbClr val="FF0000"/>
                </a:solidFill>
              </a:rPr>
              <a:t/>
            </a:r>
            <a:br>
              <a:rPr lang="en-US" sz="2200" kern="1200" dirty="0">
                <a:solidFill>
                  <a:srgbClr val="FF0000"/>
                </a:solidFill>
              </a:rPr>
            </a:br>
            <a:r>
              <a:rPr lang="en-US" sz="2200" kern="1200" dirty="0">
                <a:solidFill>
                  <a:srgbClr val="FF0000"/>
                </a:solidFill>
              </a:rPr>
              <a:t>&lt;&lt; </a:t>
            </a:r>
            <a:r>
              <a:rPr lang="en-US" sz="1800" dirty="0">
                <a:solidFill>
                  <a:schemeClr val="tx1"/>
                </a:solidFill>
              </a:rPr>
              <a:t>64572001</a:t>
            </a:r>
            <a:r>
              <a:rPr lang="en-US" sz="2200" kern="1200" dirty="0">
                <a:solidFill>
                  <a:srgbClr val="FF0000"/>
                </a:solidFill>
              </a:rPr>
              <a:t> </a:t>
            </a:r>
            <a:r>
              <a:rPr lang="en-US" kern="1200" dirty="0" smtClean="0">
                <a:solidFill>
                  <a:srgbClr val="00B0F0"/>
                </a:solidFill>
              </a:rPr>
              <a:t>|</a:t>
            </a:r>
            <a:r>
              <a:rPr lang="en-US" sz="2200" kern="1200" dirty="0" smtClean="0">
                <a:solidFill>
                  <a:srgbClr val="FF0000"/>
                </a:solidFill>
              </a:rPr>
              <a:t>Disease</a:t>
            </a:r>
            <a:r>
              <a:rPr lang="en-US" sz="2000" kern="1200" dirty="0" smtClean="0">
                <a:solidFill>
                  <a:srgbClr val="00B0F0"/>
                </a:solidFill>
              </a:rPr>
              <a:t>|</a:t>
            </a:r>
            <a:endParaRPr lang="en-US" sz="2200" kern="1200" dirty="0">
              <a:solidFill>
                <a:srgbClr val="FF0000"/>
              </a:solidFill>
            </a:endParaRPr>
          </a:p>
          <a:p>
            <a:pPr marL="319088" indent="0">
              <a:buNone/>
            </a:pPr>
            <a:r>
              <a:rPr lang="en-US" sz="2200" kern="1200" dirty="0">
                <a:solidFill>
                  <a:srgbClr val="FF0000"/>
                </a:solidFill>
              </a:rPr>
              <a:t>{{term = “*heart*”, type = synonym, </a:t>
            </a:r>
            <a:r>
              <a:rPr lang="en-US" sz="2200" kern="1200" dirty="0" err="1">
                <a:solidFill>
                  <a:srgbClr val="FF0000"/>
                </a:solidFill>
              </a:rPr>
              <a:t>languageRefSet</a:t>
            </a:r>
            <a:r>
              <a:rPr lang="en-US" sz="2200" kern="1200" dirty="0">
                <a:solidFill>
                  <a:srgbClr val="FF0000"/>
                </a:solidFill>
              </a:rPr>
              <a:t> = </a:t>
            </a:r>
            <a:r>
              <a:rPr lang="en-US" sz="2200" kern="1200" dirty="0" err="1">
                <a:solidFill>
                  <a:srgbClr val="FF0000"/>
                </a:solidFill>
              </a:rPr>
              <a:t>en-gb</a:t>
            </a:r>
            <a:r>
              <a:rPr lang="en-US" sz="2200" kern="1200" dirty="0">
                <a:solidFill>
                  <a:srgbClr val="FF0000"/>
                </a:solidFill>
              </a:rPr>
              <a:t> }}</a:t>
            </a:r>
            <a:endParaRPr lang="en-AU" sz="2200" kern="1200" dirty="0">
              <a:solidFill>
                <a:srgbClr val="FF0000"/>
              </a:solidFill>
            </a:endParaRPr>
          </a:p>
          <a:p>
            <a:pPr marL="129541" indent="0">
              <a:buNone/>
            </a:pPr>
            <a:endParaRPr lang="en-US" dirty="0"/>
          </a:p>
        </p:txBody>
      </p:sp>
    </p:spTree>
    <p:extLst>
      <p:ext uri="{BB962C8B-B14F-4D97-AF65-F5344CB8AC3E}">
        <p14:creationId xmlns:p14="http://schemas.microsoft.com/office/powerpoint/2010/main" val="841561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Examples - Other</a:t>
            </a:r>
            <a:endParaRPr lang="en-US" dirty="0"/>
          </a:p>
        </p:txBody>
      </p:sp>
      <p:sp>
        <p:nvSpPr>
          <p:cNvPr id="3" name="Content Placeholder 2"/>
          <p:cNvSpPr>
            <a:spLocks noGrp="1"/>
          </p:cNvSpPr>
          <p:nvPr>
            <p:ph idx="1"/>
          </p:nvPr>
        </p:nvSpPr>
        <p:spPr/>
        <p:txBody>
          <a:bodyPr/>
          <a:lstStyle/>
          <a:p>
            <a:pPr marL="720725" lvl="1" indent="-708025">
              <a:buNone/>
            </a:pPr>
            <a:r>
              <a:rPr lang="en-AU" sz="1800" kern="1200" dirty="0" smtClean="0">
                <a:solidFill>
                  <a:srgbClr val="FF0000"/>
                </a:solidFill>
              </a:rPr>
              <a:t>* &lt;&lt; </a:t>
            </a:r>
            <a:r>
              <a:rPr lang="en-GB" sz="1800" kern="1200" dirty="0">
                <a:solidFill>
                  <a:srgbClr val="FF0000"/>
                </a:solidFill>
              </a:rPr>
              <a:t>404684003 </a:t>
            </a:r>
            <a:r>
              <a:rPr lang="en-AU" sz="1800" kern="1200" dirty="0">
                <a:solidFill>
                  <a:srgbClr val="FF0000"/>
                </a:solidFill>
              </a:rPr>
              <a:t>|clinical finding| OR </a:t>
            </a:r>
            <a:r>
              <a:rPr lang="en-US" sz="1800" kern="1200" dirty="0">
                <a:solidFill>
                  <a:srgbClr val="FF0000"/>
                </a:solidFill>
              </a:rPr>
              <a:t>^ 700043003 </a:t>
            </a:r>
            <a:r>
              <a:rPr lang="en-GB" sz="1800" kern="1200" dirty="0">
                <a:solidFill>
                  <a:srgbClr val="FF0000"/>
                </a:solidFill>
              </a:rPr>
              <a:t>|</a:t>
            </a:r>
            <a:r>
              <a:rPr lang="en-US" sz="1800" kern="1200" dirty="0">
                <a:solidFill>
                  <a:srgbClr val="FF0000"/>
                </a:solidFill>
              </a:rPr>
              <a:t>example problem list subset</a:t>
            </a:r>
            <a:r>
              <a:rPr lang="en-GB" sz="1800" kern="1200" dirty="0">
                <a:solidFill>
                  <a:srgbClr val="FF0000"/>
                </a:solidFill>
              </a:rPr>
              <a:t>|</a:t>
            </a:r>
            <a:r>
              <a:rPr lang="en-AU" sz="1800" kern="1200" dirty="0">
                <a:solidFill>
                  <a:srgbClr val="FF0000"/>
                </a:solidFill>
              </a:rPr>
              <a:t> </a:t>
            </a:r>
            <a:r>
              <a:rPr lang="en-AU" sz="1800" kern="1200" dirty="0" smtClean="0">
                <a:solidFill>
                  <a:srgbClr val="FF0000"/>
                </a:solidFill>
              </a:rPr>
              <a:t>{{ </a:t>
            </a:r>
            <a:r>
              <a:rPr lang="en-AU" sz="1800" kern="1200" dirty="0" err="1">
                <a:solidFill>
                  <a:srgbClr val="FF0000"/>
                </a:solidFill>
              </a:rPr>
              <a:t>definitionStatus</a:t>
            </a:r>
            <a:r>
              <a:rPr lang="en-AU" sz="1800" kern="1200" dirty="0">
                <a:solidFill>
                  <a:srgbClr val="FF0000"/>
                </a:solidFill>
              </a:rPr>
              <a:t> = defined}}</a:t>
            </a:r>
          </a:p>
          <a:p>
            <a:pPr marL="720725" lvl="1" indent="-708025">
              <a:spcBef>
                <a:spcPts val="600"/>
              </a:spcBef>
              <a:buNone/>
            </a:pPr>
            <a:r>
              <a:rPr lang="en-AU" sz="1800" kern="1200" dirty="0">
                <a:solidFill>
                  <a:srgbClr val="FF0000"/>
                </a:solidFill>
              </a:rPr>
              <a:t>&lt;&lt; </a:t>
            </a:r>
            <a:r>
              <a:rPr lang="en-GB" sz="1800" kern="1200" dirty="0">
                <a:solidFill>
                  <a:srgbClr val="FF0000"/>
                </a:solidFill>
              </a:rPr>
              <a:t>404684003 </a:t>
            </a:r>
            <a:r>
              <a:rPr lang="en-AU" sz="1800" kern="1200" dirty="0">
                <a:solidFill>
                  <a:srgbClr val="FF0000"/>
                </a:solidFill>
              </a:rPr>
              <a:t>|clinical finding| {{ </a:t>
            </a:r>
            <a:r>
              <a:rPr lang="en-AU" sz="1800" kern="1200" dirty="0" err="1">
                <a:solidFill>
                  <a:srgbClr val="FF0000"/>
                </a:solidFill>
              </a:rPr>
              <a:t>definitionStatus</a:t>
            </a:r>
            <a:r>
              <a:rPr lang="en-AU" sz="1800" kern="1200" dirty="0">
                <a:solidFill>
                  <a:srgbClr val="FF0000"/>
                </a:solidFill>
              </a:rPr>
              <a:t> = defined</a:t>
            </a:r>
            <a:r>
              <a:rPr lang="en-AU" sz="1800" kern="1200" dirty="0" smtClean="0">
                <a:solidFill>
                  <a:srgbClr val="FF0000"/>
                </a:solidFill>
              </a:rPr>
              <a:t>}} OR </a:t>
            </a:r>
            <a:r>
              <a:rPr lang="en-US" sz="1800" kern="1200" dirty="0">
                <a:solidFill>
                  <a:srgbClr val="FF0000"/>
                </a:solidFill>
              </a:rPr>
              <a:t>^ 700043003 </a:t>
            </a:r>
            <a:r>
              <a:rPr lang="en-GB" sz="1800" kern="1200" dirty="0">
                <a:solidFill>
                  <a:srgbClr val="FF0000"/>
                </a:solidFill>
              </a:rPr>
              <a:t>|</a:t>
            </a:r>
            <a:r>
              <a:rPr lang="en-US" sz="1800" kern="1200" dirty="0">
                <a:solidFill>
                  <a:srgbClr val="FF0000"/>
                </a:solidFill>
              </a:rPr>
              <a:t>example problem list subset</a:t>
            </a:r>
            <a:r>
              <a:rPr lang="en-GB" sz="1800" kern="1200" dirty="0">
                <a:solidFill>
                  <a:srgbClr val="FF0000"/>
                </a:solidFill>
              </a:rPr>
              <a:t>|</a:t>
            </a:r>
            <a:r>
              <a:rPr lang="en-AU" sz="1800" kern="1200" dirty="0">
                <a:solidFill>
                  <a:srgbClr val="FF0000"/>
                </a:solidFill>
              </a:rPr>
              <a:t> </a:t>
            </a:r>
          </a:p>
          <a:p>
            <a:pPr marL="720725" lvl="1" indent="-708025">
              <a:spcBef>
                <a:spcPts val="600"/>
              </a:spcBef>
              <a:buNone/>
            </a:pPr>
            <a:r>
              <a:rPr lang="en-AU" sz="1800" kern="1200" dirty="0">
                <a:solidFill>
                  <a:srgbClr val="FF0000"/>
                </a:solidFill>
              </a:rPr>
              <a:t>(&lt;&lt; </a:t>
            </a:r>
            <a:r>
              <a:rPr lang="en-GB" sz="1800" kern="1200" dirty="0">
                <a:solidFill>
                  <a:srgbClr val="FF0000"/>
                </a:solidFill>
              </a:rPr>
              <a:t>404684003 </a:t>
            </a:r>
            <a:r>
              <a:rPr lang="en-AU" sz="1800" kern="1200" dirty="0">
                <a:solidFill>
                  <a:srgbClr val="FF0000"/>
                </a:solidFill>
              </a:rPr>
              <a:t>|clinical finding| OR </a:t>
            </a:r>
            <a:r>
              <a:rPr lang="en-US" sz="1800" kern="1200" dirty="0">
                <a:solidFill>
                  <a:srgbClr val="FF0000"/>
                </a:solidFill>
              </a:rPr>
              <a:t>^ 700043003 </a:t>
            </a:r>
            <a:r>
              <a:rPr lang="en-GB" sz="1800" kern="1200" dirty="0">
                <a:solidFill>
                  <a:srgbClr val="FF0000"/>
                </a:solidFill>
              </a:rPr>
              <a:t>|</a:t>
            </a:r>
            <a:r>
              <a:rPr lang="en-US" sz="1800" kern="1200" dirty="0">
                <a:solidFill>
                  <a:srgbClr val="FF0000"/>
                </a:solidFill>
              </a:rPr>
              <a:t>example problem list subset</a:t>
            </a:r>
            <a:r>
              <a:rPr lang="en-GB" sz="1800" kern="1200" dirty="0">
                <a:solidFill>
                  <a:srgbClr val="FF0000"/>
                </a:solidFill>
              </a:rPr>
              <a:t>|</a:t>
            </a:r>
            <a:r>
              <a:rPr lang="en-AU" sz="1800" kern="1200" dirty="0" smtClean="0">
                <a:solidFill>
                  <a:srgbClr val="FF0000"/>
                </a:solidFill>
              </a:rPr>
              <a:t>) {{ </a:t>
            </a:r>
            <a:r>
              <a:rPr lang="en-AU" sz="1800" kern="1200" dirty="0" err="1">
                <a:solidFill>
                  <a:srgbClr val="FF0000"/>
                </a:solidFill>
              </a:rPr>
              <a:t>definitionStatus</a:t>
            </a:r>
            <a:r>
              <a:rPr lang="en-AU" sz="1800" kern="1200" dirty="0">
                <a:solidFill>
                  <a:srgbClr val="FF0000"/>
                </a:solidFill>
              </a:rPr>
              <a:t> = defined</a:t>
            </a:r>
            <a:r>
              <a:rPr lang="en-AU" sz="1800" kern="1200" dirty="0" smtClean="0">
                <a:solidFill>
                  <a:srgbClr val="FF0000"/>
                </a:solidFill>
              </a:rPr>
              <a:t>}}</a:t>
            </a:r>
          </a:p>
          <a:p>
            <a:pPr marL="720725" indent="-720725">
              <a:spcBef>
                <a:spcPts val="600"/>
              </a:spcBef>
              <a:buNone/>
            </a:pPr>
            <a:r>
              <a:rPr lang="en-AU" sz="1800" kern="1200" dirty="0">
                <a:solidFill>
                  <a:srgbClr val="FF0000"/>
                </a:solidFill>
              </a:rPr>
              <a:t>&lt;&lt; </a:t>
            </a:r>
            <a:r>
              <a:rPr lang="en-GB" sz="1800" kern="1200" dirty="0">
                <a:solidFill>
                  <a:srgbClr val="FF0000"/>
                </a:solidFill>
              </a:rPr>
              <a:t>404684003 </a:t>
            </a:r>
            <a:r>
              <a:rPr lang="en-AU" sz="1800" kern="1200" dirty="0">
                <a:solidFill>
                  <a:srgbClr val="FF0000"/>
                </a:solidFill>
              </a:rPr>
              <a:t>|clinical finding| {{term = “*heart*” }} </a:t>
            </a:r>
            <a:r>
              <a:rPr lang="en-AU" sz="1800" kern="1200" dirty="0" smtClean="0">
                <a:solidFill>
                  <a:srgbClr val="FF0000"/>
                </a:solidFill>
              </a:rPr>
              <a:t>AND </a:t>
            </a:r>
            <a:r>
              <a:rPr lang="en-US" sz="1800" kern="1200" dirty="0" smtClean="0">
                <a:solidFill>
                  <a:srgbClr val="FF0000"/>
                </a:solidFill>
              </a:rPr>
              <a:t>^ 700043003 </a:t>
            </a:r>
            <a:r>
              <a:rPr lang="en-GB" sz="1800" kern="1200" dirty="0" smtClean="0">
                <a:solidFill>
                  <a:srgbClr val="FF0000"/>
                </a:solidFill>
              </a:rPr>
              <a:t>|</a:t>
            </a:r>
            <a:r>
              <a:rPr lang="en-US" sz="1800" kern="1200" dirty="0" smtClean="0">
                <a:solidFill>
                  <a:srgbClr val="FF0000"/>
                </a:solidFill>
              </a:rPr>
              <a:t>example problem list subset</a:t>
            </a:r>
            <a:r>
              <a:rPr lang="en-GB" sz="1800" kern="1200" dirty="0" smtClean="0">
                <a:solidFill>
                  <a:srgbClr val="FF0000"/>
                </a:solidFill>
              </a:rPr>
              <a:t>|</a:t>
            </a:r>
            <a:r>
              <a:rPr lang="en-AU" sz="1800" kern="1200" dirty="0" smtClean="0">
                <a:solidFill>
                  <a:srgbClr val="FF0000"/>
                </a:solidFill>
              </a:rPr>
              <a:t> {{ term = “*cardio*”}}</a:t>
            </a:r>
            <a:endParaRPr lang="en-AU" sz="1800" kern="1200" dirty="0">
              <a:solidFill>
                <a:srgbClr val="FF0000"/>
              </a:solidFill>
            </a:endParaRPr>
          </a:p>
          <a:p>
            <a:pPr marL="720725" lvl="1" indent="-708025">
              <a:spcBef>
                <a:spcPts val="600"/>
              </a:spcBef>
              <a:buNone/>
            </a:pPr>
            <a:r>
              <a:rPr lang="en-AU" sz="1800" kern="1200" dirty="0" smtClean="0">
                <a:solidFill>
                  <a:srgbClr val="FF0000"/>
                </a:solidFill>
              </a:rPr>
              <a:t>(&lt;&lt; </a:t>
            </a:r>
            <a:r>
              <a:rPr lang="en-GB" sz="1800" kern="1200" dirty="0">
                <a:solidFill>
                  <a:srgbClr val="FF0000"/>
                </a:solidFill>
              </a:rPr>
              <a:t>404684003 </a:t>
            </a:r>
            <a:r>
              <a:rPr lang="en-AU" sz="1800" kern="1200" dirty="0">
                <a:solidFill>
                  <a:srgbClr val="FF0000"/>
                </a:solidFill>
              </a:rPr>
              <a:t>|clinical finding| AND </a:t>
            </a:r>
            <a:r>
              <a:rPr lang="en-US" sz="1800" kern="1200" dirty="0">
                <a:solidFill>
                  <a:srgbClr val="FF0000"/>
                </a:solidFill>
              </a:rPr>
              <a:t>^ 700043003 </a:t>
            </a:r>
            <a:r>
              <a:rPr lang="en-GB" sz="1800" kern="1200" dirty="0">
                <a:solidFill>
                  <a:srgbClr val="FF0000"/>
                </a:solidFill>
              </a:rPr>
              <a:t>|</a:t>
            </a:r>
            <a:r>
              <a:rPr lang="en-US" sz="1800" kern="1200" dirty="0">
                <a:solidFill>
                  <a:srgbClr val="FF0000"/>
                </a:solidFill>
              </a:rPr>
              <a:t>example problem list subset</a:t>
            </a:r>
            <a:r>
              <a:rPr lang="en-GB" sz="1800" kern="1200" dirty="0">
                <a:solidFill>
                  <a:srgbClr val="FF0000"/>
                </a:solidFill>
              </a:rPr>
              <a:t>|)</a:t>
            </a:r>
            <a:r>
              <a:rPr lang="en-AU" sz="1800" kern="1200" dirty="0">
                <a:solidFill>
                  <a:srgbClr val="FF0000"/>
                </a:solidFill>
              </a:rPr>
              <a:t> {{ term = “*heart</a:t>
            </a:r>
            <a:r>
              <a:rPr lang="en-AU" sz="1800" kern="1200" dirty="0" smtClean="0">
                <a:solidFill>
                  <a:srgbClr val="FF0000"/>
                </a:solidFill>
              </a:rPr>
              <a:t>*”}}</a:t>
            </a:r>
            <a:endParaRPr lang="en-AU" sz="1800" kern="1200" dirty="0">
              <a:solidFill>
                <a:srgbClr val="FF0000"/>
              </a:solidFill>
            </a:endParaRPr>
          </a:p>
          <a:p>
            <a:pPr marL="720725" lvl="1" indent="-708025">
              <a:spcBef>
                <a:spcPts val="600"/>
              </a:spcBef>
              <a:buNone/>
            </a:pPr>
            <a:endParaRPr lang="en-AU" sz="1800" kern="1200" dirty="0">
              <a:solidFill>
                <a:srgbClr val="FF0000"/>
              </a:solidFill>
            </a:endParaRPr>
          </a:p>
          <a:p>
            <a:pPr marL="360363" indent="-347663">
              <a:buNone/>
            </a:pPr>
            <a:endParaRPr lang="en-US" dirty="0">
              <a:solidFill>
                <a:srgbClr val="FF0000"/>
              </a:solidFill>
            </a:endParaRPr>
          </a:p>
        </p:txBody>
      </p:sp>
    </p:spTree>
    <p:extLst>
      <p:ext uri="{BB962C8B-B14F-4D97-AF65-F5344CB8AC3E}">
        <p14:creationId xmlns:p14="http://schemas.microsoft.com/office/powerpoint/2010/main" val="232454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Computable Languages</a:t>
            </a:r>
            <a:endParaRPr lang="en-US" dirty="0"/>
          </a:p>
        </p:txBody>
      </p:sp>
      <p:sp>
        <p:nvSpPr>
          <p:cNvPr id="3" name="Content Placeholder 2"/>
          <p:cNvSpPr>
            <a:spLocks noGrp="1"/>
          </p:cNvSpPr>
          <p:nvPr>
            <p:ph idx="1"/>
          </p:nvPr>
        </p:nvSpPr>
        <p:spPr/>
        <p:txBody>
          <a:bodyPr/>
          <a:lstStyle/>
          <a:p>
            <a:r>
              <a:rPr lang="en-US" dirty="0" smtClean="0"/>
              <a:t>SNOMED CT Compositional Grammar (SCG)</a:t>
            </a:r>
          </a:p>
          <a:p>
            <a:pPr lvl="1"/>
            <a:r>
              <a:rPr lang="en-US" dirty="0" smtClean="0"/>
              <a:t>Defining </a:t>
            </a:r>
            <a:r>
              <a:rPr lang="en-US" dirty="0" err="1" smtClean="0"/>
              <a:t>postcoordinated</a:t>
            </a:r>
            <a:r>
              <a:rPr lang="en-US" dirty="0" smtClean="0"/>
              <a:t> clinical meanings</a:t>
            </a:r>
          </a:p>
          <a:p>
            <a:pPr lvl="1"/>
            <a:r>
              <a:rPr lang="en-US" dirty="0" smtClean="0"/>
              <a:t>Linking other code systems to SNOMED CT</a:t>
            </a:r>
          </a:p>
          <a:p>
            <a:r>
              <a:rPr lang="en-US" dirty="0" smtClean="0"/>
              <a:t>SNOMED CT Expression Constraint Language (ECL)</a:t>
            </a:r>
          </a:p>
          <a:p>
            <a:pPr lvl="1"/>
            <a:r>
              <a:rPr lang="en-US" dirty="0" smtClean="0"/>
              <a:t>Representing the SNOMED CT concept model</a:t>
            </a:r>
          </a:p>
          <a:p>
            <a:pPr lvl="1"/>
            <a:r>
              <a:rPr lang="en-US" dirty="0" smtClean="0"/>
              <a:t>Binding SNOMED CT to information models</a:t>
            </a:r>
          </a:p>
          <a:p>
            <a:pPr lvl="1"/>
            <a:r>
              <a:rPr lang="en-US" dirty="0" smtClean="0"/>
              <a:t>Defining </a:t>
            </a:r>
            <a:r>
              <a:rPr lang="en-US" dirty="0" err="1" smtClean="0"/>
              <a:t>intensional</a:t>
            </a:r>
            <a:r>
              <a:rPr lang="en-US" dirty="0" smtClean="0"/>
              <a:t> reference set</a:t>
            </a:r>
          </a:p>
          <a:p>
            <a:pPr lvl="1"/>
            <a:r>
              <a:rPr lang="en-US" dirty="0" smtClean="0"/>
              <a:t>Querying SNOMED CT and encoded health record data</a:t>
            </a:r>
          </a:p>
          <a:p>
            <a:r>
              <a:rPr lang="en-US" dirty="0" smtClean="0"/>
              <a:t>SNOMED </a:t>
            </a:r>
            <a:r>
              <a:rPr lang="en-US" dirty="0" smtClean="0"/>
              <a:t>CT Template Syntax (STS)</a:t>
            </a:r>
          </a:p>
          <a:p>
            <a:pPr lvl="1"/>
            <a:r>
              <a:rPr lang="en-US" dirty="0" smtClean="0"/>
              <a:t>Binding SNOMED CT to information models</a:t>
            </a:r>
          </a:p>
          <a:p>
            <a:pPr lvl="1"/>
            <a:r>
              <a:rPr lang="en-US" dirty="0" smtClean="0"/>
              <a:t>Defining </a:t>
            </a:r>
            <a:r>
              <a:rPr lang="en-US" dirty="0" err="1" smtClean="0"/>
              <a:t>postcoordinated</a:t>
            </a:r>
            <a:r>
              <a:rPr lang="en-US" dirty="0" smtClean="0"/>
              <a:t> clinical meanings</a:t>
            </a:r>
          </a:p>
          <a:p>
            <a:pPr lvl="1"/>
            <a:r>
              <a:rPr lang="en-US" dirty="0" smtClean="0"/>
              <a:t>Authoring </a:t>
            </a:r>
            <a:r>
              <a:rPr lang="en-US" dirty="0" err="1" smtClean="0"/>
              <a:t>precoordinated</a:t>
            </a:r>
            <a:r>
              <a:rPr lang="en-US" dirty="0" smtClean="0"/>
              <a:t> clinical </a:t>
            </a:r>
            <a:r>
              <a:rPr lang="en-US" dirty="0" smtClean="0"/>
              <a:t>meanings</a:t>
            </a:r>
          </a:p>
          <a:p>
            <a:r>
              <a:rPr lang="en-US" b="1" dirty="0"/>
              <a:t>SNOMED CT Query Language (QRL)</a:t>
            </a:r>
          </a:p>
          <a:p>
            <a:pPr lvl="1"/>
            <a:r>
              <a:rPr lang="en-US" b="1" dirty="0"/>
              <a:t>As per ECL </a:t>
            </a:r>
            <a:r>
              <a:rPr lang="mr-IN" b="1" dirty="0"/>
              <a:t>–</a:t>
            </a:r>
            <a:r>
              <a:rPr lang="en-US" b="1" dirty="0"/>
              <a:t> advanced uses</a:t>
            </a:r>
          </a:p>
          <a:p>
            <a:pPr lvl="1"/>
            <a:endParaRPr lang="en-US" dirty="0"/>
          </a:p>
        </p:txBody>
      </p:sp>
    </p:spTree>
    <p:extLst>
      <p:ext uri="{BB962C8B-B14F-4D97-AF65-F5344CB8AC3E}">
        <p14:creationId xmlns:p14="http://schemas.microsoft.com/office/powerpoint/2010/main" val="27564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Computable Languages</a:t>
            </a:r>
            <a:endParaRPr lang="en-US" dirty="0"/>
          </a:p>
        </p:txBody>
      </p:sp>
      <p:sp>
        <p:nvSpPr>
          <p:cNvPr id="3" name="Content Placeholder 2"/>
          <p:cNvSpPr>
            <a:spLocks noGrp="1"/>
          </p:cNvSpPr>
          <p:nvPr>
            <p:ph idx="1"/>
          </p:nvPr>
        </p:nvSpPr>
        <p:spPr/>
        <p:txBody>
          <a:bodyPr/>
          <a:lstStyle/>
          <a:p>
            <a:r>
              <a:rPr lang="en-US" dirty="0" smtClean="0"/>
              <a:t>SNOMED CT Compositional Grammar (SCG)</a:t>
            </a:r>
          </a:p>
          <a:p>
            <a:pPr lvl="1"/>
            <a:r>
              <a:rPr lang="en-US" dirty="0" smtClean="0"/>
              <a:t>Define a clinical meaning using a SNOMED CT expression</a:t>
            </a:r>
          </a:p>
          <a:p>
            <a:r>
              <a:rPr lang="en-US" dirty="0" smtClean="0"/>
              <a:t>SNOMED CT Expression Constraint Language (ECL)</a:t>
            </a:r>
          </a:p>
          <a:p>
            <a:pPr lvl="1"/>
            <a:r>
              <a:rPr lang="en-US" dirty="0" smtClean="0"/>
              <a:t>Constrain the set of possible concepts or expressions</a:t>
            </a:r>
          </a:p>
          <a:p>
            <a:r>
              <a:rPr lang="en-US" dirty="0" smtClean="0"/>
              <a:t>SNOMED </a:t>
            </a:r>
            <a:r>
              <a:rPr lang="en-US" dirty="0" smtClean="0"/>
              <a:t>CT Template Syntax (STS)</a:t>
            </a:r>
          </a:p>
          <a:p>
            <a:pPr lvl="1"/>
            <a:r>
              <a:rPr lang="en-US" dirty="0" smtClean="0"/>
              <a:t>Incorporate slots to be filled at a later time</a:t>
            </a:r>
          </a:p>
          <a:p>
            <a:pPr lvl="1"/>
            <a:r>
              <a:rPr lang="en-US" dirty="0" smtClean="0"/>
              <a:t>Expression, constraint or query </a:t>
            </a:r>
            <a:r>
              <a:rPr lang="en-US" dirty="0" smtClean="0"/>
              <a:t>template</a:t>
            </a:r>
          </a:p>
          <a:p>
            <a:r>
              <a:rPr lang="en-US" b="1" dirty="0"/>
              <a:t>SNOMED CT Query Language (QRL)</a:t>
            </a:r>
          </a:p>
          <a:p>
            <a:pPr lvl="1"/>
            <a:r>
              <a:rPr lang="en-US" b="1" dirty="0"/>
              <a:t>Query over SNOMED CT RF2 content</a:t>
            </a:r>
          </a:p>
          <a:p>
            <a:pPr lvl="1"/>
            <a:endParaRPr lang="en-US" dirty="0"/>
          </a:p>
        </p:txBody>
      </p:sp>
    </p:spTree>
    <p:extLst>
      <p:ext uri="{BB962C8B-B14F-4D97-AF65-F5344CB8AC3E}">
        <p14:creationId xmlns:p14="http://schemas.microsoft.com/office/powerpoint/2010/main" val="1666315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Language (QRL)</a:t>
            </a:r>
            <a:endParaRPr lang="en-US" dirty="0"/>
          </a:p>
        </p:txBody>
      </p:sp>
      <p:sp>
        <p:nvSpPr>
          <p:cNvPr id="3" name="Content Placeholder 2"/>
          <p:cNvSpPr>
            <a:spLocks noGrp="1"/>
          </p:cNvSpPr>
          <p:nvPr>
            <p:ph idx="1"/>
          </p:nvPr>
        </p:nvSpPr>
        <p:spPr/>
        <p:txBody>
          <a:bodyPr/>
          <a:lstStyle/>
          <a:p>
            <a:pPr marL="129541" indent="0" algn="ctr">
              <a:buNone/>
            </a:pPr>
            <a:r>
              <a:rPr lang="en-US" i="1" dirty="0" smtClean="0"/>
              <a:t>Specifies queries over SNOMED CT content </a:t>
            </a:r>
          </a:p>
          <a:p>
            <a:pPr marL="129541" indent="0" algn="ctr">
              <a:buNone/>
            </a:pPr>
            <a:r>
              <a:rPr lang="en-US" i="1" dirty="0" smtClean="0">
                <a:solidFill>
                  <a:schemeClr val="bg1">
                    <a:lumMod val="65000"/>
                  </a:schemeClr>
                </a:solidFill>
              </a:rPr>
              <a:t>(planned for 2018 </a:t>
            </a:r>
            <a:r>
              <a:rPr lang="mr-IN" i="1" dirty="0" smtClean="0">
                <a:solidFill>
                  <a:schemeClr val="bg1">
                    <a:lumMod val="65000"/>
                  </a:schemeClr>
                </a:solidFill>
              </a:rPr>
              <a:t>–</a:t>
            </a:r>
            <a:r>
              <a:rPr lang="en-US" i="1" dirty="0" smtClean="0">
                <a:solidFill>
                  <a:schemeClr val="bg1">
                    <a:lumMod val="65000"/>
                  </a:schemeClr>
                </a:solidFill>
              </a:rPr>
              <a:t> http://</a:t>
            </a:r>
            <a:r>
              <a:rPr lang="en-US" i="1" dirty="0" err="1" smtClean="0">
                <a:solidFill>
                  <a:schemeClr val="bg1">
                    <a:lumMod val="65000"/>
                  </a:schemeClr>
                </a:solidFill>
              </a:rPr>
              <a:t>snomed.org</a:t>
            </a:r>
            <a:r>
              <a:rPr lang="en-US" i="1" dirty="0" smtClean="0">
                <a:solidFill>
                  <a:schemeClr val="bg1">
                    <a:lumMod val="65000"/>
                  </a:schemeClr>
                </a:solidFill>
              </a:rPr>
              <a:t>/</a:t>
            </a:r>
            <a:r>
              <a:rPr lang="en-US" i="1" dirty="0" err="1" smtClean="0">
                <a:solidFill>
                  <a:schemeClr val="bg1">
                    <a:lumMod val="65000"/>
                  </a:schemeClr>
                </a:solidFill>
              </a:rPr>
              <a:t>qrl</a:t>
            </a:r>
            <a:r>
              <a:rPr lang="en-US" i="1" dirty="0" smtClean="0">
                <a:solidFill>
                  <a:schemeClr val="bg1">
                    <a:lumMod val="65000"/>
                  </a:schemeClr>
                </a:solidFill>
              </a:rPr>
              <a:t>)</a:t>
            </a:r>
          </a:p>
          <a:p>
            <a:r>
              <a:rPr lang="en-US" dirty="0" smtClean="0"/>
              <a:t>History</a:t>
            </a:r>
          </a:p>
          <a:p>
            <a:pPr lvl="1"/>
            <a:r>
              <a:rPr lang="en-US" dirty="0" smtClean="0"/>
              <a:t>2014-2016: Proposed examples and requirements developed</a:t>
            </a:r>
          </a:p>
          <a:p>
            <a:pPr lvl="1"/>
            <a:r>
              <a:rPr lang="en-US" dirty="0" smtClean="0"/>
              <a:t>2017-2018: Specification to be written and published</a:t>
            </a:r>
          </a:p>
          <a:p>
            <a:pPr>
              <a:spcBef>
                <a:spcPts val="700"/>
              </a:spcBef>
            </a:pPr>
            <a:r>
              <a:rPr lang="en-US" dirty="0" smtClean="0"/>
              <a:t>Proposed Features</a:t>
            </a:r>
          </a:p>
          <a:p>
            <a:pPr lvl="1"/>
            <a:r>
              <a:rPr lang="en-US" dirty="0" smtClean="0"/>
              <a:t>ECL functionality plus filters</a:t>
            </a:r>
          </a:p>
          <a:p>
            <a:pPr lvl="1"/>
            <a:r>
              <a:rPr lang="en-US" dirty="0" smtClean="0"/>
              <a:t>Define query substrate</a:t>
            </a:r>
          </a:p>
          <a:p>
            <a:pPr lvl="1"/>
            <a:r>
              <a:rPr lang="en-US" dirty="0" smtClean="0"/>
              <a:t>Filter over RF2 component fields</a:t>
            </a:r>
          </a:p>
          <a:p>
            <a:pPr lvl="2"/>
            <a:r>
              <a:rPr lang="en-US" dirty="0" smtClean="0"/>
              <a:t>E.g. active, </a:t>
            </a:r>
            <a:r>
              <a:rPr lang="en-US" dirty="0" err="1" smtClean="0"/>
              <a:t>effectiveTime</a:t>
            </a:r>
            <a:r>
              <a:rPr lang="en-US" dirty="0" smtClean="0"/>
              <a:t>, </a:t>
            </a:r>
            <a:r>
              <a:rPr lang="en-US" dirty="0" err="1" smtClean="0"/>
              <a:t>moduleId</a:t>
            </a:r>
            <a:r>
              <a:rPr lang="en-US" dirty="0" smtClean="0"/>
              <a:t>, </a:t>
            </a:r>
            <a:r>
              <a:rPr lang="en-US" dirty="0" err="1" smtClean="0"/>
              <a:t>definitionStatus</a:t>
            </a:r>
            <a:r>
              <a:rPr lang="en-US" dirty="0" smtClean="0"/>
              <a:t>, term</a:t>
            </a:r>
          </a:p>
          <a:p>
            <a:pPr lvl="1"/>
            <a:r>
              <a:rPr lang="en-US" dirty="0" smtClean="0"/>
              <a:t>Filter over reference set fields</a:t>
            </a:r>
          </a:p>
          <a:p>
            <a:pPr lvl="2"/>
            <a:r>
              <a:rPr lang="en-US" dirty="0" smtClean="0"/>
              <a:t>E.g. acceptability, </a:t>
            </a:r>
            <a:r>
              <a:rPr lang="en-US" dirty="0" err="1" smtClean="0"/>
              <a:t>mapTargetId</a:t>
            </a:r>
            <a:endParaRPr lang="en-US" dirty="0" smtClean="0"/>
          </a:p>
          <a:p>
            <a:pPr lvl="1"/>
            <a:r>
              <a:rPr lang="en-US" dirty="0" smtClean="0"/>
              <a:t>Other keywords to simplify common queries</a:t>
            </a:r>
          </a:p>
          <a:p>
            <a:pPr lvl="2"/>
            <a:r>
              <a:rPr lang="en-US" dirty="0" err="1" smtClean="0"/>
              <a:t>preferredTerm</a:t>
            </a:r>
            <a:r>
              <a:rPr lang="en-US" dirty="0" smtClean="0"/>
              <a:t>, </a:t>
            </a:r>
            <a:r>
              <a:rPr lang="en-US" dirty="0" err="1" smtClean="0"/>
              <a:t>fullySpecifiedName</a:t>
            </a:r>
            <a:r>
              <a:rPr lang="en-US" dirty="0" smtClean="0"/>
              <a:t>, </a:t>
            </a:r>
            <a:r>
              <a:rPr lang="en-US" dirty="0" err="1" smtClean="0"/>
              <a:t>acceptableTerm</a:t>
            </a:r>
            <a:endParaRPr lang="en-US" dirty="0"/>
          </a:p>
          <a:p>
            <a:pPr lvl="1"/>
            <a:endParaRPr lang="en-US" dirty="0"/>
          </a:p>
        </p:txBody>
      </p:sp>
    </p:spTree>
    <p:extLst>
      <p:ext uri="{BB962C8B-B14F-4D97-AF65-F5344CB8AC3E}">
        <p14:creationId xmlns:p14="http://schemas.microsoft.com/office/powerpoint/2010/main" val="149359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Language (QRL)</a:t>
            </a:r>
            <a:endParaRPr lang="en-US" dirty="0"/>
          </a:p>
        </p:txBody>
      </p:sp>
      <p:sp>
        <p:nvSpPr>
          <p:cNvPr id="3" name="Content Placeholder 2"/>
          <p:cNvSpPr>
            <a:spLocks noGrp="1"/>
          </p:cNvSpPr>
          <p:nvPr>
            <p:ph idx="1"/>
          </p:nvPr>
        </p:nvSpPr>
        <p:spPr/>
        <p:txBody>
          <a:bodyPr/>
          <a:lstStyle/>
          <a:p>
            <a:r>
              <a:rPr lang="en-US" dirty="0" smtClean="0"/>
              <a:t>Example</a:t>
            </a:r>
          </a:p>
          <a:p>
            <a:pPr lvl="1"/>
            <a:r>
              <a:rPr lang="en-US" kern="1200" dirty="0">
                <a:solidFill>
                  <a:srgbClr val="FF0000"/>
                </a:solidFill>
              </a:rPr>
              <a:t>&lt;&lt; </a:t>
            </a:r>
            <a:r>
              <a:rPr lang="en-US" dirty="0">
                <a:solidFill>
                  <a:schemeClr val="tx1"/>
                </a:solidFill>
              </a:rPr>
              <a:t>64572001</a:t>
            </a:r>
            <a:r>
              <a:rPr lang="en-US" kern="1200" dirty="0">
                <a:solidFill>
                  <a:srgbClr val="229BB8"/>
                </a:solidFill>
              </a:rPr>
              <a:t> </a:t>
            </a:r>
            <a:r>
              <a:rPr lang="en-US" sz="2800" b="1" dirty="0">
                <a:solidFill>
                  <a:srgbClr val="00B0F0"/>
                </a:solidFill>
              </a:rPr>
              <a:t>|</a:t>
            </a:r>
            <a:r>
              <a:rPr lang="en-US" kern="1200" dirty="0"/>
              <a:t>Disease</a:t>
            </a:r>
            <a:r>
              <a:rPr lang="en-US" sz="2800" b="1" dirty="0">
                <a:solidFill>
                  <a:srgbClr val="00B0F0"/>
                </a:solidFill>
              </a:rPr>
              <a:t>| </a:t>
            </a:r>
            <a:r>
              <a:rPr lang="en-US" kern="1200" dirty="0">
                <a:solidFill>
                  <a:srgbClr val="FF0000"/>
                </a:solidFill>
              </a:rPr>
              <a:t>{{ term = “*heart*” </a:t>
            </a:r>
            <a:r>
              <a:rPr lang="en-US" kern="1200" dirty="0" smtClean="0">
                <a:solidFill>
                  <a:srgbClr val="FF0000"/>
                </a:solidFill>
              </a:rPr>
              <a:t>}}</a:t>
            </a:r>
          </a:p>
          <a:p>
            <a:pPr lvl="1"/>
            <a:r>
              <a:rPr lang="en-US" kern="1200" dirty="0">
                <a:solidFill>
                  <a:srgbClr val="FF0000"/>
                </a:solidFill>
              </a:rPr>
              <a:t>&lt;&lt; </a:t>
            </a:r>
            <a:r>
              <a:rPr lang="en-US" dirty="0">
                <a:solidFill>
                  <a:schemeClr val="tx1"/>
                </a:solidFill>
              </a:rPr>
              <a:t>64572001</a:t>
            </a:r>
            <a:r>
              <a:rPr lang="en-US" kern="1200" dirty="0">
                <a:solidFill>
                  <a:srgbClr val="229BB8"/>
                </a:solidFill>
              </a:rPr>
              <a:t> </a:t>
            </a:r>
            <a:r>
              <a:rPr lang="en-US" sz="2800" b="1" dirty="0">
                <a:solidFill>
                  <a:srgbClr val="00B0F0"/>
                </a:solidFill>
              </a:rPr>
              <a:t>|</a:t>
            </a:r>
            <a:r>
              <a:rPr lang="en-US" kern="1200" dirty="0" smtClean="0"/>
              <a:t>Disease</a:t>
            </a:r>
            <a:r>
              <a:rPr lang="en-US" sz="2800" b="1" dirty="0" smtClean="0">
                <a:solidFill>
                  <a:srgbClr val="00B0F0"/>
                </a:solidFill>
              </a:rPr>
              <a:t>|</a:t>
            </a:r>
            <a:r>
              <a:rPr lang="en-US" b="1" dirty="0" smtClean="0">
                <a:solidFill>
                  <a:srgbClr val="00B0F0"/>
                </a:solidFill>
              </a:rPr>
              <a:t> </a:t>
            </a:r>
            <a:r>
              <a:rPr lang="en-AU" kern="1200" dirty="0">
                <a:solidFill>
                  <a:srgbClr val="FF0000"/>
                </a:solidFill>
              </a:rPr>
              <a:t>{{ </a:t>
            </a:r>
            <a:r>
              <a:rPr lang="en-AU" kern="1200" dirty="0" err="1">
                <a:solidFill>
                  <a:srgbClr val="FF0000"/>
                </a:solidFill>
              </a:rPr>
              <a:t>definitionStatus</a:t>
            </a:r>
            <a:r>
              <a:rPr lang="en-AU" kern="1200" dirty="0">
                <a:solidFill>
                  <a:srgbClr val="FF0000"/>
                </a:solidFill>
              </a:rPr>
              <a:t> = </a:t>
            </a:r>
            <a:r>
              <a:rPr lang="en-AU" kern="1200" dirty="0" smtClean="0">
                <a:solidFill>
                  <a:srgbClr val="FF0000"/>
                </a:solidFill>
              </a:rPr>
              <a:t>primitive }}</a:t>
            </a:r>
            <a:endParaRPr lang="en-AU" kern="1200" dirty="0">
              <a:solidFill>
                <a:srgbClr val="FF0000"/>
              </a:solidFill>
            </a:endParaRPr>
          </a:p>
          <a:p>
            <a:pPr lvl="1"/>
            <a:r>
              <a:rPr lang="en-US" kern="1200" dirty="0" smtClean="0">
                <a:solidFill>
                  <a:srgbClr val="FF0000"/>
                </a:solidFill>
              </a:rPr>
              <a:t>&lt;&lt; </a:t>
            </a:r>
            <a:r>
              <a:rPr lang="en-US" dirty="0">
                <a:solidFill>
                  <a:schemeClr val="tx1"/>
                </a:solidFill>
              </a:rPr>
              <a:t>64572001</a:t>
            </a:r>
            <a:r>
              <a:rPr lang="en-US" kern="1200" dirty="0">
                <a:solidFill>
                  <a:srgbClr val="229BB8"/>
                </a:solidFill>
              </a:rPr>
              <a:t> </a:t>
            </a:r>
            <a:r>
              <a:rPr lang="en-US" sz="2800" b="1" dirty="0">
                <a:solidFill>
                  <a:srgbClr val="00B0F0"/>
                </a:solidFill>
              </a:rPr>
              <a:t>|</a:t>
            </a:r>
            <a:r>
              <a:rPr lang="en-US" kern="1200" dirty="0"/>
              <a:t>Disease</a:t>
            </a:r>
            <a:r>
              <a:rPr lang="en-US" sz="2800" b="1" dirty="0" smtClean="0">
                <a:solidFill>
                  <a:srgbClr val="00B0F0"/>
                </a:solidFill>
              </a:rPr>
              <a:t>|</a:t>
            </a:r>
            <a:r>
              <a:rPr lang="en-US" sz="2400" b="1" dirty="0" smtClean="0">
                <a:solidFill>
                  <a:srgbClr val="00B0F0"/>
                </a:solidFill>
              </a:rPr>
              <a:t> </a:t>
            </a:r>
            <a:r>
              <a:rPr lang="en-GB" kern="1200" dirty="0" smtClean="0">
                <a:solidFill>
                  <a:srgbClr val="FF0000"/>
                </a:solidFill>
              </a:rPr>
              <a:t>{{ active </a:t>
            </a:r>
            <a:r>
              <a:rPr lang="en-GB" kern="1200" dirty="0">
                <a:solidFill>
                  <a:srgbClr val="FF0000"/>
                </a:solidFill>
              </a:rPr>
              <a:t>= </a:t>
            </a:r>
            <a:r>
              <a:rPr lang="en-GB" kern="1200" dirty="0" smtClean="0">
                <a:solidFill>
                  <a:srgbClr val="FF0000"/>
                </a:solidFill>
              </a:rPr>
              <a:t>0 }}</a:t>
            </a:r>
          </a:p>
          <a:p>
            <a:pPr lvl="1"/>
            <a:endParaRPr lang="en-US" dirty="0"/>
          </a:p>
        </p:txBody>
      </p:sp>
    </p:spTree>
    <p:extLst>
      <p:ext uri="{BB962C8B-B14F-4D97-AF65-F5344CB8AC3E}">
        <p14:creationId xmlns:p14="http://schemas.microsoft.com/office/powerpoint/2010/main" val="930489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010400" cy="579433"/>
          </a:xfrm>
        </p:spPr>
        <p:txBody>
          <a:bodyPr/>
          <a:lstStyle/>
          <a:p>
            <a:r>
              <a:rPr lang="en-US" dirty="0" smtClean="0"/>
              <a:t>Filter</a:t>
            </a:r>
            <a:r>
              <a:rPr lang="en-AU" dirty="0" smtClean="0"/>
              <a:t> </a:t>
            </a:r>
            <a:r>
              <a:rPr lang="en-AU" dirty="0" smtClean="0"/>
              <a:t>Keywords </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spcAft>
                <a:spcPts val="1200"/>
              </a:spcAft>
              <a:buNone/>
              <a:tabLst>
                <a:tab pos="2871788" algn="l"/>
                <a:tab pos="4489450" algn="l"/>
              </a:tabLst>
            </a:pPr>
            <a:r>
              <a:rPr lang="en-AU" b="1" dirty="0" smtClean="0">
                <a:solidFill>
                  <a:schemeClr val="tx1"/>
                </a:solidFill>
              </a:rPr>
              <a:t>  </a:t>
            </a:r>
            <a:r>
              <a:rPr lang="en-AU" b="1" u="sng" dirty="0" smtClean="0">
                <a:solidFill>
                  <a:schemeClr val="tx1"/>
                </a:solidFill>
              </a:rPr>
              <a:t>Filter</a:t>
            </a:r>
            <a:r>
              <a:rPr lang="en-AU" b="1" dirty="0" smtClean="0">
                <a:solidFill>
                  <a:schemeClr val="tx1"/>
                </a:solidFill>
              </a:rPr>
              <a:t>	</a:t>
            </a:r>
            <a:r>
              <a:rPr lang="en-AU" b="1" u="sng" dirty="0" smtClean="0">
                <a:solidFill>
                  <a:schemeClr val="tx1"/>
                </a:solidFill>
              </a:rPr>
              <a:t>Operators</a:t>
            </a:r>
            <a:r>
              <a:rPr lang="en-AU" b="1" dirty="0" smtClean="0">
                <a:solidFill>
                  <a:schemeClr val="tx1"/>
                </a:solidFill>
              </a:rPr>
              <a:t>	</a:t>
            </a:r>
            <a:r>
              <a:rPr lang="en-AU" b="1" u="sng" dirty="0" smtClean="0">
                <a:solidFill>
                  <a:schemeClr val="tx1"/>
                </a:solidFill>
              </a:rPr>
              <a:t>Valid Values</a:t>
            </a:r>
          </a:p>
          <a:p>
            <a:pPr marL="88900" lvl="1" indent="0">
              <a:buNone/>
              <a:tabLst>
                <a:tab pos="3411538" algn="ctr"/>
                <a:tab pos="4572000" algn="l"/>
              </a:tabLst>
            </a:pPr>
            <a:r>
              <a:rPr lang="en-AU" dirty="0" smtClean="0"/>
              <a:t>substrate	=	URI </a:t>
            </a:r>
          </a:p>
          <a:p>
            <a:pPr marL="88900" lvl="1" indent="0">
              <a:buNone/>
              <a:tabLst>
                <a:tab pos="3411538" algn="ctr"/>
                <a:tab pos="4572000" algn="l"/>
              </a:tabLst>
            </a:pPr>
            <a:r>
              <a:rPr lang="en-AU" dirty="0" smtClean="0"/>
              <a:t>id	=	</a:t>
            </a:r>
            <a:r>
              <a:rPr lang="en-AU" dirty="0" err="1" smtClean="0"/>
              <a:t>sctId</a:t>
            </a:r>
            <a:endParaRPr lang="en-AU" dirty="0" smtClean="0"/>
          </a:p>
          <a:p>
            <a:pPr marL="88900" lvl="1" indent="0">
              <a:buNone/>
              <a:tabLst>
                <a:tab pos="3411538" algn="ctr"/>
                <a:tab pos="4572000" algn="l"/>
              </a:tabLst>
            </a:pPr>
            <a:r>
              <a:rPr lang="en-AU" dirty="0" smtClean="0"/>
              <a:t>active	=	“0”, “1”, “any”, “yes”, “no”</a:t>
            </a:r>
            <a:endParaRPr lang="en-AU" dirty="0"/>
          </a:p>
          <a:p>
            <a:pPr marL="88900" lvl="1" indent="0">
              <a:buNone/>
              <a:tabLst>
                <a:tab pos="3411538" algn="ctr"/>
                <a:tab pos="4572000" algn="l"/>
              </a:tabLst>
            </a:pPr>
            <a:r>
              <a:rPr lang="en-AU" dirty="0" err="1" smtClean="0"/>
              <a:t>effectiveTime</a:t>
            </a:r>
            <a:r>
              <a:rPr lang="en-AU" dirty="0" smtClean="0"/>
              <a:t>	=, &lt;, &gt;, &lt;=, &gt;=	ISO-8601 date (YYYYMMDD)</a:t>
            </a:r>
            <a:endParaRPr lang="en-AU" dirty="0"/>
          </a:p>
          <a:p>
            <a:pPr marL="88900" lvl="1" indent="0">
              <a:buNone/>
              <a:tabLst>
                <a:tab pos="3411538" algn="ctr"/>
                <a:tab pos="4572000" algn="l"/>
              </a:tabLst>
            </a:pPr>
            <a:r>
              <a:rPr lang="en-AU" dirty="0" err="1" smtClean="0"/>
              <a:t>moduleId</a:t>
            </a:r>
            <a:r>
              <a:rPr lang="en-AU" dirty="0" smtClean="0"/>
              <a:t>	=	</a:t>
            </a:r>
            <a:r>
              <a:rPr lang="en-AU" dirty="0" err="1" smtClean="0"/>
              <a:t>conceptReference</a:t>
            </a:r>
            <a:endParaRPr lang="en-AU" dirty="0" smtClean="0"/>
          </a:p>
          <a:p>
            <a:pPr marL="88900" lvl="1" indent="0">
              <a:buNone/>
              <a:tabLst>
                <a:tab pos="3411538" algn="ctr"/>
                <a:tab pos="4572000" algn="l"/>
              </a:tabLst>
            </a:pPr>
            <a:r>
              <a:rPr lang="en-AU" dirty="0" smtClean="0"/>
              <a:t>module</a:t>
            </a:r>
            <a:r>
              <a:rPr lang="en-AU" dirty="0"/>
              <a:t>	=	</a:t>
            </a:r>
            <a:r>
              <a:rPr lang="en-AU" dirty="0" smtClean="0"/>
              <a:t>{“core”, “</a:t>
            </a:r>
            <a:r>
              <a:rPr lang="en-AU" dirty="0" err="1" smtClean="0"/>
              <a:t>modelComponent</a:t>
            </a:r>
            <a:r>
              <a:rPr lang="en-AU" dirty="0" smtClean="0"/>
              <a:t>”, 			“preview”}</a:t>
            </a:r>
            <a:endParaRPr lang="en-AU" dirty="0"/>
          </a:p>
          <a:p>
            <a:pPr marL="1588" lvl="1" indent="0">
              <a:spcBef>
                <a:spcPts val="1200"/>
              </a:spcBef>
              <a:buNone/>
              <a:tabLst>
                <a:tab pos="3411538" algn="ctr"/>
                <a:tab pos="4572000" algn="l"/>
              </a:tabLst>
            </a:pPr>
            <a:r>
              <a:rPr lang="en-AU" b="1" dirty="0" smtClean="0">
                <a:solidFill>
                  <a:schemeClr val="bg1">
                    <a:lumMod val="50000"/>
                  </a:schemeClr>
                </a:solidFill>
              </a:rPr>
              <a:t>Concept</a:t>
            </a:r>
          </a:p>
          <a:p>
            <a:pPr marL="88900" lvl="1" indent="0">
              <a:buNone/>
              <a:tabLst>
                <a:tab pos="3411538" algn="ctr"/>
                <a:tab pos="4572000" algn="l"/>
              </a:tabLst>
            </a:pPr>
            <a:r>
              <a:rPr lang="en-AU" dirty="0" err="1" smtClean="0"/>
              <a:t>definitionStatusId</a:t>
            </a:r>
            <a:r>
              <a:rPr lang="en-AU" dirty="0" smtClean="0"/>
              <a:t>	=</a:t>
            </a:r>
            <a:r>
              <a:rPr lang="en-AU" dirty="0" smtClean="0">
                <a:solidFill>
                  <a:schemeClr val="bg1">
                    <a:lumMod val="65000"/>
                  </a:schemeClr>
                </a:solidFill>
              </a:rPr>
              <a:t>	</a:t>
            </a:r>
            <a:r>
              <a:rPr lang="en-AU" dirty="0" err="1" smtClean="0"/>
              <a:t>conceptReference</a:t>
            </a:r>
            <a:endParaRPr lang="en-AU" dirty="0" smtClean="0"/>
          </a:p>
          <a:p>
            <a:pPr marL="88900" lvl="2" indent="0">
              <a:buNone/>
              <a:tabLst>
                <a:tab pos="3411538" algn="ctr"/>
                <a:tab pos="4572000" algn="l"/>
              </a:tabLst>
            </a:pPr>
            <a:r>
              <a:rPr lang="en-AU" dirty="0" err="1">
                <a:solidFill>
                  <a:srgbClr val="0070C0"/>
                </a:solidFill>
              </a:rPr>
              <a:t>definitionStatus</a:t>
            </a:r>
            <a:r>
              <a:rPr lang="en-AU" dirty="0" smtClean="0">
                <a:solidFill>
                  <a:schemeClr val="bg1">
                    <a:lumMod val="65000"/>
                  </a:schemeClr>
                </a:solidFill>
              </a:rPr>
              <a:t> </a:t>
            </a:r>
            <a:r>
              <a:rPr lang="en-AU" dirty="0" smtClean="0"/>
              <a:t>	</a:t>
            </a:r>
            <a:r>
              <a:rPr lang="en-AU" dirty="0" smtClean="0">
                <a:solidFill>
                  <a:srgbClr val="0070C0"/>
                </a:solidFill>
              </a:rPr>
              <a:t>=</a:t>
            </a:r>
            <a:r>
              <a:rPr lang="en-AU" dirty="0" smtClean="0"/>
              <a:t> 	</a:t>
            </a:r>
            <a:r>
              <a:rPr lang="en-AU" dirty="0" smtClean="0">
                <a:solidFill>
                  <a:srgbClr val="0070C0"/>
                </a:solidFill>
              </a:rPr>
              <a:t>“</a:t>
            </a:r>
            <a:r>
              <a:rPr lang="en-AU" dirty="0">
                <a:solidFill>
                  <a:srgbClr val="0070C0"/>
                </a:solidFill>
              </a:rPr>
              <a:t>defined”, “primitive</a:t>
            </a:r>
            <a:r>
              <a:rPr lang="en-AU" dirty="0" smtClean="0">
                <a:solidFill>
                  <a:srgbClr val="0070C0"/>
                </a:solidFill>
              </a:rPr>
              <a:t>”</a:t>
            </a:r>
            <a:endParaRPr lang="en-AU" dirty="0">
              <a:solidFill>
                <a:srgbClr val="0070C0"/>
              </a:solidFill>
            </a:endParaRPr>
          </a:p>
          <a:p>
            <a:pPr marL="1588" lvl="1" indent="0">
              <a:spcBef>
                <a:spcPts val="1200"/>
              </a:spcBef>
              <a:buNone/>
              <a:tabLst>
                <a:tab pos="3411538" algn="ctr"/>
                <a:tab pos="4572000" algn="l"/>
              </a:tabLst>
            </a:pPr>
            <a:r>
              <a:rPr lang="en-AU" b="1" dirty="0" smtClean="0">
                <a:solidFill>
                  <a:schemeClr val="bg1">
                    <a:lumMod val="50000"/>
                  </a:schemeClr>
                </a:solidFill>
              </a:rPr>
              <a:t>Relationship</a:t>
            </a:r>
            <a:endParaRPr lang="en-AU" b="1" dirty="0">
              <a:solidFill>
                <a:schemeClr val="bg1">
                  <a:lumMod val="50000"/>
                </a:schemeClr>
              </a:solidFill>
            </a:endParaRPr>
          </a:p>
          <a:p>
            <a:pPr marL="88900" lvl="1" indent="0">
              <a:buNone/>
              <a:tabLst>
                <a:tab pos="3411538" algn="ctr"/>
                <a:tab pos="4572000" algn="l"/>
              </a:tabLst>
            </a:pPr>
            <a:r>
              <a:rPr lang="en-AU" dirty="0" err="1" smtClean="0"/>
              <a:t>characteristicTypeId</a:t>
            </a:r>
            <a:r>
              <a:rPr lang="en-AU" dirty="0" smtClean="0"/>
              <a:t> </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err="1" smtClean="0"/>
              <a:t>conceptReference</a:t>
            </a:r>
            <a:endParaRPr lang="en-AU" dirty="0"/>
          </a:p>
          <a:p>
            <a:pPr marL="88900" lvl="2" indent="0">
              <a:buNone/>
              <a:tabLst>
                <a:tab pos="3411538" algn="ctr"/>
                <a:tab pos="4572000" algn="l"/>
              </a:tabLst>
            </a:pPr>
            <a:r>
              <a:rPr lang="en-AU" dirty="0" err="1">
                <a:solidFill>
                  <a:srgbClr val="0070C0"/>
                </a:solidFill>
              </a:rPr>
              <a:t>characteristicType</a:t>
            </a:r>
            <a:r>
              <a:rPr lang="en-AU" dirty="0" smtClean="0">
                <a:solidFill>
                  <a:schemeClr val="bg1">
                    <a:lumMod val="65000"/>
                  </a:schemeClr>
                </a:solidFill>
              </a:rPr>
              <a:t>	</a:t>
            </a:r>
            <a:r>
              <a:rPr lang="en-AU" dirty="0">
                <a:solidFill>
                  <a:srgbClr val="0070C0"/>
                </a:solidFill>
              </a:rPr>
              <a:t>=</a:t>
            </a:r>
            <a:r>
              <a:rPr lang="en-AU" dirty="0" smtClean="0"/>
              <a:t> </a:t>
            </a:r>
            <a:r>
              <a:rPr lang="en-AU" dirty="0" smtClean="0">
                <a:solidFill>
                  <a:schemeClr val="bg1">
                    <a:lumMod val="65000"/>
                  </a:schemeClr>
                </a:solidFill>
              </a:rPr>
              <a:t>	</a:t>
            </a:r>
            <a:r>
              <a:rPr lang="en-AU" dirty="0" smtClean="0">
                <a:solidFill>
                  <a:srgbClr val="0070C0"/>
                </a:solidFill>
              </a:rPr>
              <a:t>{“inferred”, “stated”, “additional”}</a:t>
            </a:r>
          </a:p>
          <a:p>
            <a:pPr lvl="1">
              <a:tabLst>
                <a:tab pos="3411538" algn="ctr"/>
              </a:tabLst>
            </a:pPr>
            <a:endParaRPr lang="en-AU" dirty="0" smtClean="0"/>
          </a:p>
          <a:p>
            <a:pPr lvl="1"/>
            <a:endParaRPr lang="en-AU" dirty="0" smtClean="0"/>
          </a:p>
        </p:txBody>
      </p:sp>
    </p:spTree>
    <p:custDataLst>
      <p:tags r:id="rId1"/>
    </p:custDataLst>
    <p:extLst>
      <p:ext uri="{BB962C8B-B14F-4D97-AF65-F5344CB8AC3E}">
        <p14:creationId xmlns:p14="http://schemas.microsoft.com/office/powerpoint/2010/main" val="268427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42918"/>
            <a:ext cx="7449671" cy="579433"/>
          </a:xfrm>
        </p:spPr>
        <p:txBody>
          <a:bodyPr/>
          <a:lstStyle/>
          <a:p>
            <a:r>
              <a:rPr lang="en-US" dirty="0" smtClean="0"/>
              <a:t>Filter </a:t>
            </a:r>
            <a:r>
              <a:rPr lang="en-AU" dirty="0" smtClean="0"/>
              <a:t>Keywords </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buNone/>
              <a:tabLst>
                <a:tab pos="2867025" algn="l"/>
                <a:tab pos="4489450" algn="l"/>
              </a:tabLst>
            </a:pPr>
            <a:r>
              <a:rPr lang="en-AU" b="1" dirty="0">
                <a:solidFill>
                  <a:schemeClr val="tx1"/>
                </a:solidFill>
              </a:rPr>
              <a:t> </a:t>
            </a:r>
            <a:r>
              <a:rPr lang="en-AU" b="1" u="sng" dirty="0">
                <a:solidFill>
                  <a:schemeClr val="tx1"/>
                </a:solidFill>
              </a:rPr>
              <a:t>Filter</a:t>
            </a:r>
            <a:r>
              <a:rPr lang="en-AU" b="1" dirty="0">
                <a:solidFill>
                  <a:schemeClr val="tx1"/>
                </a:solidFill>
              </a:rPr>
              <a:t>	</a:t>
            </a:r>
            <a:r>
              <a:rPr lang="en-AU" b="1" u="sng" dirty="0">
                <a:solidFill>
                  <a:schemeClr val="tx1"/>
                </a:solidFill>
              </a:rPr>
              <a:t>Operators</a:t>
            </a:r>
            <a:r>
              <a:rPr lang="en-AU" b="1" dirty="0">
                <a:solidFill>
                  <a:schemeClr val="tx1"/>
                </a:solidFill>
              </a:rPr>
              <a:t>	</a:t>
            </a:r>
            <a:r>
              <a:rPr lang="en-AU" b="1" u="sng" dirty="0">
                <a:solidFill>
                  <a:schemeClr val="tx1"/>
                </a:solidFill>
              </a:rPr>
              <a:t>Valid Values</a:t>
            </a:r>
            <a:endParaRPr lang="en-AU" dirty="0" smtClean="0"/>
          </a:p>
          <a:p>
            <a:pPr marL="1588" lvl="1" indent="0">
              <a:spcBef>
                <a:spcPts val="600"/>
              </a:spcBef>
              <a:buNone/>
              <a:tabLst>
                <a:tab pos="4489450" algn="l"/>
              </a:tabLst>
            </a:pPr>
            <a:r>
              <a:rPr lang="en-AU" b="1" dirty="0" smtClean="0">
                <a:solidFill>
                  <a:schemeClr val="bg1">
                    <a:lumMod val="50000"/>
                  </a:schemeClr>
                </a:solidFill>
              </a:rPr>
              <a:t>Description</a:t>
            </a:r>
            <a:endParaRPr lang="en-AU" b="1" dirty="0">
              <a:solidFill>
                <a:schemeClr val="bg1">
                  <a:lumMod val="50000"/>
                </a:schemeClr>
              </a:solidFill>
            </a:endParaRPr>
          </a:p>
          <a:p>
            <a:pPr marL="88900" lvl="1" indent="0">
              <a:buNone/>
              <a:tabLst>
                <a:tab pos="3408363" algn="ctr"/>
                <a:tab pos="4489450" algn="l"/>
              </a:tabLst>
            </a:pPr>
            <a:r>
              <a:rPr lang="en-AU" dirty="0" err="1" smtClean="0"/>
              <a:t>languageCode</a:t>
            </a:r>
            <a:r>
              <a:rPr lang="en-AU" dirty="0" smtClean="0"/>
              <a:t> </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smtClean="0"/>
              <a:t>2 char (ISO 639-1 </a:t>
            </a:r>
            <a:r>
              <a:rPr lang="en-AU" dirty="0" err="1" smtClean="0"/>
              <a:t>lang</a:t>
            </a:r>
            <a:r>
              <a:rPr lang="en-AU" dirty="0" smtClean="0"/>
              <a:t> code)</a:t>
            </a:r>
            <a:endParaRPr lang="en-AU" dirty="0" smtClean="0">
              <a:solidFill>
                <a:schemeClr val="bg1">
                  <a:lumMod val="65000"/>
                </a:schemeClr>
              </a:solidFill>
            </a:endParaRPr>
          </a:p>
          <a:p>
            <a:pPr marL="88900" lvl="1" indent="0">
              <a:buNone/>
              <a:tabLst>
                <a:tab pos="3408363" algn="ctr"/>
                <a:tab pos="4489450" algn="l"/>
              </a:tabLst>
            </a:pPr>
            <a:r>
              <a:rPr lang="en-AU" dirty="0" err="1" smtClean="0"/>
              <a:t>typeId</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err="1" smtClean="0"/>
              <a:t>conceptReference</a:t>
            </a:r>
            <a:endParaRPr lang="en-AU" dirty="0" smtClean="0"/>
          </a:p>
          <a:p>
            <a:pPr marL="88900" lvl="1" indent="0">
              <a:buNone/>
              <a:tabLst>
                <a:tab pos="3408363" algn="ctr"/>
                <a:tab pos="4489450" algn="l"/>
              </a:tabLst>
            </a:pPr>
            <a:r>
              <a:rPr lang="en-AU" dirty="0" smtClean="0"/>
              <a:t>type	=	{“synonym”, “</a:t>
            </a:r>
            <a:r>
              <a:rPr lang="en-AU" dirty="0" err="1" smtClean="0"/>
              <a:t>fullySpecifiedName</a:t>
            </a:r>
            <a:r>
              <a:rPr lang="en-AU" dirty="0" smtClean="0"/>
              <a:t>”, 		  “definition”}</a:t>
            </a:r>
            <a:endParaRPr lang="en-AU" dirty="0"/>
          </a:p>
          <a:p>
            <a:pPr marL="88900" lvl="1" indent="0">
              <a:buNone/>
              <a:tabLst>
                <a:tab pos="3408363" algn="ctr"/>
                <a:tab pos="4489450" algn="l"/>
              </a:tabLst>
            </a:pPr>
            <a:r>
              <a:rPr lang="en-AU" dirty="0" smtClean="0"/>
              <a:t>term</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smtClean="0"/>
              <a:t>[</a:t>
            </a:r>
            <a:r>
              <a:rPr lang="en-AU" dirty="0" err="1" smtClean="0"/>
              <a:t>lexicalSearchType</a:t>
            </a:r>
            <a:r>
              <a:rPr lang="en-AU" dirty="0" smtClean="0"/>
              <a:t> ":"] String </a:t>
            </a:r>
            <a:r>
              <a:rPr lang="en-AU" dirty="0" smtClean="0">
                <a:solidFill>
                  <a:schemeClr val="bg1">
                    <a:lumMod val="85000"/>
                  </a:schemeClr>
                </a:solidFill>
              </a:rPr>
              <a:t>	</a:t>
            </a:r>
          </a:p>
          <a:p>
            <a:pPr marL="88900" lvl="2" indent="0">
              <a:buNone/>
              <a:tabLst>
                <a:tab pos="3408363" algn="ctr"/>
                <a:tab pos="4489450" algn="l"/>
              </a:tabLst>
            </a:pPr>
            <a:r>
              <a:rPr lang="en-AU" dirty="0" err="1" smtClean="0">
                <a:solidFill>
                  <a:srgbClr val="0070C0"/>
                </a:solidFill>
              </a:rPr>
              <a:t>preferredTerm</a:t>
            </a:r>
            <a:r>
              <a:rPr lang="en-AU" dirty="0" smtClean="0"/>
              <a:t>	</a:t>
            </a:r>
            <a:r>
              <a:rPr lang="en-AU" dirty="0" smtClean="0">
                <a:solidFill>
                  <a:srgbClr val="0070C0"/>
                </a:solidFill>
              </a:rPr>
              <a:t>=</a:t>
            </a:r>
            <a:r>
              <a:rPr lang="en-AU" dirty="0"/>
              <a:t>	</a:t>
            </a:r>
            <a:r>
              <a:rPr lang="en-AU" dirty="0">
                <a:solidFill>
                  <a:srgbClr val="0070C0"/>
                </a:solidFill>
              </a:rPr>
              <a:t>[</a:t>
            </a:r>
            <a:r>
              <a:rPr lang="en-AU" dirty="0" err="1">
                <a:solidFill>
                  <a:srgbClr val="0070C0"/>
                </a:solidFill>
              </a:rPr>
              <a:t>lexicalSearchType</a:t>
            </a:r>
            <a:r>
              <a:rPr lang="en-AU" dirty="0">
                <a:solidFill>
                  <a:srgbClr val="0070C0"/>
                </a:solidFill>
              </a:rPr>
              <a:t> ":"] String</a:t>
            </a:r>
          </a:p>
          <a:p>
            <a:pPr marL="88900" lvl="1" indent="0">
              <a:buNone/>
              <a:tabLst>
                <a:tab pos="3408363" algn="ctr"/>
                <a:tab pos="4489450" algn="l"/>
              </a:tabLst>
            </a:pPr>
            <a:r>
              <a:rPr lang="en-AU" dirty="0" err="1" smtClean="0">
                <a:solidFill>
                  <a:srgbClr val="0070C0"/>
                </a:solidFill>
              </a:rPr>
              <a:t>fullySpecifiedName</a:t>
            </a:r>
            <a:r>
              <a:rPr lang="en-AU" dirty="0"/>
              <a:t>	</a:t>
            </a:r>
            <a:r>
              <a:rPr lang="en-AU" dirty="0" smtClean="0"/>
              <a:t>=	[</a:t>
            </a:r>
            <a:r>
              <a:rPr lang="en-AU" dirty="0" err="1"/>
              <a:t>lexicalSearchType</a:t>
            </a:r>
            <a:r>
              <a:rPr lang="en-AU" dirty="0"/>
              <a:t> ":"] String</a:t>
            </a:r>
            <a:endParaRPr lang="en-AU" dirty="0">
              <a:solidFill>
                <a:schemeClr val="bg1">
                  <a:lumMod val="85000"/>
                </a:schemeClr>
              </a:solidFill>
            </a:endParaRPr>
          </a:p>
          <a:p>
            <a:pPr marL="88900" lvl="1" indent="0">
              <a:buNone/>
              <a:tabLst>
                <a:tab pos="3408363" algn="ctr"/>
                <a:tab pos="4489450" algn="l"/>
              </a:tabLst>
            </a:pPr>
            <a:r>
              <a:rPr lang="en-AU" dirty="0" err="1">
                <a:solidFill>
                  <a:srgbClr val="0070C0"/>
                </a:solidFill>
              </a:rPr>
              <a:t>acceptableTerm</a:t>
            </a:r>
            <a:r>
              <a:rPr lang="en-AU" dirty="0"/>
              <a:t>	</a:t>
            </a:r>
            <a:r>
              <a:rPr lang="en-AU" dirty="0" smtClean="0"/>
              <a:t>=	[</a:t>
            </a:r>
            <a:r>
              <a:rPr lang="en-AU" dirty="0" err="1"/>
              <a:t>lexicalSearchType</a:t>
            </a:r>
            <a:r>
              <a:rPr lang="en-AU" dirty="0"/>
              <a:t> ":"] String</a:t>
            </a:r>
            <a:endParaRPr lang="en-AU" dirty="0">
              <a:solidFill>
                <a:schemeClr val="bg1">
                  <a:lumMod val="85000"/>
                </a:schemeClr>
              </a:solidFill>
            </a:endParaRPr>
          </a:p>
          <a:p>
            <a:pPr marL="88900" lvl="1" indent="0">
              <a:buNone/>
              <a:tabLst>
                <a:tab pos="3408363" algn="ctr"/>
                <a:tab pos="4489450" algn="l"/>
              </a:tabLst>
            </a:pPr>
            <a:r>
              <a:rPr lang="en-AU" dirty="0" err="1" smtClean="0"/>
              <a:t>caseSignificanceId</a:t>
            </a:r>
            <a:r>
              <a:rPr lang="en-AU" dirty="0" smtClean="0"/>
              <a:t>	=</a:t>
            </a:r>
            <a:r>
              <a:rPr lang="en-AU" dirty="0" smtClean="0">
                <a:solidFill>
                  <a:schemeClr val="bg1">
                    <a:lumMod val="65000"/>
                  </a:schemeClr>
                </a:solidFill>
              </a:rPr>
              <a:t>	</a:t>
            </a:r>
            <a:r>
              <a:rPr lang="en-AU" dirty="0" err="1" smtClean="0"/>
              <a:t>conceptReference</a:t>
            </a:r>
            <a:endParaRPr lang="en-AU" dirty="0"/>
          </a:p>
          <a:p>
            <a:pPr marL="88900" lvl="2" indent="0">
              <a:buNone/>
              <a:tabLst>
                <a:tab pos="3408363" algn="ctr"/>
                <a:tab pos="4489450" algn="l"/>
              </a:tabLst>
            </a:pPr>
            <a:r>
              <a:rPr lang="en-AU" dirty="0" err="1">
                <a:solidFill>
                  <a:srgbClr val="0070C0"/>
                </a:solidFill>
              </a:rPr>
              <a:t>caseSignificance</a:t>
            </a:r>
            <a:r>
              <a:rPr lang="en-AU" dirty="0" smtClean="0"/>
              <a:t>	</a:t>
            </a:r>
            <a:r>
              <a:rPr lang="en-AU" dirty="0">
                <a:solidFill>
                  <a:srgbClr val="0070C0"/>
                </a:solidFill>
              </a:rPr>
              <a:t>=</a:t>
            </a:r>
            <a:r>
              <a:rPr lang="en-AU" dirty="0" smtClean="0"/>
              <a:t>	</a:t>
            </a:r>
            <a:r>
              <a:rPr lang="en-AU" dirty="0" smtClean="0">
                <a:solidFill>
                  <a:srgbClr val="0070C0"/>
                </a:solidFill>
              </a:rPr>
              <a:t>{“</a:t>
            </a:r>
            <a:r>
              <a:rPr lang="en-AU" dirty="0">
                <a:solidFill>
                  <a:srgbClr val="0070C0"/>
                </a:solidFill>
              </a:rPr>
              <a:t>sensitive”, “insensitive”, </a:t>
            </a:r>
          </a:p>
          <a:p>
            <a:pPr marL="88900" lvl="2" indent="0">
              <a:buNone/>
              <a:tabLst>
                <a:tab pos="3408363" algn="ctr"/>
                <a:tab pos="4489450" algn="l"/>
              </a:tabLst>
            </a:pPr>
            <a:r>
              <a:rPr lang="en-AU" dirty="0">
                <a:solidFill>
                  <a:srgbClr val="0070C0"/>
                </a:solidFill>
              </a:rPr>
              <a:t>	</a:t>
            </a:r>
            <a:r>
              <a:rPr lang="en-AU" dirty="0" smtClean="0">
                <a:solidFill>
                  <a:srgbClr val="0070C0"/>
                </a:solidFill>
              </a:rPr>
              <a:t>	“</a:t>
            </a:r>
            <a:r>
              <a:rPr lang="en-AU" dirty="0" err="1">
                <a:solidFill>
                  <a:srgbClr val="0070C0"/>
                </a:solidFill>
              </a:rPr>
              <a:t>initialCharInsensitive</a:t>
            </a:r>
            <a:r>
              <a:rPr lang="en-AU" dirty="0">
                <a:solidFill>
                  <a:srgbClr val="0070C0"/>
                </a:solidFill>
              </a:rPr>
              <a:t>”}</a:t>
            </a:r>
          </a:p>
          <a:p>
            <a:pPr marL="88900" lvl="1" indent="0">
              <a:buNone/>
              <a:tabLst>
                <a:tab pos="3408363" algn="ctr"/>
                <a:tab pos="4489450" algn="l"/>
              </a:tabLst>
            </a:pPr>
            <a:r>
              <a:rPr lang="en-AU" dirty="0" err="1" smtClean="0"/>
              <a:t>languageRefSetId</a:t>
            </a:r>
            <a:r>
              <a:rPr lang="en-AU" dirty="0" smtClean="0"/>
              <a:t>	=	</a:t>
            </a:r>
            <a:r>
              <a:rPr lang="en-AU" dirty="0" err="1" smtClean="0"/>
              <a:t>conceptReference</a:t>
            </a:r>
            <a:endParaRPr lang="en-AU" dirty="0" smtClean="0"/>
          </a:p>
          <a:p>
            <a:pPr marL="88900" lvl="1" indent="0">
              <a:buNone/>
              <a:tabLst>
                <a:tab pos="3408363" algn="ctr"/>
                <a:tab pos="4489450" algn="l"/>
              </a:tabLst>
            </a:pPr>
            <a:r>
              <a:rPr lang="en-AU" dirty="0" err="1" smtClean="0"/>
              <a:t>languageRefSet</a:t>
            </a:r>
            <a:r>
              <a:rPr lang="en-AU" dirty="0" smtClean="0"/>
              <a:t>	=	{“</a:t>
            </a:r>
            <a:r>
              <a:rPr lang="en-AU" dirty="0" err="1" smtClean="0"/>
              <a:t>en-gb</a:t>
            </a:r>
            <a:r>
              <a:rPr lang="en-AU" dirty="0" smtClean="0"/>
              <a:t>”, “</a:t>
            </a:r>
            <a:r>
              <a:rPr lang="en-AU" dirty="0" err="1" smtClean="0"/>
              <a:t>en</a:t>
            </a:r>
            <a:r>
              <a:rPr lang="en-AU" dirty="0" smtClean="0"/>
              <a:t>-us”, “</a:t>
            </a:r>
            <a:r>
              <a:rPr lang="en-AU" dirty="0" err="1" smtClean="0"/>
              <a:t>es</a:t>
            </a:r>
            <a:r>
              <a:rPr lang="en-AU" dirty="0" smtClean="0"/>
              <a:t>”}</a:t>
            </a:r>
            <a:endParaRPr lang="en-AU" dirty="0"/>
          </a:p>
          <a:p>
            <a:pPr lvl="1"/>
            <a:endParaRPr lang="en-AU" dirty="0"/>
          </a:p>
          <a:p>
            <a:pPr lvl="1"/>
            <a:endParaRPr lang="en-AU" dirty="0" smtClean="0"/>
          </a:p>
          <a:p>
            <a:pPr lvl="1"/>
            <a:endParaRPr lang="en-AU" dirty="0" smtClean="0"/>
          </a:p>
        </p:txBody>
      </p:sp>
    </p:spTree>
    <p:custDataLst>
      <p:tags r:id="rId1"/>
    </p:custDataLst>
    <p:extLst>
      <p:ext uri="{BB962C8B-B14F-4D97-AF65-F5344CB8AC3E}">
        <p14:creationId xmlns:p14="http://schemas.microsoft.com/office/powerpoint/2010/main" val="273979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28736"/>
            <a:ext cx="8686800" cy="4937340"/>
          </a:xfrm>
        </p:spPr>
        <p:txBody>
          <a:bodyPr/>
          <a:lstStyle/>
          <a:p>
            <a:pPr marL="12700" lvl="1" indent="0">
              <a:buNone/>
            </a:pPr>
            <a:r>
              <a:rPr lang="en-AU" sz="1800" b="1" dirty="0" smtClean="0">
                <a:solidFill>
                  <a:schemeClr val="bg1">
                    <a:lumMod val="50000"/>
                  </a:schemeClr>
                </a:solidFill>
              </a:rPr>
              <a:t>Substrate</a:t>
            </a:r>
            <a:endParaRPr lang="en-AU" sz="1800" kern="1200" dirty="0" smtClean="0">
              <a:solidFill>
                <a:srgbClr val="FF0000"/>
              </a:solidFill>
            </a:endParaRPr>
          </a:p>
          <a:p>
            <a:pPr marL="185738" lvl="1" indent="0">
              <a:buNone/>
            </a:pPr>
            <a:r>
              <a:rPr lang="en-AU" sz="1800" kern="1200" dirty="0" smtClean="0">
                <a:solidFill>
                  <a:srgbClr val="FF0000"/>
                </a:solidFill>
              </a:rPr>
              <a:t>*</a:t>
            </a:r>
            <a:r>
              <a:rPr lang="en-AU" sz="1800" kern="1200" dirty="0" smtClean="0">
                <a:solidFill>
                  <a:srgbClr val="229BB8"/>
                </a:solidFill>
              </a:rPr>
              <a:t>  </a:t>
            </a:r>
            <a:r>
              <a:rPr lang="en-AU" sz="1800" kern="1200" dirty="0" smtClean="0">
                <a:solidFill>
                  <a:srgbClr val="FF0000"/>
                </a:solidFill>
              </a:rPr>
              <a:t>{{ </a:t>
            </a:r>
            <a:r>
              <a:rPr lang="en-AU" sz="1800" kern="1200" dirty="0" smtClean="0">
                <a:solidFill>
                  <a:srgbClr val="FF0000"/>
                </a:solidFill>
              </a:rPr>
              <a:t>substrate = http://</a:t>
            </a:r>
            <a:r>
              <a:rPr lang="en-AU" sz="1800" kern="1200" dirty="0" err="1" smtClean="0">
                <a:solidFill>
                  <a:srgbClr val="FF0000"/>
                </a:solidFill>
              </a:rPr>
              <a:t>snomed.info</a:t>
            </a:r>
            <a:r>
              <a:rPr lang="en-AU" sz="1800" kern="1200" dirty="0" smtClean="0">
                <a:solidFill>
                  <a:srgbClr val="FF0000"/>
                </a:solidFill>
              </a:rPr>
              <a:t>/</a:t>
            </a:r>
            <a:r>
              <a:rPr lang="en-AU" sz="1800" kern="1200" dirty="0" err="1" smtClean="0">
                <a:solidFill>
                  <a:srgbClr val="FF0000"/>
                </a:solidFill>
              </a:rPr>
              <a:t>sct</a:t>
            </a:r>
            <a:r>
              <a:rPr lang="en-AU" sz="1800" kern="1200" dirty="0" smtClean="0">
                <a:solidFill>
                  <a:srgbClr val="FF0000"/>
                </a:solidFill>
              </a:rPr>
              <a:t>/</a:t>
            </a:r>
            <a:r>
              <a:rPr lang="is-IS" sz="1800" dirty="0">
                <a:solidFill>
                  <a:srgbClr val="FF0000"/>
                </a:solidFill>
              </a:rPr>
              <a:t>900000000000207008</a:t>
            </a:r>
            <a:r>
              <a:rPr lang="en-AU" sz="1800" kern="1200" dirty="0" smtClean="0">
                <a:solidFill>
                  <a:srgbClr val="FF0000"/>
                </a:solidFill>
              </a:rPr>
              <a:t>/version/20140131 </a:t>
            </a:r>
            <a:r>
              <a:rPr lang="en-AU" sz="1800" kern="1200" dirty="0" smtClean="0">
                <a:solidFill>
                  <a:srgbClr val="FF0000"/>
                </a:solidFill>
              </a:rPr>
              <a:t>}}</a:t>
            </a:r>
          </a:p>
          <a:p>
            <a:pPr marL="627063" lvl="1" indent="-441325">
              <a:buNone/>
            </a:pPr>
            <a:r>
              <a:rPr lang="en-AU" sz="1800" kern="1200" dirty="0">
                <a:solidFill>
                  <a:srgbClr val="FF0000"/>
                </a:solidFill>
              </a:rPr>
              <a:t>*  {{ substrate = (http://</a:t>
            </a:r>
            <a:r>
              <a:rPr lang="en-AU" sz="1800" kern="1200" dirty="0" err="1">
                <a:solidFill>
                  <a:srgbClr val="FF0000"/>
                </a:solidFill>
              </a:rPr>
              <a:t>snomed.info</a:t>
            </a:r>
            <a:r>
              <a:rPr lang="en-AU" sz="1800" kern="1200" dirty="0">
                <a:solidFill>
                  <a:srgbClr val="FF0000"/>
                </a:solidFill>
              </a:rPr>
              <a:t>/</a:t>
            </a:r>
            <a:r>
              <a:rPr lang="en-AU" sz="1800" kern="1200" dirty="0" err="1">
                <a:solidFill>
                  <a:srgbClr val="FF0000"/>
                </a:solidFill>
              </a:rPr>
              <a:t>sct</a:t>
            </a:r>
            <a:r>
              <a:rPr lang="en-AU" sz="1800" kern="1200" dirty="0">
                <a:solidFill>
                  <a:srgbClr val="FF0000"/>
                </a:solidFill>
              </a:rPr>
              <a:t>/449081005/version/20140131, http://</a:t>
            </a:r>
            <a:r>
              <a:rPr lang="en-AU" sz="1800" kern="1200" dirty="0" err="1">
                <a:solidFill>
                  <a:srgbClr val="FF0000"/>
                </a:solidFill>
              </a:rPr>
              <a:t>snomed.info</a:t>
            </a:r>
            <a:r>
              <a:rPr lang="en-AU" sz="1800" kern="1200" dirty="0">
                <a:solidFill>
                  <a:srgbClr val="FF0000"/>
                </a:solidFill>
              </a:rPr>
              <a:t>/</a:t>
            </a:r>
            <a:r>
              <a:rPr lang="en-AU" sz="1800" kern="1200" dirty="0" err="1">
                <a:solidFill>
                  <a:srgbClr val="FF0000"/>
                </a:solidFill>
              </a:rPr>
              <a:t>sct</a:t>
            </a:r>
            <a:r>
              <a:rPr lang="en-AU" sz="1800" kern="1200" dirty="0">
                <a:solidFill>
                  <a:srgbClr val="FF0000"/>
                </a:solidFill>
              </a:rPr>
              <a:t>/449081005/version/20150131) </a:t>
            </a:r>
            <a:r>
              <a:rPr lang="en-AU" sz="1800" kern="1200" dirty="0" smtClean="0">
                <a:solidFill>
                  <a:srgbClr val="FF0000"/>
                </a:solidFill>
              </a:rPr>
              <a:t>}}</a:t>
            </a:r>
            <a:endParaRPr lang="en-AU" sz="1800" kern="1200" dirty="0" smtClean="0">
              <a:solidFill>
                <a:srgbClr val="FF0000"/>
              </a:solidFill>
            </a:endParaRPr>
          </a:p>
          <a:p>
            <a:pPr marL="12700" lvl="1" indent="0">
              <a:spcBef>
                <a:spcPts val="700"/>
              </a:spcBef>
              <a:buNone/>
            </a:pPr>
            <a:r>
              <a:rPr lang="en-AU" sz="1800" b="1" dirty="0" smtClean="0">
                <a:solidFill>
                  <a:schemeClr val="bg1">
                    <a:lumMod val="50000"/>
                  </a:schemeClr>
                </a:solidFill>
              </a:rPr>
              <a:t>Id</a:t>
            </a:r>
            <a:endParaRPr lang="en-AU" sz="1800" b="1" dirty="0" smtClean="0">
              <a:solidFill>
                <a:schemeClr val="bg1">
                  <a:lumMod val="50000"/>
                </a:schemeClr>
              </a:solidFill>
            </a:endParaRPr>
          </a:p>
          <a:p>
            <a:pPr marL="185738" lvl="1" indent="0">
              <a:spcBef>
                <a:spcPts val="700"/>
              </a:spcBef>
              <a:buNone/>
            </a:pPr>
            <a:r>
              <a:rPr lang="en-AU" sz="1800" kern="1200" dirty="0">
                <a:solidFill>
                  <a:srgbClr val="FF0000"/>
                </a:solidFill>
              </a:rPr>
              <a:t>* {{ id = 404684003 </a:t>
            </a:r>
            <a:r>
              <a:rPr lang="en-AU" sz="1800" kern="1200" dirty="0" smtClean="0">
                <a:solidFill>
                  <a:srgbClr val="FF0000"/>
                </a:solidFill>
              </a:rPr>
              <a:t>}}</a:t>
            </a:r>
            <a:endParaRPr lang="en-AU" sz="1800" b="1" dirty="0" smtClean="0">
              <a:solidFill>
                <a:schemeClr val="bg1">
                  <a:lumMod val="50000"/>
                </a:schemeClr>
              </a:solidFill>
            </a:endParaRPr>
          </a:p>
          <a:p>
            <a:pPr marL="12700" lvl="1" indent="0">
              <a:spcBef>
                <a:spcPts val="700"/>
              </a:spcBef>
              <a:buNone/>
            </a:pPr>
            <a:r>
              <a:rPr lang="en-AU" sz="1800" b="1" dirty="0" err="1">
                <a:solidFill>
                  <a:schemeClr val="bg1">
                    <a:lumMod val="50000"/>
                  </a:schemeClr>
                </a:solidFill>
              </a:rPr>
              <a:t>EffectiveTime</a:t>
            </a:r>
            <a:endParaRPr lang="en-AU" sz="1800" b="1" dirty="0">
              <a:solidFill>
                <a:schemeClr val="bg1">
                  <a:lumMod val="50000"/>
                </a:schemeClr>
              </a:solidFill>
            </a:endParaRPr>
          </a:p>
          <a:p>
            <a:pPr marL="185738" lvl="1" indent="0">
              <a:spcBef>
                <a:spcPts val="700"/>
              </a:spcBef>
              <a:buNone/>
            </a:pPr>
            <a:r>
              <a:rPr lang="en-AU" sz="1800" kern="1200" dirty="0">
                <a:solidFill>
                  <a:srgbClr val="FF0000"/>
                </a:solidFill>
              </a:rPr>
              <a:t>* {{ </a:t>
            </a:r>
            <a:r>
              <a:rPr lang="en-AU" sz="1800" kern="1200" dirty="0" err="1">
                <a:solidFill>
                  <a:srgbClr val="FF0000"/>
                </a:solidFill>
              </a:rPr>
              <a:t>effectiveTime</a:t>
            </a:r>
            <a:r>
              <a:rPr lang="en-AU" sz="1800" kern="1200" dirty="0">
                <a:solidFill>
                  <a:srgbClr val="FF0000"/>
                </a:solidFill>
              </a:rPr>
              <a:t> = 20140131 }}</a:t>
            </a:r>
          </a:p>
          <a:p>
            <a:pPr marL="12700" lvl="1" indent="0">
              <a:spcBef>
                <a:spcPts val="700"/>
              </a:spcBef>
              <a:buNone/>
            </a:pPr>
            <a:r>
              <a:rPr lang="en-AU" sz="1800" b="1" dirty="0" smtClean="0">
                <a:solidFill>
                  <a:schemeClr val="bg1">
                    <a:lumMod val="50000"/>
                  </a:schemeClr>
                </a:solidFill>
              </a:rPr>
              <a:t>Active</a:t>
            </a:r>
            <a:endParaRPr lang="en-AU" sz="1800" kern="1200" dirty="0" smtClean="0">
              <a:solidFill>
                <a:srgbClr val="FF0000"/>
              </a:solidFill>
            </a:endParaRPr>
          </a:p>
          <a:p>
            <a:pPr marL="185738" lvl="1" indent="0">
              <a:buNone/>
            </a:pPr>
            <a:r>
              <a:rPr lang="en-US" sz="1800" kern="1200" dirty="0" smtClean="0">
                <a:solidFill>
                  <a:srgbClr val="FF0000"/>
                </a:solidFill>
              </a:rPr>
              <a:t>^</a:t>
            </a:r>
            <a:r>
              <a:rPr lang="en-US" sz="1800" kern="1200" dirty="0" smtClean="0">
                <a:solidFill>
                  <a:srgbClr val="229BB8"/>
                </a:solidFill>
              </a:rPr>
              <a:t> </a:t>
            </a:r>
            <a:r>
              <a:rPr lang="en-US" sz="1800" dirty="0">
                <a:solidFill>
                  <a:schemeClr val="tx1"/>
                </a:solidFill>
              </a:rPr>
              <a:t>700043003</a:t>
            </a:r>
            <a:r>
              <a:rPr lang="en-US" sz="1800" kern="1200" dirty="0">
                <a:solidFill>
                  <a:srgbClr val="229BB8"/>
                </a:solidFill>
              </a:rPr>
              <a:t> </a:t>
            </a:r>
            <a:r>
              <a:rPr lang="en-GB" sz="2400" b="1" dirty="0" smtClean="0">
                <a:solidFill>
                  <a:srgbClr val="00B0F0"/>
                </a:solidFill>
              </a:rPr>
              <a:t>|</a:t>
            </a:r>
            <a:r>
              <a:rPr lang="en-US" kern="1200" dirty="0" smtClean="0"/>
              <a:t>Example </a:t>
            </a:r>
            <a:r>
              <a:rPr lang="en-US" kern="1200" dirty="0"/>
              <a:t>problem list subset</a:t>
            </a:r>
            <a:r>
              <a:rPr lang="en-GB" sz="2400" b="1" kern="1200" dirty="0">
                <a:solidFill>
                  <a:srgbClr val="00B0F0"/>
                </a:solidFill>
              </a:rPr>
              <a:t>|</a:t>
            </a:r>
            <a:r>
              <a:rPr lang="en-GB" sz="1800" kern="1200" dirty="0">
                <a:solidFill>
                  <a:srgbClr val="229BB8"/>
                </a:solidFill>
              </a:rPr>
              <a:t> </a:t>
            </a:r>
            <a:r>
              <a:rPr lang="en-GB" sz="1800" kern="1200" dirty="0">
                <a:solidFill>
                  <a:srgbClr val="FF0000"/>
                </a:solidFill>
              </a:rPr>
              <a:t>{{active = 1</a:t>
            </a:r>
            <a:r>
              <a:rPr lang="en-GB" sz="1800" kern="1200" dirty="0" smtClean="0">
                <a:solidFill>
                  <a:srgbClr val="FF0000"/>
                </a:solidFill>
              </a:rPr>
              <a:t>}}</a:t>
            </a:r>
          </a:p>
          <a:p>
            <a:pPr marL="185738" lvl="1" indent="0">
              <a:buNone/>
            </a:pPr>
            <a:r>
              <a:rPr lang="en-US" kern="1200" dirty="0">
                <a:solidFill>
                  <a:srgbClr val="FF0000"/>
                </a:solidFill>
              </a:rPr>
              <a:t>^</a:t>
            </a:r>
            <a:r>
              <a:rPr lang="en-US" kern="1200" dirty="0">
                <a:solidFill>
                  <a:srgbClr val="229BB8"/>
                </a:solidFill>
              </a:rPr>
              <a:t> </a:t>
            </a:r>
            <a:r>
              <a:rPr lang="en-US" dirty="0">
                <a:solidFill>
                  <a:schemeClr val="tx1"/>
                </a:solidFill>
              </a:rPr>
              <a:t>700043003</a:t>
            </a:r>
            <a:r>
              <a:rPr lang="en-US" kern="1200" dirty="0">
                <a:solidFill>
                  <a:srgbClr val="229BB8"/>
                </a:solidFill>
              </a:rPr>
              <a:t> </a:t>
            </a:r>
            <a:r>
              <a:rPr lang="en-GB" sz="2400" b="1" dirty="0">
                <a:solidFill>
                  <a:srgbClr val="00B0F0"/>
                </a:solidFill>
              </a:rPr>
              <a:t>|</a:t>
            </a:r>
            <a:r>
              <a:rPr lang="en-US" kern="1200" dirty="0"/>
              <a:t>Example problem list subset</a:t>
            </a:r>
            <a:r>
              <a:rPr lang="en-GB" sz="2400" b="1" kern="1200" dirty="0">
                <a:solidFill>
                  <a:srgbClr val="00B0F0"/>
                </a:solidFill>
              </a:rPr>
              <a:t>|</a:t>
            </a:r>
            <a:r>
              <a:rPr lang="en-GB" kern="1200" dirty="0">
                <a:solidFill>
                  <a:srgbClr val="229BB8"/>
                </a:solidFill>
              </a:rPr>
              <a:t> </a:t>
            </a:r>
            <a:r>
              <a:rPr lang="en-GB" sz="1800" kern="1200" dirty="0">
                <a:solidFill>
                  <a:srgbClr val="FF0000"/>
                </a:solidFill>
              </a:rPr>
              <a:t>{{active = </a:t>
            </a:r>
            <a:r>
              <a:rPr lang="en-GB" sz="1800" kern="1200" dirty="0" smtClean="0">
                <a:solidFill>
                  <a:srgbClr val="FF0000"/>
                </a:solidFill>
              </a:rPr>
              <a:t>yes}}</a:t>
            </a:r>
            <a:endParaRPr lang="en-GB" sz="1800" kern="1200" dirty="0" smtClean="0">
              <a:solidFill>
                <a:srgbClr val="FF0000"/>
              </a:solidFill>
            </a:endParaRPr>
          </a:p>
          <a:p>
            <a:pPr marL="185738" lvl="1" indent="0">
              <a:buNone/>
            </a:pPr>
            <a:r>
              <a:rPr lang="en-US" sz="1800" kern="1200" dirty="0">
                <a:solidFill>
                  <a:srgbClr val="FF0000"/>
                </a:solidFill>
              </a:rPr>
              <a:t>^</a:t>
            </a:r>
            <a:r>
              <a:rPr lang="en-US" sz="1800" kern="1200" dirty="0" smtClean="0">
                <a:solidFill>
                  <a:srgbClr val="229BB8"/>
                </a:solidFill>
              </a:rPr>
              <a:t> </a:t>
            </a:r>
            <a:r>
              <a:rPr lang="en-US" sz="1800" dirty="0">
                <a:solidFill>
                  <a:schemeClr val="tx1"/>
                </a:solidFill>
              </a:rPr>
              <a:t>700043003</a:t>
            </a:r>
            <a:r>
              <a:rPr lang="en-US" sz="1800" kern="1200" dirty="0">
                <a:solidFill>
                  <a:srgbClr val="229BB8"/>
                </a:solidFill>
              </a:rPr>
              <a:t> </a:t>
            </a:r>
            <a:r>
              <a:rPr lang="en-GB" sz="2400" b="1" dirty="0" smtClean="0">
                <a:solidFill>
                  <a:srgbClr val="00B0F0"/>
                </a:solidFill>
              </a:rPr>
              <a:t>|</a:t>
            </a:r>
            <a:r>
              <a:rPr lang="en-US" kern="1200" dirty="0" smtClean="0"/>
              <a:t>Example </a:t>
            </a:r>
            <a:r>
              <a:rPr lang="en-US" kern="1200" dirty="0"/>
              <a:t>problem list subset</a:t>
            </a:r>
            <a:r>
              <a:rPr lang="en-GB" sz="2400" b="1" kern="1200" dirty="0">
                <a:solidFill>
                  <a:srgbClr val="00B0F0"/>
                </a:solidFill>
              </a:rPr>
              <a:t>|</a:t>
            </a:r>
            <a:r>
              <a:rPr lang="en-GB" sz="1800" kern="1200" dirty="0">
                <a:solidFill>
                  <a:srgbClr val="229BB8"/>
                </a:solidFill>
              </a:rPr>
              <a:t> </a:t>
            </a:r>
            <a:r>
              <a:rPr lang="en-GB" sz="1800" kern="1200" dirty="0">
                <a:solidFill>
                  <a:srgbClr val="FF0000"/>
                </a:solidFill>
              </a:rPr>
              <a:t>{{active = </a:t>
            </a:r>
            <a:r>
              <a:rPr lang="en-GB" sz="1800" kern="1200" dirty="0" smtClean="0">
                <a:solidFill>
                  <a:srgbClr val="FF0000"/>
                </a:solidFill>
              </a:rPr>
              <a:t>any}}</a:t>
            </a:r>
            <a:endParaRPr lang="en-GB" sz="1800" kern="1200" dirty="0">
              <a:solidFill>
                <a:srgbClr val="FF0000"/>
              </a:solidFill>
            </a:endParaRPr>
          </a:p>
          <a:p>
            <a:pPr marL="12700" lvl="1" indent="0">
              <a:spcBef>
                <a:spcPts val="700"/>
              </a:spcBef>
              <a:buNone/>
            </a:pPr>
            <a:r>
              <a:rPr lang="en-AU" sz="1800" b="1" dirty="0" smtClean="0">
                <a:solidFill>
                  <a:schemeClr val="bg1">
                    <a:lumMod val="50000"/>
                  </a:schemeClr>
                </a:solidFill>
              </a:rPr>
              <a:t>Module</a:t>
            </a:r>
            <a:endParaRPr lang="en-AU" sz="1800" b="1" dirty="0">
              <a:solidFill>
                <a:schemeClr val="bg1">
                  <a:lumMod val="50000"/>
                </a:schemeClr>
              </a:solidFill>
            </a:endParaRPr>
          </a:p>
          <a:p>
            <a:pPr marL="185738" lvl="1" indent="0">
              <a:spcBef>
                <a:spcPts val="700"/>
              </a:spcBef>
              <a:buNone/>
            </a:pPr>
            <a:r>
              <a:rPr lang="en-AU" sz="1800" kern="1200" dirty="0" smtClean="0">
                <a:solidFill>
                  <a:srgbClr val="FF0000"/>
                </a:solidFill>
              </a:rPr>
              <a:t>* {{ </a:t>
            </a:r>
            <a:r>
              <a:rPr lang="en-AU" sz="1800" kern="1200" dirty="0" err="1">
                <a:solidFill>
                  <a:srgbClr val="FF0000"/>
                </a:solidFill>
              </a:rPr>
              <a:t>moduleId</a:t>
            </a:r>
            <a:r>
              <a:rPr lang="en-AU" sz="1800" kern="1200" dirty="0">
                <a:solidFill>
                  <a:srgbClr val="FF0000"/>
                </a:solidFill>
              </a:rPr>
              <a:t> = 449081005 </a:t>
            </a:r>
            <a:r>
              <a:rPr lang="en-AU" sz="1800" kern="1200" dirty="0" smtClean="0">
                <a:solidFill>
                  <a:srgbClr val="FF0000"/>
                </a:solidFill>
              </a:rPr>
              <a:t>}}</a:t>
            </a:r>
          </a:p>
          <a:p>
            <a:pPr marL="185738" lvl="1" indent="0">
              <a:buNone/>
            </a:pPr>
            <a:r>
              <a:rPr lang="en-AU" sz="1800" kern="1200" dirty="0" smtClean="0">
                <a:solidFill>
                  <a:srgbClr val="FF0000"/>
                </a:solidFill>
              </a:rPr>
              <a:t>* {{ module </a:t>
            </a:r>
            <a:r>
              <a:rPr lang="en-AU" sz="1800" kern="1200" dirty="0">
                <a:solidFill>
                  <a:srgbClr val="FF0000"/>
                </a:solidFill>
              </a:rPr>
              <a:t>= </a:t>
            </a:r>
            <a:r>
              <a:rPr lang="en-AU" sz="1800" kern="1200" dirty="0" smtClean="0">
                <a:solidFill>
                  <a:srgbClr val="FF0000"/>
                </a:solidFill>
              </a:rPr>
              <a:t>core }}</a:t>
            </a:r>
          </a:p>
        </p:txBody>
      </p:sp>
    </p:spTree>
    <p:custDataLst>
      <p:tags r:id="rId1"/>
    </p:custDataLst>
    <p:extLst>
      <p:ext uri="{BB962C8B-B14F-4D97-AF65-F5344CB8AC3E}">
        <p14:creationId xmlns:p14="http://schemas.microsoft.com/office/powerpoint/2010/main" val="1215457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for Presentations - Elearning Style Guide (2016083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for Presentations - Elearning Style Guide (20160706).potx" id="{7328D708-8ECB-41A8-95B3-0FCC7B7FF271}" vid="{DCDB3407-A528-4ED9-B24D-15A4FA73EA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for Presentations - Elearning Style Guide (20170105)</Template>
  <TotalTime>15257</TotalTime>
  <Words>4241</Words>
  <Application>Microsoft Macintosh PowerPoint</Application>
  <PresentationFormat>On-screen Show (4:3)</PresentationFormat>
  <Paragraphs>297</Paragraphs>
  <Slides>23</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vt:lpstr>
      <vt:lpstr>Museo 300</vt:lpstr>
      <vt:lpstr>Museo Sans 500</vt:lpstr>
      <vt:lpstr>Trebuchet MS</vt:lpstr>
      <vt:lpstr>Trebuchet MS Bold</vt:lpstr>
      <vt:lpstr>Arial</vt:lpstr>
      <vt:lpstr>Template for Presentations - Elearning Style Guide (20160831)</vt:lpstr>
      <vt:lpstr>PowerPoint Presentation</vt:lpstr>
      <vt:lpstr>Background – Motivation</vt:lpstr>
      <vt:lpstr>Background – Computable Languages</vt:lpstr>
      <vt:lpstr>Background – Computable Languages</vt:lpstr>
      <vt:lpstr>Query Language (QRL)</vt:lpstr>
      <vt:lpstr>Query Language (QRL)</vt:lpstr>
      <vt:lpstr>Filter Keywords </vt:lpstr>
      <vt:lpstr>Filter Keywords </vt:lpstr>
      <vt:lpstr>Query Examples</vt:lpstr>
      <vt:lpstr>Query Examples</vt:lpstr>
      <vt:lpstr>Lexical Search</vt:lpstr>
      <vt:lpstr>Query Examples</vt:lpstr>
      <vt:lpstr>Query Examples</vt:lpstr>
      <vt:lpstr>Query Language</vt:lpstr>
      <vt:lpstr>Query Language</vt:lpstr>
      <vt:lpstr>Query Language</vt:lpstr>
      <vt:lpstr>Query Examples</vt:lpstr>
      <vt:lpstr>Compound Filters</vt:lpstr>
      <vt:lpstr>Filter Prefixes</vt:lpstr>
      <vt:lpstr>Filter Conjunction and Disjunction</vt:lpstr>
      <vt:lpstr>Filter Exclusion</vt:lpstr>
      <vt:lpstr>Filter Variables</vt:lpstr>
      <vt:lpstr>Query Examples - Other</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Coding Standards SNOMED CT and ICD</dc:title>
  <dc:creator>Linda Bird</dc:creator>
  <cp:lastModifiedBy>Linda Bird</cp:lastModifiedBy>
  <cp:revision>457</cp:revision>
  <cp:lastPrinted>2017-03-03T11:15:43Z</cp:lastPrinted>
  <dcterms:created xsi:type="dcterms:W3CDTF">2017-02-27T01:42:44Z</dcterms:created>
  <dcterms:modified xsi:type="dcterms:W3CDTF">2017-11-06T04:23:09Z</dcterms:modified>
</cp:coreProperties>
</file>