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8"/>
  </p:notesMasterIdLst>
  <p:handoutMasterIdLst>
    <p:handoutMasterId r:id="rId49"/>
  </p:handoutMasterIdLst>
  <p:sldIdLst>
    <p:sldId id="299" r:id="rId2"/>
    <p:sldId id="257" r:id="rId3"/>
    <p:sldId id="496" r:id="rId4"/>
    <p:sldId id="497" r:id="rId5"/>
    <p:sldId id="438" r:id="rId6"/>
    <p:sldId id="501" r:id="rId7"/>
    <p:sldId id="428" r:id="rId8"/>
    <p:sldId id="500" r:id="rId9"/>
    <p:sldId id="502" r:id="rId10"/>
    <p:sldId id="503" r:id="rId11"/>
    <p:sldId id="504" r:id="rId12"/>
    <p:sldId id="506" r:id="rId13"/>
    <p:sldId id="521" r:id="rId14"/>
    <p:sldId id="522" r:id="rId15"/>
    <p:sldId id="523" r:id="rId16"/>
    <p:sldId id="507" r:id="rId17"/>
    <p:sldId id="533" r:id="rId18"/>
    <p:sldId id="534" r:id="rId19"/>
    <p:sldId id="535" r:id="rId20"/>
    <p:sldId id="547" r:id="rId21"/>
    <p:sldId id="548" r:id="rId22"/>
    <p:sldId id="549" r:id="rId23"/>
    <p:sldId id="550" r:id="rId24"/>
    <p:sldId id="551" r:id="rId25"/>
    <p:sldId id="508" r:id="rId26"/>
    <p:sldId id="509" r:id="rId27"/>
    <p:sldId id="510" r:id="rId28"/>
    <p:sldId id="512" r:id="rId29"/>
    <p:sldId id="527" r:id="rId30"/>
    <p:sldId id="532" r:id="rId31"/>
    <p:sldId id="513" r:id="rId32"/>
    <p:sldId id="514" r:id="rId33"/>
    <p:sldId id="528" r:id="rId34"/>
    <p:sldId id="536" r:id="rId35"/>
    <p:sldId id="515" r:id="rId36"/>
    <p:sldId id="539" r:id="rId37"/>
    <p:sldId id="544" r:id="rId38"/>
    <p:sldId id="542" r:id="rId39"/>
    <p:sldId id="543" r:id="rId40"/>
    <p:sldId id="552" r:id="rId41"/>
    <p:sldId id="553" r:id="rId42"/>
    <p:sldId id="554" r:id="rId43"/>
    <p:sldId id="555" r:id="rId44"/>
    <p:sldId id="556" r:id="rId45"/>
    <p:sldId id="557" r:id="rId46"/>
    <p:sldId id="480" r:id="rId4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DDBAD7E-EE99-064A-9DD3-E26BD25BE8EE}">
          <p14:sldIdLst>
            <p14:sldId id="299"/>
            <p14:sldId id="257"/>
            <p14:sldId id="496"/>
            <p14:sldId id="497"/>
            <p14:sldId id="438"/>
            <p14:sldId id="501"/>
            <p14:sldId id="428"/>
            <p14:sldId id="500"/>
          </p14:sldIdLst>
        </p14:section>
        <p14:section name="SNOMED International Update" id="{327E4836-1FD0-B442-8243-6EFB6C37ED8E}">
          <p14:sldIdLst>
            <p14:sldId id="502"/>
            <p14:sldId id="503"/>
            <p14:sldId id="504"/>
            <p14:sldId id="506"/>
            <p14:sldId id="521"/>
            <p14:sldId id="522"/>
            <p14:sldId id="523"/>
            <p14:sldId id="507"/>
            <p14:sldId id="533"/>
            <p14:sldId id="534"/>
          </p14:sldIdLst>
        </p14:section>
        <p14:section name="Content Development Theory" id="{E418F7E9-33A0-A048-A369-9D71C3BFDCB5}">
          <p14:sldIdLst>
            <p14:sldId id="535"/>
            <p14:sldId id="547"/>
            <p14:sldId id="548"/>
            <p14:sldId id="549"/>
            <p14:sldId id="550"/>
            <p14:sldId id="551"/>
          </p14:sldIdLst>
        </p14:section>
        <p14:section name="E-Learning Development" id="{69C8201B-DB9A-AD45-A14D-29B7CC7B2CCE}">
          <p14:sldIdLst>
            <p14:sldId id="508"/>
            <p14:sldId id="509"/>
            <p14:sldId id="510"/>
            <p14:sldId id="512"/>
            <p14:sldId id="527"/>
            <p14:sldId id="532"/>
            <p14:sldId id="513"/>
            <p14:sldId id="514"/>
            <p14:sldId id="528"/>
            <p14:sldId id="536"/>
            <p14:sldId id="515"/>
          </p14:sldIdLst>
        </p14:section>
        <p14:section name="Feedback Topics" id="{F91F217D-8986-C94C-9D26-98F572D96643}">
          <p14:sldIdLst>
            <p14:sldId id="539"/>
            <p14:sldId id="544"/>
            <p14:sldId id="542"/>
            <p14:sldId id="543"/>
            <p14:sldId id="552"/>
            <p14:sldId id="553"/>
            <p14:sldId id="554"/>
            <p14:sldId id="555"/>
            <p14:sldId id="556"/>
            <p14:sldId id="557"/>
            <p14:sldId id="4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inda Bird" initials="LB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0DDF5"/>
    <a:srgbClr val="009193"/>
    <a:srgbClr val="011893"/>
    <a:srgbClr val="76D6FF"/>
    <a:srgbClr val="00FB92"/>
    <a:srgbClr val="00C769"/>
    <a:srgbClr val="00F58D"/>
    <a:srgbClr val="FF9300"/>
    <a:srgbClr val="ED96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676"/>
    <p:restoredTop sz="95252"/>
  </p:normalViewPr>
  <p:slideViewPr>
    <p:cSldViewPr snapToGrid="0" snapToObjects="1">
      <p:cViewPr>
        <p:scale>
          <a:sx n="110" d="100"/>
          <a:sy n="110" d="100"/>
        </p:scale>
        <p:origin x="140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commentAuthors" Target="commentAuthors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ED2538-4037-6E4E-BE5D-E6A4327C947D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4ABE2FDB-184E-DB41-B6A4-0670E16F8701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Instructions</a:t>
          </a:r>
          <a:endParaRPr lang="en-US" sz="1600" dirty="0">
            <a:solidFill>
              <a:srgbClr val="002060"/>
            </a:solidFill>
          </a:endParaRPr>
        </a:p>
      </dgm:t>
    </dgm:pt>
    <dgm:pt modelId="{D5F3CED7-CA64-7B4B-A900-CEEECE82DCCA}" type="parTrans" cxnId="{E6BB9CDD-6F95-6647-897C-B2C7467F2606}">
      <dgm:prSet/>
      <dgm:spPr/>
      <dgm:t>
        <a:bodyPr/>
        <a:lstStyle/>
        <a:p>
          <a:endParaRPr lang="en-US" sz="1400"/>
        </a:p>
      </dgm:t>
    </dgm:pt>
    <dgm:pt modelId="{B253F567-CE11-DE43-83E4-60C394413DD7}" type="sibTrans" cxnId="{E6BB9CDD-6F95-6647-897C-B2C7467F2606}">
      <dgm:prSet custT="1"/>
      <dgm:spPr>
        <a:gradFill rotWithShape="0">
          <a:gsLst>
            <a:gs pos="0">
              <a:srgbClr val="126F86"/>
            </a:gs>
            <a:gs pos="100000">
              <a:srgbClr val="229BB8"/>
            </a:gs>
          </a:gsLst>
        </a:gradFill>
      </dgm:spPr>
      <dgm:t>
        <a:bodyPr/>
        <a:lstStyle/>
        <a:p>
          <a:endParaRPr lang="en-US" sz="1200"/>
        </a:p>
      </dgm:t>
    </dgm:pt>
    <dgm:pt modelId="{2FD68288-7E90-0B45-87BC-A2EC9F149122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Activity</a:t>
          </a:r>
          <a:endParaRPr lang="en-US" sz="1600" dirty="0">
            <a:solidFill>
              <a:srgbClr val="002060"/>
            </a:solidFill>
          </a:endParaRPr>
        </a:p>
      </dgm:t>
    </dgm:pt>
    <dgm:pt modelId="{E1797D9D-3A86-744B-8B74-70B9D274373D}" type="parTrans" cxnId="{B825B70D-31AE-E14B-960D-9535C6BD0356}">
      <dgm:prSet/>
      <dgm:spPr/>
      <dgm:t>
        <a:bodyPr/>
        <a:lstStyle/>
        <a:p>
          <a:endParaRPr lang="en-US" sz="1400"/>
        </a:p>
      </dgm:t>
    </dgm:pt>
    <dgm:pt modelId="{D9C25A5F-6FFD-D842-8F04-2821AA43A65F}" type="sibTrans" cxnId="{B825B70D-31AE-E14B-960D-9535C6BD0356}">
      <dgm:prSet custT="1"/>
      <dgm:spPr>
        <a:gradFill rotWithShape="0">
          <a:gsLst>
            <a:gs pos="0">
              <a:srgbClr val="126F86"/>
            </a:gs>
            <a:gs pos="100000">
              <a:srgbClr val="229BB8"/>
            </a:gs>
          </a:gsLst>
        </a:gradFill>
      </dgm:spPr>
      <dgm:t>
        <a:bodyPr/>
        <a:lstStyle/>
        <a:p>
          <a:endParaRPr lang="en-US" sz="1200"/>
        </a:p>
      </dgm:t>
    </dgm:pt>
    <dgm:pt modelId="{723C6AE3-A110-A241-89C0-20D8B34C17A7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Result and evaluation</a:t>
          </a:r>
          <a:endParaRPr lang="en-US" sz="1600" dirty="0">
            <a:solidFill>
              <a:srgbClr val="002060"/>
            </a:solidFill>
          </a:endParaRPr>
        </a:p>
      </dgm:t>
    </dgm:pt>
    <dgm:pt modelId="{71CA3DA2-9E7C-094B-8E19-691A1A109265}" type="parTrans" cxnId="{BC3CFF49-4478-8F41-85C4-65B436108E81}">
      <dgm:prSet/>
      <dgm:spPr/>
      <dgm:t>
        <a:bodyPr/>
        <a:lstStyle/>
        <a:p>
          <a:endParaRPr lang="en-US" sz="1400"/>
        </a:p>
      </dgm:t>
    </dgm:pt>
    <dgm:pt modelId="{38D2D17E-4AE5-6B40-8979-335166200205}" type="sibTrans" cxnId="{BC3CFF49-4478-8F41-85C4-65B436108E81}">
      <dgm:prSet custT="1"/>
      <dgm:spPr>
        <a:solidFill>
          <a:srgbClr val="229BB8"/>
        </a:solidFill>
      </dgm:spPr>
      <dgm:t>
        <a:bodyPr/>
        <a:lstStyle/>
        <a:p>
          <a:endParaRPr lang="en-US" sz="1200"/>
        </a:p>
      </dgm:t>
    </dgm:pt>
    <dgm:pt modelId="{D4FC9144-CC6B-E74F-8BA0-5956E656B5E6}">
      <dgm:prSet phldrT="[Text]" custT="1"/>
      <dgm:spPr>
        <a:gradFill rotWithShape="0">
          <a:gsLst>
            <a:gs pos="0">
              <a:srgbClr val="C18033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Grade</a:t>
          </a:r>
          <a:endParaRPr lang="en-US" sz="1600" dirty="0">
            <a:solidFill>
              <a:srgbClr val="002060"/>
            </a:solidFill>
          </a:endParaRPr>
        </a:p>
      </dgm:t>
    </dgm:pt>
    <dgm:pt modelId="{87105CCD-CE73-5A42-BBE7-C23710416521}" type="parTrans" cxnId="{D450F130-3C50-3F47-A088-ADA69915D97D}">
      <dgm:prSet/>
      <dgm:spPr/>
      <dgm:t>
        <a:bodyPr/>
        <a:lstStyle/>
        <a:p>
          <a:endParaRPr lang="en-US" sz="1400"/>
        </a:p>
      </dgm:t>
    </dgm:pt>
    <dgm:pt modelId="{D31FC2DA-99F4-594D-BA44-EE6008E88DFA}" type="sibTrans" cxnId="{D450F130-3C50-3F47-A088-ADA69915D97D}">
      <dgm:prSet/>
      <dgm:spPr/>
      <dgm:t>
        <a:bodyPr/>
        <a:lstStyle/>
        <a:p>
          <a:endParaRPr lang="en-US" sz="1400"/>
        </a:p>
      </dgm:t>
    </dgm:pt>
    <dgm:pt modelId="{68DD0EFB-C3DB-1747-8E26-326FC39E12F9}" type="pres">
      <dgm:prSet presAssocID="{DFED2538-4037-6E4E-BE5D-E6A4327C947D}" presName="Name0" presStyleCnt="0">
        <dgm:presLayoutVars>
          <dgm:dir/>
          <dgm:resizeHandles val="exact"/>
        </dgm:presLayoutVars>
      </dgm:prSet>
      <dgm:spPr/>
    </dgm:pt>
    <dgm:pt modelId="{5C9CD35D-B29A-0142-B70C-D4C0EC79C6DB}" type="pres">
      <dgm:prSet presAssocID="{4ABE2FDB-184E-DB41-B6A4-0670E16F8701}" presName="node" presStyleLbl="node1" presStyleIdx="0" presStyleCnt="4" custLinFactNeighborX="-20536" custLinFactNeighborY="2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D4106-4EBD-DB4D-9D04-6F9188A329FB}" type="pres">
      <dgm:prSet presAssocID="{B253F567-CE11-DE43-83E4-60C394413DD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D7DB3E6-2F04-3843-B1AD-D1EDDEA5A14A}" type="pres">
      <dgm:prSet presAssocID="{B253F567-CE11-DE43-83E4-60C394413DD7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3C53B82-C6DC-5B4E-B538-8DDE09300195}" type="pres">
      <dgm:prSet presAssocID="{2FD68288-7E90-0B45-87BC-A2EC9F14912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148365-3831-2B46-86C0-D336E5B28091}" type="pres">
      <dgm:prSet presAssocID="{D9C25A5F-6FFD-D842-8F04-2821AA43A65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4FAE50E-6172-2E49-83E1-19EAF005FF48}" type="pres">
      <dgm:prSet presAssocID="{D9C25A5F-6FFD-D842-8F04-2821AA43A65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02C7D19-AFA2-8B4F-9C63-B034761F23BE}" type="pres">
      <dgm:prSet presAssocID="{723C6AE3-A110-A241-89C0-20D8B34C17A7}" presName="node" presStyleLbl="node1" presStyleIdx="2" presStyleCnt="4" custScaleX="128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4B609-E985-8944-BEF8-068C1674493A}" type="pres">
      <dgm:prSet presAssocID="{38D2D17E-4AE5-6B40-8979-33516620020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42AB17B-410D-0444-B656-CC28CB5C92A2}" type="pres">
      <dgm:prSet presAssocID="{38D2D17E-4AE5-6B40-8979-33516620020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6F20456-8A0B-1144-BC14-CC76C484A095}" type="pres">
      <dgm:prSet presAssocID="{D4FC9144-CC6B-E74F-8BA0-5956E656B5E6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25B70D-31AE-E14B-960D-9535C6BD0356}" srcId="{DFED2538-4037-6E4E-BE5D-E6A4327C947D}" destId="{2FD68288-7E90-0B45-87BC-A2EC9F149122}" srcOrd="1" destOrd="0" parTransId="{E1797D9D-3A86-744B-8B74-70B9D274373D}" sibTransId="{D9C25A5F-6FFD-D842-8F04-2821AA43A65F}"/>
    <dgm:cxn modelId="{A3536FD0-B942-9143-8515-0944B425AFB6}" type="presOf" srcId="{38D2D17E-4AE5-6B40-8979-335166200205}" destId="{7F04B609-E985-8944-BEF8-068C1674493A}" srcOrd="0" destOrd="0" presId="urn:microsoft.com/office/officeart/2005/8/layout/process1"/>
    <dgm:cxn modelId="{6624CE63-015E-DB42-8970-E15BFBF7DDEF}" type="presOf" srcId="{D9C25A5F-6FFD-D842-8F04-2821AA43A65F}" destId="{F4FAE50E-6172-2E49-83E1-19EAF005FF48}" srcOrd="1" destOrd="0" presId="urn:microsoft.com/office/officeart/2005/8/layout/process1"/>
    <dgm:cxn modelId="{00228DC1-348F-2440-A69F-925C365E4AD0}" type="presOf" srcId="{B253F567-CE11-DE43-83E4-60C394413DD7}" destId="{9C7D4106-4EBD-DB4D-9D04-6F9188A329FB}" srcOrd="0" destOrd="0" presId="urn:microsoft.com/office/officeart/2005/8/layout/process1"/>
    <dgm:cxn modelId="{67EA98F7-23C6-C24C-89EA-81EBAED4AA1D}" type="presOf" srcId="{B253F567-CE11-DE43-83E4-60C394413DD7}" destId="{FD7DB3E6-2F04-3843-B1AD-D1EDDEA5A14A}" srcOrd="1" destOrd="0" presId="urn:microsoft.com/office/officeart/2005/8/layout/process1"/>
    <dgm:cxn modelId="{808B6551-97A2-4C44-8809-A08DCFB814CB}" type="presOf" srcId="{DFED2538-4037-6E4E-BE5D-E6A4327C947D}" destId="{68DD0EFB-C3DB-1747-8E26-326FC39E12F9}" srcOrd="0" destOrd="0" presId="urn:microsoft.com/office/officeart/2005/8/layout/process1"/>
    <dgm:cxn modelId="{61995938-CF22-C245-BD46-1497FD77AD33}" type="presOf" srcId="{2FD68288-7E90-0B45-87BC-A2EC9F149122}" destId="{E3C53B82-C6DC-5B4E-B538-8DDE09300195}" srcOrd="0" destOrd="0" presId="urn:microsoft.com/office/officeart/2005/8/layout/process1"/>
    <dgm:cxn modelId="{2634BD3D-4A4F-484D-9435-F900490C967A}" type="presOf" srcId="{38D2D17E-4AE5-6B40-8979-335166200205}" destId="{242AB17B-410D-0444-B656-CC28CB5C92A2}" srcOrd="1" destOrd="0" presId="urn:microsoft.com/office/officeart/2005/8/layout/process1"/>
    <dgm:cxn modelId="{BC3CFF49-4478-8F41-85C4-65B436108E81}" srcId="{DFED2538-4037-6E4E-BE5D-E6A4327C947D}" destId="{723C6AE3-A110-A241-89C0-20D8B34C17A7}" srcOrd="2" destOrd="0" parTransId="{71CA3DA2-9E7C-094B-8E19-691A1A109265}" sibTransId="{38D2D17E-4AE5-6B40-8979-335166200205}"/>
    <dgm:cxn modelId="{5A7FC08F-B5AD-284D-A2FC-D7E1CC697C8A}" type="presOf" srcId="{D9C25A5F-6FFD-D842-8F04-2821AA43A65F}" destId="{47148365-3831-2B46-86C0-D336E5B28091}" srcOrd="0" destOrd="0" presId="urn:microsoft.com/office/officeart/2005/8/layout/process1"/>
    <dgm:cxn modelId="{E6BB9CDD-6F95-6647-897C-B2C7467F2606}" srcId="{DFED2538-4037-6E4E-BE5D-E6A4327C947D}" destId="{4ABE2FDB-184E-DB41-B6A4-0670E16F8701}" srcOrd="0" destOrd="0" parTransId="{D5F3CED7-CA64-7B4B-A900-CEEECE82DCCA}" sibTransId="{B253F567-CE11-DE43-83E4-60C394413DD7}"/>
    <dgm:cxn modelId="{1D7CC2C1-E285-7F41-A5DF-9E2CD8A692A1}" type="presOf" srcId="{D4FC9144-CC6B-E74F-8BA0-5956E656B5E6}" destId="{D6F20456-8A0B-1144-BC14-CC76C484A095}" srcOrd="0" destOrd="0" presId="urn:microsoft.com/office/officeart/2005/8/layout/process1"/>
    <dgm:cxn modelId="{B06CE737-CEAC-684C-8659-94D1007F3C13}" type="presOf" srcId="{4ABE2FDB-184E-DB41-B6A4-0670E16F8701}" destId="{5C9CD35D-B29A-0142-B70C-D4C0EC79C6DB}" srcOrd="0" destOrd="0" presId="urn:microsoft.com/office/officeart/2005/8/layout/process1"/>
    <dgm:cxn modelId="{D450F130-3C50-3F47-A088-ADA69915D97D}" srcId="{DFED2538-4037-6E4E-BE5D-E6A4327C947D}" destId="{D4FC9144-CC6B-E74F-8BA0-5956E656B5E6}" srcOrd="3" destOrd="0" parTransId="{87105CCD-CE73-5A42-BBE7-C23710416521}" sibTransId="{D31FC2DA-99F4-594D-BA44-EE6008E88DFA}"/>
    <dgm:cxn modelId="{AA69437C-C0BA-EF4D-827C-21CB224310D9}" type="presOf" srcId="{723C6AE3-A110-A241-89C0-20D8B34C17A7}" destId="{002C7D19-AFA2-8B4F-9C63-B034761F23BE}" srcOrd="0" destOrd="0" presId="urn:microsoft.com/office/officeart/2005/8/layout/process1"/>
    <dgm:cxn modelId="{9EC7D87C-67C5-4D49-9D6F-9AB459EE93B4}" type="presParOf" srcId="{68DD0EFB-C3DB-1747-8E26-326FC39E12F9}" destId="{5C9CD35D-B29A-0142-B70C-D4C0EC79C6DB}" srcOrd="0" destOrd="0" presId="urn:microsoft.com/office/officeart/2005/8/layout/process1"/>
    <dgm:cxn modelId="{A098FB9D-0E81-6E44-9B2D-4D87A68BC601}" type="presParOf" srcId="{68DD0EFB-C3DB-1747-8E26-326FC39E12F9}" destId="{9C7D4106-4EBD-DB4D-9D04-6F9188A329FB}" srcOrd="1" destOrd="0" presId="urn:microsoft.com/office/officeart/2005/8/layout/process1"/>
    <dgm:cxn modelId="{A42C99BD-30AF-E949-B90C-FD67D2BB4DAA}" type="presParOf" srcId="{9C7D4106-4EBD-DB4D-9D04-6F9188A329FB}" destId="{FD7DB3E6-2F04-3843-B1AD-D1EDDEA5A14A}" srcOrd="0" destOrd="0" presId="urn:microsoft.com/office/officeart/2005/8/layout/process1"/>
    <dgm:cxn modelId="{0CA1C59C-9360-8D4E-BE8F-203530793282}" type="presParOf" srcId="{68DD0EFB-C3DB-1747-8E26-326FC39E12F9}" destId="{E3C53B82-C6DC-5B4E-B538-8DDE09300195}" srcOrd="2" destOrd="0" presId="urn:microsoft.com/office/officeart/2005/8/layout/process1"/>
    <dgm:cxn modelId="{314B7550-F4BE-5C48-8A3B-3DF4609718CF}" type="presParOf" srcId="{68DD0EFB-C3DB-1747-8E26-326FC39E12F9}" destId="{47148365-3831-2B46-86C0-D336E5B28091}" srcOrd="3" destOrd="0" presId="urn:microsoft.com/office/officeart/2005/8/layout/process1"/>
    <dgm:cxn modelId="{1E6FD6E9-E4F9-894D-B949-46D0C9E403BE}" type="presParOf" srcId="{47148365-3831-2B46-86C0-D336E5B28091}" destId="{F4FAE50E-6172-2E49-83E1-19EAF005FF48}" srcOrd="0" destOrd="0" presId="urn:microsoft.com/office/officeart/2005/8/layout/process1"/>
    <dgm:cxn modelId="{E5294F0D-15A8-F946-9E14-F6E34930D0D2}" type="presParOf" srcId="{68DD0EFB-C3DB-1747-8E26-326FC39E12F9}" destId="{002C7D19-AFA2-8B4F-9C63-B034761F23BE}" srcOrd="4" destOrd="0" presId="urn:microsoft.com/office/officeart/2005/8/layout/process1"/>
    <dgm:cxn modelId="{892C9B7B-659A-D54E-B3FD-B9D28E554264}" type="presParOf" srcId="{68DD0EFB-C3DB-1747-8E26-326FC39E12F9}" destId="{7F04B609-E985-8944-BEF8-068C1674493A}" srcOrd="5" destOrd="0" presId="urn:microsoft.com/office/officeart/2005/8/layout/process1"/>
    <dgm:cxn modelId="{BF115AE0-94AE-3747-B2E8-8A1630DE542C}" type="presParOf" srcId="{7F04B609-E985-8944-BEF8-068C1674493A}" destId="{242AB17B-410D-0444-B656-CC28CB5C92A2}" srcOrd="0" destOrd="0" presId="urn:microsoft.com/office/officeart/2005/8/layout/process1"/>
    <dgm:cxn modelId="{54272E3E-3B9B-B548-8C4C-77D17D74A4F8}" type="presParOf" srcId="{68DD0EFB-C3DB-1747-8E26-326FC39E12F9}" destId="{D6F20456-8A0B-1144-BC14-CC76C484A095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FED2538-4037-6E4E-BE5D-E6A4327C947D}" type="doc">
      <dgm:prSet loTypeId="urn:microsoft.com/office/officeart/2005/8/layout/process1" loCatId="" qsTypeId="urn:microsoft.com/office/officeart/2005/8/quickstyle/simple4" qsCatId="simple" csTypeId="urn:microsoft.com/office/officeart/2005/8/colors/accent1_2" csCatId="accent1" phldr="1"/>
      <dgm:spPr/>
    </dgm:pt>
    <dgm:pt modelId="{4ABE2FDB-184E-DB41-B6A4-0670E16F8701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Instructions</a:t>
          </a:r>
          <a:endParaRPr lang="en-US" sz="1600" dirty="0">
            <a:solidFill>
              <a:srgbClr val="002060"/>
            </a:solidFill>
          </a:endParaRPr>
        </a:p>
      </dgm:t>
    </dgm:pt>
    <dgm:pt modelId="{D5F3CED7-CA64-7B4B-A900-CEEECE82DCCA}" type="parTrans" cxnId="{E6BB9CDD-6F95-6647-897C-B2C7467F2606}">
      <dgm:prSet/>
      <dgm:spPr/>
      <dgm:t>
        <a:bodyPr/>
        <a:lstStyle/>
        <a:p>
          <a:endParaRPr lang="en-US" sz="1400"/>
        </a:p>
      </dgm:t>
    </dgm:pt>
    <dgm:pt modelId="{B253F567-CE11-DE43-83E4-60C394413DD7}" type="sibTrans" cxnId="{E6BB9CDD-6F95-6647-897C-B2C7467F2606}">
      <dgm:prSet custT="1"/>
      <dgm:spPr>
        <a:gradFill rotWithShape="0">
          <a:gsLst>
            <a:gs pos="0">
              <a:srgbClr val="126F86"/>
            </a:gs>
            <a:gs pos="100000">
              <a:srgbClr val="229BB8"/>
            </a:gs>
          </a:gsLst>
        </a:gradFill>
      </dgm:spPr>
      <dgm:t>
        <a:bodyPr/>
        <a:lstStyle/>
        <a:p>
          <a:endParaRPr lang="en-US" sz="1200"/>
        </a:p>
      </dgm:t>
    </dgm:pt>
    <dgm:pt modelId="{2FD68288-7E90-0B45-87BC-A2EC9F149122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Activity</a:t>
          </a:r>
          <a:endParaRPr lang="en-US" sz="1600" dirty="0">
            <a:solidFill>
              <a:srgbClr val="002060"/>
            </a:solidFill>
          </a:endParaRPr>
        </a:p>
      </dgm:t>
    </dgm:pt>
    <dgm:pt modelId="{E1797D9D-3A86-744B-8B74-70B9D274373D}" type="parTrans" cxnId="{B825B70D-31AE-E14B-960D-9535C6BD0356}">
      <dgm:prSet/>
      <dgm:spPr/>
      <dgm:t>
        <a:bodyPr/>
        <a:lstStyle/>
        <a:p>
          <a:endParaRPr lang="en-US" sz="1400"/>
        </a:p>
      </dgm:t>
    </dgm:pt>
    <dgm:pt modelId="{D9C25A5F-6FFD-D842-8F04-2821AA43A65F}" type="sibTrans" cxnId="{B825B70D-31AE-E14B-960D-9535C6BD0356}">
      <dgm:prSet custT="1"/>
      <dgm:spPr>
        <a:gradFill rotWithShape="0">
          <a:gsLst>
            <a:gs pos="0">
              <a:srgbClr val="126F86"/>
            </a:gs>
            <a:gs pos="100000">
              <a:srgbClr val="229BB8"/>
            </a:gs>
          </a:gsLst>
        </a:gradFill>
      </dgm:spPr>
      <dgm:t>
        <a:bodyPr/>
        <a:lstStyle/>
        <a:p>
          <a:endParaRPr lang="en-US" sz="1200"/>
        </a:p>
      </dgm:t>
    </dgm:pt>
    <dgm:pt modelId="{723C6AE3-A110-A241-89C0-20D8B34C17A7}">
      <dgm:prSet phldrT="[Text]" custT="1"/>
      <dgm:spPr>
        <a:gradFill rotWithShape="0">
          <a:gsLst>
            <a:gs pos="0">
              <a:srgbClr val="229BB8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Result and evaluation</a:t>
          </a:r>
          <a:endParaRPr lang="en-US" sz="1600" dirty="0">
            <a:solidFill>
              <a:srgbClr val="002060"/>
            </a:solidFill>
          </a:endParaRPr>
        </a:p>
      </dgm:t>
    </dgm:pt>
    <dgm:pt modelId="{71CA3DA2-9E7C-094B-8E19-691A1A109265}" type="parTrans" cxnId="{BC3CFF49-4478-8F41-85C4-65B436108E81}">
      <dgm:prSet/>
      <dgm:spPr/>
      <dgm:t>
        <a:bodyPr/>
        <a:lstStyle/>
        <a:p>
          <a:endParaRPr lang="en-US" sz="1400"/>
        </a:p>
      </dgm:t>
    </dgm:pt>
    <dgm:pt modelId="{38D2D17E-4AE5-6B40-8979-335166200205}" type="sibTrans" cxnId="{BC3CFF49-4478-8F41-85C4-65B436108E81}">
      <dgm:prSet custT="1"/>
      <dgm:spPr>
        <a:solidFill>
          <a:srgbClr val="229BB8"/>
        </a:solidFill>
      </dgm:spPr>
      <dgm:t>
        <a:bodyPr/>
        <a:lstStyle/>
        <a:p>
          <a:endParaRPr lang="en-US" sz="1200"/>
        </a:p>
      </dgm:t>
    </dgm:pt>
    <dgm:pt modelId="{D4FC9144-CC6B-E74F-8BA0-5956E656B5E6}">
      <dgm:prSet phldrT="[Text]" custT="1"/>
      <dgm:spPr>
        <a:gradFill rotWithShape="0">
          <a:gsLst>
            <a:gs pos="0">
              <a:srgbClr val="C18033"/>
            </a:gs>
            <a:gs pos="100000">
              <a:schemeClr val="accent3"/>
            </a:gs>
          </a:gsLst>
        </a:gradFill>
        <a:ln>
          <a:solidFill>
            <a:srgbClr val="126F86"/>
          </a:solidFill>
        </a:ln>
      </dgm:spPr>
      <dgm:t>
        <a:bodyPr/>
        <a:lstStyle/>
        <a:p>
          <a:r>
            <a:rPr lang="en-US" sz="1600" dirty="0" smtClean="0">
              <a:solidFill>
                <a:srgbClr val="002060"/>
              </a:solidFill>
            </a:rPr>
            <a:t>Feedback</a:t>
          </a:r>
          <a:endParaRPr lang="en-US" sz="1600" dirty="0">
            <a:solidFill>
              <a:srgbClr val="002060"/>
            </a:solidFill>
          </a:endParaRPr>
        </a:p>
      </dgm:t>
    </dgm:pt>
    <dgm:pt modelId="{87105CCD-CE73-5A42-BBE7-C23710416521}" type="parTrans" cxnId="{D450F130-3C50-3F47-A088-ADA69915D97D}">
      <dgm:prSet/>
      <dgm:spPr/>
      <dgm:t>
        <a:bodyPr/>
        <a:lstStyle/>
        <a:p>
          <a:endParaRPr lang="en-US" sz="1400"/>
        </a:p>
      </dgm:t>
    </dgm:pt>
    <dgm:pt modelId="{D31FC2DA-99F4-594D-BA44-EE6008E88DFA}" type="sibTrans" cxnId="{D450F130-3C50-3F47-A088-ADA69915D97D}">
      <dgm:prSet/>
      <dgm:spPr/>
      <dgm:t>
        <a:bodyPr/>
        <a:lstStyle/>
        <a:p>
          <a:endParaRPr lang="en-US" sz="1400"/>
        </a:p>
      </dgm:t>
    </dgm:pt>
    <dgm:pt modelId="{68DD0EFB-C3DB-1747-8E26-326FC39E12F9}" type="pres">
      <dgm:prSet presAssocID="{DFED2538-4037-6E4E-BE5D-E6A4327C947D}" presName="Name0" presStyleCnt="0">
        <dgm:presLayoutVars>
          <dgm:dir/>
          <dgm:resizeHandles val="exact"/>
        </dgm:presLayoutVars>
      </dgm:prSet>
      <dgm:spPr/>
    </dgm:pt>
    <dgm:pt modelId="{5C9CD35D-B29A-0142-B70C-D4C0EC79C6DB}" type="pres">
      <dgm:prSet presAssocID="{4ABE2FDB-184E-DB41-B6A4-0670E16F8701}" presName="node" presStyleLbl="node1" presStyleIdx="0" presStyleCnt="4" custLinFactNeighborX="-20536" custLinFactNeighborY="279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C7D4106-4EBD-DB4D-9D04-6F9188A329FB}" type="pres">
      <dgm:prSet presAssocID="{B253F567-CE11-DE43-83E4-60C394413DD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FD7DB3E6-2F04-3843-B1AD-D1EDDEA5A14A}" type="pres">
      <dgm:prSet presAssocID="{B253F567-CE11-DE43-83E4-60C394413DD7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E3C53B82-C6DC-5B4E-B538-8DDE09300195}" type="pres">
      <dgm:prSet presAssocID="{2FD68288-7E90-0B45-87BC-A2EC9F149122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7148365-3831-2B46-86C0-D336E5B28091}" type="pres">
      <dgm:prSet presAssocID="{D9C25A5F-6FFD-D842-8F04-2821AA43A65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F4FAE50E-6172-2E49-83E1-19EAF005FF48}" type="pres">
      <dgm:prSet presAssocID="{D9C25A5F-6FFD-D842-8F04-2821AA43A65F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002C7D19-AFA2-8B4F-9C63-B034761F23BE}" type="pres">
      <dgm:prSet presAssocID="{723C6AE3-A110-A241-89C0-20D8B34C17A7}" presName="node" presStyleLbl="node1" presStyleIdx="2" presStyleCnt="4" custScaleX="1286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F04B609-E985-8944-BEF8-068C1674493A}" type="pres">
      <dgm:prSet presAssocID="{38D2D17E-4AE5-6B40-8979-335166200205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42AB17B-410D-0444-B656-CC28CB5C92A2}" type="pres">
      <dgm:prSet presAssocID="{38D2D17E-4AE5-6B40-8979-335166200205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D6F20456-8A0B-1144-BC14-CC76C484A095}" type="pres">
      <dgm:prSet presAssocID="{D4FC9144-CC6B-E74F-8BA0-5956E656B5E6}" presName="node" presStyleLbl="node1" presStyleIdx="3" presStyleCnt="4" custLinFactNeighborY="223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825B70D-31AE-E14B-960D-9535C6BD0356}" srcId="{DFED2538-4037-6E4E-BE5D-E6A4327C947D}" destId="{2FD68288-7E90-0B45-87BC-A2EC9F149122}" srcOrd="1" destOrd="0" parTransId="{E1797D9D-3A86-744B-8B74-70B9D274373D}" sibTransId="{D9C25A5F-6FFD-D842-8F04-2821AA43A65F}"/>
    <dgm:cxn modelId="{BA6017D0-0B17-DE48-B3A5-9B4C65736508}" type="presOf" srcId="{D9C25A5F-6FFD-D842-8F04-2821AA43A65F}" destId="{47148365-3831-2B46-86C0-D336E5B28091}" srcOrd="0" destOrd="0" presId="urn:microsoft.com/office/officeart/2005/8/layout/process1"/>
    <dgm:cxn modelId="{9412ECAD-EA1E-4C4F-84A2-863DAB8F46EB}" type="presOf" srcId="{4ABE2FDB-184E-DB41-B6A4-0670E16F8701}" destId="{5C9CD35D-B29A-0142-B70C-D4C0EC79C6DB}" srcOrd="0" destOrd="0" presId="urn:microsoft.com/office/officeart/2005/8/layout/process1"/>
    <dgm:cxn modelId="{919FDBC6-A954-3143-8729-084272599159}" type="presOf" srcId="{38D2D17E-4AE5-6B40-8979-335166200205}" destId="{242AB17B-410D-0444-B656-CC28CB5C92A2}" srcOrd="1" destOrd="0" presId="urn:microsoft.com/office/officeart/2005/8/layout/process1"/>
    <dgm:cxn modelId="{29232D20-A266-9448-BBF9-C904BE36E54F}" type="presOf" srcId="{2FD68288-7E90-0B45-87BC-A2EC9F149122}" destId="{E3C53B82-C6DC-5B4E-B538-8DDE09300195}" srcOrd="0" destOrd="0" presId="urn:microsoft.com/office/officeart/2005/8/layout/process1"/>
    <dgm:cxn modelId="{77950D34-7738-A940-BDD2-D8432859E90C}" type="presOf" srcId="{723C6AE3-A110-A241-89C0-20D8B34C17A7}" destId="{002C7D19-AFA2-8B4F-9C63-B034761F23BE}" srcOrd="0" destOrd="0" presId="urn:microsoft.com/office/officeart/2005/8/layout/process1"/>
    <dgm:cxn modelId="{ED70DAB2-16D7-7F4B-8E97-A543CDDF4C1F}" type="presOf" srcId="{DFED2538-4037-6E4E-BE5D-E6A4327C947D}" destId="{68DD0EFB-C3DB-1747-8E26-326FC39E12F9}" srcOrd="0" destOrd="0" presId="urn:microsoft.com/office/officeart/2005/8/layout/process1"/>
    <dgm:cxn modelId="{094A7497-4840-5644-B1D6-B67CEEF0399C}" type="presOf" srcId="{B253F567-CE11-DE43-83E4-60C394413DD7}" destId="{9C7D4106-4EBD-DB4D-9D04-6F9188A329FB}" srcOrd="0" destOrd="0" presId="urn:microsoft.com/office/officeart/2005/8/layout/process1"/>
    <dgm:cxn modelId="{BC3CFF49-4478-8F41-85C4-65B436108E81}" srcId="{DFED2538-4037-6E4E-BE5D-E6A4327C947D}" destId="{723C6AE3-A110-A241-89C0-20D8B34C17A7}" srcOrd="2" destOrd="0" parTransId="{71CA3DA2-9E7C-094B-8E19-691A1A109265}" sibTransId="{38D2D17E-4AE5-6B40-8979-335166200205}"/>
    <dgm:cxn modelId="{E6BB9CDD-6F95-6647-897C-B2C7467F2606}" srcId="{DFED2538-4037-6E4E-BE5D-E6A4327C947D}" destId="{4ABE2FDB-184E-DB41-B6A4-0670E16F8701}" srcOrd="0" destOrd="0" parTransId="{D5F3CED7-CA64-7B4B-A900-CEEECE82DCCA}" sibTransId="{B253F567-CE11-DE43-83E4-60C394413DD7}"/>
    <dgm:cxn modelId="{D660BFBA-7A54-9449-BB4F-868389A71A84}" type="presOf" srcId="{D4FC9144-CC6B-E74F-8BA0-5956E656B5E6}" destId="{D6F20456-8A0B-1144-BC14-CC76C484A095}" srcOrd="0" destOrd="0" presId="urn:microsoft.com/office/officeart/2005/8/layout/process1"/>
    <dgm:cxn modelId="{FF493FB8-0C2F-404C-8C9F-30BD574579AE}" type="presOf" srcId="{D9C25A5F-6FFD-D842-8F04-2821AA43A65F}" destId="{F4FAE50E-6172-2E49-83E1-19EAF005FF48}" srcOrd="1" destOrd="0" presId="urn:microsoft.com/office/officeart/2005/8/layout/process1"/>
    <dgm:cxn modelId="{D450F130-3C50-3F47-A088-ADA69915D97D}" srcId="{DFED2538-4037-6E4E-BE5D-E6A4327C947D}" destId="{D4FC9144-CC6B-E74F-8BA0-5956E656B5E6}" srcOrd="3" destOrd="0" parTransId="{87105CCD-CE73-5A42-BBE7-C23710416521}" sibTransId="{D31FC2DA-99F4-594D-BA44-EE6008E88DFA}"/>
    <dgm:cxn modelId="{26329231-5B68-DA4A-B4AF-14359964416D}" type="presOf" srcId="{B253F567-CE11-DE43-83E4-60C394413DD7}" destId="{FD7DB3E6-2F04-3843-B1AD-D1EDDEA5A14A}" srcOrd="1" destOrd="0" presId="urn:microsoft.com/office/officeart/2005/8/layout/process1"/>
    <dgm:cxn modelId="{36315262-F66C-DB44-AA0F-98726C403692}" type="presOf" srcId="{38D2D17E-4AE5-6B40-8979-335166200205}" destId="{7F04B609-E985-8944-BEF8-068C1674493A}" srcOrd="0" destOrd="0" presId="urn:microsoft.com/office/officeart/2005/8/layout/process1"/>
    <dgm:cxn modelId="{6DC3CD8D-8140-F948-9AEF-44D4CD0873FB}" type="presParOf" srcId="{68DD0EFB-C3DB-1747-8E26-326FC39E12F9}" destId="{5C9CD35D-B29A-0142-B70C-D4C0EC79C6DB}" srcOrd="0" destOrd="0" presId="urn:microsoft.com/office/officeart/2005/8/layout/process1"/>
    <dgm:cxn modelId="{442E9CC3-E9F8-CD42-9CE5-849E1FEC67AA}" type="presParOf" srcId="{68DD0EFB-C3DB-1747-8E26-326FC39E12F9}" destId="{9C7D4106-4EBD-DB4D-9D04-6F9188A329FB}" srcOrd="1" destOrd="0" presId="urn:microsoft.com/office/officeart/2005/8/layout/process1"/>
    <dgm:cxn modelId="{2939DC59-FC01-8B4F-9704-F970317786E3}" type="presParOf" srcId="{9C7D4106-4EBD-DB4D-9D04-6F9188A329FB}" destId="{FD7DB3E6-2F04-3843-B1AD-D1EDDEA5A14A}" srcOrd="0" destOrd="0" presId="urn:microsoft.com/office/officeart/2005/8/layout/process1"/>
    <dgm:cxn modelId="{EB043C42-93FC-E748-A0C0-03784A01F19D}" type="presParOf" srcId="{68DD0EFB-C3DB-1747-8E26-326FC39E12F9}" destId="{E3C53B82-C6DC-5B4E-B538-8DDE09300195}" srcOrd="2" destOrd="0" presId="urn:microsoft.com/office/officeart/2005/8/layout/process1"/>
    <dgm:cxn modelId="{AB09854D-4D4B-9643-B9F7-D96C71DFC9E5}" type="presParOf" srcId="{68DD0EFB-C3DB-1747-8E26-326FC39E12F9}" destId="{47148365-3831-2B46-86C0-D336E5B28091}" srcOrd="3" destOrd="0" presId="urn:microsoft.com/office/officeart/2005/8/layout/process1"/>
    <dgm:cxn modelId="{357AE8C1-15D8-BB47-AF60-9E6882AD94F0}" type="presParOf" srcId="{47148365-3831-2B46-86C0-D336E5B28091}" destId="{F4FAE50E-6172-2E49-83E1-19EAF005FF48}" srcOrd="0" destOrd="0" presId="urn:microsoft.com/office/officeart/2005/8/layout/process1"/>
    <dgm:cxn modelId="{7B49BDB7-0B02-514A-985D-286FA2868D16}" type="presParOf" srcId="{68DD0EFB-C3DB-1747-8E26-326FC39E12F9}" destId="{002C7D19-AFA2-8B4F-9C63-B034761F23BE}" srcOrd="4" destOrd="0" presId="urn:microsoft.com/office/officeart/2005/8/layout/process1"/>
    <dgm:cxn modelId="{F04465C4-3505-CF4D-BF73-B9D18BF6F1E1}" type="presParOf" srcId="{68DD0EFB-C3DB-1747-8E26-326FC39E12F9}" destId="{7F04B609-E985-8944-BEF8-068C1674493A}" srcOrd="5" destOrd="0" presId="urn:microsoft.com/office/officeart/2005/8/layout/process1"/>
    <dgm:cxn modelId="{72E3F134-15B8-4F47-9F21-F1FE25E2982A}" type="presParOf" srcId="{7F04B609-E985-8944-BEF8-068C1674493A}" destId="{242AB17B-410D-0444-B656-CC28CB5C92A2}" srcOrd="0" destOrd="0" presId="urn:microsoft.com/office/officeart/2005/8/layout/process1"/>
    <dgm:cxn modelId="{5568DBB0-5B2D-0F40-94E7-0C57A18D83EB}" type="presParOf" srcId="{68DD0EFB-C3DB-1747-8E26-326FC39E12F9}" destId="{D6F20456-8A0B-1144-BC14-CC76C484A095}" srcOrd="6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CD35D-B29A-0142-B70C-D4C0EC79C6DB}">
      <dsp:nvSpPr>
        <dsp:cNvPr id="0" name=""/>
        <dsp:cNvSpPr/>
      </dsp:nvSpPr>
      <dsp:spPr>
        <a:xfrm>
          <a:off x="0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Instructions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17321" y="17321"/>
        <a:ext cx="1516680" cy="556752"/>
      </dsp:txXfrm>
    </dsp:sp>
    <dsp:sp modelId="{9C7D4106-4EBD-DB4D-9D04-6F9188A329FB}">
      <dsp:nvSpPr>
        <dsp:cNvPr id="0" name=""/>
        <dsp:cNvSpPr/>
      </dsp:nvSpPr>
      <dsp:spPr>
        <a:xfrm>
          <a:off x="1707186" y="103333"/>
          <a:ext cx="330432" cy="384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126F86"/>
            </a:gs>
            <a:gs pos="100000">
              <a:srgbClr val="229BB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707186" y="180278"/>
        <a:ext cx="231302" cy="230837"/>
      </dsp:txXfrm>
    </dsp:sp>
    <dsp:sp modelId="{E3C53B82-C6DC-5B4E-B538-8DDE09300195}">
      <dsp:nvSpPr>
        <dsp:cNvPr id="0" name=""/>
        <dsp:cNvSpPr/>
      </dsp:nvSpPr>
      <dsp:spPr>
        <a:xfrm>
          <a:off x="2174780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Activity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2192101" y="17321"/>
        <a:ext cx="1516680" cy="556752"/>
      </dsp:txXfrm>
    </dsp:sp>
    <dsp:sp modelId="{47148365-3831-2B46-86C0-D336E5B28091}">
      <dsp:nvSpPr>
        <dsp:cNvPr id="0" name=""/>
        <dsp:cNvSpPr/>
      </dsp:nvSpPr>
      <dsp:spPr>
        <a:xfrm>
          <a:off x="3881235" y="103333"/>
          <a:ext cx="328880" cy="384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126F86"/>
            </a:gs>
            <a:gs pos="100000">
              <a:srgbClr val="229BB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881235" y="180278"/>
        <a:ext cx="230216" cy="230837"/>
      </dsp:txXfrm>
    </dsp:sp>
    <dsp:sp modelId="{002C7D19-AFA2-8B4F-9C63-B034761F23BE}">
      <dsp:nvSpPr>
        <dsp:cNvPr id="0" name=""/>
        <dsp:cNvSpPr/>
      </dsp:nvSpPr>
      <dsp:spPr>
        <a:xfrm>
          <a:off x="4346631" y="0"/>
          <a:ext cx="1996303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Result and evaluation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4363952" y="17321"/>
        <a:ext cx="1961661" cy="556752"/>
      </dsp:txXfrm>
    </dsp:sp>
    <dsp:sp modelId="{7F04B609-E985-8944-BEF8-068C1674493A}">
      <dsp:nvSpPr>
        <dsp:cNvPr id="0" name=""/>
        <dsp:cNvSpPr/>
      </dsp:nvSpPr>
      <dsp:spPr>
        <a:xfrm>
          <a:off x="6498067" y="103333"/>
          <a:ext cx="328880" cy="384727"/>
        </a:xfrm>
        <a:prstGeom prst="rightArrow">
          <a:avLst>
            <a:gd name="adj1" fmla="val 60000"/>
            <a:gd name="adj2" fmla="val 50000"/>
          </a:avLst>
        </a:prstGeom>
        <a:solidFill>
          <a:srgbClr val="229BB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6498067" y="180278"/>
        <a:ext cx="230216" cy="230837"/>
      </dsp:txXfrm>
    </dsp:sp>
    <dsp:sp modelId="{D6F20456-8A0B-1144-BC14-CC76C484A095}">
      <dsp:nvSpPr>
        <dsp:cNvPr id="0" name=""/>
        <dsp:cNvSpPr/>
      </dsp:nvSpPr>
      <dsp:spPr>
        <a:xfrm>
          <a:off x="6963464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18033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Grade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6980785" y="17321"/>
        <a:ext cx="1516680" cy="55675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9CD35D-B29A-0142-B70C-D4C0EC79C6DB}">
      <dsp:nvSpPr>
        <dsp:cNvPr id="0" name=""/>
        <dsp:cNvSpPr/>
      </dsp:nvSpPr>
      <dsp:spPr>
        <a:xfrm>
          <a:off x="0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Instructions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17321" y="17321"/>
        <a:ext cx="1516680" cy="556752"/>
      </dsp:txXfrm>
    </dsp:sp>
    <dsp:sp modelId="{9C7D4106-4EBD-DB4D-9D04-6F9188A329FB}">
      <dsp:nvSpPr>
        <dsp:cNvPr id="0" name=""/>
        <dsp:cNvSpPr/>
      </dsp:nvSpPr>
      <dsp:spPr>
        <a:xfrm>
          <a:off x="1707186" y="103333"/>
          <a:ext cx="330432" cy="384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126F86"/>
            </a:gs>
            <a:gs pos="100000">
              <a:srgbClr val="229BB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707186" y="180278"/>
        <a:ext cx="231302" cy="230837"/>
      </dsp:txXfrm>
    </dsp:sp>
    <dsp:sp modelId="{E3C53B82-C6DC-5B4E-B538-8DDE09300195}">
      <dsp:nvSpPr>
        <dsp:cNvPr id="0" name=""/>
        <dsp:cNvSpPr/>
      </dsp:nvSpPr>
      <dsp:spPr>
        <a:xfrm>
          <a:off x="2174780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Activity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2192101" y="17321"/>
        <a:ext cx="1516680" cy="556752"/>
      </dsp:txXfrm>
    </dsp:sp>
    <dsp:sp modelId="{47148365-3831-2B46-86C0-D336E5B28091}">
      <dsp:nvSpPr>
        <dsp:cNvPr id="0" name=""/>
        <dsp:cNvSpPr/>
      </dsp:nvSpPr>
      <dsp:spPr>
        <a:xfrm>
          <a:off x="3881235" y="103333"/>
          <a:ext cx="328880" cy="384727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rgbClr val="126F86"/>
            </a:gs>
            <a:gs pos="100000">
              <a:srgbClr val="229BB8"/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881235" y="180278"/>
        <a:ext cx="230216" cy="230837"/>
      </dsp:txXfrm>
    </dsp:sp>
    <dsp:sp modelId="{002C7D19-AFA2-8B4F-9C63-B034761F23BE}">
      <dsp:nvSpPr>
        <dsp:cNvPr id="0" name=""/>
        <dsp:cNvSpPr/>
      </dsp:nvSpPr>
      <dsp:spPr>
        <a:xfrm>
          <a:off x="4346631" y="0"/>
          <a:ext cx="1996303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229BB8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Result and evaluation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4363952" y="17321"/>
        <a:ext cx="1961661" cy="556752"/>
      </dsp:txXfrm>
    </dsp:sp>
    <dsp:sp modelId="{7F04B609-E985-8944-BEF8-068C1674493A}">
      <dsp:nvSpPr>
        <dsp:cNvPr id="0" name=""/>
        <dsp:cNvSpPr/>
      </dsp:nvSpPr>
      <dsp:spPr>
        <a:xfrm>
          <a:off x="6498067" y="103333"/>
          <a:ext cx="328880" cy="384727"/>
        </a:xfrm>
        <a:prstGeom prst="rightArrow">
          <a:avLst>
            <a:gd name="adj1" fmla="val 60000"/>
            <a:gd name="adj2" fmla="val 50000"/>
          </a:avLst>
        </a:prstGeom>
        <a:solidFill>
          <a:srgbClr val="229BB8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6498067" y="180278"/>
        <a:ext cx="230216" cy="230837"/>
      </dsp:txXfrm>
    </dsp:sp>
    <dsp:sp modelId="{D6F20456-8A0B-1144-BC14-CC76C484A095}">
      <dsp:nvSpPr>
        <dsp:cNvPr id="0" name=""/>
        <dsp:cNvSpPr/>
      </dsp:nvSpPr>
      <dsp:spPr>
        <a:xfrm>
          <a:off x="6963464" y="0"/>
          <a:ext cx="1551322" cy="591394"/>
        </a:xfrm>
        <a:prstGeom prst="roundRect">
          <a:avLst>
            <a:gd name="adj" fmla="val 10000"/>
          </a:avLst>
        </a:prstGeom>
        <a:gradFill rotWithShape="0">
          <a:gsLst>
            <a:gs pos="0">
              <a:srgbClr val="C18033"/>
            </a:gs>
            <a:gs pos="100000">
              <a:schemeClr val="accent3"/>
            </a:gs>
          </a:gsLst>
          <a:lin ang="16200000" scaled="0"/>
        </a:gradFill>
        <a:ln>
          <a:solidFill>
            <a:srgbClr val="126F8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>
              <a:solidFill>
                <a:srgbClr val="002060"/>
              </a:solidFill>
            </a:rPr>
            <a:t>Feedback</a:t>
          </a:r>
          <a:endParaRPr lang="en-US" sz="1600" kern="1200" dirty="0">
            <a:solidFill>
              <a:srgbClr val="002060"/>
            </a:solidFill>
          </a:endParaRPr>
        </a:p>
      </dsp:txBody>
      <dsp:txXfrm>
        <a:off x="6980785" y="17321"/>
        <a:ext cx="1516680" cy="55675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C38D4D-82BF-364B-9276-4FFE3474ACE8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16BD27-1D83-F14F-85F5-19F57E37A4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4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D90D6C-3635-334B-A710-8A00355AAB1B}" type="datetimeFigureOut">
              <a:rPr lang="en-US" smtClean="0"/>
              <a:t>10/18/17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77C71-0588-4647-BEAF-657D2A3A35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8897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347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Overall feedback-</a:t>
            </a:r>
            <a:r>
              <a:rPr lang="en-GB" baseline="0" dirty="0" smtClean="0"/>
              <a:t> expect you may have already covered that in the presentation but can add to if needed.</a:t>
            </a:r>
          </a:p>
          <a:p>
            <a:endParaRPr lang="en-GB" baseline="0" dirty="0" smtClean="0"/>
          </a:p>
          <a:p>
            <a:r>
              <a:rPr lang="en-GB" baseline="0" dirty="0" smtClean="0"/>
              <a:t>More personal feedback </a:t>
            </a:r>
            <a:r>
              <a:rPr lang="mr-IN" baseline="0" dirty="0" smtClean="0"/>
              <a:t>–</a:t>
            </a:r>
            <a:r>
              <a:rPr lang="en-GB" baseline="0" dirty="0" smtClean="0"/>
              <a:t> not doable.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19410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BB8463-FF47-4AB8-A37C-6B473AF28FBD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80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8637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871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3026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617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77C71-0588-4647-BEAF-657D2A3A355B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623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8149" y="1823972"/>
            <a:ext cx="3784606" cy="3784311"/>
          </a:xfrm>
        </p:spPr>
        <p:txBody>
          <a:bodyPr anchor="t" anchorCtr="0"/>
          <a:lstStyle>
            <a:lvl1pPr algn="l">
              <a:defRPr sz="2700" b="1" i="0" cap="none">
                <a:latin typeface="+mj-lt"/>
                <a:cs typeface="Trebuchet MS Bold"/>
              </a:defRPr>
            </a:lvl1pPr>
          </a:lstStyle>
          <a:p>
            <a:r>
              <a:rPr lang="en-US" dirty="0"/>
              <a:t>Click to Add Section Title</a:t>
            </a:r>
            <a:endParaRPr lang="da-DK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5114332" y="1968865"/>
            <a:ext cx="3528890" cy="3443384"/>
          </a:xfrm>
        </p:spPr>
        <p:txBody>
          <a:bodyPr vert="horz"/>
          <a:lstStyle>
            <a:lvl1pPr marL="97156" indent="0">
              <a:buNone/>
              <a:defRPr sz="1350"/>
            </a:lvl1pPr>
            <a:lvl2pPr>
              <a:defRPr sz="1200"/>
            </a:lvl2pPr>
          </a:lstStyle>
          <a:p>
            <a:pPr lvl="0"/>
            <a:r>
              <a:rPr lang="en-GB" dirty="0"/>
              <a:t>Optional image</a:t>
            </a:r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535884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0A3129-E875-6648-A0B3-8ABAE574B04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463549" y="2060125"/>
            <a:ext cx="4745760" cy="4103608"/>
          </a:xfrm>
        </p:spPr>
        <p:txBody>
          <a:bodyPr/>
          <a:lstStyle>
            <a:lvl1pPr>
              <a:spcBef>
                <a:spcPts val="1200"/>
              </a:spcBef>
              <a:defRPr sz="1400"/>
            </a:lvl1pPr>
            <a:lvl2pPr marL="457189" indent="0">
              <a:spcBef>
                <a:spcPts val="1200"/>
              </a:spcBef>
              <a:defRPr sz="1400">
                <a:latin typeface="Arial"/>
              </a:defRPr>
            </a:lvl2pPr>
          </a:lstStyle>
          <a:p>
            <a:pPr lvl="0"/>
            <a:r>
              <a:rPr lang="en-CA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5333999" y="2060124"/>
            <a:ext cx="3352800" cy="4103608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713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Titled Row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1"/>
            <a:ext cx="2468898" cy="2351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/>
              <a:t>Click to add sub-title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57200" y="4069073"/>
            <a:ext cx="2468898" cy="2340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2000" b="1" i="0" baseline="0">
                <a:latin typeface="+mn-lt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dirty="0"/>
              <a:t>Click to add sub-title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0" y="739912"/>
            <a:ext cx="7353105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3" y="1349360"/>
            <a:ext cx="8207375" cy="0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00415" y="1545756"/>
            <a:ext cx="5475273" cy="2340438"/>
          </a:xfrm>
        </p:spPr>
        <p:txBody>
          <a:bodyPr vert="horz"/>
          <a:lstStyle>
            <a:lvl1pPr>
              <a:defRPr sz="2000" baseline="0"/>
            </a:lvl1pPr>
            <a:lvl2pPr>
              <a:defRPr sz="1800"/>
            </a:lvl2pPr>
          </a:lstStyle>
          <a:p>
            <a:pPr lvl="0"/>
            <a:r>
              <a:rPr lang="en-US" dirty="0"/>
              <a:t>Click to add row 1 item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3200415" y="4069073"/>
            <a:ext cx="5486385" cy="2340438"/>
          </a:xfrm>
        </p:spPr>
        <p:txBody>
          <a:bodyPr vert="horz"/>
          <a:lstStyle>
            <a:lvl1pPr>
              <a:defRPr sz="2000"/>
            </a:lvl1pPr>
            <a:lvl2pPr>
              <a:defRPr sz="1800"/>
            </a:lvl2pPr>
          </a:lstStyle>
          <a:p>
            <a:pPr lvl="0"/>
            <a:r>
              <a:rPr lang="en-US" dirty="0"/>
              <a:t>Click to add row 2 item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 flipV="1">
            <a:off x="457200" y="3958548"/>
            <a:ext cx="2651776" cy="19085"/>
          </a:xfrm>
          <a:prstGeom prst="line">
            <a:avLst/>
          </a:prstGeom>
          <a:noFill/>
          <a:ln w="38100">
            <a:solidFill>
              <a:srgbClr val="229BB8"/>
            </a:solidFill>
            <a:round/>
            <a:headEnd/>
            <a:tailEnd/>
          </a:ln>
          <a:effectLst/>
        </p:spPr>
        <p:txBody>
          <a:bodyPr wrap="square" lIns="90000" tIns="46800" rIns="90000" bIns="46800" anchor="ctr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endParaRPr lang="en-US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4" y="6429396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86EC50F9-2D9B-BB41-9B87-ED4CA391EE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59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57200" y="1428736"/>
            <a:ext cx="8229600" cy="5000660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 marL="1200150" indent="-95250">
              <a:buClrTx/>
              <a:buFont typeface="Arial"/>
              <a:buChar char="•"/>
              <a:defRPr lang="en-US" sz="1350" dirty="0" smtClean="0">
                <a:solidFill>
                  <a:srgbClr val="3399FF"/>
                </a:solidFill>
                <a:latin typeface="+mn-lt"/>
              </a:defRPr>
            </a:lvl4pPr>
            <a:lvl5pPr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itled Column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1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39912"/>
            <a:ext cx="732424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57200" y="2301273"/>
            <a:ext cx="4040188" cy="4128125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1 text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4645026" y="2301273"/>
            <a:ext cx="4041775" cy="4128125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column 2 text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>
            <a:off x="457201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5" name="Line 222"/>
          <p:cNvSpPr>
            <a:spLocks noChangeShapeType="1"/>
          </p:cNvSpPr>
          <p:nvPr/>
        </p:nvSpPr>
        <p:spPr bwMode="auto">
          <a:xfrm>
            <a:off x="4635502" y="2174874"/>
            <a:ext cx="4040187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wo Content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8"/>
          <p:cNvSpPr txBox="1">
            <a:spLocks noGrp="1"/>
          </p:cNvSpPr>
          <p:nvPr>
            <p:ph type="title" hasCustomPrompt="1"/>
          </p:nvPr>
        </p:nvSpPr>
        <p:spPr>
          <a:xfrm>
            <a:off x="457201" y="741523"/>
            <a:ext cx="7276011" cy="53839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468313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image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4662489" y="1457325"/>
            <a:ext cx="4024312" cy="4972050"/>
          </a:xfrm>
        </p:spPr>
        <p:txBody>
          <a:bodyPr vert="horz"/>
          <a:lstStyle>
            <a:lvl1pPr marL="97156" indent="0">
              <a:buNone/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Text or object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+ Titled Rows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 hasCustomPrompt="1"/>
          </p:nvPr>
        </p:nvSpPr>
        <p:spPr>
          <a:xfrm>
            <a:off x="457200" y="1535113"/>
            <a:ext cx="2468898" cy="235108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1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 hasCustomPrompt="1"/>
          </p:nvPr>
        </p:nvSpPr>
        <p:spPr>
          <a:xfrm>
            <a:off x="457200" y="4069073"/>
            <a:ext cx="2468898" cy="234043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indent="0" algn="ctr" rtl="0">
              <a:buFont typeface="Arial"/>
              <a:buNone/>
              <a:defRPr sz="1500" b="1" i="0" baseline="0">
                <a:latin typeface="+mn-lt"/>
                <a:cs typeface="Trebuchet MS Bold"/>
              </a:defRPr>
            </a:lvl1pPr>
            <a:lvl2pPr marL="342900" indent="0" rtl="0">
              <a:buFont typeface="Arial"/>
              <a:buNone/>
              <a:defRPr sz="1500" b="1"/>
            </a:lvl2pPr>
            <a:lvl3pPr marL="685800" indent="0" rtl="0">
              <a:buFont typeface="Arial"/>
              <a:buNone/>
              <a:defRPr sz="1350" b="1"/>
            </a:lvl3pPr>
            <a:lvl4pPr marL="1028700" indent="0" rtl="0">
              <a:buFont typeface="Arial"/>
              <a:buNone/>
              <a:defRPr sz="1200" b="1"/>
            </a:lvl4pPr>
            <a:lvl5pPr marL="1371600" indent="0" rtl="0">
              <a:buFont typeface="Arial"/>
              <a:buNone/>
              <a:defRPr sz="1200" b="1"/>
            </a:lvl5pPr>
            <a:lvl6pPr marL="1714500" indent="0" rtl="0">
              <a:buFont typeface="Arial"/>
              <a:buNone/>
              <a:defRPr sz="1200" b="1"/>
            </a:lvl6pPr>
            <a:lvl7pPr marL="2057400" indent="0" rtl="0">
              <a:buFont typeface="Arial"/>
              <a:buNone/>
              <a:defRPr sz="1200" b="1"/>
            </a:lvl7pPr>
            <a:lvl8pPr marL="2400300" indent="0" rtl="0">
              <a:buFont typeface="Arial"/>
              <a:buNone/>
              <a:defRPr sz="1200" b="1"/>
            </a:lvl8pPr>
            <a:lvl9pPr marL="2743200" indent="0" rtl="0">
              <a:buFont typeface="Arial"/>
              <a:buNone/>
              <a:defRPr sz="1200" b="1"/>
            </a:lvl9pPr>
          </a:lstStyle>
          <a:p>
            <a:pPr lvl="0"/>
            <a:r>
              <a:rPr lang="en-US" dirty="0"/>
              <a:t>Click to add sub-title 2</a:t>
            </a:r>
          </a:p>
        </p:txBody>
      </p:sp>
      <p:sp>
        <p:nvSpPr>
          <p:cNvPr id="10" name="Shape 18"/>
          <p:cNvSpPr txBox="1">
            <a:spLocks noGrp="1"/>
          </p:cNvSpPr>
          <p:nvPr>
            <p:ph type="title"/>
          </p:nvPr>
        </p:nvSpPr>
        <p:spPr>
          <a:xfrm>
            <a:off x="457201" y="755987"/>
            <a:ext cx="7259934" cy="540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100" b="0" i="0">
                <a:solidFill>
                  <a:srgbClr val="21218A"/>
                </a:solidFill>
                <a:latin typeface="+mn-lt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3429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6858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0287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371600" algn="l" rtl="0">
              <a:spcBef>
                <a:spcPts val="0"/>
              </a:spcBef>
              <a:spcAft>
                <a:spcPts val="0"/>
              </a:spcAft>
              <a:defRPr sz="24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1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00416" y="1545756"/>
            <a:ext cx="5475273" cy="2340438"/>
          </a:xfrm>
        </p:spPr>
        <p:txBody>
          <a:bodyPr vert="horz"/>
          <a:lstStyle>
            <a:lvl1pPr>
              <a:defRPr sz="1500" baseline="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1 item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2" hasCustomPrompt="1"/>
          </p:nvPr>
        </p:nvSpPr>
        <p:spPr>
          <a:xfrm>
            <a:off x="3200416" y="4069073"/>
            <a:ext cx="5486385" cy="2340438"/>
          </a:xfrm>
        </p:spPr>
        <p:txBody>
          <a:bodyPr vert="horz"/>
          <a:lstStyle>
            <a:lvl1pPr>
              <a:defRPr sz="1500"/>
            </a:lvl1pPr>
            <a:lvl2pPr>
              <a:defRPr sz="1350"/>
            </a:lvl2pPr>
          </a:lstStyle>
          <a:p>
            <a:pPr lvl="0"/>
            <a:r>
              <a:rPr lang="en-GB" dirty="0"/>
              <a:t>Click to add row 2 item</a:t>
            </a:r>
          </a:p>
        </p:txBody>
      </p:sp>
      <p:sp>
        <p:nvSpPr>
          <p:cNvPr id="13" name="Line 222"/>
          <p:cNvSpPr>
            <a:spLocks noChangeShapeType="1"/>
          </p:cNvSpPr>
          <p:nvPr/>
        </p:nvSpPr>
        <p:spPr bwMode="auto">
          <a:xfrm flipV="1">
            <a:off x="457200" y="3958550"/>
            <a:ext cx="2651776" cy="19085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1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  <a:endParaRPr lang="en-GB" dirty="0"/>
          </a:p>
        </p:txBody>
      </p:sp>
      <p:sp>
        <p:nvSpPr>
          <p:cNvPr id="4" name="Line 222"/>
          <p:cNvSpPr>
            <a:spLocks noChangeShapeType="1"/>
          </p:cNvSpPr>
          <p:nvPr/>
        </p:nvSpPr>
        <p:spPr bwMode="auto">
          <a:xfrm>
            <a:off x="468314" y="1349360"/>
            <a:ext cx="8207375" cy="0"/>
          </a:xfrm>
          <a:prstGeom prst="line">
            <a:avLst/>
          </a:prstGeom>
          <a:noFill/>
          <a:ln w="38100">
            <a:solidFill>
              <a:srgbClr val="00A9FF"/>
            </a:solidFill>
            <a:round/>
            <a:headEnd/>
            <a:tailEnd/>
          </a:ln>
          <a:effectLst/>
        </p:spPr>
        <p:txBody>
          <a:bodyPr wrap="square" lIns="67500" tIns="35100" rIns="67500" bIns="35100" anchor="ctr">
            <a:spAutoFit/>
          </a:bodyPr>
          <a:lstStyle/>
          <a:p>
            <a:pPr lvl="0" algn="ctr" eaLnBrk="0" hangingPunct="0">
              <a:spcBef>
                <a:spcPct val="50000"/>
              </a:spcBef>
            </a:pPr>
            <a:endParaRPr lang="da-DK" sz="1350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Clean Page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1503" y="1306270"/>
            <a:ext cx="2734302" cy="1162051"/>
          </a:xfrm>
        </p:spPr>
        <p:txBody>
          <a:bodyPr anchor="t"/>
          <a:lstStyle>
            <a:lvl1pPr algn="l">
              <a:lnSpc>
                <a:spcPct val="80000"/>
              </a:lnSpc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5342" y="1306273"/>
            <a:ext cx="5111750" cy="4862053"/>
          </a:xfrm>
        </p:spPr>
        <p:txBody>
          <a:bodyPr>
            <a:normAutofit/>
          </a:bodyPr>
          <a:lstStyle>
            <a:lvl1pPr marL="192020" indent="-192020">
              <a:lnSpc>
                <a:spcPct val="80000"/>
              </a:lnSpc>
              <a:defRPr sz="1800"/>
            </a:lvl1pPr>
            <a:lvl2pPr>
              <a:lnSpc>
                <a:spcPct val="80000"/>
              </a:lnSpc>
              <a:defRPr sz="1800"/>
            </a:lvl2pPr>
            <a:lvl3pPr>
              <a:lnSpc>
                <a:spcPct val="80000"/>
              </a:lnSpc>
              <a:defRPr sz="1800"/>
            </a:lvl3pPr>
            <a:lvl4pPr>
              <a:lnSpc>
                <a:spcPct val="80000"/>
              </a:lnSpc>
              <a:defRPr sz="1800"/>
            </a:lvl4pPr>
            <a:lvl5pPr>
              <a:lnSpc>
                <a:spcPct val="80000"/>
              </a:lnSpc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1503" y="2468322"/>
            <a:ext cx="2734302" cy="3700004"/>
          </a:xfrm>
        </p:spPr>
        <p:txBody>
          <a:bodyPr/>
          <a:lstStyle>
            <a:lvl1pPr marL="192020" indent="-192020">
              <a:lnSpc>
                <a:spcPct val="80000"/>
              </a:lnSpc>
              <a:buFont typeface="Arial"/>
              <a:buChar char="•"/>
              <a:defRPr sz="1400"/>
            </a:lvl1pPr>
            <a:lvl2pPr marL="457189" indent="0">
              <a:buNone/>
              <a:defRPr sz="1200"/>
            </a:lvl2pPr>
            <a:lvl3pPr marL="914378" indent="0">
              <a:buNone/>
              <a:defRPr sz="1000"/>
            </a:lvl3pPr>
            <a:lvl4pPr marL="1371566" indent="0">
              <a:buNone/>
              <a:defRPr sz="900"/>
            </a:lvl4pPr>
            <a:lvl5pPr marL="1828754" indent="0">
              <a:buNone/>
              <a:defRPr sz="900"/>
            </a:lvl5pPr>
            <a:lvl6pPr marL="2285943" indent="0">
              <a:buNone/>
              <a:defRPr sz="900"/>
            </a:lvl6pPr>
            <a:lvl7pPr marL="2743132" indent="0">
              <a:buNone/>
              <a:defRPr sz="900"/>
            </a:lvl7pPr>
            <a:lvl8pPr marL="3200320" indent="0">
              <a:buNone/>
              <a:defRPr sz="900"/>
            </a:lvl8pPr>
            <a:lvl9pPr marL="3657509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34144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7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1" y="744214"/>
            <a:ext cx="7276011" cy="54771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319315" y="6429398"/>
            <a:ext cx="367486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1439A131-75D0-4942-ADDB-D6A95E1F7E2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snomed-brand-RGB-small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8125" y="190502"/>
            <a:ext cx="1104898" cy="1104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87252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05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4" Type="http://schemas.openxmlformats.org/officeDocument/2006/relationships/image" Target="../media/image11.tiff"/><Relationship Id="rId5" Type="http://schemas.openxmlformats.org/officeDocument/2006/relationships/image" Target="../media/image12.tiff"/><Relationship Id="rId6" Type="http://schemas.openxmlformats.org/officeDocument/2006/relationships/image" Target="../media/image13.tiff"/><Relationship Id="rId7" Type="http://schemas.openxmlformats.org/officeDocument/2006/relationships/image" Target="../media/image14.tiff"/><Relationship Id="rId8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nomed.org/refsetpg" TargetMode="External"/><Relationship Id="rId4" Type="http://schemas.openxmlformats.org/officeDocument/2006/relationships/hyperlink" Target="http://snomed.org/loinc" TargetMode="External"/><Relationship Id="rId5" Type="http://schemas.openxmlformats.org/officeDocument/2006/relationships/hyperlink" Target="http://snomed.org/mrcm" TargetMode="External"/><Relationship Id="rId6" Type="http://schemas.openxmlformats.org/officeDocument/2006/relationships/hyperlink" Target="http://snomed.org/sts" TargetMode="External"/><Relationship Id="rId7" Type="http://schemas.openxmlformats.org/officeDocument/2006/relationships/hyperlink" Target="http://snomed.org/etl" TargetMode="External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cd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cl" TargetMode="External"/><Relationship Id="rId3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earning" TargetMode="External"/><Relationship Id="rId3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3.tif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4.tif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tiff"/><Relationship Id="rId3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4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6.tif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snomed.org/elag" TargetMode="External"/><Relationship Id="rId3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tif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9.tif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diagramData" Target="../diagrams/data2.xml"/><Relationship Id="rId8" Type="http://schemas.openxmlformats.org/officeDocument/2006/relationships/diagramLayout" Target="../diagrams/layout2.xml"/><Relationship Id="rId9" Type="http://schemas.openxmlformats.org/officeDocument/2006/relationships/diagramQuickStyle" Target="../diagrams/quickStyle2.xml"/><Relationship Id="rId10" Type="http://schemas.openxmlformats.org/officeDocument/2006/relationships/diagramColors" Target="../diagrams/colors2.xml"/><Relationship Id="rId11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tiff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tif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tiff"/><Relationship Id="rId4" Type="http://schemas.openxmlformats.org/officeDocument/2006/relationships/image" Target="../media/image3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tif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onfluence.ihtsdotools.org/display/ELAG/Declaration+of+Interests" TargetMode="External"/><Relationship Id="rId3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6684912.jpg"/>
          <p:cNvPicPr>
            <a:picLocks noChangeAspect="1"/>
          </p:cNvPicPr>
          <p:nvPr/>
        </p:nvPicPr>
        <p:blipFill>
          <a:blip r:embed="rId2" cstate="print">
            <a:extLst/>
          </a:blip>
          <a:srcRect l="12845" t="33876" r="973" b="28536"/>
          <a:stretch>
            <a:fillRect/>
          </a:stretch>
        </p:blipFill>
        <p:spPr>
          <a:xfrm>
            <a:off x="1" y="5013170"/>
            <a:ext cx="9143999" cy="1844830"/>
          </a:xfrm>
          <a:prstGeom prst="rect">
            <a:avLst/>
          </a:prstGeom>
          <a:ln w="3175">
            <a:miter lim="400000"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/>
          <a:srcRect r="55307"/>
          <a:stretch/>
        </p:blipFill>
        <p:spPr>
          <a:xfrm>
            <a:off x="371939" y="732055"/>
            <a:ext cx="3005353" cy="3028770"/>
          </a:xfrm>
          <a:prstGeom prst="rect">
            <a:avLst/>
          </a:prstGeom>
        </p:spPr>
      </p:pic>
      <p:sp>
        <p:nvSpPr>
          <p:cNvPr id="7" name="Shape 166"/>
          <p:cNvSpPr/>
          <p:nvPr/>
        </p:nvSpPr>
        <p:spPr>
          <a:xfrm>
            <a:off x="5214642" y="3922458"/>
            <a:ext cx="3800283" cy="871930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Linda Bird</a:t>
            </a:r>
          </a:p>
          <a:p>
            <a:pPr algn="r">
              <a:spcBef>
                <a:spcPts val="200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000" dirty="0" smtClean="0">
                <a:solidFill>
                  <a:schemeClr val="bg2">
                    <a:lumMod val="95000"/>
                    <a:lumOff val="5000"/>
                  </a:schemeClr>
                </a:solidFill>
                <a:latin typeface="+mj-lt"/>
                <a:ea typeface="Trebuchet MS" charset="0"/>
                <a:cs typeface="Trebuchet MS" charset="0"/>
              </a:rPr>
              <a:t>Head of Product Support</a:t>
            </a:r>
            <a:endParaRPr lang="en-US" sz="2000" dirty="0">
              <a:solidFill>
                <a:schemeClr val="bg2">
                  <a:lumMod val="95000"/>
                  <a:lumOff val="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</p:txBody>
      </p:sp>
      <p:sp>
        <p:nvSpPr>
          <p:cNvPr id="6" name="Shape 166"/>
          <p:cNvSpPr/>
          <p:nvPr/>
        </p:nvSpPr>
        <p:spPr>
          <a:xfrm>
            <a:off x="3533479" y="1828800"/>
            <a:ext cx="5481446" cy="1620456"/>
          </a:xfrm>
          <a:prstGeom prst="rect">
            <a:avLst/>
          </a:prstGeom>
          <a:noFill/>
          <a:ln w="3175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10160" tIns="10160" rIns="10160" bIns="10160" numCol="1" anchor="ctr">
            <a:noAutofit/>
          </a:bodyPr>
          <a:lstStyle/>
          <a:p>
            <a:pPr>
              <a:defRPr sz="2800" spc="0">
                <a:solidFill>
                  <a:srgbClr val="53585F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800" b="1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E-Learning Advisory Group</a:t>
            </a:r>
            <a:endParaRPr sz="2800" b="1" dirty="0" smtClean="0">
              <a:solidFill>
                <a:schemeClr val="accent2">
                  <a:lumMod val="75000"/>
                </a:schemeClr>
              </a:solidFill>
              <a:latin typeface="+mj-lt"/>
              <a:ea typeface="Trebuchet MS" charset="0"/>
              <a:cs typeface="Trebuchet MS" charset="0"/>
            </a:endParaRPr>
          </a:p>
          <a:p>
            <a:pPr algn="ctr">
              <a:spcBef>
                <a:spcPts val="12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Monday 16</a:t>
            </a:r>
            <a:r>
              <a:rPr lang="en-US" sz="2400" baseline="300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th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 October 2017</a:t>
            </a:r>
          </a:p>
          <a:p>
            <a:pPr algn="ctr">
              <a:spcBef>
                <a:spcPts val="38"/>
              </a:spcBef>
              <a:defRPr sz="2800" i="1" spc="0">
                <a:solidFill>
                  <a:srgbClr val="A6AAA9"/>
                </a:solidFill>
                <a:latin typeface="Museo Sans 500"/>
                <a:ea typeface="Museo Sans 500"/>
                <a:cs typeface="Museo Sans 500"/>
                <a:sym typeface="Museo Sans 500"/>
              </a:defRPr>
            </a:pP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+mj-lt"/>
                <a:ea typeface="Trebuchet MS" charset="0"/>
                <a:cs typeface="Trebuchet MS" charset="0"/>
              </a:rPr>
              <a:t>Bratislava, Slovak Republic</a:t>
            </a:r>
          </a:p>
        </p:txBody>
      </p:sp>
    </p:spTree>
    <p:extLst>
      <p:ext uri="{BB962C8B-B14F-4D97-AF65-F5344CB8AC3E}">
        <p14:creationId xmlns:p14="http://schemas.microsoft.com/office/powerpoint/2010/main" val="163884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44348" cy="5000660"/>
          </a:xfrm>
        </p:spPr>
        <p:txBody>
          <a:bodyPr/>
          <a:lstStyle/>
          <a:p>
            <a:r>
              <a:rPr lang="en-US" dirty="0" smtClean="0"/>
              <a:t>Mission</a:t>
            </a:r>
          </a:p>
          <a:p>
            <a:pPr lvl="1"/>
            <a:r>
              <a:rPr lang="en-US" dirty="0" smtClean="0"/>
              <a:t>To increase awareness, knowledge and understanding of SNOMED CT and to improve the ease and effectiveness of SNOMED CT implementations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Development, maintenance and delivery of:</a:t>
            </a:r>
          </a:p>
          <a:p>
            <a:pPr lvl="2"/>
            <a:r>
              <a:rPr lang="en-US" dirty="0" smtClean="0"/>
              <a:t>Guides</a:t>
            </a:r>
          </a:p>
          <a:p>
            <a:pPr lvl="2"/>
            <a:r>
              <a:rPr lang="en-US" dirty="0" smtClean="0"/>
              <a:t>Technical specifications and reference documents</a:t>
            </a:r>
          </a:p>
          <a:p>
            <a:pPr lvl="2"/>
            <a:r>
              <a:rPr lang="en-US" dirty="0" smtClean="0"/>
              <a:t>E-Learning materials</a:t>
            </a:r>
          </a:p>
          <a:p>
            <a:pPr lvl="2"/>
            <a:r>
              <a:rPr lang="en-US" dirty="0" smtClean="0"/>
              <a:t>Product support responses</a:t>
            </a:r>
          </a:p>
          <a:p>
            <a:pPr lvl="2"/>
            <a:r>
              <a:rPr lang="en-US" dirty="0" smtClean="0"/>
              <a:t>Presentations at specific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9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and Product Support Team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36329" y="1435015"/>
            <a:ext cx="1803471" cy="165919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329" y="1435015"/>
            <a:ext cx="1758335" cy="17583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00465" y="1435015"/>
            <a:ext cx="1634675" cy="165919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35664" y="4225127"/>
            <a:ext cx="1758335" cy="17583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770692" y="4214012"/>
            <a:ext cx="1769450" cy="176945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76993" y="3248081"/>
            <a:ext cx="1879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Linda Bird</a:t>
            </a:r>
          </a:p>
          <a:p>
            <a:pPr algn="ctr"/>
            <a:r>
              <a:rPr lang="en-US" dirty="0" smtClean="0"/>
              <a:t>Head of Product Support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499736" y="6024802"/>
            <a:ext cx="22637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Cathy Richardson</a:t>
            </a:r>
            <a:endParaRPr lang="en-US" dirty="0" smtClean="0"/>
          </a:p>
          <a:p>
            <a:pPr algn="ctr"/>
            <a:r>
              <a:rPr lang="en-US" dirty="0" smtClean="0"/>
              <a:t>Senior Terminologist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691692" y="3248081"/>
            <a:ext cx="1879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Anne </a:t>
            </a:r>
            <a:r>
              <a:rPr lang="en-US" b="1" dirty="0" err="1" smtClean="0"/>
              <a:t>Højen</a:t>
            </a:r>
            <a:endParaRPr lang="en-US" b="1" dirty="0" smtClean="0"/>
          </a:p>
          <a:p>
            <a:pPr algn="ctr"/>
            <a:r>
              <a:rPr lang="en-US" dirty="0" smtClean="0"/>
              <a:t>Implementation Specialist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661902" y="3193350"/>
            <a:ext cx="18796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Jon </a:t>
            </a:r>
            <a:r>
              <a:rPr lang="en-US" b="1" dirty="0" err="1" smtClean="0"/>
              <a:t>Zammit</a:t>
            </a:r>
            <a:endParaRPr lang="en-US" b="1" dirty="0" smtClean="0"/>
          </a:p>
          <a:p>
            <a:pPr algn="ctr"/>
            <a:r>
              <a:rPr lang="en-US" dirty="0" smtClean="0"/>
              <a:t>Implementation Specialist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656664" y="3248081"/>
            <a:ext cx="20350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David Markwell</a:t>
            </a:r>
          </a:p>
          <a:p>
            <a:pPr algn="ctr"/>
            <a:r>
              <a:rPr lang="en-US" dirty="0" smtClean="0"/>
              <a:t>Senior Product Support Specialist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583772" y="5998566"/>
            <a:ext cx="2195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Louise Jones</a:t>
            </a:r>
          </a:p>
          <a:p>
            <a:pPr algn="ctr"/>
            <a:r>
              <a:rPr lang="en-US" dirty="0" smtClean="0"/>
              <a:t>E-Learning Administrator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79465" y="4226141"/>
            <a:ext cx="1764873" cy="176487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64054" y="5991014"/>
            <a:ext cx="219569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Geraldine Wade</a:t>
            </a:r>
          </a:p>
          <a:p>
            <a:pPr algn="ctr"/>
            <a:r>
              <a:rPr lang="en-US" dirty="0" smtClean="0"/>
              <a:t>E-Learning </a:t>
            </a:r>
          </a:p>
          <a:p>
            <a:pPr algn="ctr"/>
            <a:r>
              <a:rPr lang="en-US" dirty="0" smtClean="0"/>
              <a:t>Content Expert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49"/>
          <a:stretch/>
        </p:blipFill>
        <p:spPr>
          <a:xfrm>
            <a:off x="847595" y="1435015"/>
            <a:ext cx="1809069" cy="1813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310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7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Plan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Education</a:t>
            </a:r>
          </a:p>
          <a:p>
            <a:pPr lvl="1"/>
            <a:r>
              <a:rPr lang="en-US" dirty="0"/>
              <a:t>Delivery</a:t>
            </a:r>
          </a:p>
          <a:p>
            <a:pPr lvl="1"/>
            <a:r>
              <a:rPr lang="en-US" dirty="0" smtClean="0"/>
              <a:t>Development</a:t>
            </a:r>
          </a:p>
          <a:p>
            <a:pPr lvl="1"/>
            <a:r>
              <a:rPr lang="en-US" dirty="0" smtClean="0"/>
              <a:t>Course maintenance and sharing</a:t>
            </a:r>
          </a:p>
          <a:p>
            <a:r>
              <a:rPr lang="en-US" dirty="0" smtClean="0"/>
              <a:t>Documentation</a:t>
            </a:r>
          </a:p>
          <a:p>
            <a:pPr lvl="1"/>
            <a:r>
              <a:rPr lang="en-US" dirty="0" smtClean="0"/>
              <a:t>Development to meet emerging requirements</a:t>
            </a:r>
          </a:p>
          <a:p>
            <a:pPr lvl="1"/>
            <a:r>
              <a:rPr lang="en-US" dirty="0" smtClean="0"/>
              <a:t>Maintenance and updates</a:t>
            </a:r>
          </a:p>
          <a:p>
            <a:r>
              <a:rPr lang="en-US" dirty="0" smtClean="0"/>
              <a:t>Product Support</a:t>
            </a:r>
          </a:p>
          <a:p>
            <a:pPr lvl="1"/>
            <a:r>
              <a:rPr lang="en-US" dirty="0" smtClean="0"/>
              <a:t>General activities</a:t>
            </a:r>
          </a:p>
          <a:p>
            <a:pPr lvl="1"/>
            <a:r>
              <a:rPr lang="en-US" dirty="0" smtClean="0"/>
              <a:t>Enhanced support activities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111" y="3642850"/>
            <a:ext cx="2992689" cy="3343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83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</a:t>
            </a:r>
            <a:r>
              <a:rPr lang="mr-IN" dirty="0" smtClean="0"/>
              <a:t>–</a:t>
            </a:r>
            <a:r>
              <a:rPr lang="en-US" dirty="0" smtClean="0"/>
              <a:t> Development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Clinical decision support guide - </a:t>
            </a:r>
            <a:r>
              <a:rPr lang="en-US" sz="2000" dirty="0" smtClean="0">
                <a:hlinkClick r:id="rId2"/>
              </a:rPr>
              <a:t>http://snomed.org/cds</a:t>
            </a:r>
            <a:r>
              <a:rPr lang="en-US" sz="2000" dirty="0" smtClean="0"/>
              <a:t> </a:t>
            </a:r>
          </a:p>
          <a:p>
            <a:r>
              <a:rPr lang="en-US" dirty="0" smtClean="0"/>
              <a:t>Practical guide to reference sets - </a:t>
            </a:r>
            <a:r>
              <a:rPr lang="en-US" sz="2000" dirty="0" smtClean="0">
                <a:hlinkClick r:id="rId3"/>
              </a:rPr>
              <a:t>http://snomed.org/refsetpg</a:t>
            </a:r>
            <a:endParaRPr lang="en-US" dirty="0" smtClean="0"/>
          </a:p>
          <a:p>
            <a:r>
              <a:rPr lang="en-US" dirty="0" smtClean="0"/>
              <a:t>Using LOINC with SNOMED CT - </a:t>
            </a:r>
            <a:r>
              <a:rPr lang="en-US" sz="2000" dirty="0" smtClean="0">
                <a:hlinkClick r:id="rId4"/>
              </a:rPr>
              <a:t>http://snomed.org/loinc</a:t>
            </a:r>
            <a:r>
              <a:rPr lang="en-US" sz="2000" dirty="0" smtClean="0"/>
              <a:t> </a:t>
            </a:r>
          </a:p>
          <a:p>
            <a:r>
              <a:rPr lang="en-US" dirty="0"/>
              <a:t>Machine readable concept </a:t>
            </a:r>
            <a:r>
              <a:rPr lang="en-US" dirty="0" smtClean="0"/>
              <a:t>model - </a:t>
            </a:r>
            <a:r>
              <a:rPr lang="en-US" sz="2000" dirty="0" smtClean="0">
                <a:hlinkClick r:id="rId5"/>
              </a:rPr>
              <a:t>http</a:t>
            </a:r>
            <a:r>
              <a:rPr lang="en-US" sz="2000" dirty="0">
                <a:hlinkClick r:id="rId5"/>
              </a:rPr>
              <a:t>://snomed.org/mrcm</a:t>
            </a:r>
            <a:r>
              <a:rPr lang="en-US" sz="2000" dirty="0"/>
              <a:t> </a:t>
            </a:r>
          </a:p>
          <a:p>
            <a:r>
              <a:rPr lang="en-US" dirty="0" smtClean="0"/>
              <a:t>SNOMED template syntax - </a:t>
            </a:r>
            <a:r>
              <a:rPr lang="en-US" sz="2000" dirty="0" smtClean="0">
                <a:hlinkClick r:id="rId6"/>
              </a:rPr>
              <a:t>http://snomed.org/sts</a:t>
            </a:r>
            <a:endParaRPr lang="en-US" sz="2000" dirty="0"/>
          </a:p>
          <a:p>
            <a:r>
              <a:rPr lang="en-US" dirty="0" smtClean="0"/>
              <a:t>Expression template language - </a:t>
            </a:r>
            <a:r>
              <a:rPr lang="en-US" sz="2000" dirty="0" smtClean="0">
                <a:hlinkClick r:id="rId7"/>
              </a:rPr>
              <a:t>http://snomed.org/etl</a:t>
            </a:r>
            <a:r>
              <a:rPr lang="en-US" sz="2000" dirty="0" smtClean="0"/>
              <a:t> </a:t>
            </a:r>
          </a:p>
          <a:p>
            <a:r>
              <a:rPr lang="en-US" dirty="0" smtClean="0"/>
              <a:t>Work in progress</a:t>
            </a:r>
          </a:p>
          <a:p>
            <a:pPr lvl="1"/>
            <a:r>
              <a:rPr lang="en-US" dirty="0" smtClean="0"/>
              <a:t>Extensions practical guide</a:t>
            </a:r>
            <a:endParaRPr lang="en-US" dirty="0"/>
          </a:p>
          <a:p>
            <a:pPr lvl="1"/>
            <a:r>
              <a:rPr lang="en-US" dirty="0" smtClean="0"/>
              <a:t>Human readable concept model</a:t>
            </a:r>
          </a:p>
          <a:p>
            <a:pPr lvl="1"/>
            <a:r>
              <a:rPr lang="en-US" dirty="0" smtClean="0"/>
              <a:t>SNOMED CT in SQL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426" y="4392583"/>
            <a:ext cx="1960716" cy="261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85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Documentation </a:t>
            </a:r>
            <a:r>
              <a:rPr lang="mr-IN" dirty="0" smtClean="0"/>
              <a:t>–</a:t>
            </a:r>
            <a:r>
              <a:rPr lang="en-US" dirty="0" smtClean="0"/>
              <a:t> Maintenance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Documentation resources</a:t>
            </a:r>
          </a:p>
          <a:p>
            <a:pPr lvl="1"/>
            <a:r>
              <a:rPr lang="en-US" dirty="0" smtClean="0"/>
              <a:t>40 documents with over 2,000 pages</a:t>
            </a:r>
          </a:p>
          <a:p>
            <a:pPr lvl="1"/>
            <a:r>
              <a:rPr lang="en-US" dirty="0" smtClean="0"/>
              <a:t>Document maintenance review schedule</a:t>
            </a:r>
          </a:p>
          <a:p>
            <a:pPr lvl="2"/>
            <a:r>
              <a:rPr lang="en-US" dirty="0" smtClean="0"/>
              <a:t>6 to 24 month review cycles</a:t>
            </a:r>
          </a:p>
          <a:p>
            <a:r>
              <a:rPr lang="en-US" dirty="0" smtClean="0"/>
              <a:t>Document updates</a:t>
            </a:r>
          </a:p>
          <a:p>
            <a:pPr lvl="1"/>
            <a:r>
              <a:rPr lang="en-US" dirty="0" smtClean="0"/>
              <a:t>Expression constraint language v1.3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http://snomed.org/ecl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SNOMED CT release file specification</a:t>
            </a:r>
          </a:p>
          <a:p>
            <a:pPr lvl="1"/>
            <a:r>
              <a:rPr lang="en-US" dirty="0" smtClean="0"/>
              <a:t>New CDS case studies</a:t>
            </a:r>
          </a:p>
          <a:p>
            <a:pPr lvl="1"/>
            <a:r>
              <a:rPr lang="en-US" dirty="0" smtClean="0"/>
              <a:t>SNOMED CT URI standard (work in progress)</a:t>
            </a:r>
          </a:p>
          <a:p>
            <a:r>
              <a:rPr lang="en-US" dirty="0" smtClean="0"/>
              <a:t>General activities</a:t>
            </a:r>
          </a:p>
          <a:p>
            <a:pPr lvl="1"/>
            <a:r>
              <a:rPr lang="en-US" dirty="0" smtClean="0"/>
              <a:t>Migration of all guides and specifications to Confluence</a:t>
            </a:r>
          </a:p>
          <a:p>
            <a:pPr lvl="1"/>
            <a:r>
              <a:rPr lang="en-US" dirty="0" smtClean="0"/>
              <a:t>Short URL access to all documents </a:t>
            </a:r>
            <a:r>
              <a:rPr lang="mr-IN" dirty="0" smtClean="0"/>
              <a:t>–</a:t>
            </a:r>
            <a:r>
              <a:rPr lang="en-US" dirty="0" smtClean="0"/>
              <a:t> http://</a:t>
            </a:r>
            <a:r>
              <a:rPr lang="en-US" dirty="0" err="1" smtClean="0"/>
              <a:t>snomed.org</a:t>
            </a:r>
            <a:r>
              <a:rPr lang="en-US" dirty="0" smtClean="0"/>
              <a:t>/</a:t>
            </a:r>
            <a:r>
              <a:rPr lang="mr-IN" dirty="0" smtClean="0"/>
              <a:t>…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Improved approach to PDF generation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6426" y="4392583"/>
            <a:ext cx="1960716" cy="2614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483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Support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437944" cy="5000660"/>
          </a:xfrm>
        </p:spPr>
        <p:txBody>
          <a:bodyPr/>
          <a:lstStyle/>
          <a:p>
            <a:r>
              <a:rPr lang="en-US" dirty="0" err="1" smtClean="0"/>
              <a:t>Freshdesk</a:t>
            </a:r>
            <a:r>
              <a:rPr lang="en-US" dirty="0" smtClean="0"/>
              <a:t>, Member, Vendor and internal product support</a:t>
            </a:r>
          </a:p>
          <a:p>
            <a:r>
              <a:rPr lang="en-US" dirty="0" smtClean="0"/>
              <a:t>Presentation delivery (2017)</a:t>
            </a:r>
          </a:p>
          <a:p>
            <a:pPr lvl="1"/>
            <a:r>
              <a:rPr lang="en-US" dirty="0" smtClean="0"/>
              <a:t>Feb </a:t>
            </a:r>
            <a:r>
              <a:rPr lang="mr-IN" dirty="0" smtClean="0"/>
              <a:t>–</a:t>
            </a:r>
            <a:r>
              <a:rPr lang="en-US" dirty="0" smtClean="0"/>
              <a:t> David presented at HIMSS in Orlando</a:t>
            </a:r>
          </a:p>
          <a:p>
            <a:pPr lvl="1"/>
            <a:r>
              <a:rPr lang="en-US" dirty="0" smtClean="0"/>
              <a:t>Mar </a:t>
            </a:r>
            <a:r>
              <a:rPr lang="mr-IN" dirty="0" smtClean="0"/>
              <a:t>–</a:t>
            </a:r>
            <a:r>
              <a:rPr lang="en-US" dirty="0" smtClean="0"/>
              <a:t> Linda presented at </a:t>
            </a:r>
            <a:r>
              <a:rPr lang="en-US" dirty="0" err="1" smtClean="0"/>
              <a:t>AeHIN</a:t>
            </a:r>
            <a:r>
              <a:rPr lang="en-US" dirty="0" smtClean="0"/>
              <a:t> Digital Health</a:t>
            </a:r>
          </a:p>
          <a:p>
            <a:pPr lvl="1"/>
            <a:r>
              <a:rPr lang="en-US" dirty="0" smtClean="0"/>
              <a:t>Sep </a:t>
            </a:r>
            <a:r>
              <a:rPr lang="mr-IN" dirty="0" smtClean="0"/>
              <a:t>–</a:t>
            </a:r>
            <a:r>
              <a:rPr lang="en-US" dirty="0" smtClean="0"/>
              <a:t> Linda delivered workshops in China</a:t>
            </a:r>
          </a:p>
          <a:p>
            <a:pPr lvl="1"/>
            <a:r>
              <a:rPr lang="en-US" dirty="0" smtClean="0"/>
              <a:t>Oct </a:t>
            </a:r>
            <a:r>
              <a:rPr lang="mr-IN" dirty="0" smtClean="0"/>
              <a:t>–</a:t>
            </a:r>
            <a:r>
              <a:rPr lang="en-US" dirty="0" smtClean="0"/>
              <a:t> 11 education tutorial/workshops at expo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SNOMED CT Quick Start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Introduction to SNOMED CT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SNOMED CT Implementation Roadmap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Introduction to SNOMED CT Translation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Introduction to Mapping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SNOMED CT Managed Service for Beginners (x 2)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A Practical Taste of SNOMED CT Authoring (x 2)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SNOMED CT Analytics and Clinical Decision Support</a:t>
            </a:r>
          </a:p>
          <a:p>
            <a:pPr marL="1422400" lvl="2" indent="-457200">
              <a:buFont typeface="+mj-lt"/>
              <a:buAutoNum type="arabicPeriod"/>
            </a:pPr>
            <a:r>
              <a:rPr lang="en-US" dirty="0" smtClean="0"/>
              <a:t>Practical Guide to SNOMED CT Reference Sets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6224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Delivery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5"/>
            <a:ext cx="8573177" cy="5296529"/>
          </a:xfrm>
        </p:spPr>
        <p:txBody>
          <a:bodyPr/>
          <a:lstStyle/>
          <a:p>
            <a:r>
              <a:rPr lang="en-US" dirty="0" smtClean="0"/>
              <a:t>E-Learning Server </a:t>
            </a:r>
            <a:r>
              <a:rPr lang="mr-IN" dirty="0" smtClean="0"/>
              <a:t>–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http://snomed.org/elearning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1,525 students have completed at least one SNOMED CT course</a:t>
            </a:r>
          </a:p>
          <a:p>
            <a:pPr lvl="1"/>
            <a:r>
              <a:rPr lang="en-US" dirty="0" smtClean="0"/>
              <a:t>Over 2,000 course completions</a:t>
            </a:r>
          </a:p>
          <a:p>
            <a:pPr lvl="2"/>
            <a:r>
              <a:rPr lang="en-US" dirty="0" smtClean="0"/>
              <a:t>Foundation course </a:t>
            </a:r>
            <a:r>
              <a:rPr lang="mr-IN" dirty="0" smtClean="0"/>
              <a:t>–</a:t>
            </a:r>
            <a:r>
              <a:rPr lang="en-US" dirty="0" smtClean="0"/>
              <a:t> self enrolling and self paced</a:t>
            </a:r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1,525 completions (from 66 countries)</a:t>
            </a:r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270 currently active</a:t>
            </a:r>
          </a:p>
          <a:p>
            <a:pPr lvl="2"/>
            <a:r>
              <a:rPr lang="en-US" dirty="0" smtClean="0"/>
              <a:t>Implementation course </a:t>
            </a:r>
            <a:r>
              <a:rPr lang="mr-IN" dirty="0" smtClean="0"/>
              <a:t>–</a:t>
            </a:r>
            <a:r>
              <a:rPr lang="en-US" dirty="0" smtClean="0"/>
              <a:t> 6 modules over 6 to 7 months</a:t>
            </a:r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350 completions (from 48 countries)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203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currently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active (May and Sep intakes)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2"/>
            <a:r>
              <a:rPr lang="en-US" dirty="0" smtClean="0"/>
              <a:t>Content development theory course </a:t>
            </a:r>
            <a:r>
              <a:rPr lang="mr-IN" dirty="0" smtClean="0"/>
              <a:t>–</a:t>
            </a:r>
            <a:r>
              <a:rPr lang="en-US" dirty="0" smtClean="0"/>
              <a:t> 3 modules over 3 months</a:t>
            </a:r>
            <a:endParaRPr lang="en-US" dirty="0"/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228 completions (from 35 countries)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marL="1560513" lvl="2" indent="-168275"/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142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currently </a:t>
            </a:r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active (Sep intake)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  <a:p>
            <a:pPr lvl="1"/>
            <a:r>
              <a:rPr lang="en-US" dirty="0" smtClean="0"/>
              <a:t>58,270 individual presentation views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0476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Maintenance and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E-Learning Resources</a:t>
            </a:r>
          </a:p>
          <a:p>
            <a:pPr lvl="1"/>
            <a:r>
              <a:rPr lang="en-US" dirty="0" smtClean="0"/>
              <a:t>E-Learning presentations x 156</a:t>
            </a:r>
          </a:p>
          <a:p>
            <a:pPr lvl="2"/>
            <a:r>
              <a:rPr lang="en-US" sz="1800" dirty="0" smtClean="0"/>
              <a:t>120 in English, 18 in Spanish, 18 in Chinese (PDF only)</a:t>
            </a:r>
          </a:p>
          <a:p>
            <a:pPr lvl="1"/>
            <a:r>
              <a:rPr lang="en-US" dirty="0" smtClean="0"/>
              <a:t>E-Learning videos x 8</a:t>
            </a:r>
          </a:p>
          <a:p>
            <a:pPr lvl="1"/>
            <a:r>
              <a:rPr lang="en-US" dirty="0" smtClean="0"/>
              <a:t>E-Learning guides x 5</a:t>
            </a:r>
          </a:p>
          <a:p>
            <a:pPr lvl="1"/>
            <a:r>
              <a:rPr lang="en-US" dirty="0" smtClean="0"/>
              <a:t>E-Learning assignments x 9</a:t>
            </a:r>
          </a:p>
          <a:p>
            <a:pPr lvl="1"/>
            <a:r>
              <a:rPr lang="en-US" dirty="0" smtClean="0"/>
              <a:t>E-Learning assessment questions x 501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724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Maintenance and Sharing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Other maintenance and sharing activities</a:t>
            </a:r>
          </a:p>
          <a:p>
            <a:pPr lvl="1"/>
            <a:r>
              <a:rPr lang="en-US" dirty="0" smtClean="0"/>
              <a:t>Automated support for cross-course presentation completion</a:t>
            </a:r>
          </a:p>
          <a:p>
            <a:pPr lvl="1"/>
            <a:r>
              <a:rPr lang="en-US" dirty="0" smtClean="0"/>
              <a:t>Improvements to presentation and course metadata</a:t>
            </a:r>
          </a:p>
          <a:p>
            <a:pPr lvl="2"/>
            <a:r>
              <a:rPr lang="en-US" sz="1800" dirty="0" smtClean="0"/>
              <a:t>Learning objectives on each presentation</a:t>
            </a:r>
          </a:p>
          <a:p>
            <a:pPr lvl="2"/>
            <a:r>
              <a:rPr lang="en-US" sz="1800" dirty="0" smtClean="0"/>
              <a:t>New approach to incorporate videos hosted by YouTube</a:t>
            </a:r>
          </a:p>
          <a:p>
            <a:pPr lvl="1"/>
            <a:r>
              <a:rPr lang="en-US" dirty="0" smtClean="0"/>
              <a:t>Foundation course</a:t>
            </a:r>
          </a:p>
          <a:p>
            <a:pPr lvl="2"/>
            <a:r>
              <a:rPr lang="en-US" sz="1800" dirty="0" smtClean="0"/>
              <a:t>Processed large backlog of feedback (over 1,000 items resolved)</a:t>
            </a:r>
          </a:p>
          <a:p>
            <a:pPr lvl="2"/>
            <a:r>
              <a:rPr lang="en-US" sz="1800" dirty="0" smtClean="0"/>
              <a:t>PDFs now include both slides and scripts</a:t>
            </a:r>
          </a:p>
          <a:p>
            <a:pPr lvl="2"/>
            <a:r>
              <a:rPr lang="en-US" sz="1800" dirty="0" smtClean="0"/>
              <a:t>Plans to take Spanish course live</a:t>
            </a:r>
          </a:p>
          <a:p>
            <a:pPr lvl="2"/>
            <a:r>
              <a:rPr lang="en-US" sz="1800" dirty="0" smtClean="0"/>
              <a:t>Chinese PDFs updated and published</a:t>
            </a:r>
          </a:p>
          <a:p>
            <a:pPr lvl="1"/>
            <a:r>
              <a:rPr lang="en-US" dirty="0" smtClean="0"/>
              <a:t>Implementation course</a:t>
            </a:r>
          </a:p>
          <a:p>
            <a:pPr lvl="2"/>
            <a:r>
              <a:rPr lang="en-US" dirty="0" smtClean="0"/>
              <a:t>4 new presentations added (Modules A, B and F)</a:t>
            </a:r>
          </a:p>
          <a:p>
            <a:pPr lvl="2"/>
            <a:r>
              <a:rPr lang="en-US" dirty="0" smtClean="0"/>
              <a:t>New assessment questions to test new content</a:t>
            </a:r>
          </a:p>
          <a:p>
            <a:pPr lvl="1"/>
            <a:r>
              <a:rPr lang="en-US" dirty="0" smtClean="0"/>
              <a:t>Content Development Theory courses</a:t>
            </a:r>
          </a:p>
          <a:p>
            <a:pPr lvl="2"/>
            <a:r>
              <a:rPr lang="en-US" dirty="0" smtClean="0"/>
              <a:t>Not offered in January 2018 to allow for </a:t>
            </a:r>
            <a:br>
              <a:rPr lang="en-US" dirty="0" smtClean="0"/>
            </a:br>
            <a:r>
              <a:rPr lang="en-US" dirty="0" smtClean="0"/>
              <a:t>important</a:t>
            </a:r>
            <a:r>
              <a:rPr lang="en-US" dirty="0"/>
              <a:t> </a:t>
            </a:r>
            <a:r>
              <a:rPr lang="en-US" dirty="0" smtClean="0"/>
              <a:t>maintenance and improvements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845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Education </a:t>
            </a:r>
            <a:r>
              <a:rPr lang="mr-IN" dirty="0"/>
              <a:t>–</a:t>
            </a:r>
            <a:r>
              <a:rPr lang="en-US" dirty="0"/>
              <a:t> Maintenance and Sharing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238282"/>
          </a:xfrm>
        </p:spPr>
        <p:txBody>
          <a:bodyPr/>
          <a:lstStyle/>
          <a:p>
            <a:r>
              <a:rPr lang="en-US" dirty="0" smtClean="0"/>
              <a:t>Content Development Theory course</a:t>
            </a:r>
          </a:p>
          <a:p>
            <a:pPr lvl="1"/>
            <a:r>
              <a:rPr lang="en-US" dirty="0" smtClean="0"/>
              <a:t>Potential maintenance tasks</a:t>
            </a:r>
          </a:p>
          <a:p>
            <a:pPr lvl="2"/>
            <a:r>
              <a:rPr lang="en-US" dirty="0" smtClean="0"/>
              <a:t>Update presentations in line with concept model changes</a:t>
            </a:r>
          </a:p>
          <a:p>
            <a:pPr lvl="2"/>
            <a:r>
              <a:rPr lang="en-US" dirty="0" smtClean="0"/>
              <a:t>Redesign assignments for easier maintenance</a:t>
            </a:r>
          </a:p>
          <a:p>
            <a:pPr lvl="2"/>
            <a:r>
              <a:rPr lang="en-US" dirty="0" smtClean="0"/>
              <a:t>Combine content and implementation course presentations for reduced maintenance costs</a:t>
            </a:r>
          </a:p>
          <a:p>
            <a:pPr lvl="1"/>
            <a:r>
              <a:rPr lang="en-US" dirty="0" smtClean="0"/>
              <a:t>Potential course improvements</a:t>
            </a:r>
          </a:p>
          <a:p>
            <a:pPr lvl="2"/>
            <a:r>
              <a:rPr lang="en-US" dirty="0" smtClean="0"/>
              <a:t>Offer hands on exercises using new training instance of managed service</a:t>
            </a:r>
          </a:p>
          <a:p>
            <a:pPr lvl="2"/>
            <a:r>
              <a:rPr lang="en-US" dirty="0" smtClean="0"/>
              <a:t>Adapt course to teach about creating and maintaining </a:t>
            </a:r>
            <a:br>
              <a:rPr lang="en-US" dirty="0" smtClean="0"/>
            </a:br>
            <a:r>
              <a:rPr lang="en-US" dirty="0" smtClean="0"/>
              <a:t>an extension (rather than the international release)</a:t>
            </a:r>
          </a:p>
          <a:p>
            <a:pPr lvl="1"/>
            <a:r>
              <a:rPr lang="en-US" dirty="0" smtClean="0"/>
              <a:t>Next </a:t>
            </a:r>
            <a:r>
              <a:rPr lang="en-US" dirty="0"/>
              <a:t>intake is planned for May </a:t>
            </a:r>
            <a:r>
              <a:rPr lang="en-US" dirty="0" smtClean="0"/>
              <a:t>2018</a:t>
            </a:r>
          </a:p>
          <a:p>
            <a:endParaRPr lang="en-US" dirty="0"/>
          </a:p>
          <a:p>
            <a:r>
              <a:rPr lang="en-US" dirty="0" smtClean="0"/>
              <a:t>Feedback and advice is sought from ELAG</a:t>
            </a:r>
          </a:p>
          <a:p>
            <a:pPr lvl="1"/>
            <a:r>
              <a:rPr lang="en-US" dirty="0" smtClean="0"/>
              <a:t>Feedback from Aileen </a:t>
            </a:r>
            <a:r>
              <a:rPr lang="en-US" dirty="0" err="1" smtClean="0"/>
              <a:t>dela</a:t>
            </a:r>
            <a:r>
              <a:rPr lang="en-US" dirty="0" smtClean="0"/>
              <a:t> Pena (Australia)</a:t>
            </a:r>
            <a:endParaRPr lang="en-US" dirty="0"/>
          </a:p>
          <a:p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pic>
        <p:nvPicPr>
          <p:cNvPr id="5" name="Picture Placeholder 7" descr="SnomedLandFla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086" r="-18086"/>
          <a:stretch>
            <a:fillRect/>
          </a:stretch>
        </p:blipFill>
        <p:spPr>
          <a:xfrm>
            <a:off x="6933237" y="3843418"/>
            <a:ext cx="2662178" cy="325839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829105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199" y="1428736"/>
            <a:ext cx="6815471" cy="5000660"/>
          </a:xfrm>
        </p:spPr>
        <p:txBody>
          <a:bodyPr/>
          <a:lstStyle/>
          <a:p>
            <a:r>
              <a:rPr lang="en-US" dirty="0" smtClean="0"/>
              <a:t>Welcome and introductions</a:t>
            </a:r>
          </a:p>
          <a:p>
            <a:r>
              <a:rPr lang="en-US" dirty="0" smtClean="0"/>
              <a:t>ELAG administration</a:t>
            </a:r>
          </a:p>
          <a:p>
            <a:r>
              <a:rPr lang="en-US" dirty="0" smtClean="0"/>
              <a:t>Member reports</a:t>
            </a:r>
          </a:p>
          <a:p>
            <a:r>
              <a:rPr lang="en-US" dirty="0" smtClean="0"/>
              <a:t>SNOMED International update</a:t>
            </a:r>
          </a:p>
          <a:p>
            <a:r>
              <a:rPr lang="en-US" dirty="0" smtClean="0"/>
              <a:t>Feedback and discussion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63" y="3587057"/>
            <a:ext cx="4757737" cy="327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91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 Theory Course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 smtClean="0"/>
              <a:t>Student feedback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Overall feedback is very positive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Suggestions for improvement include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Access to an authoring tool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Extension content development 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More examples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Subset development 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More personal assignment feedback</a:t>
            </a:r>
          </a:p>
          <a:p>
            <a:pPr marL="685794" lvl="1" indent="-285744">
              <a:buFont typeface="Arial"/>
              <a:buChar char="•"/>
            </a:pPr>
            <a:endParaRPr lang="en-US" dirty="0"/>
          </a:p>
        </p:txBody>
      </p:sp>
      <p:pic>
        <p:nvPicPr>
          <p:cNvPr id="6" name="Picture Placeholder 5" descr="letter_flight_delivery_400_clr_14045.png"/>
          <p:cNvPicPr>
            <a:picLocks noGrp="1" noChangeAspect="1"/>
          </p:cNvPicPr>
          <p:nvPr>
            <p:ph type="pic" sz="quarter" idx="4294967295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9" r="11351" b="41106"/>
          <a:stretch/>
        </p:blipFill>
        <p:spPr>
          <a:xfrm>
            <a:off x="4300434" y="4528053"/>
            <a:ext cx="4716246" cy="1901343"/>
          </a:xfrm>
        </p:spPr>
      </p:pic>
    </p:spTree>
    <p:extLst>
      <p:ext uri="{BB962C8B-B14F-4D97-AF65-F5344CB8AC3E}">
        <p14:creationId xmlns:p14="http://schemas.microsoft.com/office/powerpoint/2010/main" val="153111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 Theory Course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GB" dirty="0" smtClean="0"/>
              <a:t>Request for ELAG input to course revision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 smtClean="0"/>
              <a:t>Which </a:t>
            </a:r>
            <a:r>
              <a:rPr lang="en-AU" dirty="0"/>
              <a:t>groups within your country should be part of the target audience for this course?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What areas of the course do you think would most benefit from the addition of hands-on exercises?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Past students have suggested </a:t>
            </a:r>
            <a:r>
              <a:rPr lang="en-AU" dirty="0" smtClean="0"/>
              <a:t>adding material </a:t>
            </a:r>
            <a:r>
              <a:rPr lang="en-AU" dirty="0"/>
              <a:t>on authoring in extensions. What subtopics of this should be covered?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What additional topics should be included in the course?</a:t>
            </a:r>
          </a:p>
          <a:p>
            <a:pPr marL="285744" indent="-285744">
              <a:buFont typeface="Arial"/>
              <a:buChar char="•"/>
            </a:pPr>
            <a:endParaRPr lang="en-GB" dirty="0"/>
          </a:p>
        </p:txBody>
      </p:sp>
      <p:pic>
        <p:nvPicPr>
          <p:cNvPr id="8" name="Picture Placeholder 7" descr="character_group_joined_puzzle_coversation_400_clr_17761.png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26" b="-13526"/>
          <a:stretch>
            <a:fillRect/>
          </a:stretch>
        </p:blipFill>
        <p:spPr>
          <a:xfrm>
            <a:off x="2973488" y="4148138"/>
            <a:ext cx="2952750" cy="2709862"/>
          </a:xfrm>
        </p:spPr>
      </p:pic>
    </p:spTree>
    <p:extLst>
      <p:ext uri="{BB962C8B-B14F-4D97-AF65-F5344CB8AC3E}">
        <p14:creationId xmlns:p14="http://schemas.microsoft.com/office/powerpoint/2010/main" val="7110889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 Theory Course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US" dirty="0" smtClean="0"/>
              <a:t>ELAG feedback </a:t>
            </a:r>
            <a:r>
              <a:rPr lang="mr-IN" dirty="0" smtClean="0"/>
              <a:t>–</a:t>
            </a:r>
            <a:r>
              <a:rPr lang="en-US" dirty="0" smtClean="0"/>
              <a:t> Aileen </a:t>
            </a:r>
            <a:r>
              <a:rPr lang="en-US" dirty="0" err="1" smtClean="0"/>
              <a:t>dela</a:t>
            </a:r>
            <a:r>
              <a:rPr lang="en-US" dirty="0" smtClean="0"/>
              <a:t> Pena (Australia)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Practical authoring </a:t>
            </a:r>
            <a:r>
              <a:rPr lang="mr-IN" dirty="0" smtClean="0"/>
              <a:t>–</a:t>
            </a:r>
            <a:r>
              <a:rPr lang="en-AU" dirty="0" smtClean="0"/>
              <a:t> </a:t>
            </a:r>
            <a:r>
              <a:rPr lang="en-US" dirty="0" smtClean="0"/>
              <a:t>new and changed content</a:t>
            </a:r>
          </a:p>
          <a:p>
            <a:pPr marL="685794" lvl="1" indent="-285744">
              <a:buFont typeface="Arial"/>
              <a:buChar char="•"/>
            </a:pPr>
            <a:r>
              <a:rPr lang="en-US" dirty="0" smtClean="0"/>
              <a:t>Extensions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What they are and why needed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Links to NRC content, request processes and guidance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Authoring considerations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Content promotion to International </a:t>
            </a:r>
            <a:r>
              <a:rPr lang="en-US" dirty="0"/>
              <a:t>E</a:t>
            </a:r>
            <a:r>
              <a:rPr lang="en-US" dirty="0" smtClean="0"/>
              <a:t>dition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Permitted changes for International concepts</a:t>
            </a:r>
          </a:p>
          <a:p>
            <a:pPr marL="1142982" lvl="2" indent="-285744">
              <a:buFont typeface="Arial"/>
              <a:buChar char="•"/>
            </a:pPr>
            <a:r>
              <a:rPr lang="en-US" dirty="0" smtClean="0"/>
              <a:t>Resources available for support</a:t>
            </a:r>
            <a:endParaRPr lang="en-US" dirty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285744" indent="-285744">
              <a:buFont typeface="Arial"/>
              <a:buChar char="•"/>
            </a:pPr>
            <a:endParaRPr lang="en-US" dirty="0" smtClean="0"/>
          </a:p>
        </p:txBody>
      </p:sp>
      <p:pic>
        <p:nvPicPr>
          <p:cNvPr id="7" name="Picture Placeholder 6" descr="bright_idea_pc_400_clr_2277.png"/>
          <p:cNvPicPr>
            <a:picLocks noGrp="1" noChangeAspect="1"/>
          </p:cNvPicPr>
          <p:nvPr>
            <p:ph type="pic"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046" r="-82046"/>
          <a:stretch>
            <a:fillRect/>
          </a:stretch>
        </p:blipFill>
        <p:spPr>
          <a:xfrm>
            <a:off x="5842442" y="3560763"/>
            <a:ext cx="3590925" cy="3297237"/>
          </a:xfrm>
        </p:spPr>
      </p:pic>
    </p:spTree>
    <p:extLst>
      <p:ext uri="{BB962C8B-B14F-4D97-AF65-F5344CB8AC3E}">
        <p14:creationId xmlns:p14="http://schemas.microsoft.com/office/powerpoint/2010/main" val="52494927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 Theory Course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44" indent="-285744">
              <a:buFont typeface="Arial"/>
              <a:buChar char="•"/>
            </a:pPr>
            <a:r>
              <a:rPr lang="en-GB" dirty="0" smtClean="0"/>
              <a:t>Discussion</a:t>
            </a:r>
            <a:endParaRPr lang="en-GB" dirty="0"/>
          </a:p>
          <a:p>
            <a:pPr marL="685794" lvl="1" indent="-285744">
              <a:buFont typeface="Arial"/>
              <a:buChar char="•"/>
            </a:pPr>
            <a:r>
              <a:rPr lang="en-AU" dirty="0"/>
              <a:t>Which groups within your country should be part of the target audience for this course?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What areas of the course do you think would most benefit from the addition of hands-on exercises?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Past students have suggested adding material on authoring in extensions. What subtopics of this should be covered?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/>
              <a:t>What additional topics should be included in the course?</a:t>
            </a:r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285744" indent="-285744">
              <a:buFont typeface="Arial"/>
              <a:buChar char="•"/>
            </a:pPr>
            <a:endParaRPr lang="en-US" dirty="0" smtClean="0"/>
          </a:p>
        </p:txBody>
      </p:sp>
      <p:pic>
        <p:nvPicPr>
          <p:cNvPr id="6" name="Picture Placeholder 6" descr="bright_idea_pc_400_clr_227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046" r="-82046"/>
          <a:stretch>
            <a:fillRect/>
          </a:stretch>
        </p:blipFill>
        <p:spPr>
          <a:xfrm>
            <a:off x="6409601" y="3560763"/>
            <a:ext cx="3590925" cy="32972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5957582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 Development Theory </a:t>
            </a:r>
            <a:r>
              <a:rPr lang="en-US" dirty="0" smtClean="0"/>
              <a:t>Course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dirty="0"/>
              <a:t>Request for ELAG Member information</a:t>
            </a:r>
          </a:p>
          <a:p>
            <a:pPr lvl="1"/>
            <a:r>
              <a:rPr lang="en-AU" dirty="0" smtClean="0"/>
              <a:t>Access to and permission to draw from your country’s</a:t>
            </a:r>
          </a:p>
          <a:p>
            <a:pPr marL="1085844" lvl="2" indent="-285744">
              <a:buFont typeface="Arial"/>
              <a:buChar char="•"/>
            </a:pPr>
            <a:r>
              <a:rPr lang="en-AU" dirty="0" smtClean="0"/>
              <a:t>NRC editorial </a:t>
            </a:r>
            <a:r>
              <a:rPr lang="en-AU" dirty="0"/>
              <a:t>g</a:t>
            </a:r>
            <a:r>
              <a:rPr lang="en-AU" dirty="0" smtClean="0"/>
              <a:t>uidance</a:t>
            </a:r>
          </a:p>
          <a:p>
            <a:pPr marL="1085844" lvl="2" indent="-285744">
              <a:buFont typeface="Arial"/>
              <a:buChar char="•"/>
            </a:pPr>
            <a:r>
              <a:rPr lang="en-AU" dirty="0" smtClean="0"/>
              <a:t>NRC request </a:t>
            </a:r>
            <a:r>
              <a:rPr lang="en-AU" dirty="0"/>
              <a:t>s</a:t>
            </a:r>
            <a:r>
              <a:rPr lang="en-AU" dirty="0" smtClean="0"/>
              <a:t>ubmission </a:t>
            </a:r>
            <a:r>
              <a:rPr lang="en-AU" dirty="0"/>
              <a:t>p</a:t>
            </a:r>
            <a:r>
              <a:rPr lang="en-AU" dirty="0" smtClean="0"/>
              <a:t>rocess </a:t>
            </a:r>
            <a:r>
              <a:rPr lang="en-AU" dirty="0"/>
              <a:t>m</a:t>
            </a:r>
            <a:r>
              <a:rPr lang="en-AU" dirty="0" smtClean="0"/>
              <a:t>aterial</a:t>
            </a:r>
          </a:p>
          <a:p>
            <a:pPr marL="1085844" lvl="2" indent="-285744">
              <a:buFont typeface="Arial"/>
              <a:buChar char="•"/>
            </a:pPr>
            <a:r>
              <a:rPr lang="en-AU" dirty="0" smtClean="0"/>
              <a:t>Details of your modelling approach</a:t>
            </a:r>
          </a:p>
          <a:p>
            <a:pPr marL="1085844" lvl="2" indent="-285744">
              <a:buFont typeface="Arial"/>
              <a:buChar char="•"/>
            </a:pPr>
            <a:r>
              <a:rPr lang="en-AU" dirty="0" smtClean="0"/>
              <a:t>Extension maintenance processes </a:t>
            </a:r>
            <a:endParaRPr lang="en-AU" dirty="0"/>
          </a:p>
          <a:p>
            <a:pPr marL="685794" lvl="1" indent="-285744">
              <a:buFont typeface="Arial"/>
              <a:buChar char="•"/>
            </a:pPr>
            <a:r>
              <a:rPr lang="en-AU" dirty="0" smtClean="0"/>
              <a:t>Key </a:t>
            </a:r>
            <a:r>
              <a:rPr lang="en-AU" dirty="0"/>
              <a:t>issues you encounter with requests submitted to your </a:t>
            </a:r>
            <a:r>
              <a:rPr lang="en-AU" dirty="0" smtClean="0"/>
              <a:t>NRC</a:t>
            </a:r>
          </a:p>
          <a:p>
            <a:pPr marL="685794" lvl="1" indent="-285744">
              <a:buFont typeface="Arial"/>
              <a:buChar char="•"/>
            </a:pPr>
            <a:r>
              <a:rPr lang="en-AU" dirty="0" smtClean="0"/>
              <a:t>Please provide by 10</a:t>
            </a:r>
            <a:r>
              <a:rPr lang="en-AU" baseline="30000" dirty="0" smtClean="0"/>
              <a:t>th</a:t>
            </a:r>
            <a:r>
              <a:rPr lang="en-AU" dirty="0" smtClean="0"/>
              <a:t> November  2017 if able to assist</a:t>
            </a:r>
          </a:p>
          <a:p>
            <a:pPr marL="285744" indent="-285744">
              <a:buFont typeface="Arial"/>
              <a:buChar char="•"/>
            </a:pPr>
            <a:endParaRPr lang="en-AU" dirty="0"/>
          </a:p>
          <a:p>
            <a:pPr marL="285744" indent="-285744">
              <a:buFont typeface="Arial"/>
              <a:buChar char="•"/>
            </a:pPr>
            <a:endParaRPr lang="en-AU" dirty="0" smtClean="0"/>
          </a:p>
          <a:p>
            <a:pPr lvl="0"/>
            <a:endParaRPr lang="en-AU" dirty="0" smtClean="0"/>
          </a:p>
          <a:p>
            <a:pPr marL="285744" indent="-285744">
              <a:buFont typeface="Arial"/>
              <a:buChar char="•"/>
            </a:pPr>
            <a:endParaRPr lang="en-AU" dirty="0" smtClean="0"/>
          </a:p>
          <a:p>
            <a:pPr lvl="0"/>
            <a:endParaRPr lang="en-AU" dirty="0" smtClean="0"/>
          </a:p>
          <a:p>
            <a:pPr lvl="0"/>
            <a:endParaRPr lang="en-AU" dirty="0" smtClean="0"/>
          </a:p>
          <a:p>
            <a:endParaRPr lang="en-US" dirty="0" smtClean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742932" lvl="1" indent="-285744">
              <a:buFont typeface="Arial"/>
              <a:buChar char="•"/>
            </a:pPr>
            <a:endParaRPr lang="en-US" dirty="0" smtClean="0"/>
          </a:p>
          <a:p>
            <a:pPr marL="285744" indent="-285744">
              <a:buFont typeface="Arial"/>
              <a:buChar char="•"/>
            </a:pPr>
            <a:endParaRPr lang="en-US" dirty="0" smtClean="0"/>
          </a:p>
        </p:txBody>
      </p:sp>
      <p:pic>
        <p:nvPicPr>
          <p:cNvPr id="8" name="Picture 7" descr="sharing_the_load_of_the_puzzle_751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8835" y="4282587"/>
            <a:ext cx="2939970" cy="257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11822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New presentations</a:t>
            </a:r>
          </a:p>
          <a:p>
            <a:pPr lvl="1"/>
            <a:r>
              <a:rPr lang="en-US" dirty="0"/>
              <a:t>ELP0088 </a:t>
            </a:r>
            <a:r>
              <a:rPr lang="mr-IN" dirty="0"/>
              <a:t>–</a:t>
            </a:r>
            <a:r>
              <a:rPr lang="en-US" dirty="0"/>
              <a:t> Qualifier Value Hierarchy</a:t>
            </a:r>
          </a:p>
          <a:p>
            <a:pPr lvl="1"/>
            <a:r>
              <a:rPr lang="en-US" dirty="0"/>
              <a:t>ELP0089 </a:t>
            </a:r>
            <a:r>
              <a:rPr lang="mr-IN" dirty="0"/>
              <a:t>–</a:t>
            </a:r>
            <a:r>
              <a:rPr lang="en-US" dirty="0"/>
              <a:t> Introduction to SNOMED CT and ICD</a:t>
            </a:r>
          </a:p>
          <a:p>
            <a:pPr lvl="1"/>
            <a:r>
              <a:rPr lang="en-US" dirty="0"/>
              <a:t>ELP0090 </a:t>
            </a:r>
            <a:r>
              <a:rPr lang="mr-IN" dirty="0"/>
              <a:t>–</a:t>
            </a:r>
            <a:r>
              <a:rPr lang="en-US" dirty="0"/>
              <a:t> Comparing Features of SNOMED CT and ICD</a:t>
            </a:r>
          </a:p>
          <a:p>
            <a:pPr lvl="1"/>
            <a:r>
              <a:rPr lang="en-US" dirty="0"/>
              <a:t>ELP0091 </a:t>
            </a:r>
            <a:r>
              <a:rPr lang="mr-IN" dirty="0"/>
              <a:t>–</a:t>
            </a:r>
            <a:r>
              <a:rPr lang="en-US" dirty="0"/>
              <a:t> Data Analysis with SNOMED CT and ICD</a:t>
            </a:r>
          </a:p>
          <a:p>
            <a:pPr lvl="1"/>
            <a:r>
              <a:rPr lang="en-US" dirty="0"/>
              <a:t>ELP0092 </a:t>
            </a:r>
            <a:r>
              <a:rPr lang="mr-IN" dirty="0"/>
              <a:t>–</a:t>
            </a:r>
            <a:r>
              <a:rPr lang="en-US" dirty="0"/>
              <a:t> Clinical Decision Support</a:t>
            </a:r>
          </a:p>
          <a:p>
            <a:pPr lvl="1"/>
            <a:r>
              <a:rPr lang="en-US" dirty="0"/>
              <a:t>ELP0093 </a:t>
            </a:r>
            <a:r>
              <a:rPr lang="mr-IN" dirty="0"/>
              <a:t>–</a:t>
            </a:r>
            <a:r>
              <a:rPr lang="en-US" dirty="0"/>
              <a:t> How do I get SNOMED </a:t>
            </a:r>
            <a:r>
              <a:rPr lang="en-US" dirty="0" smtClean="0"/>
              <a:t>CT</a:t>
            </a:r>
          </a:p>
          <a:p>
            <a:pPr lvl="1"/>
            <a:r>
              <a:rPr lang="en-US" dirty="0" smtClean="0"/>
              <a:t>ELP0103 </a:t>
            </a:r>
            <a:r>
              <a:rPr lang="mr-IN" dirty="0" smtClean="0"/>
              <a:t>–</a:t>
            </a:r>
            <a:r>
              <a:rPr lang="en-US" dirty="0" smtClean="0"/>
              <a:t> Machine Readable Concept Model</a:t>
            </a:r>
            <a:endParaRPr lang="en-US" dirty="0"/>
          </a:p>
          <a:p>
            <a:pPr lvl="1"/>
            <a:r>
              <a:rPr lang="en-US" dirty="0"/>
              <a:t>ELP0104 </a:t>
            </a:r>
            <a:r>
              <a:rPr lang="mr-IN" dirty="0"/>
              <a:t>–</a:t>
            </a:r>
            <a:r>
              <a:rPr lang="en-US" dirty="0"/>
              <a:t> Observable Entity Hierarchy Overview</a:t>
            </a:r>
          </a:p>
          <a:p>
            <a:pPr lvl="1"/>
            <a:r>
              <a:rPr lang="en-US" dirty="0" smtClean="0"/>
              <a:t>ELP0111 </a:t>
            </a:r>
            <a:r>
              <a:rPr lang="mr-IN" dirty="0" smtClean="0"/>
              <a:t>–</a:t>
            </a:r>
            <a:r>
              <a:rPr lang="en-US" dirty="0" smtClean="0"/>
              <a:t> SNOMED For Developers</a:t>
            </a:r>
          </a:p>
          <a:p>
            <a:pPr lvl="1"/>
            <a:r>
              <a:rPr lang="en-US" dirty="0" smtClean="0"/>
              <a:t>ELP0112 </a:t>
            </a:r>
            <a:r>
              <a:rPr lang="mr-IN" dirty="0"/>
              <a:t>–</a:t>
            </a:r>
            <a:r>
              <a:rPr lang="en-US" dirty="0"/>
              <a:t> Source Code Repositories </a:t>
            </a:r>
            <a:r>
              <a:rPr lang="en-US" dirty="0" smtClean="0"/>
              <a:t>Overview</a:t>
            </a:r>
          </a:p>
          <a:p>
            <a:pPr lvl="1"/>
            <a:r>
              <a:rPr lang="en-US" dirty="0" smtClean="0"/>
              <a:t>ELP0115 </a:t>
            </a:r>
            <a:r>
              <a:rPr lang="mr-IN" dirty="0" smtClean="0"/>
              <a:t>–</a:t>
            </a:r>
            <a:r>
              <a:rPr lang="en-US" dirty="0" smtClean="0"/>
              <a:t> Technology Considerations</a:t>
            </a:r>
            <a:endParaRPr lang="en-US" dirty="0"/>
          </a:p>
          <a:p>
            <a:pPr lvl="1"/>
            <a:r>
              <a:rPr lang="en-US" dirty="0"/>
              <a:t>ELP0117 </a:t>
            </a:r>
            <a:r>
              <a:rPr lang="mr-IN" dirty="0"/>
              <a:t>–</a:t>
            </a:r>
            <a:r>
              <a:rPr lang="en-US" dirty="0"/>
              <a:t> Introduction to Reference </a:t>
            </a:r>
            <a:r>
              <a:rPr lang="en-US" dirty="0" smtClean="0"/>
              <a:t>Sets</a:t>
            </a:r>
          </a:p>
          <a:p>
            <a:pPr lvl="1"/>
            <a:r>
              <a:rPr lang="en-US" dirty="0" smtClean="0"/>
              <a:t>ELP0118 </a:t>
            </a:r>
            <a:r>
              <a:rPr lang="mr-IN" dirty="0" smtClean="0"/>
              <a:t>–</a:t>
            </a:r>
            <a:r>
              <a:rPr lang="en-US" dirty="0" smtClean="0"/>
              <a:t> Introduction to Terminology Services</a:t>
            </a:r>
          </a:p>
          <a:p>
            <a:pPr lvl="1"/>
            <a:r>
              <a:rPr lang="en-US" dirty="0" smtClean="0"/>
              <a:t>ELP0120 </a:t>
            </a:r>
            <a:r>
              <a:rPr lang="mr-IN" dirty="0" smtClean="0"/>
              <a:t>–</a:t>
            </a:r>
            <a:r>
              <a:rPr lang="en-US" dirty="0" smtClean="0"/>
              <a:t> SNOMED CT and Graph Databases </a:t>
            </a:r>
            <a:endParaRPr lang="en-US" dirty="0"/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386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New videos</a:t>
            </a:r>
          </a:p>
          <a:p>
            <a:pPr lvl="1"/>
            <a:r>
              <a:rPr lang="en-US" dirty="0" smtClean="0"/>
              <a:t>ELV0001 </a:t>
            </a:r>
            <a:r>
              <a:rPr lang="mr-IN" dirty="0" smtClean="0"/>
              <a:t>–</a:t>
            </a:r>
            <a:r>
              <a:rPr lang="en-US" dirty="0" smtClean="0"/>
              <a:t> Executing ECL Using the SNOMED Query Service</a:t>
            </a:r>
          </a:p>
          <a:p>
            <a:pPr lvl="1"/>
            <a:r>
              <a:rPr lang="en-US" dirty="0" smtClean="0"/>
              <a:t>ELV0002 </a:t>
            </a:r>
            <a:r>
              <a:rPr lang="mr-IN" dirty="0" smtClean="0"/>
              <a:t>–</a:t>
            </a:r>
            <a:r>
              <a:rPr lang="en-US" dirty="0" smtClean="0"/>
              <a:t> SNOMED Repository Overview</a:t>
            </a:r>
            <a:endParaRPr lang="en-US" dirty="0"/>
          </a:p>
          <a:p>
            <a:pPr lvl="1"/>
            <a:r>
              <a:rPr lang="en-US" dirty="0" smtClean="0"/>
              <a:t>ELV0003 </a:t>
            </a:r>
            <a:r>
              <a:rPr lang="mr-IN" dirty="0" smtClean="0"/>
              <a:t>–</a:t>
            </a:r>
            <a:r>
              <a:rPr lang="en-US" dirty="0" smtClean="0"/>
              <a:t> Snapshot REST API</a:t>
            </a:r>
          </a:p>
          <a:p>
            <a:pPr lvl="1"/>
            <a:r>
              <a:rPr lang="en-US" dirty="0" smtClean="0"/>
              <a:t>ELV0004 </a:t>
            </a:r>
            <a:r>
              <a:rPr lang="mr-IN" dirty="0" smtClean="0"/>
              <a:t>–</a:t>
            </a:r>
            <a:r>
              <a:rPr lang="en-US" dirty="0" smtClean="0"/>
              <a:t> SNOMED in 5 Minutes</a:t>
            </a:r>
          </a:p>
          <a:p>
            <a:pPr lvl="1"/>
            <a:r>
              <a:rPr lang="en-US" dirty="0" smtClean="0"/>
              <a:t>ELV0005 </a:t>
            </a:r>
            <a:r>
              <a:rPr lang="mr-IN" dirty="0" smtClean="0"/>
              <a:t>–</a:t>
            </a:r>
            <a:r>
              <a:rPr lang="en-US" dirty="0" smtClean="0"/>
              <a:t> SNOMED Database Loader</a:t>
            </a:r>
          </a:p>
          <a:p>
            <a:pPr lvl="1"/>
            <a:r>
              <a:rPr lang="en-US" dirty="0" smtClean="0"/>
              <a:t>ELV0006 </a:t>
            </a:r>
            <a:r>
              <a:rPr lang="mr-IN" dirty="0" smtClean="0"/>
              <a:t>–</a:t>
            </a:r>
            <a:r>
              <a:rPr lang="en-US" dirty="0" smtClean="0"/>
              <a:t> Release Validation Framework</a:t>
            </a:r>
          </a:p>
          <a:p>
            <a:pPr lvl="1"/>
            <a:r>
              <a:rPr lang="en-US" dirty="0" smtClean="0"/>
              <a:t>ELV0007 </a:t>
            </a:r>
            <a:r>
              <a:rPr lang="mr-IN" dirty="0" smtClean="0"/>
              <a:t>–</a:t>
            </a:r>
            <a:r>
              <a:rPr lang="en-US" dirty="0" smtClean="0"/>
              <a:t> Snow Owl </a:t>
            </a:r>
          </a:p>
          <a:p>
            <a:pPr lvl="1"/>
            <a:r>
              <a:rPr lang="en-US" dirty="0" smtClean="0"/>
              <a:t>ELV0008 </a:t>
            </a:r>
            <a:r>
              <a:rPr lang="mr-IN" dirty="0" smtClean="0"/>
              <a:t>–</a:t>
            </a:r>
            <a:r>
              <a:rPr lang="en-US" dirty="0" smtClean="0"/>
              <a:t> SNOMED Query Service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724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Open Access SNOMED CT Learning Area</a:t>
            </a:r>
          </a:p>
          <a:p>
            <a:pPr lvl="1"/>
            <a:r>
              <a:rPr lang="en-US" dirty="0" smtClean="0"/>
              <a:t>Over 90 presentations available organized by topic</a:t>
            </a:r>
          </a:p>
          <a:p>
            <a:pPr lvl="1"/>
            <a:r>
              <a:rPr lang="en-US" dirty="0" smtClean="0"/>
              <a:t>Topic-based links to related documents and resources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60697" y="2658803"/>
            <a:ext cx="5649253" cy="406646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07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Open Access SNOMED CT Learning Area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782" y="1657890"/>
            <a:ext cx="6400199" cy="508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712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SNOMED CT for Developers</a:t>
            </a:r>
          </a:p>
          <a:p>
            <a:pPr lvl="1"/>
            <a:r>
              <a:rPr lang="en-US" dirty="0" smtClean="0"/>
              <a:t>Crash course for software developers</a:t>
            </a:r>
          </a:p>
          <a:p>
            <a:pPr lvl="1"/>
            <a:r>
              <a:rPr lang="en-US" dirty="0" smtClean="0"/>
              <a:t>Available as a pilot for feedback (self enrolment)</a:t>
            </a:r>
          </a:p>
          <a:p>
            <a:pPr lvl="1"/>
            <a:r>
              <a:rPr lang="en-US" dirty="0" smtClean="0"/>
              <a:t>Topics (presentations and resource links)</a:t>
            </a:r>
          </a:p>
          <a:p>
            <a:pPr lvl="2"/>
            <a:r>
              <a:rPr lang="en-US" dirty="0"/>
              <a:t>Introduction</a:t>
            </a:r>
          </a:p>
          <a:p>
            <a:pPr lvl="3"/>
            <a:r>
              <a:rPr lang="en-US" dirty="0"/>
              <a:t>Overview,  Background,  Getting Started</a:t>
            </a:r>
          </a:p>
          <a:p>
            <a:pPr lvl="2"/>
            <a:r>
              <a:rPr lang="en-US" dirty="0"/>
              <a:t>SNOMED CT Essentials</a:t>
            </a:r>
          </a:p>
          <a:p>
            <a:pPr lvl="3"/>
            <a:r>
              <a:rPr lang="en-US" dirty="0"/>
              <a:t>Design,  Content</a:t>
            </a:r>
          </a:p>
          <a:p>
            <a:pPr lvl="2"/>
            <a:r>
              <a:rPr lang="en-US" dirty="0"/>
              <a:t>Specifications</a:t>
            </a:r>
          </a:p>
          <a:p>
            <a:pPr lvl="3"/>
            <a:r>
              <a:rPr lang="en-US" dirty="0"/>
              <a:t>Release Files,  Reference Sets, Computable Languages</a:t>
            </a:r>
          </a:p>
          <a:p>
            <a:pPr lvl="2"/>
            <a:r>
              <a:rPr lang="en-US" dirty="0"/>
              <a:t>Terminology Services</a:t>
            </a:r>
          </a:p>
          <a:p>
            <a:pPr lvl="3"/>
            <a:r>
              <a:rPr lang="en-US" dirty="0"/>
              <a:t>Functionality,  Relational Databases,  REST APIs,</a:t>
            </a:r>
            <a:br>
              <a:rPr lang="en-US" dirty="0"/>
            </a:br>
            <a:r>
              <a:rPr lang="en-US" dirty="0"/>
              <a:t>Graph Databases</a:t>
            </a:r>
          </a:p>
          <a:p>
            <a:pPr lvl="2"/>
            <a:r>
              <a:rPr lang="en-US" dirty="0"/>
              <a:t>Record Services</a:t>
            </a:r>
          </a:p>
          <a:p>
            <a:pPr lvl="3"/>
            <a:r>
              <a:rPr lang="en-US" dirty="0"/>
              <a:t>User Interface,  Storage,  Clinical Decision Support,</a:t>
            </a:r>
            <a:br>
              <a:rPr lang="en-US" dirty="0"/>
            </a:br>
            <a:r>
              <a:rPr lang="en-US" dirty="0"/>
              <a:t>Data Analytics, Migration, Maintenance</a:t>
            </a:r>
          </a:p>
          <a:p>
            <a:pPr lvl="1"/>
            <a:endParaRPr lang="en-US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35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ELAG Membership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12988"/>
            <a:ext cx="8229600" cy="5000660"/>
          </a:xfrm>
        </p:spPr>
        <p:txBody>
          <a:bodyPr/>
          <a:lstStyle/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 smtClean="0"/>
              <a:t>Kirstine</a:t>
            </a:r>
            <a:r>
              <a:rPr lang="en-US" sz="1600" dirty="0"/>
              <a:t> </a:t>
            </a:r>
            <a:r>
              <a:rPr lang="en-US" sz="1600" dirty="0" err="1" smtClean="0"/>
              <a:t>Gøeg</a:t>
            </a:r>
            <a:r>
              <a:rPr lang="en-US" sz="1600" dirty="0" smtClean="0">
                <a:solidFill>
                  <a:srgbClr val="FF0000"/>
                </a:solidFill>
              </a:rPr>
              <a:t>*</a:t>
            </a:r>
            <a:r>
              <a:rPr lang="en-US" sz="1600" dirty="0"/>
              <a:t>	</a:t>
            </a:r>
            <a:r>
              <a:rPr lang="en-US" sz="1600" dirty="0" smtClean="0">
                <a:solidFill>
                  <a:schemeClr val="bg1">
                    <a:lumMod val="75000"/>
                  </a:schemeClr>
                </a:solidFill>
              </a:rPr>
              <a:t>Denmark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/>
              <a:t>Suptendra</a:t>
            </a:r>
            <a:r>
              <a:rPr lang="en-US" sz="1600" dirty="0"/>
              <a:t> </a:t>
            </a:r>
            <a:r>
              <a:rPr lang="en-US" sz="1600" dirty="0" err="1" smtClean="0"/>
              <a:t>Sarbadhikari</a:t>
            </a:r>
            <a:r>
              <a:rPr lang="en-US" sz="1600" dirty="0" smtClean="0">
                <a:solidFill>
                  <a:srgbClr val="FF0000"/>
                </a:solidFill>
              </a:rPr>
              <a:t>*</a:t>
            </a:r>
            <a:r>
              <a:rPr lang="en-US" sz="1600" dirty="0"/>
              <a:t>	</a:t>
            </a:r>
            <a:r>
              <a:rPr lang="en-US" sz="1600" dirty="0">
                <a:solidFill>
                  <a:schemeClr val="bg1">
                    <a:lumMod val="75000"/>
                  </a:schemeClr>
                </a:solidFill>
              </a:rPr>
              <a:t>India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Aileen </a:t>
            </a:r>
            <a:r>
              <a:rPr lang="en-US" sz="1600" dirty="0" err="1"/>
              <a:t>dela</a:t>
            </a:r>
            <a:r>
              <a:rPr lang="en-US" sz="1600" dirty="0"/>
              <a:t> Pena	Australia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 smtClean="0"/>
              <a:t>Katrien</a:t>
            </a:r>
            <a:r>
              <a:rPr lang="en-US" sz="1600" dirty="0" smtClean="0"/>
              <a:t> </a:t>
            </a:r>
            <a:r>
              <a:rPr lang="en-US" sz="1600" dirty="0" err="1" smtClean="0"/>
              <a:t>Scheerlinck</a:t>
            </a:r>
            <a:r>
              <a:rPr lang="en-US" sz="1600" dirty="0"/>
              <a:t>	Belgium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Linda </a:t>
            </a:r>
            <a:r>
              <a:rPr lang="en-US" sz="1600" dirty="0" err="1"/>
              <a:t>Parisien</a:t>
            </a:r>
            <a:r>
              <a:rPr lang="en-US" sz="1600" dirty="0"/>
              <a:t>	Canada	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Camilla </a:t>
            </a:r>
            <a:r>
              <a:rPr lang="en-US" sz="1600" dirty="0" err="1"/>
              <a:t>Wiberg</a:t>
            </a:r>
            <a:r>
              <a:rPr lang="en-US" sz="1600" dirty="0"/>
              <a:t> </a:t>
            </a:r>
            <a:r>
              <a:rPr lang="en-US" sz="1600" dirty="0" err="1"/>
              <a:t>Danielsen</a:t>
            </a:r>
            <a:r>
              <a:rPr lang="en-US" sz="1600" dirty="0"/>
              <a:t>	</a:t>
            </a:r>
            <a:r>
              <a:rPr lang="en-US" sz="1600" dirty="0" smtClean="0"/>
              <a:t>Denmark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smtClean="0"/>
              <a:t>Krista </a:t>
            </a:r>
            <a:r>
              <a:rPr lang="en-US" sz="1600" dirty="0" err="1" smtClean="0"/>
              <a:t>K</a:t>
            </a:r>
            <a:r>
              <a:rPr lang="en-US" sz="1600" dirty="0" err="1"/>
              <a:t>ärt</a:t>
            </a:r>
            <a:r>
              <a:rPr lang="en-US" sz="1600" dirty="0" smtClean="0"/>
              <a:t>	Estonia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Avanti </a:t>
            </a:r>
            <a:r>
              <a:rPr lang="en-US" sz="1600" dirty="0" smtClean="0"/>
              <a:t>Joshi / Manisha </a:t>
            </a:r>
            <a:r>
              <a:rPr lang="en-US" sz="1600" dirty="0" err="1" smtClean="0"/>
              <a:t>Mantri</a:t>
            </a:r>
            <a:r>
              <a:rPr lang="en-US" sz="1600" dirty="0" smtClean="0"/>
              <a:t>	India</a:t>
            </a:r>
            <a:endParaRPr lang="en-US" sz="1600" dirty="0"/>
          </a:p>
          <a:p>
            <a:pPr marL="342900" lvl="1" indent="-212725">
              <a:spcBef>
                <a:spcPts val="0"/>
              </a:spcBef>
              <a:spcAft>
                <a:spcPts val="0"/>
              </a:spcAft>
              <a:buClr>
                <a:srgbClr val="0055B0"/>
              </a:buClr>
              <a:tabLst>
                <a:tab pos="3906838" algn="l"/>
                <a:tab pos="5724525" algn="l"/>
              </a:tabLst>
            </a:pPr>
            <a:r>
              <a:rPr lang="en-US" sz="1600" dirty="0"/>
              <a:t>Theresa Barry	Ireland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smtClean="0"/>
              <a:t>Kristina </a:t>
            </a:r>
            <a:r>
              <a:rPr lang="en-US" sz="1600" dirty="0" err="1"/>
              <a:t>Dienine</a:t>
            </a:r>
            <a:r>
              <a:rPr lang="en-US" sz="1600" dirty="0"/>
              <a:t>	Lithuania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/>
              <a:t>Pim</a:t>
            </a:r>
            <a:r>
              <a:rPr lang="en-US" sz="1600" dirty="0"/>
              <a:t> </a:t>
            </a:r>
            <a:r>
              <a:rPr lang="en-US" sz="1600" dirty="0" err="1"/>
              <a:t>Volkert</a:t>
            </a:r>
            <a:r>
              <a:rPr lang="en-US" sz="1600" dirty="0"/>
              <a:t>	Netherlands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/>
              <a:t>Aleksandar</a:t>
            </a:r>
            <a:r>
              <a:rPr lang="en-US" sz="1600" dirty="0"/>
              <a:t> </a:t>
            </a:r>
            <a:r>
              <a:rPr lang="en-US" sz="1600" dirty="0" err="1"/>
              <a:t>Zivaljevic</a:t>
            </a:r>
            <a:r>
              <a:rPr lang="en-US" sz="1600" dirty="0"/>
              <a:t>	New Zealand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/>
              <a:t>Marianne </a:t>
            </a:r>
            <a:r>
              <a:rPr lang="en-US" sz="1600" dirty="0" err="1"/>
              <a:t>Bartvedt</a:t>
            </a:r>
            <a:r>
              <a:rPr lang="en-US" sz="1600" dirty="0"/>
              <a:t> van </a:t>
            </a:r>
            <a:r>
              <a:rPr lang="en-US" sz="1600" dirty="0" err="1"/>
              <a:t>Os</a:t>
            </a:r>
            <a:r>
              <a:rPr lang="en-US" sz="1600" dirty="0"/>
              <a:t>	Norway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/>
              <a:t>Katarzyna</a:t>
            </a:r>
            <a:r>
              <a:rPr lang="en-US" sz="1600" dirty="0"/>
              <a:t> </a:t>
            </a:r>
            <a:r>
              <a:rPr lang="en-US" sz="1600" dirty="0" err="1"/>
              <a:t>Kowalczyk</a:t>
            </a:r>
            <a:r>
              <a:rPr lang="en-US" sz="1600" dirty="0"/>
              <a:t>	Poland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Leandro Luis	Portugal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/>
              <a:t>Nwe</a:t>
            </a:r>
            <a:r>
              <a:rPr lang="en-US" sz="1600" dirty="0"/>
              <a:t> Ni </a:t>
            </a:r>
            <a:r>
              <a:rPr lang="en-US" sz="1600" dirty="0" err="1"/>
              <a:t>Tun</a:t>
            </a:r>
            <a:r>
              <a:rPr lang="en-US" sz="1600" dirty="0"/>
              <a:t>	Singapore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Gonzalo Marco Cuenca	Spain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/>
              <a:t>Lotti</a:t>
            </a:r>
            <a:r>
              <a:rPr lang="en-US" sz="1600" dirty="0"/>
              <a:t> Barlow	Sweden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Johannes </a:t>
            </a:r>
            <a:r>
              <a:rPr lang="en-US" sz="1600" dirty="0" err="1"/>
              <a:t>Gnaegi</a:t>
            </a:r>
            <a:r>
              <a:rPr lang="en-US" sz="1600" dirty="0"/>
              <a:t>	Switzerland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Ian </a:t>
            </a:r>
            <a:r>
              <a:rPr lang="en-US" sz="1600" dirty="0" err="1"/>
              <a:t>Spiers</a:t>
            </a:r>
            <a:r>
              <a:rPr lang="en-US" sz="1600" dirty="0"/>
              <a:t>	UK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Fernando </a:t>
            </a:r>
            <a:r>
              <a:rPr lang="en-US" sz="1600" dirty="0" err="1"/>
              <a:t>Portilla</a:t>
            </a:r>
            <a:r>
              <a:rPr lang="en-US" sz="1600" dirty="0"/>
              <a:t>	Uruguay</a:t>
            </a:r>
          </a:p>
          <a:p>
            <a:pPr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Suzy Roy	USA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9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SNOMED CT for Developers</a:t>
            </a:r>
          </a:p>
          <a:p>
            <a:pPr lvl="1"/>
            <a:r>
              <a:rPr lang="en-US" sz="1600" dirty="0" smtClean="0"/>
              <a:t>ELP0111 </a:t>
            </a:r>
            <a:r>
              <a:rPr lang="mr-IN" sz="1600" dirty="0"/>
              <a:t>–</a:t>
            </a:r>
            <a:r>
              <a:rPr lang="en-US" sz="1600" dirty="0"/>
              <a:t> SNOMED For </a:t>
            </a:r>
            <a:r>
              <a:rPr lang="en-US" sz="1600" dirty="0" smtClean="0"/>
              <a:t>Developers Introduction</a:t>
            </a:r>
            <a:endParaRPr lang="en-US" sz="1600" dirty="0"/>
          </a:p>
          <a:p>
            <a:pPr lvl="1"/>
            <a:r>
              <a:rPr lang="en-US" sz="1600" dirty="0"/>
              <a:t>ELP0093 </a:t>
            </a:r>
            <a:r>
              <a:rPr lang="mr-IN" sz="1600" dirty="0"/>
              <a:t>–</a:t>
            </a:r>
            <a:r>
              <a:rPr lang="en-US" sz="1600" dirty="0"/>
              <a:t> How do I get SNOMED CT</a:t>
            </a:r>
          </a:p>
          <a:p>
            <a:pPr lvl="1"/>
            <a:r>
              <a:rPr lang="en-US" sz="1600" dirty="0"/>
              <a:t>ELP0115 </a:t>
            </a:r>
            <a:r>
              <a:rPr lang="mr-IN" sz="1600" dirty="0"/>
              <a:t>–</a:t>
            </a:r>
            <a:r>
              <a:rPr lang="en-US" sz="1600" dirty="0"/>
              <a:t> Technology Considerations</a:t>
            </a:r>
          </a:p>
          <a:p>
            <a:pPr lvl="1"/>
            <a:r>
              <a:rPr lang="en-US" sz="1600" dirty="0" smtClean="0"/>
              <a:t>ELP0112 </a:t>
            </a:r>
            <a:r>
              <a:rPr lang="mr-IN" sz="1600" dirty="0"/>
              <a:t>–</a:t>
            </a:r>
            <a:r>
              <a:rPr lang="en-US" sz="1600" dirty="0"/>
              <a:t> Source Code Repositories Overview</a:t>
            </a:r>
          </a:p>
          <a:p>
            <a:pPr lvl="1"/>
            <a:r>
              <a:rPr lang="en-US" sz="1600" dirty="0"/>
              <a:t>ELP0117 </a:t>
            </a:r>
            <a:r>
              <a:rPr lang="mr-IN" sz="1600" dirty="0"/>
              <a:t>–</a:t>
            </a:r>
            <a:r>
              <a:rPr lang="en-US" sz="1600" dirty="0"/>
              <a:t> Introduction to Reference Sets</a:t>
            </a:r>
          </a:p>
          <a:p>
            <a:pPr lvl="1"/>
            <a:r>
              <a:rPr lang="en-US" sz="1600" dirty="0" smtClean="0"/>
              <a:t>ELP0103 </a:t>
            </a:r>
            <a:r>
              <a:rPr lang="mr-IN" sz="1600" dirty="0"/>
              <a:t>–</a:t>
            </a:r>
            <a:r>
              <a:rPr lang="en-US" sz="1600" dirty="0"/>
              <a:t> Machine Readable Concept Model</a:t>
            </a:r>
          </a:p>
          <a:p>
            <a:pPr lvl="1"/>
            <a:r>
              <a:rPr lang="en-US" sz="1600" dirty="0"/>
              <a:t>ELP0118 </a:t>
            </a:r>
            <a:r>
              <a:rPr lang="mr-IN" sz="1600" dirty="0"/>
              <a:t>–</a:t>
            </a:r>
            <a:r>
              <a:rPr lang="en-US" sz="1600" dirty="0"/>
              <a:t> Introduction to Terminology Services</a:t>
            </a:r>
          </a:p>
          <a:p>
            <a:pPr lvl="1"/>
            <a:r>
              <a:rPr lang="en-US" sz="1600" dirty="0"/>
              <a:t>ELP0120 </a:t>
            </a:r>
            <a:r>
              <a:rPr lang="mr-IN" sz="1600" dirty="0"/>
              <a:t>–</a:t>
            </a:r>
            <a:r>
              <a:rPr lang="en-US" sz="1600" dirty="0"/>
              <a:t> SNOMED CT and Graph Databases </a:t>
            </a:r>
          </a:p>
          <a:p>
            <a:pPr lvl="1"/>
            <a:r>
              <a:rPr lang="en-US" sz="1600" dirty="0" smtClean="0"/>
              <a:t>ELP0092 </a:t>
            </a:r>
            <a:r>
              <a:rPr lang="mr-IN" sz="1600" dirty="0"/>
              <a:t>–</a:t>
            </a:r>
            <a:r>
              <a:rPr lang="en-US" sz="1600" dirty="0"/>
              <a:t> Clinical Decision </a:t>
            </a:r>
            <a:r>
              <a:rPr lang="en-US" sz="1600" dirty="0" smtClean="0"/>
              <a:t>Support</a:t>
            </a:r>
          </a:p>
          <a:p>
            <a:pPr lvl="1"/>
            <a:r>
              <a:rPr lang="en-US" sz="1600" dirty="0" smtClean="0"/>
              <a:t>ELV0002 </a:t>
            </a:r>
            <a:r>
              <a:rPr lang="mr-IN" sz="1600" dirty="0"/>
              <a:t>–</a:t>
            </a:r>
            <a:r>
              <a:rPr lang="en-US" sz="1600" dirty="0"/>
              <a:t> SNOMED Repository Overview</a:t>
            </a:r>
          </a:p>
          <a:p>
            <a:pPr lvl="1"/>
            <a:r>
              <a:rPr lang="en-US" sz="1600" dirty="0"/>
              <a:t>ELV0003 </a:t>
            </a:r>
            <a:r>
              <a:rPr lang="mr-IN" sz="1600" dirty="0"/>
              <a:t>–</a:t>
            </a:r>
            <a:r>
              <a:rPr lang="en-US" sz="1600" dirty="0"/>
              <a:t> Snapshot REST API</a:t>
            </a:r>
          </a:p>
          <a:p>
            <a:pPr lvl="1"/>
            <a:r>
              <a:rPr lang="en-US" sz="1600" dirty="0"/>
              <a:t>ELV0004 </a:t>
            </a:r>
            <a:r>
              <a:rPr lang="mr-IN" sz="1600" dirty="0"/>
              <a:t>–</a:t>
            </a:r>
            <a:r>
              <a:rPr lang="en-US" sz="1600" dirty="0"/>
              <a:t> SNOMED in 5 Minutes</a:t>
            </a:r>
          </a:p>
          <a:p>
            <a:pPr lvl="1"/>
            <a:r>
              <a:rPr lang="en-US" sz="1600" dirty="0"/>
              <a:t>ELV0005 </a:t>
            </a:r>
            <a:r>
              <a:rPr lang="mr-IN" sz="1600" dirty="0"/>
              <a:t>–</a:t>
            </a:r>
            <a:r>
              <a:rPr lang="en-US" sz="1600" dirty="0"/>
              <a:t> SNOMED Database Loader</a:t>
            </a:r>
          </a:p>
          <a:p>
            <a:pPr lvl="1"/>
            <a:r>
              <a:rPr lang="en-US" sz="1600" dirty="0"/>
              <a:t>ELV0006 </a:t>
            </a:r>
            <a:r>
              <a:rPr lang="mr-IN" sz="1600" dirty="0"/>
              <a:t>–</a:t>
            </a:r>
            <a:r>
              <a:rPr lang="en-US" sz="1600" dirty="0"/>
              <a:t> Release Validation Framework</a:t>
            </a:r>
          </a:p>
          <a:p>
            <a:pPr lvl="1"/>
            <a:r>
              <a:rPr lang="en-US" sz="1600" dirty="0"/>
              <a:t>ELV0007 </a:t>
            </a:r>
            <a:r>
              <a:rPr lang="mr-IN" sz="1600" dirty="0"/>
              <a:t>–</a:t>
            </a:r>
            <a:r>
              <a:rPr lang="en-US" sz="1600" dirty="0"/>
              <a:t> Snow Owl </a:t>
            </a:r>
          </a:p>
          <a:p>
            <a:pPr lvl="1"/>
            <a:r>
              <a:rPr lang="en-US" sz="1600" dirty="0"/>
              <a:t>ELV0008 </a:t>
            </a:r>
            <a:r>
              <a:rPr lang="mr-IN" sz="1600" dirty="0"/>
              <a:t>–</a:t>
            </a:r>
            <a:r>
              <a:rPr lang="en-US" sz="1600" dirty="0"/>
              <a:t> SNOMED Query Service</a:t>
            </a:r>
          </a:p>
          <a:p>
            <a:pPr lvl="1"/>
            <a:r>
              <a:rPr lang="en-US" sz="1600" dirty="0"/>
              <a:t>ELV0001 </a:t>
            </a:r>
            <a:r>
              <a:rPr lang="mr-IN" sz="1600" dirty="0"/>
              <a:t>–</a:t>
            </a:r>
            <a:r>
              <a:rPr lang="en-US" sz="1600" dirty="0"/>
              <a:t> Executing ECL Using the SNOMED Query </a:t>
            </a:r>
            <a:r>
              <a:rPr lang="en-US" sz="1600" dirty="0" smtClean="0"/>
              <a:t>Service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58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Developers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8154" y="1423686"/>
            <a:ext cx="5460357" cy="5434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937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SNOMED CT for Developers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354" y="1462312"/>
            <a:ext cx="4779219" cy="539568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8240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SNOMED CT for Data Analysts</a:t>
            </a:r>
          </a:p>
          <a:p>
            <a:pPr lvl="1"/>
            <a:r>
              <a:rPr lang="en-US" dirty="0" smtClean="0"/>
              <a:t>Learning pathway for data analysts who may have </a:t>
            </a:r>
            <a:br>
              <a:rPr lang="en-US" dirty="0" smtClean="0"/>
            </a:br>
            <a:r>
              <a:rPr lang="en-US" dirty="0" smtClean="0"/>
              <a:t>had prior experience with analyzing data using ICD</a:t>
            </a:r>
          </a:p>
          <a:p>
            <a:pPr lvl="1"/>
            <a:r>
              <a:rPr lang="en-US" dirty="0" smtClean="0"/>
              <a:t>Pilot available before end of year</a:t>
            </a:r>
          </a:p>
          <a:p>
            <a:pPr lvl="1"/>
            <a:r>
              <a:rPr lang="en-US" dirty="0" smtClean="0"/>
              <a:t>Topics</a:t>
            </a:r>
          </a:p>
          <a:p>
            <a:pPr lvl="2"/>
            <a:r>
              <a:rPr lang="en-US" dirty="0"/>
              <a:t>Introduction</a:t>
            </a:r>
          </a:p>
          <a:p>
            <a:pPr lvl="3"/>
            <a:r>
              <a:rPr lang="en-US" dirty="0"/>
              <a:t>Overview,  Background,  </a:t>
            </a:r>
            <a:r>
              <a:rPr lang="en-US" dirty="0" smtClean="0"/>
              <a:t>SNOMED CT and ICD</a:t>
            </a:r>
            <a:endParaRPr lang="en-US" dirty="0"/>
          </a:p>
          <a:p>
            <a:pPr lvl="2"/>
            <a:r>
              <a:rPr lang="en-US" dirty="0" smtClean="0"/>
              <a:t>SNOMED CT Features</a:t>
            </a:r>
            <a:endParaRPr lang="en-US" dirty="0"/>
          </a:p>
          <a:p>
            <a:pPr lvl="3"/>
            <a:r>
              <a:rPr lang="en-US" dirty="0"/>
              <a:t>Design,  Reference Sets,  Computable Languages</a:t>
            </a:r>
          </a:p>
          <a:p>
            <a:pPr lvl="2"/>
            <a:r>
              <a:rPr lang="en-US" dirty="0" smtClean="0"/>
              <a:t>SNOMED CT Content</a:t>
            </a:r>
            <a:endParaRPr lang="en-US" dirty="0"/>
          </a:p>
          <a:p>
            <a:pPr lvl="3"/>
            <a:r>
              <a:rPr lang="en-US" dirty="0"/>
              <a:t>Overview,  </a:t>
            </a:r>
            <a:r>
              <a:rPr lang="en-US" dirty="0" smtClean="0"/>
              <a:t>Hierarchies,  Terminology binding</a:t>
            </a:r>
            <a:endParaRPr lang="en-US" dirty="0"/>
          </a:p>
          <a:p>
            <a:pPr lvl="2"/>
            <a:r>
              <a:rPr lang="en-US" dirty="0" smtClean="0"/>
              <a:t>Analytics</a:t>
            </a:r>
            <a:endParaRPr lang="en-US" dirty="0"/>
          </a:p>
          <a:p>
            <a:pPr lvl="3"/>
            <a:r>
              <a:rPr lang="en-US" dirty="0"/>
              <a:t>Overview,  </a:t>
            </a:r>
            <a:r>
              <a:rPr lang="en-US" dirty="0" smtClean="0"/>
              <a:t>Case Studies,  Mapping, Description Logic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79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Education </a:t>
            </a:r>
            <a:r>
              <a:rPr lang="mr-IN" dirty="0" smtClean="0"/>
              <a:t>–</a:t>
            </a:r>
            <a:r>
              <a:rPr lang="en-US" dirty="0" smtClean="0"/>
              <a:t>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5"/>
            <a:ext cx="8229600" cy="5296529"/>
          </a:xfrm>
        </p:spPr>
        <p:txBody>
          <a:bodyPr/>
          <a:lstStyle/>
          <a:p>
            <a:r>
              <a:rPr lang="en-US" dirty="0" smtClean="0"/>
              <a:t>SNOMED CT for Data Analysts</a:t>
            </a:r>
          </a:p>
          <a:p>
            <a:pPr lvl="1"/>
            <a:r>
              <a:rPr lang="en-US" dirty="0"/>
              <a:t>ELP0088 </a:t>
            </a:r>
            <a:r>
              <a:rPr lang="mr-IN" dirty="0"/>
              <a:t>–</a:t>
            </a:r>
            <a:r>
              <a:rPr lang="en-US" dirty="0"/>
              <a:t> Qualifier Value Hierarchy</a:t>
            </a:r>
          </a:p>
          <a:p>
            <a:pPr lvl="1"/>
            <a:r>
              <a:rPr lang="en-US" dirty="0"/>
              <a:t>ELP0104 </a:t>
            </a:r>
            <a:r>
              <a:rPr lang="mr-IN" dirty="0"/>
              <a:t>–</a:t>
            </a:r>
            <a:r>
              <a:rPr lang="en-US" dirty="0"/>
              <a:t> Observable Entity Hierarchy Overview</a:t>
            </a:r>
          </a:p>
          <a:p>
            <a:pPr lvl="1"/>
            <a:r>
              <a:rPr lang="en-US" dirty="0" smtClean="0"/>
              <a:t>ELP0089 </a:t>
            </a:r>
            <a:r>
              <a:rPr lang="mr-IN" dirty="0"/>
              <a:t>–</a:t>
            </a:r>
            <a:r>
              <a:rPr lang="en-US" dirty="0"/>
              <a:t> Introduction to SNOMED CT and ICD</a:t>
            </a:r>
          </a:p>
          <a:p>
            <a:pPr lvl="1"/>
            <a:r>
              <a:rPr lang="en-US" dirty="0"/>
              <a:t>ELP0090 </a:t>
            </a:r>
            <a:r>
              <a:rPr lang="mr-IN" dirty="0"/>
              <a:t>–</a:t>
            </a:r>
            <a:r>
              <a:rPr lang="en-US" dirty="0"/>
              <a:t> Comparing Features of SNOMED CT and ICD</a:t>
            </a:r>
          </a:p>
          <a:p>
            <a:pPr lvl="1"/>
            <a:r>
              <a:rPr lang="en-US" dirty="0"/>
              <a:t>ELP0091 </a:t>
            </a:r>
            <a:r>
              <a:rPr lang="mr-IN" dirty="0"/>
              <a:t>–</a:t>
            </a:r>
            <a:r>
              <a:rPr lang="en-US" dirty="0"/>
              <a:t> Data Analysis with SNOMED CT and ICD</a:t>
            </a:r>
          </a:p>
          <a:p>
            <a:pPr lvl="1"/>
            <a:r>
              <a:rPr lang="en-US" dirty="0" smtClean="0"/>
              <a:t>ELP0117 </a:t>
            </a:r>
            <a:r>
              <a:rPr lang="mr-IN" dirty="0"/>
              <a:t>–</a:t>
            </a:r>
            <a:r>
              <a:rPr lang="en-US" dirty="0"/>
              <a:t> Introduction to Reference Sets</a:t>
            </a:r>
          </a:p>
          <a:p>
            <a:pPr lvl="1"/>
            <a:r>
              <a:rPr lang="en-US" dirty="0" smtClean="0"/>
              <a:t>Still to be developed</a:t>
            </a:r>
          </a:p>
          <a:p>
            <a:pPr lvl="2"/>
            <a:r>
              <a:rPr lang="en-US" dirty="0" smtClean="0"/>
              <a:t>SNOMED for Data Analysts Introduction</a:t>
            </a:r>
          </a:p>
          <a:p>
            <a:pPr lvl="2"/>
            <a:r>
              <a:rPr lang="en-US" dirty="0" smtClean="0"/>
              <a:t>Practical exercises</a:t>
            </a:r>
            <a:endParaRPr lang="en-US" dirty="0"/>
          </a:p>
          <a:p>
            <a:pPr lvl="2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049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for Data Analysts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9311" y="1442403"/>
            <a:ext cx="5624850" cy="526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93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</a:t>
            </a:r>
            <a:r>
              <a:rPr lang="en-US" dirty="0" smtClean="0"/>
              <a:t>access</a:t>
            </a:r>
          </a:p>
          <a:p>
            <a:r>
              <a:rPr lang="en-US" dirty="0" smtClean="0"/>
              <a:t>SNOMED </a:t>
            </a:r>
            <a:r>
              <a:rPr lang="en-US" dirty="0"/>
              <a:t>CT for developers</a:t>
            </a:r>
          </a:p>
          <a:p>
            <a:r>
              <a:rPr lang="en-US" dirty="0"/>
              <a:t>SNOMED CT for data analysts</a:t>
            </a:r>
          </a:p>
          <a:p>
            <a:r>
              <a:rPr lang="en-US" dirty="0" smtClean="0"/>
              <a:t>Sharing or translation opportunities</a:t>
            </a:r>
            <a:endParaRPr lang="en-US" dirty="0"/>
          </a:p>
          <a:p>
            <a:r>
              <a:rPr lang="en-US" dirty="0"/>
              <a:t>Practical exercises</a:t>
            </a:r>
          </a:p>
          <a:p>
            <a:r>
              <a:rPr lang="en-US" dirty="0" smtClean="0"/>
              <a:t>Potential </a:t>
            </a:r>
            <a:r>
              <a:rPr lang="en-US" dirty="0"/>
              <a:t>approaches to CME/CPD accreditation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2" y="4701176"/>
            <a:ext cx="2570378" cy="22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05545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Access and Learning Pathways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buNone/>
            </a:pPr>
            <a:r>
              <a:rPr lang="en-US" sz="2000" dirty="0" smtClean="0"/>
              <a:t>Example feedback so far:</a:t>
            </a:r>
          </a:p>
          <a:p>
            <a:r>
              <a:rPr lang="en-US" sz="2000" dirty="0" smtClean="0"/>
              <a:t>Australia</a:t>
            </a:r>
          </a:p>
          <a:p>
            <a:pPr lvl="1"/>
            <a:r>
              <a:rPr lang="en-US" sz="1600" dirty="0" smtClean="0"/>
              <a:t>Learning pathway approach is great</a:t>
            </a:r>
          </a:p>
          <a:p>
            <a:pPr lvl="1"/>
            <a:r>
              <a:rPr lang="en-US" sz="1600" dirty="0" smtClean="0"/>
              <a:t>Add practical exercises, discussion forums, links to FAQs, scheduled webinars on specific topics</a:t>
            </a:r>
          </a:p>
          <a:p>
            <a:r>
              <a:rPr lang="en-US" sz="2000" dirty="0" smtClean="0"/>
              <a:t>Canada</a:t>
            </a:r>
          </a:p>
          <a:p>
            <a:pPr lvl="1"/>
            <a:r>
              <a:rPr lang="en-US" sz="1600" dirty="0" smtClean="0"/>
              <a:t>Issues with completion tracking (now fixed)</a:t>
            </a:r>
          </a:p>
          <a:p>
            <a:pPr lvl="1"/>
            <a:r>
              <a:rPr lang="en-US" sz="1600" dirty="0" smtClean="0"/>
              <a:t>Is there a way to be notified when new presentations become available? And date of last edit?</a:t>
            </a:r>
          </a:p>
          <a:p>
            <a:r>
              <a:rPr lang="en-US" sz="2000" dirty="0" smtClean="0"/>
              <a:t>Netherlands</a:t>
            </a:r>
          </a:p>
          <a:p>
            <a:pPr lvl="1"/>
            <a:r>
              <a:rPr lang="en-US" sz="1600" dirty="0" smtClean="0"/>
              <a:t>Impressed by the content </a:t>
            </a:r>
            <a:r>
              <a:rPr lang="mr-IN" sz="1600" dirty="0" smtClean="0"/>
              <a:t>–</a:t>
            </a:r>
            <a:r>
              <a:rPr lang="en-US" sz="1600" dirty="0" smtClean="0"/>
              <a:t> very useful to developers</a:t>
            </a:r>
          </a:p>
          <a:p>
            <a:pPr lvl="1"/>
            <a:r>
              <a:rPr lang="en-US" sz="1600" dirty="0" smtClean="0"/>
              <a:t>How should developers participate in course?</a:t>
            </a:r>
          </a:p>
          <a:p>
            <a:pPr lvl="1"/>
            <a:r>
              <a:rPr lang="en-US" sz="1600" dirty="0" smtClean="0"/>
              <a:t>More use-case specific presentations (e.g. </a:t>
            </a:r>
            <a:r>
              <a:rPr lang="en-US" sz="1600" dirty="0" err="1" smtClean="0"/>
              <a:t>refsets</a:t>
            </a:r>
            <a:r>
              <a:rPr lang="en-US" sz="1600" dirty="0" smtClean="0"/>
              <a:t>)</a:t>
            </a:r>
          </a:p>
          <a:p>
            <a:pPr lvl="1"/>
            <a:r>
              <a:rPr lang="en-US" sz="1600" dirty="0" smtClean="0"/>
              <a:t>More on expressions and terminology services</a:t>
            </a:r>
          </a:p>
          <a:p>
            <a:r>
              <a:rPr lang="en-US" sz="2000" dirty="0" smtClean="0"/>
              <a:t>UK</a:t>
            </a:r>
          </a:p>
          <a:p>
            <a:pPr lvl="1"/>
            <a:r>
              <a:rPr lang="en-US" sz="1600" dirty="0" smtClean="0"/>
              <a:t>Clinical courses, bite size, role based, and sharing</a:t>
            </a:r>
          </a:p>
          <a:p>
            <a:r>
              <a:rPr lang="en-US" sz="2000" dirty="0" smtClean="0"/>
              <a:t>Other: </a:t>
            </a:r>
            <a:r>
              <a:rPr lang="en-US" sz="1800" dirty="0" smtClean="0"/>
              <a:t>Simplification of front page</a:t>
            </a:r>
            <a:endParaRPr lang="en-US" sz="2000" dirty="0" smtClean="0"/>
          </a:p>
          <a:p>
            <a:pPr lvl="1"/>
            <a:r>
              <a:rPr lang="en-US" sz="1600" dirty="0" smtClean="0"/>
              <a:t>Boundary between Developers and Data Analyst pathways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2" y="4701176"/>
            <a:ext cx="2570378" cy="22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4489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Sharing or Translation Opportunities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best way to facilitate greater sharing of:</a:t>
            </a:r>
          </a:p>
          <a:p>
            <a:pPr lvl="1"/>
            <a:r>
              <a:rPr lang="en-US" dirty="0" smtClean="0"/>
              <a:t>Localized SNOMED education resources?</a:t>
            </a:r>
          </a:p>
          <a:p>
            <a:pPr lvl="2"/>
            <a:r>
              <a:rPr lang="en-US" dirty="0" smtClean="0"/>
              <a:t>UK, Canada, Australia  and others have offered to share localized material with other members</a:t>
            </a:r>
          </a:p>
          <a:p>
            <a:pPr lvl="1"/>
            <a:r>
              <a:rPr lang="en-US" dirty="0" smtClean="0"/>
              <a:t>Translated education materials and documents?</a:t>
            </a:r>
          </a:p>
          <a:p>
            <a:pPr lvl="2"/>
            <a:r>
              <a:rPr lang="en-US" dirty="0" smtClean="0"/>
              <a:t>Translated education materials on E-Learning Server</a:t>
            </a:r>
          </a:p>
          <a:p>
            <a:pPr lvl="2"/>
            <a:r>
              <a:rPr lang="en-US" dirty="0" smtClean="0"/>
              <a:t>Offers of translated guides and specifications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2" y="4701176"/>
            <a:ext cx="2570378" cy="22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22344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Exercises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Considerations in developing practical exercises </a:t>
            </a:r>
            <a:br>
              <a:rPr lang="en-US" dirty="0" smtClean="0"/>
            </a:br>
            <a:r>
              <a:rPr lang="en-US" dirty="0" smtClean="0"/>
              <a:t>for the Developers and Data Analyst pathways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3622" y="4701176"/>
            <a:ext cx="2570378" cy="22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4349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</a:t>
            </a:r>
            <a:r>
              <a:rPr lang="en-US" dirty="0" err="1" smtClean="0"/>
              <a:t>Workplan</a:t>
            </a:r>
            <a:r>
              <a:rPr lang="en-US" dirty="0" smtClean="0"/>
              <a:t>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Confluence space: </a:t>
            </a:r>
            <a:r>
              <a:rPr lang="en-US" dirty="0" smtClean="0">
                <a:hlinkClick r:id="rId2"/>
              </a:rPr>
              <a:t>http://snomed.org/elag</a:t>
            </a:r>
            <a:r>
              <a:rPr lang="en-US" dirty="0" smtClean="0"/>
              <a:t> </a:t>
            </a:r>
          </a:p>
          <a:p>
            <a:pPr>
              <a:spcBef>
                <a:spcPts val="1300"/>
              </a:spcBef>
            </a:pPr>
            <a:r>
              <a:rPr lang="en-US" dirty="0" smtClean="0"/>
              <a:t>Objectives</a:t>
            </a:r>
            <a:endParaRPr lang="en-US" dirty="0"/>
          </a:p>
          <a:p>
            <a:pPr lvl="1"/>
            <a:r>
              <a:rPr lang="en-US" sz="1800" dirty="0"/>
              <a:t>To review and provide </a:t>
            </a:r>
            <a:r>
              <a:rPr lang="en-US" sz="1800" dirty="0" smtClean="0"/>
              <a:t>advice </a:t>
            </a:r>
            <a:r>
              <a:rPr lang="en-US" sz="1800" dirty="0"/>
              <a:t>on the pilot approach to open access</a:t>
            </a:r>
          </a:p>
          <a:p>
            <a:pPr lvl="1"/>
            <a:r>
              <a:rPr lang="en-US" sz="1800" dirty="0"/>
              <a:t>To review and provide </a:t>
            </a:r>
            <a:r>
              <a:rPr lang="en-US" sz="1800" dirty="0" smtClean="0"/>
              <a:t>advice </a:t>
            </a:r>
            <a:r>
              <a:rPr lang="en-US" sz="1800" dirty="0"/>
              <a:t>on pilot learning </a:t>
            </a:r>
            <a:r>
              <a:rPr lang="en-US" sz="1800" dirty="0" smtClean="0"/>
              <a:t>pathways </a:t>
            </a:r>
            <a:r>
              <a:rPr lang="en-US" sz="1800" dirty="0"/>
              <a:t>for </a:t>
            </a:r>
            <a:r>
              <a:rPr lang="en-US" sz="1800" dirty="0" smtClean="0"/>
              <a:t>software developers and data analysts</a:t>
            </a:r>
            <a:endParaRPr lang="en-US" sz="1800" dirty="0"/>
          </a:p>
          <a:p>
            <a:pPr lvl="1"/>
            <a:r>
              <a:rPr lang="en-US" sz="1800" dirty="0" smtClean="0"/>
              <a:t>Advise </a:t>
            </a:r>
            <a:r>
              <a:rPr lang="en-US" sz="1800" dirty="0"/>
              <a:t>on national and international priorities and activities to increase understanding of SNOMED CT</a:t>
            </a:r>
          </a:p>
          <a:p>
            <a:pPr lvl="1"/>
            <a:r>
              <a:rPr lang="en-US" sz="1800" dirty="0" smtClean="0"/>
              <a:t>Sharing </a:t>
            </a:r>
            <a:r>
              <a:rPr lang="en-US" sz="1800" dirty="0"/>
              <a:t>of eLearning materials for translation </a:t>
            </a:r>
            <a:r>
              <a:rPr lang="en-US" sz="1800" dirty="0" smtClean="0"/>
              <a:t>and national </a:t>
            </a:r>
            <a:r>
              <a:rPr lang="en-US" sz="1800" dirty="0"/>
              <a:t>use</a:t>
            </a:r>
          </a:p>
          <a:p>
            <a:pPr>
              <a:spcBef>
                <a:spcPts val="1300"/>
              </a:spcBef>
            </a:pPr>
            <a:r>
              <a:rPr lang="en-US" dirty="0"/>
              <a:t>Meetings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April 2017 </a:t>
            </a:r>
            <a:r>
              <a:rPr lang="mr-IN" sz="1800" dirty="0"/>
              <a:t>–</a:t>
            </a:r>
            <a:r>
              <a:rPr lang="en-US" sz="1800" dirty="0"/>
              <a:t> London, UK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August 2017 </a:t>
            </a:r>
            <a:r>
              <a:rPr lang="mr-IN" sz="1800" dirty="0"/>
              <a:t>–</a:t>
            </a:r>
            <a:r>
              <a:rPr lang="en-US" sz="1800" dirty="0"/>
              <a:t> Teleconference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b="1" dirty="0"/>
              <a:t>October 2017 </a:t>
            </a:r>
            <a:r>
              <a:rPr lang="mr-IN" sz="1800" b="1" dirty="0"/>
              <a:t>–</a:t>
            </a:r>
            <a:r>
              <a:rPr lang="en-US" sz="1800" b="1" dirty="0"/>
              <a:t> Bratislava, Slovak Republic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sz="1800" dirty="0"/>
              <a:t>December 2017 - Teleconference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7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E-Learning Practical Exercises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049520"/>
            <a:ext cx="8229600" cy="1379876"/>
          </a:xfrm>
        </p:spPr>
        <p:txBody>
          <a:bodyPr/>
          <a:lstStyle/>
          <a:p>
            <a:r>
              <a:rPr lang="da-DK" dirty="0" err="1" smtClean="0"/>
              <a:t>Exercises</a:t>
            </a:r>
            <a:r>
              <a:rPr lang="da-DK" dirty="0" smtClean="0"/>
              <a:t> and </a:t>
            </a:r>
            <a:r>
              <a:rPr lang="da-DK" dirty="0" err="1" smtClean="0"/>
              <a:t>Assessments</a:t>
            </a:r>
            <a:endParaRPr lang="da-DK" dirty="0"/>
          </a:p>
          <a:p>
            <a:r>
              <a:rPr lang="da-DK" dirty="0" err="1" smtClean="0"/>
              <a:t>Approaches</a:t>
            </a:r>
            <a:r>
              <a:rPr lang="da-DK" dirty="0" smtClean="0"/>
              <a:t> </a:t>
            </a:r>
            <a:r>
              <a:rPr lang="da-DK" dirty="0"/>
              <a:t>to practical </a:t>
            </a:r>
            <a:r>
              <a:rPr lang="da-DK" dirty="0" err="1" smtClean="0"/>
              <a:t>exercises</a:t>
            </a:r>
            <a:endParaRPr lang="da-DK" dirty="0" smtClean="0"/>
          </a:p>
          <a:p>
            <a:r>
              <a:rPr lang="da-DK" dirty="0" err="1" smtClean="0"/>
              <a:t>Discussion</a:t>
            </a:r>
            <a:r>
              <a:rPr lang="da-DK" dirty="0" smtClean="0"/>
              <a:t> </a:t>
            </a:r>
            <a:r>
              <a:rPr lang="da-DK" dirty="0" err="1" smtClean="0"/>
              <a:t>about</a:t>
            </a:r>
            <a:r>
              <a:rPr lang="da-DK" dirty="0" smtClean="0"/>
              <a:t> </a:t>
            </a:r>
            <a:r>
              <a:rPr lang="da-DK" dirty="0" err="1" smtClean="0"/>
              <a:t>approaches</a:t>
            </a:r>
            <a:r>
              <a:rPr lang="da-DK" dirty="0" smtClean="0"/>
              <a:t> and types of </a:t>
            </a:r>
            <a:r>
              <a:rPr lang="da-DK" dirty="0" err="1" smtClean="0"/>
              <a:t>exercises</a:t>
            </a:r>
            <a:endParaRPr lang="da-DK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6160" y="1776094"/>
            <a:ext cx="3950606" cy="345678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195241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en-US" sz="2000" dirty="0">
                <a:solidFill>
                  <a:srgbClr val="777777"/>
                </a:solidFill>
                <a:latin typeface="Arial" charset="0"/>
              </a:rPr>
              <a:t>Old Chinese proverb:</a:t>
            </a:r>
          </a:p>
          <a:p>
            <a:pPr algn="ctr" fontAlgn="base"/>
            <a:r>
              <a:rPr lang="en-US" sz="2000" dirty="0">
                <a:solidFill>
                  <a:srgbClr val="777777"/>
                </a:solidFill>
                <a:latin typeface="Arial" charset="0"/>
              </a:rPr>
              <a:t>“Tell me and I will forget.</a:t>
            </a:r>
            <a:br>
              <a:rPr lang="en-US" sz="2000" dirty="0">
                <a:solidFill>
                  <a:srgbClr val="777777"/>
                </a:solidFill>
                <a:latin typeface="Arial" charset="0"/>
              </a:rPr>
            </a:br>
            <a:r>
              <a:rPr lang="en-US" sz="2000" dirty="0">
                <a:solidFill>
                  <a:srgbClr val="777777"/>
                </a:solidFill>
                <a:latin typeface="Arial" charset="0"/>
              </a:rPr>
              <a:t>Show me and I will remember.</a:t>
            </a:r>
            <a:br>
              <a:rPr lang="en-US" sz="2000" dirty="0">
                <a:solidFill>
                  <a:srgbClr val="777777"/>
                </a:solidFill>
                <a:latin typeface="Arial" charset="0"/>
              </a:rPr>
            </a:br>
            <a:r>
              <a:rPr lang="en-US" sz="2000" dirty="0">
                <a:solidFill>
                  <a:srgbClr val="777777"/>
                </a:solidFill>
                <a:latin typeface="Arial" charset="0"/>
              </a:rPr>
              <a:t>Involve me and I will understand.</a:t>
            </a:r>
            <a:br>
              <a:rPr lang="en-US" sz="2000" dirty="0">
                <a:solidFill>
                  <a:srgbClr val="777777"/>
                </a:solidFill>
                <a:latin typeface="Arial" charset="0"/>
              </a:rPr>
            </a:br>
            <a:r>
              <a:rPr lang="en-US" sz="2000" dirty="0">
                <a:solidFill>
                  <a:srgbClr val="777777"/>
                </a:solidFill>
                <a:latin typeface="Arial" charset="0"/>
              </a:rPr>
              <a:t>Step back and I will act.”</a:t>
            </a:r>
            <a:endParaRPr lang="en-US" sz="2000" b="0" i="0" dirty="0">
              <a:solidFill>
                <a:srgbClr val="777777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200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Assessment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dirty="0"/>
              <a:t>Practical Exercises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Exercises and Assessments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200416" y="1545756"/>
            <a:ext cx="4609890" cy="234043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Assessments determine </a:t>
            </a:r>
            <a:r>
              <a:rPr lang="en-US" dirty="0"/>
              <a:t>whether or not the goals of education are being </a:t>
            </a:r>
            <a:r>
              <a:rPr lang="en-US" dirty="0" smtClean="0"/>
              <a:t>met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 smtClean="0"/>
              <a:t>Assignments </a:t>
            </a:r>
            <a:r>
              <a:rPr lang="en-US" dirty="0"/>
              <a:t>increase the knowledge and practical skills of students</a:t>
            </a:r>
          </a:p>
          <a:p>
            <a:r>
              <a:rPr lang="en-US" dirty="0"/>
              <a:t>Students learn a lot more when they read or practice something by themselves</a:t>
            </a:r>
          </a:p>
          <a:p>
            <a:r>
              <a:rPr lang="en-US" dirty="0"/>
              <a:t>A practice assignment also prepares students for assessments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237" y="2082800"/>
            <a:ext cx="1808480" cy="2225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23598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Exercises </a:t>
            </a:r>
            <a:r>
              <a:rPr lang="en-US" dirty="0"/>
              <a:t>and Assessments</a:t>
            </a:r>
          </a:p>
        </p:txBody>
      </p:sp>
      <p:graphicFrame>
        <p:nvGraphicFramePr>
          <p:cNvPr id="468" name="Diagram 467"/>
          <p:cNvGraphicFramePr/>
          <p:nvPr>
            <p:extLst/>
          </p:nvPr>
        </p:nvGraphicFramePr>
        <p:xfrm>
          <a:off x="454952" y="4883568"/>
          <a:ext cx="8517716" cy="59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515966" y="2010875"/>
            <a:ext cx="8353714" cy="2373591"/>
            <a:chOff x="74004" y="2117129"/>
            <a:chExt cx="9552375" cy="3196551"/>
          </a:xfrm>
        </p:grpSpPr>
        <p:sp>
          <p:nvSpPr>
            <p:cNvPr id="36" name="Oval 35"/>
            <p:cNvSpPr/>
            <p:nvPr/>
          </p:nvSpPr>
          <p:spPr>
            <a:xfrm>
              <a:off x="3257725" y="243973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37" name="Oval 36"/>
            <p:cNvSpPr/>
            <p:nvPr/>
          </p:nvSpPr>
          <p:spPr>
            <a:xfrm>
              <a:off x="3816525" y="296297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761405" y="225685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7392845" y="281565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6" name="Oval 45"/>
            <p:cNvSpPr/>
            <p:nvPr/>
          </p:nvSpPr>
          <p:spPr>
            <a:xfrm>
              <a:off x="8134525" y="229241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s-IS" sz="1400" dirty="0" smtClean="0">
                  <a:solidFill>
                    <a:srgbClr val="21208A"/>
                  </a:solidFill>
                </a:rPr>
                <a:t>…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8" name="Oval 47"/>
            <p:cNvSpPr/>
            <p:nvPr/>
          </p:nvSpPr>
          <p:spPr>
            <a:xfrm>
              <a:off x="2910555" y="4167615"/>
              <a:ext cx="2113280" cy="101600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E-Learning Presentation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7796705" y="4196736"/>
              <a:ext cx="1666240" cy="101600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s-IS" sz="1400" dirty="0" smtClean="0">
                  <a:solidFill>
                    <a:srgbClr val="21208A"/>
                  </a:solidFill>
                </a:rPr>
                <a:t>….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cxnSp>
          <p:nvCxnSpPr>
            <p:cNvPr id="54" name="Straight Connector 53"/>
            <p:cNvCxnSpPr>
              <a:stCxn id="39" idx="4"/>
            </p:cNvCxnSpPr>
            <p:nvPr/>
          </p:nvCxnSpPr>
          <p:spPr>
            <a:xfrm>
              <a:off x="3603165" y="3079818"/>
              <a:ext cx="314960" cy="1088049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stCxn id="43" idx="4"/>
            </p:cNvCxnSpPr>
            <p:nvPr/>
          </p:nvCxnSpPr>
          <p:spPr>
            <a:xfrm flipH="1">
              <a:off x="3918125" y="3603058"/>
              <a:ext cx="243840" cy="564809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>
              <a:stCxn id="39" idx="4"/>
              <a:endCxn id="48" idx="0"/>
            </p:cNvCxnSpPr>
            <p:nvPr/>
          </p:nvCxnSpPr>
          <p:spPr>
            <a:xfrm flipH="1">
              <a:off x="3967195" y="2896938"/>
              <a:ext cx="1139650" cy="1270677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5188125" y="2944392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5960285" y="2798463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6651165" y="232289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5369045" y="4132487"/>
              <a:ext cx="2113280" cy="101600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E-Learning Presentation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cxnSp>
          <p:nvCxnSpPr>
            <p:cNvPr id="60" name="Straight Connector 59"/>
            <p:cNvCxnSpPr>
              <a:endCxn id="60" idx="0"/>
            </p:cNvCxnSpPr>
            <p:nvPr/>
          </p:nvCxnSpPr>
          <p:spPr>
            <a:xfrm>
              <a:off x="6305725" y="3438543"/>
              <a:ext cx="157480" cy="762344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>
              <a:endCxn id="60" idx="0"/>
            </p:cNvCxnSpPr>
            <p:nvPr/>
          </p:nvCxnSpPr>
          <p:spPr>
            <a:xfrm flipH="1">
              <a:off x="6463205" y="2962978"/>
              <a:ext cx="533400" cy="1237909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>
              <a:stCxn id="54" idx="4"/>
              <a:endCxn id="61" idx="0"/>
            </p:cNvCxnSpPr>
            <p:nvPr/>
          </p:nvCxnSpPr>
          <p:spPr>
            <a:xfrm>
              <a:off x="7738285" y="3455738"/>
              <a:ext cx="1041400" cy="725758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>
              <a:stCxn id="56" idx="4"/>
              <a:endCxn id="61" idx="0"/>
            </p:cNvCxnSpPr>
            <p:nvPr/>
          </p:nvCxnSpPr>
          <p:spPr>
            <a:xfrm>
              <a:off x="8479965" y="2932498"/>
              <a:ext cx="299720" cy="1248998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313865" y="2911372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65" name="Oval 64"/>
            <p:cNvSpPr/>
            <p:nvPr/>
          </p:nvSpPr>
          <p:spPr>
            <a:xfrm>
              <a:off x="1086025" y="2765443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66" name="Oval 65"/>
            <p:cNvSpPr/>
            <p:nvPr/>
          </p:nvSpPr>
          <p:spPr>
            <a:xfrm>
              <a:off x="1776905" y="2289878"/>
              <a:ext cx="690880" cy="64008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LO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418005" y="4164560"/>
              <a:ext cx="2113280" cy="1016000"/>
            </a:xfrm>
            <a:prstGeom prst="ellipse">
              <a:avLst/>
            </a:prstGeom>
            <a:noFill/>
            <a:ln>
              <a:solidFill>
                <a:srgbClr val="229BB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 smtClean="0">
                  <a:solidFill>
                    <a:srgbClr val="21208A"/>
                  </a:solidFill>
                </a:rPr>
                <a:t>E-Learning Presentation</a:t>
              </a:r>
              <a:endParaRPr lang="en-US" sz="1400" dirty="0">
                <a:solidFill>
                  <a:srgbClr val="21208A"/>
                </a:solidFill>
              </a:endParaRPr>
            </a:p>
          </p:txBody>
        </p:sp>
        <p:cxnSp>
          <p:nvCxnSpPr>
            <p:cNvPr id="68" name="Straight Connector 67"/>
            <p:cNvCxnSpPr/>
            <p:nvPr/>
          </p:nvCxnSpPr>
          <p:spPr>
            <a:xfrm>
              <a:off x="659305" y="3551452"/>
              <a:ext cx="929640" cy="616415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>
              <a:off x="1431465" y="3405523"/>
              <a:ext cx="157480" cy="762344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flipH="1">
              <a:off x="1588945" y="2929958"/>
              <a:ext cx="533400" cy="1237909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>
              <a:stCxn id="40" idx="4"/>
              <a:endCxn id="49" idx="0"/>
            </p:cNvCxnSpPr>
            <p:nvPr/>
          </p:nvCxnSpPr>
          <p:spPr>
            <a:xfrm>
              <a:off x="5533565" y="3584472"/>
              <a:ext cx="892120" cy="548015"/>
            </a:xfrm>
            <a:prstGeom prst="line">
              <a:avLst/>
            </a:prstGeom>
            <a:ln>
              <a:solidFill>
                <a:srgbClr val="126F8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Rounded Rectangle 468"/>
            <p:cNvSpPr/>
            <p:nvPr/>
          </p:nvSpPr>
          <p:spPr>
            <a:xfrm>
              <a:off x="74004" y="2117129"/>
              <a:ext cx="9552375" cy="3196551"/>
            </a:xfrm>
            <a:prstGeom prst="roundRect">
              <a:avLst/>
            </a:prstGeom>
            <a:noFill/>
            <a:ln>
              <a:solidFill>
                <a:srgbClr val="229BB8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/>
            </a:p>
          </p:txBody>
        </p:sp>
      </p:grpSp>
      <p:sp>
        <p:nvSpPr>
          <p:cNvPr id="31" name="Oval 30"/>
          <p:cNvSpPr/>
          <p:nvPr/>
        </p:nvSpPr>
        <p:spPr>
          <a:xfrm>
            <a:off x="3737916" y="671658"/>
            <a:ext cx="2366037" cy="622015"/>
          </a:xfrm>
          <a:prstGeom prst="ellipse">
            <a:avLst/>
          </a:prstGeom>
          <a:gradFill flip="none" rotWithShape="1">
            <a:gsLst>
              <a:gs pos="0">
                <a:srgbClr val="229BB8">
                  <a:tint val="66000"/>
                  <a:satMod val="160000"/>
                  <a:alpha val="9000"/>
                </a:srgbClr>
              </a:gs>
              <a:gs pos="50000">
                <a:srgbClr val="229BB8">
                  <a:tint val="44500"/>
                  <a:satMod val="160000"/>
                </a:srgbClr>
              </a:gs>
              <a:gs pos="100000">
                <a:srgbClr val="229BB8">
                  <a:tint val="23500"/>
                  <a:satMod val="160000"/>
                </a:srgbClr>
              </a:gs>
            </a:gsLst>
            <a:lin ang="16200000" scaled="1"/>
            <a:tileRect/>
          </a:gradFill>
          <a:ln>
            <a:solidFill>
              <a:srgbClr val="126F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>
                <a:solidFill>
                  <a:srgbClr val="002060"/>
                </a:solidFill>
              </a:rPr>
              <a:t>Learning Goal</a:t>
            </a:r>
            <a:endParaRPr lang="en-US">
              <a:solidFill>
                <a:srgbClr val="002060"/>
              </a:solidFill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>
            <a:off x="4920935" y="1293673"/>
            <a:ext cx="1" cy="717202"/>
          </a:xfrm>
          <a:prstGeom prst="line">
            <a:avLst/>
          </a:prstGeom>
          <a:ln w="19050">
            <a:solidFill>
              <a:srgbClr val="126F86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4521200" y="1293673"/>
            <a:ext cx="399735" cy="515538"/>
          </a:xfrm>
          <a:prstGeom prst="line">
            <a:avLst/>
          </a:prstGeom>
          <a:ln w="19050">
            <a:solidFill>
              <a:srgbClr val="126F8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4114800" y="1293673"/>
            <a:ext cx="806135" cy="515538"/>
          </a:xfrm>
          <a:prstGeom prst="line">
            <a:avLst/>
          </a:prstGeom>
          <a:ln w="19050">
            <a:solidFill>
              <a:srgbClr val="126F8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920935" y="1293673"/>
            <a:ext cx="672035" cy="515538"/>
          </a:xfrm>
          <a:prstGeom prst="line">
            <a:avLst/>
          </a:prstGeom>
          <a:ln w="19050">
            <a:solidFill>
              <a:srgbClr val="126F8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920935" y="1293673"/>
            <a:ext cx="282832" cy="515538"/>
          </a:xfrm>
          <a:prstGeom prst="line">
            <a:avLst/>
          </a:prstGeom>
          <a:ln w="19050">
            <a:solidFill>
              <a:srgbClr val="126F86"/>
            </a:solidFill>
            <a:prstDash val="sysDash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Diagram 40"/>
          <p:cNvGraphicFramePr/>
          <p:nvPr>
            <p:extLst/>
          </p:nvPr>
        </p:nvGraphicFramePr>
        <p:xfrm>
          <a:off x="449929" y="6012606"/>
          <a:ext cx="8517716" cy="5913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4952" y="4514273"/>
            <a:ext cx="189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C18033"/>
                </a:solidFill>
              </a:rPr>
              <a:t>Assessment</a:t>
            </a:r>
            <a:endParaRPr lang="en-US" sz="1600">
              <a:solidFill>
                <a:srgbClr val="C18033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54952" y="5659591"/>
            <a:ext cx="18920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C18033"/>
                </a:solidFill>
              </a:rPr>
              <a:t>Exercises</a:t>
            </a:r>
            <a:endParaRPr lang="en-US" sz="1600" dirty="0">
              <a:solidFill>
                <a:srgbClr val="C18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407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Feedback?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/>
          <a:lstStyle/>
          <a:p>
            <a:r>
              <a:rPr lang="en-US" dirty="0"/>
              <a:t>Feedback is information a student receives after they have completed a piece of </a:t>
            </a:r>
            <a:r>
              <a:rPr lang="en-US" dirty="0" smtClean="0"/>
              <a:t>work</a:t>
            </a:r>
          </a:p>
          <a:p>
            <a:pPr lvl="1"/>
            <a:r>
              <a:rPr lang="en-US" dirty="0"/>
              <a:t>It helps students understand the subject </a:t>
            </a:r>
            <a:r>
              <a:rPr lang="en-US" dirty="0" smtClean="0"/>
              <a:t>being </a:t>
            </a:r>
            <a:r>
              <a:rPr lang="en-US" dirty="0"/>
              <a:t>studied and gives them clear guidance on how to improve their </a:t>
            </a:r>
            <a:r>
              <a:rPr lang="en-US" dirty="0" smtClean="0"/>
              <a:t>learning</a:t>
            </a:r>
          </a:p>
          <a:p>
            <a:pPr lvl="1"/>
            <a:r>
              <a:rPr lang="en-US" dirty="0"/>
              <a:t>F</a:t>
            </a:r>
            <a:r>
              <a:rPr lang="en-US" dirty="0" smtClean="0"/>
              <a:t>eedback </a:t>
            </a:r>
            <a:r>
              <a:rPr lang="en-US" dirty="0"/>
              <a:t>allows students to </a:t>
            </a:r>
            <a:endParaRPr lang="en-US" dirty="0" smtClean="0"/>
          </a:p>
          <a:p>
            <a:pPr lvl="2"/>
            <a:r>
              <a:rPr lang="en-US" dirty="0" smtClean="0"/>
              <a:t>Reflect </a:t>
            </a:r>
            <a:r>
              <a:rPr lang="en-US" dirty="0"/>
              <a:t>on their </a:t>
            </a:r>
            <a:r>
              <a:rPr lang="en-US" dirty="0" smtClean="0"/>
              <a:t>learning</a:t>
            </a:r>
            <a:endParaRPr lang="en-US" dirty="0"/>
          </a:p>
          <a:p>
            <a:pPr lvl="2"/>
            <a:r>
              <a:rPr lang="en-US" dirty="0" smtClean="0"/>
              <a:t>Clarifies </a:t>
            </a:r>
            <a:r>
              <a:rPr lang="en-US" dirty="0"/>
              <a:t>areas where students can </a:t>
            </a:r>
            <a:r>
              <a:rPr lang="en-US" dirty="0" smtClean="0"/>
              <a:t>improve</a:t>
            </a:r>
          </a:p>
          <a:p>
            <a:pPr lvl="2"/>
            <a:r>
              <a:rPr lang="en-US" dirty="0" smtClean="0"/>
              <a:t>Provides </a:t>
            </a:r>
            <a:r>
              <a:rPr lang="en-US" dirty="0"/>
              <a:t>students the opportunity to self-assess their skills and </a:t>
            </a:r>
            <a:r>
              <a:rPr lang="en-US" dirty="0" smtClean="0"/>
              <a:t>capabilities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2320" y="4201160"/>
            <a:ext cx="3012440" cy="301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87905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Exercise - Approaches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5000660"/>
          </a:xfrm>
        </p:spPr>
        <p:txBody>
          <a:bodyPr/>
          <a:lstStyle/>
          <a:p>
            <a:r>
              <a:rPr lang="en-US" dirty="0" smtClean="0"/>
              <a:t>Document-based</a:t>
            </a:r>
          </a:p>
          <a:p>
            <a:pPr lvl="1"/>
            <a:r>
              <a:rPr lang="en-US" dirty="0" smtClean="0"/>
              <a:t>Document with instructions</a:t>
            </a:r>
          </a:p>
          <a:p>
            <a:pPr lvl="1"/>
            <a:r>
              <a:rPr lang="en-US" dirty="0" smtClean="0"/>
              <a:t>Document with results</a:t>
            </a:r>
          </a:p>
          <a:p>
            <a:pPr lvl="1"/>
            <a:r>
              <a:rPr lang="en-US" dirty="0" smtClean="0"/>
              <a:t>Easy to customize</a:t>
            </a:r>
          </a:p>
          <a:p>
            <a:pPr lvl="1"/>
            <a:r>
              <a:rPr lang="en-US" dirty="0" smtClean="0"/>
              <a:t>Limited options to provide feedback</a:t>
            </a:r>
          </a:p>
          <a:p>
            <a:r>
              <a:rPr lang="en-US" dirty="0" smtClean="0"/>
              <a:t>Moodle quiz</a:t>
            </a:r>
          </a:p>
          <a:p>
            <a:pPr lvl="1"/>
            <a:r>
              <a:rPr lang="en-US" dirty="0" smtClean="0"/>
              <a:t>Similar to assessments </a:t>
            </a:r>
          </a:p>
          <a:p>
            <a:pPr lvl="1"/>
            <a:r>
              <a:rPr lang="en-US" dirty="0" smtClean="0"/>
              <a:t>Can provide immediate feedback</a:t>
            </a:r>
          </a:p>
          <a:p>
            <a:pPr lvl="1"/>
            <a:r>
              <a:rPr lang="en-US" dirty="0" smtClean="0"/>
              <a:t>Can be marked</a:t>
            </a:r>
          </a:p>
          <a:p>
            <a:r>
              <a:rPr lang="en-US" dirty="0" smtClean="0"/>
              <a:t>Interactive </a:t>
            </a:r>
            <a:r>
              <a:rPr lang="en-US" dirty="0" err="1" smtClean="0"/>
              <a:t>powerpoint</a:t>
            </a:r>
            <a:endParaRPr lang="en-US" dirty="0" smtClean="0"/>
          </a:p>
          <a:p>
            <a:pPr lvl="1"/>
            <a:r>
              <a:rPr lang="en-US" dirty="0" err="1" smtClean="0"/>
              <a:t>Powerpoint</a:t>
            </a:r>
            <a:r>
              <a:rPr lang="en-US" dirty="0" smtClean="0"/>
              <a:t> with instructions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nswer questions interactively and get immediate feedback</a:t>
            </a:r>
            <a:endParaRPr lang="en-US" dirty="0"/>
          </a:p>
          <a:p>
            <a:pPr lvl="2"/>
            <a:r>
              <a:rPr lang="en-US" dirty="0" smtClean="0"/>
              <a:t>Flexible feedback – written and verbal</a:t>
            </a:r>
          </a:p>
          <a:p>
            <a:pPr lvl="1"/>
            <a:r>
              <a:rPr lang="en-US" dirty="0" smtClean="0"/>
              <a:t>Similar look and feel as presentations</a:t>
            </a:r>
          </a:p>
          <a:p>
            <a:pPr lvl="1"/>
            <a:r>
              <a:rPr lang="en-US" dirty="0" smtClean="0"/>
              <a:t>Unmarked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947920" y="1612754"/>
            <a:ext cx="3738880" cy="1200329"/>
          </a:xfrm>
          <a:prstGeom prst="rect">
            <a:avLst/>
          </a:prstGeom>
          <a:noFill/>
          <a:ln>
            <a:solidFill>
              <a:srgbClr val="229BB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0070C0"/>
                </a:solidFill>
                <a:ea typeface="Arial"/>
                <a:cs typeface="Arial"/>
                <a:sym typeface="Arial"/>
                <a:rtl val="0"/>
              </a:rPr>
              <a:t>Different approaches </a:t>
            </a:r>
            <a:r>
              <a:rPr lang="en-US" sz="2400" b="1" dirty="0">
                <a:solidFill>
                  <a:srgbClr val="0070C0"/>
                </a:solidFill>
                <a:ea typeface="Arial"/>
                <a:cs typeface="Arial"/>
                <a:sym typeface="Arial"/>
                <a:rtl val="0"/>
              </a:rPr>
              <a:t>for different pathways, tasks and audiences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09211" y="2949888"/>
            <a:ext cx="2677589" cy="200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516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Feedback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Ideas and specific examples would be appreciated</a:t>
            </a:r>
          </a:p>
          <a:p>
            <a:pPr lvl="1"/>
            <a:r>
              <a:rPr lang="en-US" dirty="0" smtClean="0"/>
              <a:t>Please email to </a:t>
            </a:r>
            <a:r>
              <a:rPr lang="en-US" dirty="0" err="1" smtClean="0"/>
              <a:t>lbi@snomed.org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720" y="2907488"/>
            <a:ext cx="1897138" cy="21681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8321" y="3104606"/>
            <a:ext cx="3139439" cy="21599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2177" y="2907488"/>
            <a:ext cx="2573264" cy="225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4151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Any Other Business?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9588" y="1571625"/>
            <a:ext cx="5556250" cy="5000625"/>
          </a:xfrm>
        </p:spPr>
      </p:pic>
    </p:spTree>
    <p:extLst>
      <p:ext uri="{BB962C8B-B14F-4D97-AF65-F5344CB8AC3E}">
        <p14:creationId xmlns:p14="http://schemas.microsoft.com/office/powerpoint/2010/main" val="1353646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ELAG </a:t>
            </a:r>
            <a:r>
              <a:rPr lang="en-US" dirty="0" err="1" smtClean="0"/>
              <a:t>Workplan</a:t>
            </a:r>
            <a:r>
              <a:rPr lang="en-US" dirty="0" smtClean="0"/>
              <a:t> for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8736"/>
            <a:ext cx="8315325" cy="5000660"/>
          </a:xfrm>
        </p:spPr>
        <p:txBody>
          <a:bodyPr/>
          <a:lstStyle/>
          <a:p>
            <a:r>
              <a:rPr lang="en-US" dirty="0" smtClean="0"/>
              <a:t>Activities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Support delivery of E-Learning services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Advise on development of E-Learning services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Facilitate sharing of SNOMED CT E-Learning </a:t>
            </a:r>
            <a:br>
              <a:rPr lang="en-US" dirty="0" smtClean="0"/>
            </a:br>
            <a:r>
              <a:rPr lang="en-US" dirty="0" smtClean="0"/>
              <a:t>resources</a:t>
            </a:r>
          </a:p>
          <a:p>
            <a:pPr marL="1022350" lvl="1" indent="-457200">
              <a:buFont typeface="+mj-lt"/>
              <a:buAutoNum type="arabicPeriod"/>
            </a:pPr>
            <a:r>
              <a:rPr lang="en-US" dirty="0" smtClean="0"/>
              <a:t>Advise E-Learning team about educational </a:t>
            </a:r>
            <a:br>
              <a:rPr lang="en-US" dirty="0" smtClean="0"/>
            </a:br>
            <a:r>
              <a:rPr lang="en-US" dirty="0" smtClean="0"/>
              <a:t>priorities and activities</a:t>
            </a:r>
          </a:p>
          <a:p>
            <a:pPr marL="622300" indent="-457200"/>
            <a:r>
              <a:rPr lang="en-US" dirty="0" smtClean="0"/>
              <a:t>Communication</a:t>
            </a:r>
          </a:p>
          <a:p>
            <a:pPr marL="1022350" lvl="1" indent="-457200"/>
            <a:r>
              <a:rPr lang="en-US" dirty="0" smtClean="0"/>
              <a:t>Two-way communication via Confluence space and meetings</a:t>
            </a:r>
          </a:p>
          <a:p>
            <a:pPr marL="622300" indent="-457200"/>
            <a:r>
              <a:rPr lang="en-US" dirty="0" smtClean="0"/>
              <a:t>Criteria for measuring success</a:t>
            </a:r>
          </a:p>
          <a:p>
            <a:pPr marL="1022350" lvl="1" indent="-457200"/>
            <a:r>
              <a:rPr lang="en-US" dirty="0" smtClean="0"/>
              <a:t>Availability of new E-Learning offerings that are welcomed </a:t>
            </a:r>
            <a:br>
              <a:rPr lang="en-US" dirty="0" smtClean="0"/>
            </a:br>
            <a:r>
              <a:rPr lang="en-US" dirty="0" smtClean="0"/>
              <a:t>and used by the community</a:t>
            </a:r>
          </a:p>
          <a:p>
            <a:pPr marL="1022350" lvl="1" indent="-457200"/>
            <a:r>
              <a:rPr lang="en-US" dirty="0" smtClean="0"/>
              <a:t>An outline recommendation on further practical steps for 2018+ to meet requirements for SNOMED CT education in ways that support and are supported by members, vendors, stakeholders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5001" y="1740267"/>
            <a:ext cx="1958975" cy="2188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316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Goals for October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29541" indent="0">
              <a:spcAft>
                <a:spcPts val="1300"/>
              </a:spcAft>
              <a:buNone/>
            </a:pPr>
            <a:r>
              <a:rPr lang="en-US" b="1" dirty="0" smtClean="0"/>
              <a:t>Meeting</a:t>
            </a:r>
            <a:r>
              <a:rPr lang="en-US" dirty="0" smtClean="0"/>
              <a:t>: Monday 16</a:t>
            </a:r>
            <a:r>
              <a:rPr lang="en-US" baseline="30000" dirty="0" smtClean="0"/>
              <a:t>th</a:t>
            </a:r>
            <a:r>
              <a:rPr lang="en-US" dirty="0" smtClean="0"/>
              <a:t> October from 1:30pm to 5:00pm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For Members to share news on SNOMED education activities, plans and priorities in each country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For SNOMED International to provide an update on international education activities</a:t>
            </a:r>
          </a:p>
          <a:p>
            <a:pPr marL="586741" indent="-457200">
              <a:buFont typeface="+mj-lt"/>
              <a:buAutoNum type="arabicPeriod"/>
            </a:pPr>
            <a:r>
              <a:rPr lang="en-US" dirty="0" smtClean="0"/>
              <a:t>To get feedback from Members on a range of topics including:</a:t>
            </a:r>
          </a:p>
          <a:p>
            <a:pPr marL="985838" lvl="1" indent="-271463"/>
            <a:r>
              <a:rPr lang="en-US" dirty="0" smtClean="0"/>
              <a:t>Education courses</a:t>
            </a:r>
          </a:p>
          <a:p>
            <a:pPr marL="985838" lvl="1" indent="-271463"/>
            <a:r>
              <a:rPr lang="en-US" dirty="0" smtClean="0"/>
              <a:t>New learning pathways</a:t>
            </a:r>
          </a:p>
          <a:p>
            <a:pPr marL="985838" lvl="1" indent="-271463"/>
            <a:r>
              <a:rPr lang="en-US" dirty="0" smtClean="0"/>
              <a:t>Translation and sharing opportunities</a:t>
            </a:r>
          </a:p>
          <a:p>
            <a:pPr marL="985838" lvl="1" indent="-271463"/>
            <a:r>
              <a:rPr lang="en-US" dirty="0" smtClean="0"/>
              <a:t>Future plans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4833" y="5248377"/>
            <a:ext cx="2341270" cy="1609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4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Conflicts of Interest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Declaration of interests - </a:t>
            </a:r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confluence.ihtsdotools.org/display/ELAG/Declaration+of+Interests</a:t>
            </a:r>
            <a:r>
              <a:rPr lang="en-US" dirty="0" smtClean="0"/>
              <a:t> </a:t>
            </a:r>
          </a:p>
          <a:p>
            <a:pPr lvl="1">
              <a:spcBef>
                <a:spcPts val="700"/>
              </a:spcBef>
            </a:pPr>
            <a:r>
              <a:rPr lang="en-US" dirty="0" smtClean="0"/>
              <a:t>Please add any potential conflicts of interest</a:t>
            </a:r>
          </a:p>
          <a:p>
            <a:pPr lvl="1"/>
            <a:r>
              <a:rPr lang="en-US" dirty="0" smtClean="0"/>
              <a:t>If no changes to interests please update the ‘Last updated’ date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84" y="3669008"/>
            <a:ext cx="7242978" cy="28971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03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Reports from ELAG Members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28736"/>
            <a:ext cx="8501063" cy="5000660"/>
          </a:xfrm>
        </p:spPr>
        <p:txBody>
          <a:bodyPr/>
          <a:lstStyle/>
          <a:p>
            <a:r>
              <a:rPr lang="en-US" dirty="0" smtClean="0"/>
              <a:t>SNOMED CT education activities in your country including</a:t>
            </a:r>
          </a:p>
          <a:p>
            <a:pPr lvl="1"/>
            <a:r>
              <a:rPr lang="en-US" dirty="0" smtClean="0"/>
              <a:t>New </a:t>
            </a:r>
            <a:r>
              <a:rPr lang="en-US" dirty="0"/>
              <a:t>or planned SNOMED CT education activities,</a:t>
            </a:r>
          </a:p>
          <a:p>
            <a:pPr lvl="1"/>
            <a:r>
              <a:rPr lang="en-US" dirty="0" smtClean="0"/>
              <a:t>Plans </a:t>
            </a:r>
            <a:r>
              <a:rPr lang="en-US" dirty="0"/>
              <a:t>or progress in </a:t>
            </a:r>
            <a:r>
              <a:rPr lang="en-US" dirty="0" err="1"/>
              <a:t>localising</a:t>
            </a:r>
            <a:r>
              <a:rPr lang="en-US" dirty="0"/>
              <a:t> SNOMED CT education material,</a:t>
            </a:r>
          </a:p>
          <a:p>
            <a:pPr lvl="1"/>
            <a:r>
              <a:rPr lang="en-US" dirty="0"/>
              <a:t>Feedback on existing SNOMED CT eLearning </a:t>
            </a:r>
            <a:r>
              <a:rPr lang="en-US" dirty="0" smtClean="0"/>
              <a:t>experiences,</a:t>
            </a:r>
          </a:p>
          <a:p>
            <a:pPr lvl="1"/>
            <a:r>
              <a:rPr lang="en-US" dirty="0"/>
              <a:t>Country-specific SNOMED CT priorities and </a:t>
            </a:r>
            <a:r>
              <a:rPr lang="en-US" dirty="0" smtClean="0"/>
              <a:t>requirements</a:t>
            </a:r>
            <a:r>
              <a:rPr lang="en-US" dirty="0"/>
              <a:t>.</a:t>
            </a:r>
          </a:p>
          <a:p>
            <a:pPr indent="-212725">
              <a:tabLst>
                <a:tab pos="2886075" algn="l"/>
              </a:tabLst>
            </a:pPr>
            <a:r>
              <a:rPr lang="en-US" dirty="0" smtClean="0"/>
              <a:t>Member representatives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Aileen </a:t>
            </a:r>
            <a:r>
              <a:rPr lang="en-US" sz="1600" dirty="0" err="1"/>
              <a:t>dela</a:t>
            </a:r>
            <a:r>
              <a:rPr lang="en-US" sz="1600" dirty="0"/>
              <a:t> Pena	</a:t>
            </a:r>
            <a:r>
              <a:rPr lang="en-US" sz="1600" dirty="0" smtClean="0"/>
              <a:t>Australia (email)</a:t>
            </a:r>
            <a:endParaRPr lang="en-US" sz="1600" dirty="0"/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/>
              <a:t>Katrien</a:t>
            </a:r>
            <a:r>
              <a:rPr lang="en-US" sz="1600" dirty="0"/>
              <a:t> </a:t>
            </a:r>
            <a:r>
              <a:rPr lang="en-US" sz="1600" dirty="0" err="1"/>
              <a:t>Scheerlinck</a:t>
            </a:r>
            <a:r>
              <a:rPr lang="en-US" sz="1600" dirty="0"/>
              <a:t> 	Belgium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Linda </a:t>
            </a:r>
            <a:r>
              <a:rPr lang="en-US" sz="1600" dirty="0" err="1"/>
              <a:t>Parisien</a:t>
            </a:r>
            <a:r>
              <a:rPr lang="en-US" sz="1600" dirty="0"/>
              <a:t>	</a:t>
            </a:r>
            <a:r>
              <a:rPr lang="en-US" sz="1600" dirty="0" smtClean="0"/>
              <a:t>Canada</a:t>
            </a:r>
            <a:endParaRPr lang="en-US" sz="1600" dirty="0"/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smtClean="0"/>
              <a:t>Krista </a:t>
            </a:r>
            <a:r>
              <a:rPr lang="en-US" sz="1600" dirty="0" err="1"/>
              <a:t>Kärt</a:t>
            </a:r>
            <a:r>
              <a:rPr lang="en-US" sz="1600" dirty="0"/>
              <a:t>	</a:t>
            </a:r>
            <a:r>
              <a:rPr lang="en-US" sz="1600" dirty="0" smtClean="0"/>
              <a:t>Estonia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Avanti </a:t>
            </a:r>
            <a:r>
              <a:rPr lang="en-US" sz="1600" dirty="0" smtClean="0"/>
              <a:t>Joshi &amp; Manisha </a:t>
            </a:r>
            <a:r>
              <a:rPr lang="en-US" sz="1600" dirty="0" err="1" smtClean="0"/>
              <a:t>Mantri</a:t>
            </a:r>
            <a:r>
              <a:rPr lang="en-US" sz="1600" dirty="0"/>
              <a:t>	India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smtClean="0"/>
              <a:t>Theresa Barry	Ireland</a:t>
            </a:r>
            <a:endParaRPr lang="en-US" sz="1600" dirty="0"/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 smtClean="0"/>
              <a:t>Pim</a:t>
            </a:r>
            <a:r>
              <a:rPr lang="en-US" sz="1600" dirty="0" smtClean="0"/>
              <a:t> </a:t>
            </a:r>
            <a:r>
              <a:rPr lang="en-US" sz="1600" dirty="0" err="1"/>
              <a:t>Volkert</a:t>
            </a:r>
            <a:r>
              <a:rPr lang="en-US" sz="1600" dirty="0"/>
              <a:t>	Netherlands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 err="1"/>
              <a:t>Aleksandar</a:t>
            </a:r>
            <a:r>
              <a:rPr lang="en-US" sz="1600" dirty="0"/>
              <a:t> </a:t>
            </a:r>
            <a:r>
              <a:rPr lang="en-US" sz="1600" dirty="0" err="1"/>
              <a:t>Zivaljevic</a:t>
            </a:r>
            <a:r>
              <a:rPr lang="en-US" sz="1600" dirty="0"/>
              <a:t>	New Zealand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6445250" algn="l"/>
              </a:tabLst>
            </a:pPr>
            <a:r>
              <a:rPr lang="en-US" sz="1600" dirty="0"/>
              <a:t>Marianne </a:t>
            </a:r>
            <a:r>
              <a:rPr lang="en-US" sz="1600" dirty="0" err="1"/>
              <a:t>Bartvedt</a:t>
            </a:r>
            <a:r>
              <a:rPr lang="en-US" sz="1600" dirty="0"/>
              <a:t> van </a:t>
            </a:r>
            <a:r>
              <a:rPr lang="en-US" sz="1600" dirty="0" err="1"/>
              <a:t>Os</a:t>
            </a:r>
            <a:r>
              <a:rPr lang="en-US" sz="1600" dirty="0"/>
              <a:t>	Norway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 err="1" smtClean="0"/>
              <a:t>Lotti</a:t>
            </a:r>
            <a:r>
              <a:rPr lang="en-US" sz="1600" dirty="0" smtClean="0"/>
              <a:t> </a:t>
            </a:r>
            <a:r>
              <a:rPr lang="en-US" sz="1600" dirty="0"/>
              <a:t>Barlow	Sweden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Johannes </a:t>
            </a:r>
            <a:r>
              <a:rPr lang="en-US" sz="1600" dirty="0" err="1"/>
              <a:t>Gnaegi</a:t>
            </a:r>
            <a:r>
              <a:rPr lang="en-US" sz="1600" dirty="0"/>
              <a:t>	Switzerland</a:t>
            </a:r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Ian </a:t>
            </a:r>
            <a:r>
              <a:rPr lang="en-US" sz="1600" dirty="0" err="1"/>
              <a:t>Spiers</a:t>
            </a:r>
            <a:r>
              <a:rPr lang="en-US" sz="1600" dirty="0"/>
              <a:t>	</a:t>
            </a:r>
            <a:r>
              <a:rPr lang="en-US" sz="1600" dirty="0" smtClean="0"/>
              <a:t>UK (email)</a:t>
            </a:r>
            <a:endParaRPr lang="en-US" sz="1600" dirty="0"/>
          </a:p>
          <a:p>
            <a:pPr lvl="1" indent="-212725">
              <a:spcBef>
                <a:spcPts val="0"/>
              </a:spcBef>
              <a:spcAft>
                <a:spcPts val="0"/>
              </a:spcAft>
              <a:tabLst>
                <a:tab pos="3906838" algn="l"/>
                <a:tab pos="5724525" algn="l"/>
              </a:tabLst>
            </a:pPr>
            <a:r>
              <a:rPr lang="en-US" sz="1600" dirty="0"/>
              <a:t>Fernando </a:t>
            </a:r>
            <a:r>
              <a:rPr lang="en-US" sz="1600" dirty="0" err="1"/>
              <a:t>Portilla</a:t>
            </a:r>
            <a:r>
              <a:rPr lang="en-US" sz="1600" dirty="0"/>
              <a:t>	</a:t>
            </a:r>
            <a:r>
              <a:rPr lang="en-US" sz="1600" dirty="0" smtClean="0"/>
              <a:t>Uruguay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269" y="3357562"/>
            <a:ext cx="2947248" cy="3627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97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International Update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28736"/>
            <a:ext cx="5412658" cy="5000660"/>
          </a:xfrm>
        </p:spPr>
        <p:txBody>
          <a:bodyPr/>
          <a:lstStyle/>
          <a:p>
            <a:r>
              <a:rPr lang="en-US" sz="2800" dirty="0" smtClean="0"/>
              <a:t>E&amp;PS team</a:t>
            </a:r>
          </a:p>
          <a:p>
            <a:r>
              <a:rPr lang="en-US" sz="2800" dirty="0" smtClean="0"/>
              <a:t>Work plan 2017</a:t>
            </a:r>
          </a:p>
          <a:p>
            <a:r>
              <a:rPr lang="en-US" sz="2800" dirty="0" smtClean="0"/>
              <a:t>Education</a:t>
            </a:r>
          </a:p>
          <a:p>
            <a:r>
              <a:rPr lang="en-US" sz="2800" dirty="0" smtClean="0"/>
              <a:t>Documentation</a:t>
            </a:r>
          </a:p>
          <a:p>
            <a:r>
              <a:rPr lang="en-US" sz="2800" dirty="0" smtClean="0"/>
              <a:t>Product support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345" y="2966778"/>
            <a:ext cx="4526837" cy="396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14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emplate for Presentations - Elearning Style Guide (20160831)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mplate for Presentations - Elearning Style Guide (20160706).potx" id="{7328D708-8ECB-41A8-95B3-0FCC7B7FF271}" vid="{DCDB3407-A528-4ED9-B24D-15A4FA73EAA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for Presentations - Elearning Style Guide (20170105)</Template>
  <TotalTime>32778</TotalTime>
  <Words>2147</Words>
  <Application>Microsoft Macintosh PowerPoint</Application>
  <PresentationFormat>On-screen Show (4:3)</PresentationFormat>
  <Paragraphs>483</Paragraphs>
  <Slides>46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5" baseType="lpstr">
      <vt:lpstr>Calibri</vt:lpstr>
      <vt:lpstr>Mangal</vt:lpstr>
      <vt:lpstr>Museo 300</vt:lpstr>
      <vt:lpstr>Museo 500</vt:lpstr>
      <vt:lpstr>Museo Sans 500</vt:lpstr>
      <vt:lpstr>Trebuchet MS</vt:lpstr>
      <vt:lpstr>Trebuchet MS Bold</vt:lpstr>
      <vt:lpstr>Arial</vt:lpstr>
      <vt:lpstr>Template for Presentations - Elearning Style Guide (20160831)</vt:lpstr>
      <vt:lpstr>PowerPoint Presentation</vt:lpstr>
      <vt:lpstr>Agenda</vt:lpstr>
      <vt:lpstr>Current ELAG Membership</vt:lpstr>
      <vt:lpstr>ELAG Workplan for 2017</vt:lpstr>
      <vt:lpstr>ELAG Workplan for 2017</vt:lpstr>
      <vt:lpstr>Key Goals for October Meeting</vt:lpstr>
      <vt:lpstr>Conflicts of Interest</vt:lpstr>
      <vt:lpstr>Reports from ELAG Members</vt:lpstr>
      <vt:lpstr>SNOMED International Update</vt:lpstr>
      <vt:lpstr>Education and Product Support Team</vt:lpstr>
      <vt:lpstr>Education and Product Support Team</vt:lpstr>
      <vt:lpstr>Work Plan 2017</vt:lpstr>
      <vt:lpstr>Documentation – Development </vt:lpstr>
      <vt:lpstr>Documentation – Maintenance </vt:lpstr>
      <vt:lpstr>Product Support</vt:lpstr>
      <vt:lpstr> Education – Delivery </vt:lpstr>
      <vt:lpstr>Education – Maintenance and Sharing</vt:lpstr>
      <vt:lpstr>Education – Maintenance and Sharing</vt:lpstr>
      <vt:lpstr>Education – Maintenance and Sharing</vt:lpstr>
      <vt:lpstr>Content Development Theory Course</vt:lpstr>
      <vt:lpstr>Content Development Theory Course</vt:lpstr>
      <vt:lpstr>Content Development Theory Course</vt:lpstr>
      <vt:lpstr>Content Development Theory Course</vt:lpstr>
      <vt:lpstr>Content Development Theory Course</vt:lpstr>
      <vt:lpstr>Education – Development</vt:lpstr>
      <vt:lpstr>Education – Development</vt:lpstr>
      <vt:lpstr>Education – Development</vt:lpstr>
      <vt:lpstr>Open Access SNOMED CT Learning Area</vt:lpstr>
      <vt:lpstr>Education – Development</vt:lpstr>
      <vt:lpstr>Education – Development</vt:lpstr>
      <vt:lpstr>SNOMED CT for Developers</vt:lpstr>
      <vt:lpstr>SNOMED CT for Developers</vt:lpstr>
      <vt:lpstr>Education – Development</vt:lpstr>
      <vt:lpstr>Education – Development</vt:lpstr>
      <vt:lpstr>SNOMED CT for Data Analysts</vt:lpstr>
      <vt:lpstr>Feedback Topics</vt:lpstr>
      <vt:lpstr>Open Access and Learning Pathways</vt:lpstr>
      <vt:lpstr>Sharing or Translation Opportunities</vt:lpstr>
      <vt:lpstr>Practical Exercises</vt:lpstr>
      <vt:lpstr>E-Learning Practical Exercises</vt:lpstr>
      <vt:lpstr>Practical Exercises and Assessments</vt:lpstr>
      <vt:lpstr>Practical Exercises and Assessments</vt:lpstr>
      <vt:lpstr>Why Feedback?</vt:lpstr>
      <vt:lpstr>Practical Exercise - Approaches</vt:lpstr>
      <vt:lpstr>Feedback </vt:lpstr>
      <vt:lpstr>Any Other Business?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International Coding Standards SNOMED CT and ICD</dc:title>
  <dc:creator>Linda Bird</dc:creator>
  <cp:lastModifiedBy>Linda Bird</cp:lastModifiedBy>
  <cp:revision>551</cp:revision>
  <cp:lastPrinted>2017-04-18T07:34:06Z</cp:lastPrinted>
  <dcterms:created xsi:type="dcterms:W3CDTF">2017-02-27T01:42:44Z</dcterms:created>
  <dcterms:modified xsi:type="dcterms:W3CDTF">2017-10-18T07:34:23Z</dcterms:modified>
</cp:coreProperties>
</file>