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8" r:id="rId1"/>
  </p:sldMasterIdLst>
  <p:notesMasterIdLst>
    <p:notesMasterId r:id="rId36"/>
  </p:notesMasterIdLst>
  <p:sldIdLst>
    <p:sldId id="461" r:id="rId2"/>
    <p:sldId id="356" r:id="rId3"/>
    <p:sldId id="462" r:id="rId4"/>
    <p:sldId id="463" r:id="rId5"/>
    <p:sldId id="464" r:id="rId6"/>
    <p:sldId id="465" r:id="rId7"/>
    <p:sldId id="466" r:id="rId8"/>
    <p:sldId id="467" r:id="rId9"/>
    <p:sldId id="468" r:id="rId10"/>
    <p:sldId id="469" r:id="rId11"/>
    <p:sldId id="470" r:id="rId12"/>
    <p:sldId id="471" r:id="rId13"/>
    <p:sldId id="513" r:id="rId14"/>
    <p:sldId id="514" r:id="rId15"/>
    <p:sldId id="515" r:id="rId16"/>
    <p:sldId id="516" r:id="rId17"/>
    <p:sldId id="517" r:id="rId18"/>
    <p:sldId id="518" r:id="rId19"/>
    <p:sldId id="522" r:id="rId20"/>
    <p:sldId id="519" r:id="rId21"/>
    <p:sldId id="532" r:id="rId22"/>
    <p:sldId id="534" r:id="rId23"/>
    <p:sldId id="533" r:id="rId24"/>
    <p:sldId id="520" r:id="rId25"/>
    <p:sldId id="521" r:id="rId26"/>
    <p:sldId id="525" r:id="rId27"/>
    <p:sldId id="523" r:id="rId28"/>
    <p:sldId id="524" r:id="rId29"/>
    <p:sldId id="531" r:id="rId30"/>
    <p:sldId id="526" r:id="rId31"/>
    <p:sldId id="530" r:id="rId32"/>
    <p:sldId id="527" r:id="rId33"/>
    <p:sldId id="528" r:id="rId34"/>
    <p:sldId id="529" r:id="rId35"/>
  </p:sldIdLst>
  <p:sldSz cx="9144000" cy="6858000" type="screen4x3"/>
  <p:notesSz cx="9144000" cy="6858000"/>
  <p:custDataLst>
    <p:tags r:id="rId37"/>
  </p:custData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Markwell"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showScrollbar="0"/>
    <p:sldAll/>
    <p:penClr>
      <a:prstClr val="red"/>
    </p:penClr>
    <p:extLst>
      <p:ext uri="{F99C55AA-B7CB-42B0-86F8-08522FDF87E8}">
        <p14:browseMode xmlns:p14="http://schemas.microsoft.com/office/powerpoint/2010/main" showStatus="0"/>
      </p:ex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336699"/>
    <a:srgbClr val="FFFFE5"/>
    <a:srgbClr val="FFDEBD"/>
    <a:srgbClr val="EBF7FF"/>
    <a:srgbClr val="CCECFF"/>
    <a:srgbClr val="CDFFCD"/>
    <a:srgbClr val="009900"/>
    <a:srgbClr val="6699FF"/>
    <a:srgbClr val="E5EE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32" autoAdjust="0"/>
    <p:restoredTop sz="79565" autoAdjust="0"/>
  </p:normalViewPr>
  <p:slideViewPr>
    <p:cSldViewPr snapToGrid="0" snapToObjects="1">
      <p:cViewPr>
        <p:scale>
          <a:sx n="130" d="100"/>
          <a:sy n="130" d="100"/>
        </p:scale>
        <p:origin x="144" y="-488"/>
      </p:cViewPr>
      <p:guideLst>
        <p:guide orient="horz" pos="2160"/>
        <p:guide pos="2880"/>
      </p:guideLst>
    </p:cSldViewPr>
  </p:slideViewPr>
  <p:outlineViewPr>
    <p:cViewPr>
      <p:scale>
        <a:sx n="33" d="100"/>
        <a:sy n="33" d="100"/>
      </p:scale>
      <p:origin x="0" y="-9978"/>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6" d="100"/>
          <a:sy n="86" d="100"/>
        </p:scale>
        <p:origin x="2011" y="72"/>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gs" Target="tags/tag1.xml"/><Relationship Id="rId38" Type="http://schemas.openxmlformats.org/officeDocument/2006/relationships/commentAuthors" Target="commentAuthors.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notesMaster" Target="../notesMasters/notesMaster1.xml"/><Relationship Id="rId3"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39547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GB" baseline="0" dirty="0" smtClean="0">
              <a:solidFill>
                <a:srgbClr val="000000"/>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4" name="Slide Number Placeholder 3"/>
          <p:cNvSpPr>
            <a:spLocks noGrp="1"/>
          </p:cNvSpPr>
          <p:nvPr>
            <p:ph type="sldNum" idx="10"/>
          </p:nvPr>
        </p:nvSpPr>
        <p:spPr/>
        <p:txBody>
          <a:bodyPr/>
          <a:lstStyle/>
          <a:p>
            <a:endParaRPr lang="en-AU"/>
          </a:p>
        </p:txBody>
      </p:sp>
    </p:spTree>
    <p:extLst>
      <p:ext uri="{BB962C8B-B14F-4D97-AF65-F5344CB8AC3E}">
        <p14:creationId xmlns:p14="http://schemas.microsoft.com/office/powerpoint/2010/main" val="41390876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tags" Target="../tags/tag2.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Master" Target="../slideMasters/slideMaster1.xml"/><Relationship Id="rId3"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tags" Target="../tags/tag9.xml"/><Relationship Id="rId2"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 Id="rId3"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NewTitle">
    <p:spTree>
      <p:nvGrpSpPr>
        <p:cNvPr id="1" name="Shape 12"/>
        <p:cNvGrpSpPr/>
        <p:nvPr/>
      </p:nvGrpSpPr>
      <p:grpSpPr>
        <a:xfrm>
          <a:off x="0" y="0"/>
          <a:ext cx="0" cy="0"/>
          <a:chOff x="0" y="0"/>
          <a:chExt cx="0" cy="0"/>
        </a:xfrm>
      </p:grpSpPr>
      <p:sp>
        <p:nvSpPr>
          <p:cNvPr id="21" name="Rectangle 20"/>
          <p:cNvSpPr/>
          <p:nvPr/>
        </p:nvSpPr>
        <p:spPr>
          <a:xfrm>
            <a:off x="8186908" y="0"/>
            <a:ext cx="957092" cy="9123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6684912.jpg"/>
          <p:cNvPicPr>
            <a:picLocks noChangeAspect="1"/>
          </p:cNvPicPr>
          <p:nvPr/>
        </p:nvPicPr>
        <p:blipFill>
          <a:blip r:embed="rId3" cstate="print">
            <a:extLst/>
          </a:blip>
          <a:srcRect l="12845" t="33876" r="973" b="28536"/>
          <a:stretch>
            <a:fillRect/>
          </a:stretch>
        </p:blipFill>
        <p:spPr>
          <a:xfrm>
            <a:off x="1" y="5013170"/>
            <a:ext cx="9143999" cy="1844830"/>
          </a:xfrm>
          <a:prstGeom prst="rect">
            <a:avLst/>
          </a:prstGeom>
          <a:ln w="3175">
            <a:miter lim="400000"/>
          </a:ln>
        </p:spPr>
      </p:pic>
      <p:pic>
        <p:nvPicPr>
          <p:cNvPr id="18" name="Picture 17"/>
          <p:cNvPicPr>
            <a:picLocks noChangeAspect="1"/>
          </p:cNvPicPr>
          <p:nvPr/>
        </p:nvPicPr>
        <p:blipFill rotWithShape="1">
          <a:blip r:embed="rId4" cstate="print"/>
          <a:srcRect r="55307"/>
          <a:stretch/>
        </p:blipFill>
        <p:spPr>
          <a:xfrm>
            <a:off x="371939" y="732055"/>
            <a:ext cx="3005353" cy="3028770"/>
          </a:xfrm>
          <a:prstGeom prst="rect">
            <a:avLst/>
          </a:prstGeom>
        </p:spPr>
      </p:pic>
      <p:sp>
        <p:nvSpPr>
          <p:cNvPr id="26" name="Shape 14"/>
          <p:cNvSpPr txBox="1">
            <a:spLocks noGrp="1"/>
          </p:cNvSpPr>
          <p:nvPr>
            <p:ph type="ctrTitle" hasCustomPrompt="1"/>
          </p:nvPr>
        </p:nvSpPr>
        <p:spPr>
          <a:xfrm>
            <a:off x="3533478" y="1554718"/>
            <a:ext cx="5049455" cy="2118517"/>
          </a:xfrm>
          <a:prstGeom prst="rect">
            <a:avLst/>
          </a:prstGeom>
          <a:noFill/>
          <a:ln>
            <a:noFill/>
          </a:ln>
        </p:spPr>
        <p:txBody>
          <a:bodyPr lIns="91425" tIns="91425" rIns="91425" bIns="91425" anchor="ctr" anchorCtr="0"/>
          <a:lstStyle>
            <a:lvl1pPr marL="0" marR="0" indent="0" algn="ctr" rtl="0">
              <a:spcBef>
                <a:spcPts val="0"/>
              </a:spcBef>
              <a:spcAft>
                <a:spcPts val="0"/>
              </a:spcAft>
              <a:defRPr sz="2800" b="1" i="0" u="none" strike="noStrike" cap="none" baseline="0">
                <a:solidFill>
                  <a:srgbClr val="21218A"/>
                </a:solidFill>
                <a:latin typeface="+mn-lt"/>
                <a:ea typeface="Arial"/>
                <a:cs typeface="Trebuchet MS Bold"/>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dirty="0"/>
              <a:t>Click to Add </a:t>
            </a:r>
            <a:r>
              <a:rPr lang="en-US" dirty="0" smtClean="0"/>
              <a:t>Title</a:t>
            </a:r>
            <a:endParaRPr dirty="0"/>
          </a:p>
        </p:txBody>
      </p:sp>
      <p:sp>
        <p:nvSpPr>
          <p:cNvPr id="29" name="Shape 15"/>
          <p:cNvSpPr txBox="1">
            <a:spLocks noGrp="1"/>
          </p:cNvSpPr>
          <p:nvPr>
            <p:ph type="subTitle" idx="1" hasCustomPrompt="1"/>
          </p:nvPr>
        </p:nvSpPr>
        <p:spPr>
          <a:xfrm>
            <a:off x="4083462" y="3903379"/>
            <a:ext cx="4931463" cy="871930"/>
          </a:xfrm>
          <a:prstGeom prst="rect">
            <a:avLst/>
          </a:prstGeom>
          <a:noFill/>
          <a:ln>
            <a:noFill/>
          </a:ln>
        </p:spPr>
        <p:txBody>
          <a:bodyPr lIns="91425" tIns="91425" rIns="91425" bIns="91425" anchor="t" anchorCtr="0"/>
          <a:lstStyle>
            <a:lvl1pPr marL="0" marR="0" indent="0" algn="r" rtl="0">
              <a:spcBef>
                <a:spcPts val="100"/>
              </a:spcBef>
              <a:spcAft>
                <a:spcPts val="100"/>
              </a:spcAft>
              <a:buClr>
                <a:srgbClr val="0055B0"/>
              </a:buClr>
              <a:buFont typeface="Arial"/>
              <a:buNone/>
              <a:defRPr sz="2000" b="0" i="1" u="none" strike="noStrike" cap="none" baseline="0">
                <a:solidFill>
                  <a:schemeClr val="tx1"/>
                </a:solidFill>
                <a:latin typeface="+mn-lt"/>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dirty="0"/>
              <a:t>Click to Add Presenter Name</a:t>
            </a:r>
          </a:p>
          <a:p>
            <a:r>
              <a:rPr lang="en-US" dirty="0"/>
              <a:t>and </a:t>
            </a:r>
            <a:r>
              <a:rPr lang="en-US" dirty="0" smtClean="0"/>
              <a:t>SNOMED International</a:t>
            </a:r>
            <a:endParaRPr lang="en-US" dirty="0"/>
          </a:p>
        </p:txBody>
      </p:sp>
      <p:pic>
        <p:nvPicPr>
          <p:cNvPr id="7" name="6684912.jpg"/>
          <p:cNvPicPr>
            <a:picLocks noChangeAspect="1"/>
          </p:cNvPicPr>
          <p:nvPr userDrawn="1"/>
        </p:nvPicPr>
        <p:blipFill>
          <a:blip r:embed="rId3" cstate="print">
            <a:extLst/>
          </a:blip>
          <a:srcRect l="12845" t="33876" r="973" b="28536"/>
          <a:stretch>
            <a:fillRect/>
          </a:stretch>
        </p:blipFill>
        <p:spPr>
          <a:xfrm>
            <a:off x="1" y="5013170"/>
            <a:ext cx="9143999" cy="1844830"/>
          </a:xfrm>
          <a:prstGeom prst="rect">
            <a:avLst/>
          </a:prstGeom>
          <a:ln w="3175">
            <a:miter lim="400000"/>
          </a:ln>
        </p:spPr>
      </p:pic>
      <p:pic>
        <p:nvPicPr>
          <p:cNvPr id="8" name="Picture 7"/>
          <p:cNvPicPr>
            <a:picLocks noChangeAspect="1"/>
          </p:cNvPicPr>
          <p:nvPr userDrawn="1"/>
        </p:nvPicPr>
        <p:blipFill rotWithShape="1">
          <a:blip r:embed="rId4" cstate="print"/>
          <a:srcRect r="55307"/>
          <a:stretch/>
        </p:blipFill>
        <p:spPr>
          <a:xfrm>
            <a:off x="371939" y="732055"/>
            <a:ext cx="3005353" cy="3028770"/>
          </a:xfrm>
          <a:prstGeom prst="rect">
            <a:avLst/>
          </a:prstGeom>
        </p:spPr>
      </p:pic>
      <p:sp>
        <p:nvSpPr>
          <p:cNvPr id="9" name="Rectangle 8"/>
          <p:cNvSpPr/>
          <p:nvPr userDrawn="1"/>
        </p:nvSpPr>
        <p:spPr>
          <a:xfrm>
            <a:off x="7729020" y="0"/>
            <a:ext cx="1414980" cy="13357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ustDataLst>
      <p:tags r:id="rId1"/>
    </p:custDataLs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2" y="3044825"/>
            <a:ext cx="7772400" cy="1362075"/>
          </a:xfrm>
        </p:spPr>
        <p:txBody>
          <a:bodyPr anchor="b"/>
          <a:lstStyle>
            <a:lvl1pPr algn="l">
              <a:defRPr sz="4000" b="0" i="0" cap="none">
                <a:latin typeface="Trebuchet MS Bold"/>
                <a:cs typeface="Trebuchet MS Bold"/>
              </a:defRPr>
            </a:lvl1pPr>
          </a:lstStyle>
          <a:p>
            <a:r>
              <a:rPr lang="en-US" smtClean="0"/>
              <a:t>Click to edit Master title style</a:t>
            </a:r>
            <a:endParaRPr lang="da-DK" dirty="0"/>
          </a:p>
        </p:txBody>
      </p:sp>
      <p:sp>
        <p:nvSpPr>
          <p:cNvPr id="3" name="Text Placeholder 2"/>
          <p:cNvSpPr>
            <a:spLocks noGrp="1"/>
          </p:cNvSpPr>
          <p:nvPr>
            <p:ph type="body" idx="1"/>
          </p:nvPr>
        </p:nvSpPr>
        <p:spPr>
          <a:xfrm>
            <a:off x="722312" y="4505739"/>
            <a:ext cx="7772400" cy="1401348"/>
          </a:xfrm>
        </p:spPr>
        <p:txBody>
          <a:bodyPr anchor="t"/>
          <a:lstStyle>
            <a:lvl1pPr marL="0" indent="0">
              <a:buNone/>
              <a:defRPr sz="2000" b="0" i="0">
                <a:latin typeface="Trebuchet MS"/>
                <a:cs typeface="Trebuchet MS"/>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7" name="Picture 6" descr="ihtsdo_brand_master_PMS.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ustDataLst>
      <p:tags r:id="rId1"/>
    </p:custDataLst>
    <p:extLst>
      <p:ext uri="{BB962C8B-B14F-4D97-AF65-F5344CB8AC3E}">
        <p14:creationId xmlns:p14="http://schemas.microsoft.com/office/powerpoint/2010/main" val="1609415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phic with Title">
    <p:spTree>
      <p:nvGrpSpPr>
        <p:cNvPr id="1" name=""/>
        <p:cNvGrpSpPr/>
        <p:nvPr/>
      </p:nvGrpSpPr>
      <p:grpSpPr>
        <a:xfrm>
          <a:off x="0" y="0"/>
          <a:ext cx="0" cy="0"/>
          <a:chOff x="0" y="0"/>
          <a:chExt cx="0" cy="0"/>
        </a:xfrm>
      </p:grpSpPr>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66541"/>
            <a:ext cx="8229600" cy="507995"/>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6"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ustDataLst>
      <p:tags r:id="rId1"/>
    </p:custDataLst>
    <p:extLst>
      <p:ext uri="{BB962C8B-B14F-4D97-AF65-F5344CB8AC3E}">
        <p14:creationId xmlns:p14="http://schemas.microsoft.com/office/powerpoint/2010/main" val="3810069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wo column titled">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000" b="1" i="0">
                <a:latin typeface="Trebuchet MS Bold"/>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1800" b="0" i="0">
                <a:latin typeface="Trebuchet MS"/>
                <a:cs typeface="Trebuchet MS"/>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000" b="1" i="0">
                <a:latin typeface="Trebuchet MS Bold"/>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1800" b="0" i="0">
                <a:latin typeface="Trebuchet MS"/>
                <a:cs typeface="Trebuchet MS"/>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0" name="Shape 18"/>
          <p:cNvSpPr txBox="1">
            <a:spLocks noGrp="1"/>
          </p:cNvSpPr>
          <p:nvPr>
            <p:ph type="title"/>
          </p:nvPr>
        </p:nvSpPr>
        <p:spPr>
          <a:xfrm>
            <a:off x="457200" y="739912"/>
            <a:ext cx="8229600" cy="540000"/>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4" name="Slide Number Placeholder 2"/>
          <p:cNvSpPr>
            <a:spLocks noGrp="1"/>
          </p:cNvSpPr>
          <p:nvPr>
            <p:ph type="sldNum" sz="quarter" idx="10"/>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ustDataLst>
      <p:tags r:id="rId1"/>
    </p:custData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el og indholdsobjekt">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1038398"/>
          </a:xfrm>
          <a:prstGeom prst="rect">
            <a:avLst/>
          </a:prstGeom>
        </p:spPr>
        <p:txBody>
          <a:bodyPr/>
          <a:lstStyle/>
          <a:p>
            <a:r>
              <a:rPr lang="en-US" smtClean="0"/>
              <a:t>Click to edit Master title style</a:t>
            </a:r>
            <a:endParaRPr lang="da-DK"/>
          </a:p>
        </p:txBody>
      </p:sp>
      <p:sp>
        <p:nvSpPr>
          <p:cNvPr id="3" name="Content Placeholder 2"/>
          <p:cNvSpPr>
            <a:spLocks noGrp="1"/>
          </p:cNvSpPr>
          <p:nvPr>
            <p:ph idx="1"/>
          </p:nvPr>
        </p:nvSpPr>
        <p:spPr>
          <a:xfrm>
            <a:off x="457200" y="1877960"/>
            <a:ext cx="8229600" cy="4551435"/>
          </a:xfrm>
        </p:spPr>
        <p:txBody>
          <a:bodyPr/>
          <a:lstStyle>
            <a:lvl1pPr>
              <a:defRPr>
                <a:solidFill>
                  <a:srgbClr val="0050A0"/>
                </a:solidFill>
              </a:defRPr>
            </a:lvl1pPr>
            <a:lvl2pPr>
              <a:defRPr>
                <a:solidFill>
                  <a:srgbClr val="0064AF"/>
                </a:solidFill>
              </a:defRPr>
            </a:lvl2pPr>
            <a:lvl3pPr>
              <a:defRPr>
                <a:solidFill>
                  <a:srgbClr val="0087B4"/>
                </a:solidFill>
              </a:defRPr>
            </a:lvl3pPr>
            <a:lvl4pPr>
              <a:defRPr sz="1800">
                <a:solidFill>
                  <a:srgbClr val="3399FF"/>
                </a:solidFill>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Date Placeholder 3"/>
          <p:cNvSpPr>
            <a:spLocks noGrp="1"/>
          </p:cNvSpPr>
          <p:nvPr>
            <p:ph type="dt" sz="half" idx="10"/>
          </p:nvPr>
        </p:nvSpPr>
        <p:spPr>
          <a:xfrm>
            <a:off x="7548594" y="6572272"/>
            <a:ext cx="1524000" cy="228600"/>
          </a:xfrm>
          <a:prstGeom prst="rect">
            <a:avLst/>
          </a:prstGeom>
        </p:spPr>
        <p:txBody>
          <a:bodyPr/>
          <a:lstStyle>
            <a:lvl1pPr>
              <a:defRPr>
                <a:latin typeface="Verdana" pitchFamily="34" charset="0"/>
              </a:defRPr>
            </a:lvl1pPr>
          </a:lstStyle>
          <a:p>
            <a:pPr>
              <a:defRPr/>
            </a:pPr>
            <a:fld id="{6614A5DE-5A3C-470C-864A-ABE2E6DB5D88}" type="datetime1">
              <a:rPr lang="en-US" smtClean="0"/>
              <a:t>10/17/17</a:t>
            </a:fld>
            <a:endParaRPr lang="en-US"/>
          </a:p>
        </p:txBody>
      </p:sp>
      <p:sp>
        <p:nvSpPr>
          <p:cNvPr id="5" name="Slide Number Placeholder 4"/>
          <p:cNvSpPr>
            <a:spLocks noGrp="1"/>
          </p:cNvSpPr>
          <p:nvPr>
            <p:ph type="sldNum" sz="quarter" idx="11"/>
          </p:nvPr>
        </p:nvSpPr>
        <p:spPr>
          <a:xfrm>
            <a:off x="6553200" y="6429396"/>
            <a:ext cx="2133600" cy="292079"/>
          </a:xfrm>
          <a:prstGeom prst="rect">
            <a:avLst/>
          </a:prstGeom>
        </p:spPr>
        <p:txBody>
          <a:bodyPr/>
          <a:lstStyle>
            <a:lvl1pPr>
              <a:defRPr/>
            </a:lvl1pPr>
          </a:lstStyle>
          <a:p>
            <a:pPr>
              <a:defRPr/>
            </a:pPr>
            <a:fld id="{7031DE65-738B-436E-9334-71F1116DFC93}" type="slidenum">
              <a:rPr lang="en-US" sz="700" smtClean="0">
                <a:latin typeface="+mn-lt"/>
              </a:rPr>
              <a:pPr>
                <a:defRPr/>
              </a:pPr>
              <a:t>‹#›</a:t>
            </a:fld>
            <a:endParaRPr lang="en-US" sz="1200">
              <a:latin typeface="Verdana" pitchFamily="34" charset="0"/>
            </a:endParaRPr>
          </a:p>
        </p:txBody>
      </p:sp>
      <p:sp>
        <p:nvSpPr>
          <p:cNvPr id="6" name="Footer Placeholder 5"/>
          <p:cNvSpPr>
            <a:spLocks noGrp="1"/>
          </p:cNvSpPr>
          <p:nvPr>
            <p:ph type="ftr" sz="quarter" idx="12"/>
          </p:nvPr>
        </p:nvSpPr>
        <p:spPr>
          <a:xfrm>
            <a:off x="3124200" y="6572272"/>
            <a:ext cx="2895600" cy="285728"/>
          </a:xfrm>
          <a:prstGeom prst="rect">
            <a:avLst/>
          </a:prstGeom>
        </p:spPr>
        <p:txBody>
          <a:bodyPr/>
          <a:lstStyle>
            <a:lvl1pPr>
              <a:defRPr/>
            </a:lvl1pPr>
          </a:lstStyle>
          <a:p>
            <a:pPr>
              <a:defRPr/>
            </a:pPr>
            <a:endParaRPr lang="da-DK"/>
          </a:p>
        </p:txBody>
      </p:sp>
      <p:sp>
        <p:nvSpPr>
          <p:cNvPr id="7" name="Line 222"/>
          <p:cNvSpPr>
            <a:spLocks noChangeShapeType="1"/>
          </p:cNvSpPr>
          <p:nvPr userDrawn="1"/>
        </p:nvSpPr>
        <p:spPr bwMode="auto">
          <a:xfrm>
            <a:off x="479425" y="1777472"/>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Tree>
    <p:extLst>
      <p:ext uri="{BB962C8B-B14F-4D97-AF65-F5344CB8AC3E}">
        <p14:creationId xmlns:p14="http://schemas.microsoft.com/office/powerpoint/2010/main" val="64320936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NewTitle">
    <p:spTree>
      <p:nvGrpSpPr>
        <p:cNvPr id="1" name="Shape 12"/>
        <p:cNvGrpSpPr/>
        <p:nvPr/>
      </p:nvGrpSpPr>
      <p:grpSpPr>
        <a:xfrm>
          <a:off x="0" y="0"/>
          <a:ext cx="0" cy="0"/>
          <a:chOff x="0" y="0"/>
          <a:chExt cx="0" cy="0"/>
        </a:xfrm>
      </p:grpSpPr>
      <p:pic>
        <p:nvPicPr>
          <p:cNvPr id="17" name="6684912.jpg"/>
          <p:cNvPicPr>
            <a:picLocks noChangeAspect="1"/>
          </p:cNvPicPr>
          <p:nvPr userDrawn="1"/>
        </p:nvPicPr>
        <p:blipFill>
          <a:blip r:embed="rId3" cstate="print">
            <a:extLst/>
          </a:blip>
          <a:srcRect l="12845" t="33876" r="973" b="28536"/>
          <a:stretch>
            <a:fillRect/>
          </a:stretch>
        </p:blipFill>
        <p:spPr>
          <a:xfrm>
            <a:off x="1" y="5013170"/>
            <a:ext cx="9143999" cy="1844830"/>
          </a:xfrm>
          <a:prstGeom prst="rect">
            <a:avLst/>
          </a:prstGeom>
          <a:ln w="3175">
            <a:miter lim="400000"/>
          </a:ln>
        </p:spPr>
      </p:pic>
      <p:pic>
        <p:nvPicPr>
          <p:cNvPr id="18" name="Picture 17"/>
          <p:cNvPicPr>
            <a:picLocks noChangeAspect="1"/>
          </p:cNvPicPr>
          <p:nvPr userDrawn="1"/>
        </p:nvPicPr>
        <p:blipFill rotWithShape="1">
          <a:blip r:embed="rId4" cstate="print"/>
          <a:srcRect r="55307"/>
          <a:stretch/>
        </p:blipFill>
        <p:spPr>
          <a:xfrm>
            <a:off x="371939" y="732055"/>
            <a:ext cx="3005353" cy="3028770"/>
          </a:xfrm>
          <a:prstGeom prst="rect">
            <a:avLst/>
          </a:prstGeom>
        </p:spPr>
      </p:pic>
      <p:sp>
        <p:nvSpPr>
          <p:cNvPr id="26" name="Shape 14"/>
          <p:cNvSpPr txBox="1">
            <a:spLocks noGrp="1"/>
          </p:cNvSpPr>
          <p:nvPr>
            <p:ph type="ctrTitle" hasCustomPrompt="1"/>
          </p:nvPr>
        </p:nvSpPr>
        <p:spPr>
          <a:xfrm>
            <a:off x="3533478" y="1554718"/>
            <a:ext cx="5049455" cy="2118517"/>
          </a:xfrm>
          <a:prstGeom prst="rect">
            <a:avLst/>
          </a:prstGeom>
          <a:noFill/>
          <a:ln>
            <a:noFill/>
          </a:ln>
        </p:spPr>
        <p:txBody>
          <a:bodyPr lIns="91425" tIns="91425" rIns="91425" bIns="91425" anchor="ctr" anchorCtr="0"/>
          <a:lstStyle>
            <a:lvl1pPr marL="0" marR="0" indent="0" algn="ctr" rtl="0">
              <a:spcBef>
                <a:spcPts val="0"/>
              </a:spcBef>
              <a:spcAft>
                <a:spcPts val="0"/>
              </a:spcAft>
              <a:defRPr sz="2800" b="1" i="0" u="none" strike="noStrike" cap="none" baseline="0">
                <a:solidFill>
                  <a:srgbClr val="21218A"/>
                </a:solidFill>
                <a:latin typeface="+mn-lt"/>
                <a:ea typeface="Arial"/>
                <a:cs typeface="Trebuchet MS Bold"/>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dirty="0"/>
              <a:t>Click to Add </a:t>
            </a:r>
            <a:r>
              <a:rPr lang="en-US" dirty="0" smtClean="0"/>
              <a:t>Title</a:t>
            </a:r>
            <a:endParaRPr dirty="0"/>
          </a:p>
        </p:txBody>
      </p:sp>
      <p:sp>
        <p:nvSpPr>
          <p:cNvPr id="29" name="Shape 15"/>
          <p:cNvSpPr txBox="1">
            <a:spLocks noGrp="1"/>
          </p:cNvSpPr>
          <p:nvPr>
            <p:ph type="subTitle" idx="1" hasCustomPrompt="1"/>
          </p:nvPr>
        </p:nvSpPr>
        <p:spPr>
          <a:xfrm>
            <a:off x="4083462" y="3903379"/>
            <a:ext cx="4931463" cy="871930"/>
          </a:xfrm>
          <a:prstGeom prst="rect">
            <a:avLst/>
          </a:prstGeom>
          <a:noFill/>
          <a:ln>
            <a:noFill/>
          </a:ln>
        </p:spPr>
        <p:txBody>
          <a:bodyPr lIns="91425" tIns="91425" rIns="91425" bIns="91425" anchor="t" anchorCtr="0"/>
          <a:lstStyle>
            <a:lvl1pPr marL="0" marR="0" indent="0" algn="r" rtl="0">
              <a:spcBef>
                <a:spcPts val="100"/>
              </a:spcBef>
              <a:spcAft>
                <a:spcPts val="100"/>
              </a:spcAft>
              <a:buClr>
                <a:srgbClr val="0055B0"/>
              </a:buClr>
              <a:buFont typeface="Arial"/>
              <a:buNone/>
              <a:defRPr sz="2000" b="0" i="1" u="none" strike="noStrike" cap="none" baseline="0">
                <a:solidFill>
                  <a:schemeClr val="tx1"/>
                </a:solidFill>
                <a:latin typeface="+mn-lt"/>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dirty="0"/>
              <a:t>Click to Add Presenter Name</a:t>
            </a:r>
          </a:p>
          <a:p>
            <a:r>
              <a:rPr lang="en-US" dirty="0"/>
              <a:t>and </a:t>
            </a:r>
            <a:r>
              <a:rPr lang="en-US" dirty="0" smtClean="0"/>
              <a:t>SNOMED International</a:t>
            </a:r>
            <a:endParaRPr lang="en-US" dirty="0"/>
          </a:p>
        </p:txBody>
      </p:sp>
      <p:sp>
        <p:nvSpPr>
          <p:cNvPr id="21" name="Rectangle 20"/>
          <p:cNvSpPr/>
          <p:nvPr userDrawn="1"/>
        </p:nvSpPr>
        <p:spPr>
          <a:xfrm>
            <a:off x="7729020" y="0"/>
            <a:ext cx="1414980" cy="13357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81359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8148" y="1823971"/>
            <a:ext cx="3784606" cy="3784311"/>
          </a:xfrm>
        </p:spPr>
        <p:txBody>
          <a:bodyPr anchor="t" anchorCtr="0"/>
          <a:lstStyle>
            <a:lvl1pPr algn="l">
              <a:defRPr sz="3600" b="1" i="0" cap="none">
                <a:latin typeface="+mj-lt"/>
                <a:cs typeface="Trebuchet MS Bold"/>
              </a:defRPr>
            </a:lvl1pPr>
          </a:lstStyle>
          <a:p>
            <a:r>
              <a:rPr lang="en-US" dirty="0"/>
              <a:t>Click to Add Section Title</a:t>
            </a:r>
          </a:p>
        </p:txBody>
      </p:sp>
      <p:sp>
        <p:nvSpPr>
          <p:cNvPr id="9" name="Content Placeholder 8"/>
          <p:cNvSpPr>
            <a:spLocks noGrp="1"/>
          </p:cNvSpPr>
          <p:nvPr>
            <p:ph sz="quarter" idx="10" hasCustomPrompt="1"/>
          </p:nvPr>
        </p:nvSpPr>
        <p:spPr>
          <a:xfrm>
            <a:off x="5114332" y="1968865"/>
            <a:ext cx="3528890" cy="3443384"/>
          </a:xfrm>
        </p:spPr>
        <p:txBody>
          <a:bodyPr vert="horz"/>
          <a:lstStyle>
            <a:lvl1pPr marL="129541" indent="0">
              <a:buNone/>
              <a:defRPr sz="1800"/>
            </a:lvl1pPr>
            <a:lvl2pPr>
              <a:defRPr sz="1600"/>
            </a:lvl2pPr>
          </a:lstStyle>
          <a:p>
            <a:pPr lvl="0"/>
            <a:r>
              <a:rPr lang="en-US" dirty="0"/>
              <a:t>Optional image</a:t>
            </a:r>
          </a:p>
        </p:txBody>
      </p:sp>
      <p:pic>
        <p:nvPicPr>
          <p:cNvPr id="3" name="Picture 2"/>
          <p:cNvPicPr>
            <a:picLocks/>
          </p:cNvPicPr>
          <p:nvPr/>
        </p:nvPicPr>
        <p:blipFill>
          <a:blip r:embed="rId3">
            <a:extLst>
              <a:ext uri="{28A0092B-C50C-407E-A947-70E740481C1C}">
                <a14:useLocalDpi xmlns:a14="http://schemas.microsoft.com/office/drawing/2010/main" val="0"/>
              </a:ext>
            </a:extLst>
          </a:blip>
          <a:stretch>
            <a:fillRect/>
          </a:stretch>
        </p:blipFill>
        <p:spPr>
          <a:xfrm>
            <a:off x="7569200" y="0"/>
            <a:ext cx="1524000" cy="1524000"/>
          </a:xfrm>
          <a:prstGeom prst="rect">
            <a:avLst/>
          </a:prstGeom>
        </p:spPr>
      </p:pic>
    </p:spTree>
    <p:custDataLst>
      <p:tags r:id="rId1"/>
    </p:custDataLst>
    <p:extLst/>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Standard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idx="1" hasCustomPrompt="1"/>
          </p:nvPr>
        </p:nvSpPr>
        <p:spPr>
          <a:xfrm>
            <a:off x="457200" y="1428736"/>
            <a:ext cx="8229600" cy="5000660"/>
          </a:xfrm>
        </p:spPr>
        <p:txBody>
          <a:bodyPr/>
          <a:lstStyle>
            <a:lvl1pPr>
              <a:defRPr>
                <a:latin typeface="+mn-lt"/>
              </a:defRPr>
            </a:lvl1pPr>
            <a:lvl2pPr>
              <a:defRPr>
                <a:latin typeface="+mn-lt"/>
              </a:defRPr>
            </a:lvl2pPr>
            <a:lvl3pPr>
              <a:defRPr>
                <a:latin typeface="+mn-lt"/>
              </a:defRPr>
            </a:lvl3pPr>
            <a:lvl4pPr marL="1600200" indent="-127000">
              <a:buClrTx/>
              <a:buFont typeface="Arial"/>
              <a:buChar char="•"/>
              <a:defRPr lang="en-US" sz="1800" dirty="0" smtClean="0">
                <a:solidFill>
                  <a:srgbClr val="3399FF"/>
                </a:solidFill>
                <a:latin typeface="+mn-lt"/>
              </a:defRPr>
            </a:lvl4pPr>
            <a:lvl5pPr>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7"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8"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Tree>
    <p:custDataLst>
      <p:tags r:id="rId1"/>
    </p:custDataLst>
    <p:extLst/>
  </p:cSld>
  <p:clrMapOvr>
    <a:masterClrMapping/>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 Titled Column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000" b="1" i="0" baseline="0">
                <a:latin typeface="+mn-lt"/>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dirty="0"/>
              <a:t>Click to Add Subtitle 1</a:t>
            </a:r>
          </a:p>
        </p:txBody>
      </p:sp>
      <p:sp>
        <p:nvSpPr>
          <p:cNvPr id="38" name="Shape 38"/>
          <p:cNvSpPr txBox="1">
            <a:spLocks noGrp="1"/>
          </p:cNvSpPr>
          <p:nvPr>
            <p:ph type="body" idx="3" hasCustomPrompt="1"/>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000" b="1" i="0" baseline="0">
                <a:latin typeface="+mn-lt"/>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dirty="0"/>
              <a:t>Click to Add Subtitle 2</a:t>
            </a:r>
          </a:p>
        </p:txBody>
      </p:sp>
      <p:sp>
        <p:nvSpPr>
          <p:cNvPr id="10" name="Shape 18"/>
          <p:cNvSpPr txBox="1">
            <a:spLocks noGrp="1"/>
          </p:cNvSpPr>
          <p:nvPr>
            <p:ph type="title" hasCustomPrompt="1"/>
          </p:nvPr>
        </p:nvSpPr>
        <p:spPr>
          <a:xfrm>
            <a:off x="457200" y="739912"/>
            <a:ext cx="7332731" cy="540000"/>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mn-lt"/>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3" name="Content Placeholder 2"/>
          <p:cNvSpPr>
            <a:spLocks noGrp="1"/>
          </p:cNvSpPr>
          <p:nvPr>
            <p:ph sz="quarter" idx="11" hasCustomPrompt="1"/>
          </p:nvPr>
        </p:nvSpPr>
        <p:spPr>
          <a:xfrm>
            <a:off x="457200" y="2301271"/>
            <a:ext cx="4040188" cy="4128125"/>
          </a:xfrm>
        </p:spPr>
        <p:txBody>
          <a:bodyPr vert="horz"/>
          <a:lstStyle>
            <a:lvl1pPr>
              <a:defRPr sz="2000" baseline="0"/>
            </a:lvl1pPr>
            <a:lvl2pPr>
              <a:defRPr sz="1800"/>
            </a:lvl2pPr>
          </a:lstStyle>
          <a:p>
            <a:pPr lvl="0"/>
            <a:r>
              <a:rPr lang="en-US" dirty="0"/>
              <a:t>Click to add column 1 text</a:t>
            </a:r>
          </a:p>
        </p:txBody>
      </p:sp>
      <p:sp>
        <p:nvSpPr>
          <p:cNvPr id="5" name="Content Placeholder 4"/>
          <p:cNvSpPr>
            <a:spLocks noGrp="1"/>
          </p:cNvSpPr>
          <p:nvPr>
            <p:ph sz="quarter" idx="12" hasCustomPrompt="1"/>
          </p:nvPr>
        </p:nvSpPr>
        <p:spPr>
          <a:xfrm>
            <a:off x="4645025" y="2301271"/>
            <a:ext cx="4041775" cy="4128125"/>
          </a:xfrm>
        </p:spPr>
        <p:txBody>
          <a:bodyPr vert="horz"/>
          <a:lstStyle>
            <a:lvl1pPr>
              <a:defRPr sz="2000"/>
            </a:lvl1pPr>
            <a:lvl2pPr>
              <a:defRPr sz="1800"/>
            </a:lvl2pPr>
          </a:lstStyle>
          <a:p>
            <a:pPr lvl="0"/>
            <a:r>
              <a:rPr lang="en-US" dirty="0"/>
              <a:t>Click to add column 2 text</a:t>
            </a:r>
          </a:p>
        </p:txBody>
      </p:sp>
      <p:sp>
        <p:nvSpPr>
          <p:cNvPr id="13" name="Line 222"/>
          <p:cNvSpPr>
            <a:spLocks noChangeShapeType="1"/>
          </p:cNvSpPr>
          <p:nvPr/>
        </p:nvSpPr>
        <p:spPr bwMode="auto">
          <a:xfrm>
            <a:off x="457200" y="2174874"/>
            <a:ext cx="4040187" cy="0"/>
          </a:xfrm>
          <a:prstGeom prst="line">
            <a:avLst/>
          </a:prstGeom>
          <a:noFill/>
          <a:ln w="38100">
            <a:solidFill>
              <a:srgbClr val="229BB8"/>
            </a:solidFill>
            <a:round/>
            <a:headEnd/>
            <a:tailEnd/>
          </a:ln>
          <a:effectLst/>
        </p:spPr>
        <p:txBody>
          <a:bodyPr wrap="square" lIns="90000" tIns="46800" rIns="90000" bIns="46800" anchor="ctr">
            <a:spAutoFit/>
          </a:bodyPr>
          <a:lstStyle/>
          <a:p>
            <a:pPr algn="ctr" eaLnBrk="0" hangingPunct="0">
              <a:spcBef>
                <a:spcPct val="50000"/>
              </a:spcBef>
              <a:defRPr/>
            </a:pPr>
            <a:endParaRPr lang="en-US"/>
          </a:p>
        </p:txBody>
      </p:sp>
      <p:sp>
        <p:nvSpPr>
          <p:cNvPr id="15" name="Line 222"/>
          <p:cNvSpPr>
            <a:spLocks noChangeShapeType="1"/>
          </p:cNvSpPr>
          <p:nvPr/>
        </p:nvSpPr>
        <p:spPr bwMode="auto">
          <a:xfrm>
            <a:off x="4635501" y="2174874"/>
            <a:ext cx="4040187" cy="0"/>
          </a:xfrm>
          <a:prstGeom prst="line">
            <a:avLst/>
          </a:prstGeom>
          <a:noFill/>
          <a:ln w="38100">
            <a:solidFill>
              <a:srgbClr val="229BB8"/>
            </a:solidFill>
            <a:round/>
            <a:headEnd/>
            <a:tailEnd/>
          </a:ln>
          <a:effectLst/>
        </p:spPr>
        <p:txBody>
          <a:bodyPr wrap="square" lIns="90000" tIns="46800" rIns="90000" bIns="46800" anchor="ctr">
            <a:spAutoFit/>
          </a:bodyPr>
          <a:lstStyle/>
          <a:p>
            <a:pPr algn="ctr" eaLnBrk="0" hangingPunct="0">
              <a:spcBef>
                <a:spcPct val="50000"/>
              </a:spcBef>
              <a:defRPr/>
            </a:pPr>
            <a:endParaRPr lang="en-US"/>
          </a:p>
        </p:txBody>
      </p:sp>
      <p:sp>
        <p:nvSpPr>
          <p:cNvPr id="16"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
        <p:nvSpPr>
          <p:cNvPr id="12"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
        <p:nvSpPr>
          <p:cNvPr id="14" name="Line 222"/>
          <p:cNvSpPr>
            <a:spLocks noChangeShapeType="1"/>
          </p:cNvSpPr>
          <p:nvPr/>
        </p:nvSpPr>
        <p:spPr bwMode="auto">
          <a:xfrm>
            <a:off x="457200" y="2174874"/>
            <a:ext cx="4040187"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
        <p:nvSpPr>
          <p:cNvPr id="17" name="Line 222"/>
          <p:cNvSpPr>
            <a:spLocks noChangeShapeType="1"/>
          </p:cNvSpPr>
          <p:nvPr/>
        </p:nvSpPr>
        <p:spPr bwMode="auto">
          <a:xfrm>
            <a:off x="4635501" y="2174874"/>
            <a:ext cx="4040187"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Tree>
    <p:extLst/>
  </p:cSld>
  <p:clrMapOvr>
    <a:masterClrMapping/>
  </p:clrMapOvr>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Two Contents">
    <p:spTree>
      <p:nvGrpSpPr>
        <p:cNvPr id="1" name="Shape 34"/>
        <p:cNvGrpSpPr/>
        <p:nvPr/>
      </p:nvGrpSpPr>
      <p:grpSpPr>
        <a:xfrm>
          <a:off x="0" y="0"/>
          <a:ext cx="0" cy="0"/>
          <a:chOff x="0" y="0"/>
          <a:chExt cx="0" cy="0"/>
        </a:xfrm>
      </p:grpSpPr>
      <p:sp>
        <p:nvSpPr>
          <p:cNvPr id="10" name="Shape 18"/>
          <p:cNvSpPr txBox="1">
            <a:spLocks noGrp="1"/>
          </p:cNvSpPr>
          <p:nvPr>
            <p:ph type="title" hasCustomPrompt="1"/>
          </p:nvPr>
        </p:nvSpPr>
        <p:spPr>
          <a:xfrm>
            <a:off x="457200" y="741521"/>
            <a:ext cx="7319148" cy="538391"/>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mn-lt"/>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3" name="Content Placeholder 2"/>
          <p:cNvSpPr>
            <a:spLocks noGrp="1"/>
          </p:cNvSpPr>
          <p:nvPr>
            <p:ph sz="quarter" idx="11" hasCustomPrompt="1"/>
          </p:nvPr>
        </p:nvSpPr>
        <p:spPr>
          <a:xfrm>
            <a:off x="468313" y="1457325"/>
            <a:ext cx="4024312" cy="4972050"/>
          </a:xfrm>
        </p:spPr>
        <p:txBody>
          <a:bodyPr vert="horz"/>
          <a:lstStyle>
            <a:lvl1pPr marL="129541" indent="0">
              <a:buNone/>
              <a:defRPr sz="2000" baseline="0"/>
            </a:lvl1pPr>
            <a:lvl2pPr>
              <a:defRPr sz="1800"/>
            </a:lvl2pPr>
          </a:lstStyle>
          <a:p>
            <a:pPr lvl="0"/>
            <a:r>
              <a:rPr lang="en-US" dirty="0"/>
              <a:t>Text or image</a:t>
            </a:r>
          </a:p>
        </p:txBody>
      </p:sp>
      <p:sp>
        <p:nvSpPr>
          <p:cNvPr id="12" name="Content Placeholder 2"/>
          <p:cNvSpPr>
            <a:spLocks noGrp="1"/>
          </p:cNvSpPr>
          <p:nvPr>
            <p:ph sz="quarter" idx="12" hasCustomPrompt="1"/>
          </p:nvPr>
        </p:nvSpPr>
        <p:spPr>
          <a:xfrm>
            <a:off x="4662488" y="1457325"/>
            <a:ext cx="4024312" cy="4972050"/>
          </a:xfrm>
        </p:spPr>
        <p:txBody>
          <a:bodyPr vert="horz"/>
          <a:lstStyle>
            <a:lvl1pPr marL="129541" indent="0">
              <a:buNone/>
              <a:defRPr sz="2000" baseline="0"/>
            </a:lvl1pPr>
            <a:lvl2pPr>
              <a:defRPr sz="1800"/>
            </a:lvl2pPr>
          </a:lstStyle>
          <a:p>
            <a:pPr lvl="0"/>
            <a:r>
              <a:rPr lang="en-US" dirty="0"/>
              <a:t>Text or object</a:t>
            </a:r>
          </a:p>
        </p:txBody>
      </p:sp>
      <p:sp>
        <p:nvSpPr>
          <p:cNvPr id="13"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
        <p:nvSpPr>
          <p:cNvPr id="7"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Tree>
    <p:extLst/>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Titled Row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0" y="1535111"/>
            <a:ext cx="2468898" cy="2351083"/>
          </a:xfrm>
          <a:prstGeom prst="rect">
            <a:avLst/>
          </a:prstGeom>
          <a:noFill/>
          <a:ln>
            <a:noFill/>
          </a:ln>
        </p:spPr>
        <p:txBody>
          <a:bodyPr lIns="91425" tIns="91425" rIns="91425" bIns="91425" anchor="ctr" anchorCtr="0"/>
          <a:lstStyle>
            <a:lvl1pPr marL="0" indent="0" algn="ctr" rtl="0">
              <a:buFont typeface="Arial"/>
              <a:buNone/>
              <a:defRPr sz="2000" b="1" i="0" baseline="0">
                <a:latin typeface="+mn-lt"/>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dirty="0"/>
              <a:t>Click to add sub-title 1</a:t>
            </a:r>
          </a:p>
        </p:txBody>
      </p:sp>
      <p:sp>
        <p:nvSpPr>
          <p:cNvPr id="38" name="Shape 38"/>
          <p:cNvSpPr txBox="1">
            <a:spLocks noGrp="1"/>
          </p:cNvSpPr>
          <p:nvPr>
            <p:ph type="body" idx="3" hasCustomPrompt="1"/>
          </p:nvPr>
        </p:nvSpPr>
        <p:spPr>
          <a:xfrm>
            <a:off x="457200" y="4069073"/>
            <a:ext cx="2468898" cy="2340438"/>
          </a:xfrm>
          <a:prstGeom prst="rect">
            <a:avLst/>
          </a:prstGeom>
          <a:noFill/>
          <a:ln>
            <a:noFill/>
          </a:ln>
        </p:spPr>
        <p:txBody>
          <a:bodyPr lIns="91425" tIns="91425" rIns="91425" bIns="91425" anchor="ctr" anchorCtr="0"/>
          <a:lstStyle>
            <a:lvl1pPr marL="0" indent="0" algn="ctr" rtl="0">
              <a:buFont typeface="Arial"/>
              <a:buNone/>
              <a:defRPr sz="2000" b="1" i="0" baseline="0">
                <a:latin typeface="+mn-lt"/>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dirty="0"/>
              <a:t>Click to add sub-title 2</a:t>
            </a:r>
          </a:p>
        </p:txBody>
      </p:sp>
      <p:sp>
        <p:nvSpPr>
          <p:cNvPr id="10" name="Shape 18"/>
          <p:cNvSpPr txBox="1">
            <a:spLocks noGrp="1"/>
          </p:cNvSpPr>
          <p:nvPr>
            <p:ph type="title"/>
          </p:nvPr>
        </p:nvSpPr>
        <p:spPr>
          <a:xfrm>
            <a:off x="457200" y="739912"/>
            <a:ext cx="7353105" cy="540000"/>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mn-lt"/>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1"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3" name="Content Placeholder 2"/>
          <p:cNvSpPr>
            <a:spLocks noGrp="1"/>
          </p:cNvSpPr>
          <p:nvPr>
            <p:ph sz="quarter" idx="11" hasCustomPrompt="1"/>
          </p:nvPr>
        </p:nvSpPr>
        <p:spPr>
          <a:xfrm>
            <a:off x="3200415" y="1545756"/>
            <a:ext cx="5475273" cy="2340438"/>
          </a:xfrm>
        </p:spPr>
        <p:txBody>
          <a:bodyPr vert="horz"/>
          <a:lstStyle>
            <a:lvl1pPr>
              <a:defRPr sz="2000" baseline="0"/>
            </a:lvl1pPr>
            <a:lvl2pPr>
              <a:defRPr sz="1800"/>
            </a:lvl2pPr>
          </a:lstStyle>
          <a:p>
            <a:pPr lvl="0"/>
            <a:r>
              <a:rPr lang="en-US" dirty="0"/>
              <a:t>Click to add row 1 item</a:t>
            </a:r>
          </a:p>
        </p:txBody>
      </p:sp>
      <p:sp>
        <p:nvSpPr>
          <p:cNvPr id="5" name="Content Placeholder 4"/>
          <p:cNvSpPr>
            <a:spLocks noGrp="1"/>
          </p:cNvSpPr>
          <p:nvPr>
            <p:ph sz="quarter" idx="12" hasCustomPrompt="1"/>
          </p:nvPr>
        </p:nvSpPr>
        <p:spPr>
          <a:xfrm>
            <a:off x="3200415" y="4069073"/>
            <a:ext cx="5486385" cy="2340438"/>
          </a:xfrm>
        </p:spPr>
        <p:txBody>
          <a:bodyPr vert="horz"/>
          <a:lstStyle>
            <a:lvl1pPr>
              <a:defRPr sz="2000"/>
            </a:lvl1pPr>
            <a:lvl2pPr>
              <a:defRPr sz="1800"/>
            </a:lvl2pPr>
          </a:lstStyle>
          <a:p>
            <a:pPr lvl="0"/>
            <a:r>
              <a:rPr lang="en-US" dirty="0"/>
              <a:t>Click to add row 2 item</a:t>
            </a:r>
          </a:p>
        </p:txBody>
      </p:sp>
      <p:sp>
        <p:nvSpPr>
          <p:cNvPr id="13" name="Line 222"/>
          <p:cNvSpPr>
            <a:spLocks noChangeShapeType="1"/>
          </p:cNvSpPr>
          <p:nvPr/>
        </p:nvSpPr>
        <p:spPr bwMode="auto">
          <a:xfrm flipV="1">
            <a:off x="457200" y="3958548"/>
            <a:ext cx="2651776" cy="19085"/>
          </a:xfrm>
          <a:prstGeom prst="line">
            <a:avLst/>
          </a:prstGeom>
          <a:noFill/>
          <a:ln w="38100">
            <a:solidFill>
              <a:srgbClr val="229BB8"/>
            </a:solidFill>
            <a:round/>
            <a:headEnd/>
            <a:tailEnd/>
          </a:ln>
          <a:effectLst/>
        </p:spPr>
        <p:txBody>
          <a:bodyPr wrap="square" lIns="90000" tIns="46800" rIns="90000" bIns="46800" anchor="ctr">
            <a:spAutoFit/>
          </a:bodyPr>
          <a:lstStyle/>
          <a:p>
            <a:pPr algn="ctr" eaLnBrk="0" hangingPunct="0">
              <a:spcBef>
                <a:spcPct val="50000"/>
              </a:spcBef>
              <a:defRPr/>
            </a:pPr>
            <a:endParaRPr lang="en-US"/>
          </a:p>
        </p:txBody>
      </p:sp>
      <p:sp>
        <p:nvSpPr>
          <p:cNvPr id="16"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cSld>
  <p:clrMapOvr>
    <a:masterClrMapping/>
  </p:clrMapOvr>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4"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en-US"/>
          </a:p>
        </p:txBody>
      </p:sp>
      <p:sp>
        <p:nvSpPr>
          <p:cNvPr id="6"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
        <p:nvSpPr>
          <p:cNvPr id="5" name="Line 222"/>
          <p:cNvSpPr>
            <a:spLocks noChangeShapeType="1"/>
          </p:cNvSpPr>
          <p:nvPr/>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lvl="0" algn="ctr" eaLnBrk="0" hangingPunct="0">
              <a:spcBef>
                <a:spcPct val="50000"/>
              </a:spcBef>
            </a:pPr>
            <a:endParaRPr lang="en-US"/>
          </a:p>
        </p:txBody>
      </p:sp>
    </p:spTree>
    <p:custDataLst>
      <p:tags r:id="rId1"/>
    </p:custDataLst>
    <p:extLst/>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4" name="Slide Number Placeholder 2"/>
          <p:cNvSpPr>
            <a:spLocks noGrp="1"/>
          </p:cNvSpPr>
          <p:nvPr>
            <p:ph type="sldNum" sz="quarter" idx="4"/>
          </p:nvPr>
        </p:nvSpPr>
        <p:spPr>
          <a:xfrm>
            <a:off x="8319314" y="6429396"/>
            <a:ext cx="367486"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cSld>
  <p:clrMapOvr>
    <a:masterClrMapping/>
  </p:clrMapOvr>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Clean Page">
    <p:spTree>
      <p:nvGrpSpPr>
        <p:cNvPr id="1" name="Shape 50"/>
        <p:cNvGrpSpPr/>
        <p:nvPr/>
      </p:nvGrpSpPr>
      <p:grpSpPr>
        <a:xfrm>
          <a:off x="0" y="0"/>
          <a:ext cx="0" cy="0"/>
          <a:chOff x="0" y="0"/>
          <a:chExt cx="0" cy="0"/>
        </a:xfrm>
      </p:grpSpPr>
    </p:spTree>
    <p:extLst/>
  </p:cSld>
  <p:clrMapOvr>
    <a:masterClrMapping/>
  </p:clrMapOvr>
  <p:hf hdr="0" ftr="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744212"/>
            <a:ext cx="8229600" cy="547719"/>
          </a:xfrm>
          <a:prstGeom prst="rect">
            <a:avLst/>
          </a:prstGeom>
          <a:noFill/>
          <a:ln>
            <a:noFill/>
          </a:ln>
        </p:spPr>
        <p:txBody>
          <a:bodyPr lIns="91425" tIns="91425" rIns="91425" bIns="91425" anchor="b"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7" name="Picture 6"/>
          <p:cNvPicPr>
            <a:picLocks/>
          </p:cNvPicPr>
          <p:nvPr/>
        </p:nvPicPr>
        <p:blipFill>
          <a:blip r:embed="rId16">
            <a:extLst>
              <a:ext uri="{28A0092B-C50C-407E-A947-70E740481C1C}">
                <a14:useLocalDpi xmlns:a14="http://schemas.microsoft.com/office/drawing/2010/main" val="0"/>
              </a:ext>
            </a:extLst>
          </a:blip>
          <a:stretch>
            <a:fillRect/>
          </a:stretch>
        </p:blipFill>
        <p:spPr>
          <a:xfrm>
            <a:off x="8331200" y="12700"/>
            <a:ext cx="749300" cy="749300"/>
          </a:xfrm>
          <a:prstGeom prst="rect">
            <a:avLst/>
          </a:prstGeom>
        </p:spPr>
      </p:pic>
    </p:spTree>
    <p:extLst>
      <p:ext uri="{BB962C8B-B14F-4D97-AF65-F5344CB8AC3E}">
        <p14:creationId xmlns:p14="http://schemas.microsoft.com/office/powerpoint/2010/main" val="597052003"/>
      </p:ext>
    </p:extLst>
  </p:cSld>
  <p:clrMap bg1="lt1" tx1="dk1" bg2="dk2" tx2="lt2" accent1="accent1" accent2="accent2" accent3="accent3" accent4="accent4" accent5="accent5" accent6="accent6" hlink="hlink" folHlink="folHlink"/>
  <p:sldLayoutIdLst>
    <p:sldLayoutId id="2147483689"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680" r:id="rId11"/>
    <p:sldLayoutId id="2147483652" r:id="rId12"/>
    <p:sldLayoutId id="2147483686" r:id="rId13"/>
    <p:sldLayoutId id="2147483687" r:id="rId14"/>
  </p:sldLayoutIdLst>
  <p:hf hdr="0" ftr="0"/>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Trebuchet MS Bold"/>
          <a:ea typeface="Arial"/>
          <a:cs typeface="Trebuchet MS Bold"/>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Trebuchet MS"/>
          <a:ea typeface="Arial"/>
          <a:cs typeface="Trebuchet MS"/>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gif"/></Relationships>
</file>

<file path=ppt/slides/_rels/slide10.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Layout" Target="../slideLayouts/slideLayout3.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Layout" Target="../slideLayouts/slideLayout2.xml"/><Relationship Id="rId3" Type="http://schemas.openxmlformats.org/officeDocument/2006/relationships/image" Target="../media/image14.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4.gif"/></Relationships>
</file>

<file path=ppt/slides/_rels/slide15.xml.rels><?xml version="1.0" encoding="UTF-8" standalone="yes"?>
<Relationships xmlns="http://schemas.openxmlformats.org/package/2006/relationships"><Relationship Id="rId1" Type="http://schemas.openxmlformats.org/officeDocument/2006/relationships/tags" Target="../tags/tag23.xml"/><Relationship Id="rId2" Type="http://schemas.openxmlformats.org/officeDocument/2006/relationships/slideLayout" Target="../slideLayouts/slideLayout2.xm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6.png"/><Relationship Id="rId1" Type="http://schemas.openxmlformats.org/officeDocument/2006/relationships/tags" Target="../tags/tag10.xml"/><Relationship Id="rId2"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2.xml"/><Relationship Id="rId3" Type="http://schemas.openxmlformats.org/officeDocument/2006/relationships/image" Target="../media/image7.gif"/></Relationships>
</file>

<file path=ppt/slides/_rels/slide30.xml.rels><?xml version="1.0" encoding="UTF-8" standalone="yes"?>
<Relationships xmlns="http://schemas.openxmlformats.org/package/2006/relationships"><Relationship Id="rId1" Type="http://schemas.openxmlformats.org/officeDocument/2006/relationships/tags" Target="../tags/tag24.xml"/><Relationship Id="rId2" Type="http://schemas.openxmlformats.org/officeDocument/2006/relationships/slideLayout" Target="../slideLayouts/slideLayout2.xml"/><Relationship Id="rId3" Type="http://schemas.openxmlformats.org/officeDocument/2006/relationships/image" Target="../media/image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s://github.com/FHIR/snomed-ig" TargetMode="External"/><Relationship Id="rId3" Type="http://schemas.openxmlformats.org/officeDocument/2006/relationships/image" Target="../media/image13.png"/></Relationships>
</file>

<file path=ppt/slides/_rels/slide32.xml.rels><?xml version="1.0" encoding="UTF-8" standalone="yes"?>
<Relationships xmlns="http://schemas.openxmlformats.org/package/2006/relationships"><Relationship Id="rId1" Type="http://schemas.openxmlformats.org/officeDocument/2006/relationships/tags" Target="../tags/tag25.xml"/><Relationship Id="rId2" Type="http://schemas.openxmlformats.org/officeDocument/2006/relationships/slideLayout" Target="../slideLayouts/slideLayout2.xml"/><Relationship Id="rId3" Type="http://schemas.openxmlformats.org/officeDocument/2006/relationships/image" Target="../media/image16.png"/></Relationships>
</file>

<file path=ppt/slides/_rels/slide33.xml.rels><?xml version="1.0" encoding="UTF-8" standalone="yes"?>
<Relationships xmlns="http://schemas.openxmlformats.org/package/2006/relationships"><Relationship Id="rId3" Type="http://schemas.openxmlformats.org/officeDocument/2006/relationships/hyperlink" Target="https://chat.snomedtools.org/" TargetMode="External"/><Relationship Id="rId4" Type="http://schemas.openxmlformats.org/officeDocument/2006/relationships/hyperlink" Target="https://snomed.zoom.us/my/snomedhl7" TargetMode="External"/><Relationship Id="rId5" Type="http://schemas.openxmlformats.org/officeDocument/2006/relationships/hyperlink" Target="mailto:lbi@snomed.org" TargetMode="External"/><Relationship Id="rId1" Type="http://schemas.openxmlformats.org/officeDocument/2006/relationships/slideLayout" Target="../slideLayouts/slideLayout3.xml"/><Relationship Id="rId2" Type="http://schemas.openxmlformats.org/officeDocument/2006/relationships/hyperlink" Target="http://snomed.org/fhir" TargetMode="External"/></Relationships>
</file>

<file path=ppt/slides/_rels/slide34.xml.rels><?xml version="1.0" encoding="UTF-8" standalone="yes"?>
<Relationships xmlns="http://schemas.openxmlformats.org/package/2006/relationships"><Relationship Id="rId1" Type="http://schemas.openxmlformats.org/officeDocument/2006/relationships/tags" Target="../tags/tag26.xml"/><Relationship Id="rId2" Type="http://schemas.openxmlformats.org/officeDocument/2006/relationships/slideLayout" Target="../slideLayouts/slideLayout2.xml"/><Relationship Id="rId3"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2.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tags" Target="../tags/tag16.xml"/><Relationship Id="rId2"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Layout" Target="../slideLayouts/slideLayout3.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33478" y="939801"/>
            <a:ext cx="5049455" cy="1361440"/>
          </a:xfrm>
        </p:spPr>
        <p:txBody>
          <a:bodyPr/>
          <a:lstStyle/>
          <a:p>
            <a:pPr>
              <a:defRPr sz="2800" spc="0">
                <a:solidFill>
                  <a:srgbClr val="53585F"/>
                </a:solidFill>
                <a:latin typeface="Museo Sans 500"/>
                <a:ea typeface="Museo Sans 500"/>
                <a:cs typeface="Museo Sans 500"/>
                <a:sym typeface="Museo Sans 500"/>
              </a:defRPr>
            </a:pPr>
            <a:r>
              <a:rPr lang="en-US" sz="3000" dirty="0" smtClean="0">
                <a:solidFill>
                  <a:schemeClr val="accent2">
                    <a:lumMod val="75000"/>
                  </a:schemeClr>
                </a:solidFill>
                <a:latin typeface="+mj-lt"/>
                <a:ea typeface="Trebuchet MS" charset="0"/>
                <a:cs typeface="Trebuchet MS" charset="0"/>
                <a:sym typeface="Museo Sans 500"/>
              </a:rPr>
              <a:t>SNOMED on FHIR</a:t>
            </a:r>
            <a:endParaRPr lang="en-US" sz="3000" dirty="0">
              <a:latin typeface="+mj-lt"/>
            </a:endParaRPr>
          </a:p>
        </p:txBody>
      </p:sp>
      <p:sp>
        <p:nvSpPr>
          <p:cNvPr id="6" name="Subtitle 2"/>
          <p:cNvSpPr>
            <a:spLocks noGrp="1"/>
          </p:cNvSpPr>
          <p:nvPr>
            <p:ph type="subTitle" idx="1"/>
          </p:nvPr>
        </p:nvSpPr>
        <p:spPr>
          <a:xfrm>
            <a:off x="3390100" y="3810069"/>
            <a:ext cx="2987947" cy="965309"/>
          </a:xfrm>
        </p:spPr>
        <p:txBody>
          <a:bodyPr/>
          <a:lstStyle/>
          <a:p>
            <a:pPr algn="ctr"/>
            <a:r>
              <a:rPr lang="en-US" dirty="0" smtClean="0">
                <a:latin typeface="+mn-lt"/>
              </a:rPr>
              <a:t>Linda Bird</a:t>
            </a:r>
          </a:p>
          <a:p>
            <a:pPr algn="ctr"/>
            <a:r>
              <a:rPr lang="en-US" dirty="0" smtClean="0"/>
              <a:t>Head of Product Support</a:t>
            </a:r>
            <a:endParaRPr lang="en-US" dirty="0" smtClean="0">
              <a:latin typeface="+mn-lt"/>
            </a:endParaRPr>
          </a:p>
          <a:p>
            <a:pPr algn="ctr"/>
            <a:r>
              <a:rPr lang="en-US" dirty="0" smtClean="0"/>
              <a:t>SNOMED International</a:t>
            </a:r>
            <a:endParaRPr lang="en-US" dirty="0">
              <a:latin typeface="+mn-lt"/>
            </a:endParaRPr>
          </a:p>
        </p:txBody>
      </p:sp>
      <p:sp>
        <p:nvSpPr>
          <p:cNvPr id="4" name="TextBox 3"/>
          <p:cNvSpPr txBox="1"/>
          <p:nvPr/>
        </p:nvSpPr>
        <p:spPr>
          <a:xfrm>
            <a:off x="542097" y="3969559"/>
            <a:ext cx="2772433" cy="646331"/>
          </a:xfrm>
          <a:prstGeom prst="rect">
            <a:avLst/>
          </a:prstGeom>
          <a:solidFill>
            <a:srgbClr val="3392F4"/>
          </a:solidFill>
          <a:ln>
            <a:solidFill>
              <a:srgbClr val="3392F4"/>
            </a:solidFill>
          </a:ln>
        </p:spPr>
        <p:txBody>
          <a:bodyPr wrap="square" rtlCol="0">
            <a:spAutoFit/>
          </a:bodyPr>
          <a:lstStyle/>
          <a:p>
            <a:pPr algn="ctr"/>
            <a:r>
              <a:rPr lang="en-US" sz="1800" dirty="0" smtClean="0">
                <a:solidFill>
                  <a:schemeClr val="bg1"/>
                </a:solidFill>
              </a:rPr>
              <a:t>Member Forum Workshop</a:t>
            </a:r>
            <a:endParaRPr lang="en-US" sz="1800" dirty="0">
              <a:solidFill>
                <a:schemeClr val="bg1"/>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3116" y="1515080"/>
            <a:ext cx="1354329" cy="1945876"/>
          </a:xfrm>
          <a:prstGeom prst="rect">
            <a:avLst/>
          </a:prstGeom>
        </p:spPr>
      </p:pic>
      <p:sp>
        <p:nvSpPr>
          <p:cNvPr id="7" name="Subtitle 2"/>
          <p:cNvSpPr txBox="1">
            <a:spLocks/>
          </p:cNvSpPr>
          <p:nvPr/>
        </p:nvSpPr>
        <p:spPr>
          <a:xfrm>
            <a:off x="6260281" y="3810068"/>
            <a:ext cx="2940124" cy="965309"/>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r" rtl="0" eaLnBrk="1" hangingPunct="1">
              <a:lnSpc>
                <a:spcPct val="100000"/>
              </a:lnSpc>
              <a:spcBef>
                <a:spcPts val="100"/>
              </a:spcBef>
              <a:spcAft>
                <a:spcPts val="100"/>
              </a:spcAft>
              <a:buClr>
                <a:srgbClr val="0055B0"/>
              </a:buClr>
              <a:buFont typeface="Arial"/>
              <a:buNone/>
              <a:defRPr sz="2000" b="0" i="1" u="none" strike="noStrike" cap="none" baseline="0">
                <a:solidFill>
                  <a:schemeClr val="tx1"/>
                </a:solidFill>
                <a:latin typeface="+mn-lt"/>
                <a:ea typeface="Arial"/>
                <a:cs typeface="Trebuchet MS"/>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rtl val="0"/>
              </a:defRPr>
            </a:lvl3pPr>
            <a:lvl4pPr marL="16002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pPr algn="ctr"/>
            <a:r>
              <a:rPr lang="en-US" dirty="0" smtClean="0"/>
              <a:t>Dion </a:t>
            </a:r>
            <a:r>
              <a:rPr lang="en-US" dirty="0" err="1" smtClean="0"/>
              <a:t>McMurtrie</a:t>
            </a:r>
            <a:endParaRPr lang="en-US" dirty="0" smtClean="0"/>
          </a:p>
          <a:p>
            <a:pPr algn="ctr"/>
            <a:r>
              <a:rPr lang="en-US" dirty="0" smtClean="0"/>
              <a:t>Director of Tooling</a:t>
            </a:r>
          </a:p>
          <a:p>
            <a:pPr algn="ctr"/>
            <a:r>
              <a:rPr lang="en-US" dirty="0" smtClean="0"/>
              <a:t>Digital Health Australia</a:t>
            </a:r>
            <a:endParaRPr lang="en-US" dirty="0"/>
          </a:p>
        </p:txBody>
      </p:sp>
      <p:sp>
        <p:nvSpPr>
          <p:cNvPr id="8" name="Subtitle 2"/>
          <p:cNvSpPr txBox="1">
            <a:spLocks/>
          </p:cNvSpPr>
          <p:nvPr/>
        </p:nvSpPr>
        <p:spPr>
          <a:xfrm>
            <a:off x="5440332" y="3333571"/>
            <a:ext cx="1639896" cy="476498"/>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r" rtl="0" eaLnBrk="1" hangingPunct="1">
              <a:lnSpc>
                <a:spcPct val="100000"/>
              </a:lnSpc>
              <a:spcBef>
                <a:spcPts val="100"/>
              </a:spcBef>
              <a:spcAft>
                <a:spcPts val="100"/>
              </a:spcAft>
              <a:buClr>
                <a:srgbClr val="0055B0"/>
              </a:buClr>
              <a:buFont typeface="Arial"/>
              <a:buNone/>
              <a:defRPr sz="2000" b="0" i="1" u="none" strike="noStrike" cap="none" baseline="0">
                <a:solidFill>
                  <a:schemeClr val="tx1"/>
                </a:solidFill>
                <a:latin typeface="+mn-lt"/>
                <a:ea typeface="Arial"/>
                <a:cs typeface="Trebuchet MS"/>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rtl val="0"/>
              </a:defRPr>
            </a:lvl3pPr>
            <a:lvl4pPr marL="16002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pPr algn="ctr"/>
            <a:r>
              <a:rPr lang="en-US" b="1" dirty="0" smtClean="0"/>
              <a:t>Chaired by:</a:t>
            </a:r>
            <a:endParaRPr lang="en-US" b="1" dirty="0"/>
          </a:p>
        </p:txBody>
      </p:sp>
    </p:spTree>
    <p:extLst>
      <p:ext uri="{BB962C8B-B14F-4D97-AF65-F5344CB8AC3E}">
        <p14:creationId xmlns:p14="http://schemas.microsoft.com/office/powerpoint/2010/main" val="631730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Model Meaning Bindings – Examples / Objectives</a:t>
            </a:r>
            <a:endParaRPr lang="en-US" dirty="0"/>
          </a:p>
        </p:txBody>
      </p:sp>
      <p:sp>
        <p:nvSpPr>
          <p:cNvPr id="6" name="Content Placeholder 5"/>
          <p:cNvSpPr>
            <a:spLocks noGrp="1"/>
          </p:cNvSpPr>
          <p:nvPr>
            <p:ph idx="1"/>
          </p:nvPr>
        </p:nvSpPr>
        <p:spPr>
          <a:xfrm>
            <a:off x="449825" y="1428736"/>
            <a:ext cx="8478146" cy="4828815"/>
          </a:xfrm>
        </p:spPr>
        <p:txBody>
          <a:bodyPr/>
          <a:lstStyle/>
          <a:p>
            <a:pPr lvl="0"/>
            <a:r>
              <a:rPr lang="en-CA" dirty="0"/>
              <a:t>Attribute binding </a:t>
            </a:r>
            <a:endParaRPr lang="en-US" dirty="0"/>
          </a:p>
          <a:p>
            <a:pPr lvl="1"/>
            <a:r>
              <a:rPr lang="en-CA" dirty="0" err="1" smtClean="0"/>
              <a:t>Condition.bodySite</a:t>
            </a:r>
            <a:r>
              <a:rPr lang="en-CA" dirty="0" smtClean="0"/>
              <a:t> </a:t>
            </a:r>
            <a:r>
              <a:rPr lang="en-CA" dirty="0"/>
              <a:t>bound to </a:t>
            </a:r>
            <a:r>
              <a:rPr lang="en-US" sz="1800" dirty="0">
                <a:solidFill>
                  <a:schemeClr val="tx1"/>
                </a:solidFill>
                <a:latin typeface="+mn-lt"/>
                <a:ea typeface="MS Mincho"/>
                <a:cs typeface="Arial" panose="020B0604020202020204" pitchFamily="34" charset="0"/>
              </a:rPr>
              <a:t>363698007</a:t>
            </a:r>
            <a:r>
              <a:rPr lang="en-US" dirty="0"/>
              <a:t> </a:t>
            </a:r>
            <a:r>
              <a:rPr lang="en-CA" b="1" dirty="0" smtClean="0">
                <a:solidFill>
                  <a:srgbClr val="00B0F0"/>
                </a:solidFill>
              </a:rPr>
              <a:t>|</a:t>
            </a:r>
            <a:r>
              <a:rPr lang="en-CA" dirty="0"/>
              <a:t>Finding site</a:t>
            </a:r>
            <a:r>
              <a:rPr lang="en-CA" b="1" dirty="0">
                <a:solidFill>
                  <a:srgbClr val="00B0F0"/>
                </a:solidFill>
              </a:rPr>
              <a:t>| </a:t>
            </a:r>
            <a:r>
              <a:rPr lang="en-CA" dirty="0"/>
              <a:t>attribute</a:t>
            </a:r>
          </a:p>
          <a:p>
            <a:pPr lvl="1"/>
            <a:r>
              <a:rPr lang="en-CA" u="sng" dirty="0" smtClean="0"/>
              <a:t>Objective 1</a:t>
            </a:r>
            <a:r>
              <a:rPr lang="en-CA" dirty="0" smtClean="0"/>
              <a:t>: Quality </a:t>
            </a:r>
            <a:r>
              <a:rPr lang="en-CA" dirty="0"/>
              <a:t>checking </a:t>
            </a:r>
            <a:r>
              <a:rPr lang="en-CA" dirty="0" smtClean="0"/>
              <a:t>models (Clarify and highlight)</a:t>
            </a:r>
          </a:p>
          <a:p>
            <a:pPr lvl="1"/>
            <a:r>
              <a:rPr lang="en-CA" u="sng" dirty="0"/>
              <a:t>Objective </a:t>
            </a:r>
            <a:r>
              <a:rPr lang="en-CA" u="sng" dirty="0" smtClean="0"/>
              <a:t>3</a:t>
            </a:r>
            <a:r>
              <a:rPr lang="en-CA" dirty="0" smtClean="0"/>
              <a:t>: Enabling decomposition of data instances</a:t>
            </a:r>
            <a:endParaRPr lang="en-US" b="1" dirty="0" smtClean="0">
              <a:solidFill>
                <a:srgbClr val="00B0F0"/>
              </a:solidFill>
            </a:endParaRPr>
          </a:p>
          <a:p>
            <a:pPr lvl="0"/>
            <a:r>
              <a:rPr lang="en-CA" dirty="0" smtClean="0"/>
              <a:t>Range binding</a:t>
            </a:r>
            <a:endParaRPr lang="en-US" dirty="0" smtClean="0"/>
          </a:p>
          <a:p>
            <a:pPr lvl="1"/>
            <a:r>
              <a:rPr lang="en-CA" u="sng" dirty="0"/>
              <a:t>Example</a:t>
            </a:r>
            <a:r>
              <a:rPr lang="en-CA" dirty="0"/>
              <a:t>: </a:t>
            </a:r>
            <a:r>
              <a:rPr lang="en-CA" dirty="0" err="1" smtClean="0"/>
              <a:t>Condition.severity</a:t>
            </a:r>
            <a:r>
              <a:rPr lang="en-CA" dirty="0" smtClean="0"/>
              <a:t> </a:t>
            </a:r>
            <a:r>
              <a:rPr lang="en-CA" dirty="0"/>
              <a:t>bound </a:t>
            </a:r>
            <a:r>
              <a:rPr lang="en-CA" dirty="0" smtClean="0"/>
              <a:t>to “</a:t>
            </a:r>
            <a:r>
              <a:rPr lang="en-CA" b="1" dirty="0" smtClean="0">
                <a:solidFill>
                  <a:srgbClr val="C00000"/>
                </a:solidFill>
              </a:rPr>
              <a:t>&lt; </a:t>
            </a:r>
            <a:r>
              <a:rPr lang="en-CA" sz="1800" dirty="0" smtClean="0">
                <a:solidFill>
                  <a:schemeClr val="tx1"/>
                </a:solidFill>
                <a:latin typeface="+mn-lt"/>
                <a:ea typeface="MS Mincho"/>
                <a:cs typeface="Arial" panose="020B0604020202020204" pitchFamily="34" charset="0"/>
              </a:rPr>
              <a:t>272141005</a:t>
            </a:r>
            <a:r>
              <a:rPr lang="en-CA" dirty="0" smtClean="0"/>
              <a:t> </a:t>
            </a:r>
            <a:r>
              <a:rPr lang="en-CA" b="1" dirty="0">
                <a:solidFill>
                  <a:srgbClr val="00B0F0"/>
                </a:solidFill>
              </a:rPr>
              <a:t>|</a:t>
            </a:r>
            <a:r>
              <a:rPr lang="en-CA" dirty="0" smtClean="0"/>
              <a:t>Severities</a:t>
            </a:r>
            <a:r>
              <a:rPr lang="en-CA" b="1" dirty="0">
                <a:solidFill>
                  <a:srgbClr val="00B0F0"/>
                </a:solidFill>
              </a:rPr>
              <a:t>|</a:t>
            </a:r>
            <a:r>
              <a:rPr lang="en-CA" dirty="0" smtClean="0"/>
              <a:t>”</a:t>
            </a:r>
            <a:endParaRPr lang="en-CA" dirty="0"/>
          </a:p>
          <a:p>
            <a:pPr lvl="1"/>
            <a:r>
              <a:rPr lang="en-CA" u="sng" dirty="0"/>
              <a:t>Objective 1</a:t>
            </a:r>
            <a:r>
              <a:rPr lang="en-CA" dirty="0"/>
              <a:t>: Quality checking models </a:t>
            </a:r>
            <a:r>
              <a:rPr lang="en-CA" dirty="0" smtClean="0"/>
              <a:t>(Meaning and values)</a:t>
            </a:r>
            <a:endParaRPr lang="en-CA" dirty="0"/>
          </a:p>
          <a:p>
            <a:pPr lvl="1"/>
            <a:r>
              <a:rPr lang="en-CA" u="sng" dirty="0"/>
              <a:t>Objective 2</a:t>
            </a:r>
            <a:r>
              <a:rPr lang="en-CA" dirty="0"/>
              <a:t>: </a:t>
            </a:r>
            <a:r>
              <a:rPr lang="en-CA" dirty="0" smtClean="0"/>
              <a:t>Semantic checking of data instances (inconsistencies)</a:t>
            </a:r>
            <a:endParaRPr lang="en-US" sz="1600" dirty="0" smtClean="0"/>
          </a:p>
          <a:p>
            <a:pPr lvl="0"/>
            <a:r>
              <a:rPr lang="en-CA" dirty="0" smtClean="0"/>
              <a:t>Template </a:t>
            </a:r>
            <a:r>
              <a:rPr lang="en-CA" dirty="0"/>
              <a:t>binding</a:t>
            </a:r>
            <a:endParaRPr lang="en-US" dirty="0"/>
          </a:p>
          <a:p>
            <a:pPr marL="717550" lvl="1" indent="0">
              <a:buNone/>
            </a:pPr>
            <a:r>
              <a:rPr lang="en-US" sz="1800" dirty="0" smtClean="0">
                <a:solidFill>
                  <a:schemeClr val="tx1"/>
                </a:solidFill>
                <a:latin typeface="+mn-lt"/>
                <a:ea typeface="MS Mincho"/>
                <a:cs typeface="Arial" panose="020B0604020202020204" pitchFamily="34" charset="0"/>
              </a:rPr>
              <a:t>413350009</a:t>
            </a:r>
            <a:r>
              <a:rPr lang="en-US" sz="1800" dirty="0" smtClean="0">
                <a:latin typeface="+mn-lt"/>
                <a:ea typeface="MS Mincho"/>
                <a:cs typeface="Arial" panose="020B0604020202020204" pitchFamily="34" charset="0"/>
              </a:rPr>
              <a:t> </a:t>
            </a:r>
            <a:r>
              <a:rPr lang="en-US" sz="1800" b="1" dirty="0">
                <a:solidFill>
                  <a:srgbClr val="00B0F0"/>
                </a:solidFill>
                <a:latin typeface="+mn-lt"/>
                <a:ea typeface="MS Mincho"/>
                <a:cs typeface="Arial" panose="020B0604020202020204" pitchFamily="34" charset="0"/>
              </a:rPr>
              <a:t>|</a:t>
            </a:r>
            <a:r>
              <a:rPr lang="en-US" sz="1800" dirty="0">
                <a:solidFill>
                  <a:srgbClr val="0070C0"/>
                </a:solidFill>
                <a:latin typeface="+mn-lt"/>
                <a:ea typeface="MS Mincho"/>
                <a:cs typeface="Arial" panose="020B0604020202020204" pitchFamily="34" charset="0"/>
              </a:rPr>
              <a:t>Finding with explicit context</a:t>
            </a:r>
            <a:r>
              <a:rPr lang="en-US" sz="1800" b="1" dirty="0">
                <a:solidFill>
                  <a:srgbClr val="00B0F0"/>
                </a:solidFill>
                <a:latin typeface="+mn-lt"/>
                <a:ea typeface="MS Mincho"/>
                <a:cs typeface="Arial" panose="020B0604020202020204" pitchFamily="34" charset="0"/>
              </a:rPr>
              <a:t>| </a:t>
            </a:r>
            <a:r>
              <a:rPr lang="en-US" sz="1800" b="1" dirty="0">
                <a:solidFill>
                  <a:srgbClr val="C00000"/>
                </a:solidFill>
                <a:latin typeface="+mn-lt"/>
                <a:ea typeface="MS Mincho"/>
                <a:cs typeface="Arial" panose="020B0604020202020204" pitchFamily="34" charset="0"/>
              </a:rPr>
              <a:t>: </a:t>
            </a:r>
            <a:r>
              <a:rPr lang="en-US" sz="1800" dirty="0" smtClean="0">
                <a:solidFill>
                  <a:srgbClr val="808080"/>
                </a:solidFill>
                <a:latin typeface="+mn-lt"/>
                <a:ea typeface="MS Mincho"/>
                <a:cs typeface="Arial" panose="020B0604020202020204" pitchFamily="34" charset="0"/>
              </a:rPr>
              <a:t>[[@</a:t>
            </a:r>
            <a:r>
              <a:rPr lang="en-US" sz="1800" dirty="0">
                <a:solidFill>
                  <a:srgbClr val="808080"/>
                </a:solidFill>
                <a:latin typeface="+mn-lt"/>
                <a:ea typeface="MS Mincho"/>
                <a:cs typeface="Arial" panose="020B0604020202020204" pitchFamily="34" charset="0"/>
              </a:rPr>
              <a:t>group1 </a:t>
            </a:r>
            <a:r>
              <a:rPr lang="en-US" sz="1800" dirty="0" smtClean="0">
                <a:solidFill>
                  <a:srgbClr val="808080"/>
                </a:solidFill>
                <a:latin typeface="+mn-lt"/>
                <a:ea typeface="MS Mincho"/>
                <a:cs typeface="Arial" panose="020B0604020202020204" pitchFamily="34" charset="0"/>
              </a:rPr>
              <a:t>]]</a:t>
            </a:r>
            <a:endParaRPr lang="en-CA" sz="1800" dirty="0"/>
          </a:p>
          <a:p>
            <a:pPr marL="803275" indent="0" algn="just">
              <a:spcBef>
                <a:spcPts val="0"/>
              </a:spcBef>
              <a:spcAft>
                <a:spcPts val="0"/>
              </a:spcAft>
              <a:buNone/>
            </a:pPr>
            <a:r>
              <a:rPr lang="en-US" sz="1800" b="1" dirty="0" smtClean="0">
                <a:solidFill>
                  <a:srgbClr val="C00000"/>
                </a:solidFill>
                <a:latin typeface="+mn-lt"/>
                <a:ea typeface="MS Mincho"/>
                <a:cs typeface="Arial" panose="020B0604020202020204" pitchFamily="34" charset="0"/>
              </a:rPr>
              <a:t>{ </a:t>
            </a:r>
            <a:r>
              <a:rPr lang="en-US" sz="1800" dirty="0">
                <a:solidFill>
                  <a:schemeClr val="tx1"/>
                </a:solidFill>
                <a:latin typeface="+mn-lt"/>
                <a:ea typeface="MS Mincho"/>
                <a:cs typeface="Arial" panose="020B0604020202020204" pitchFamily="34" charset="0"/>
              </a:rPr>
              <a:t>246090004</a:t>
            </a:r>
            <a:r>
              <a:rPr lang="en-US" sz="1800" dirty="0">
                <a:latin typeface="+mn-lt"/>
                <a:ea typeface="MS Mincho"/>
                <a:cs typeface="Arial" panose="020B0604020202020204" pitchFamily="34" charset="0"/>
              </a:rPr>
              <a:t> </a:t>
            </a:r>
            <a:r>
              <a:rPr lang="en-US" sz="1800" b="1" dirty="0">
                <a:solidFill>
                  <a:srgbClr val="00B0F0"/>
                </a:solidFill>
                <a:latin typeface="+mn-lt"/>
                <a:ea typeface="MS Mincho"/>
                <a:cs typeface="Arial" panose="020B0604020202020204" pitchFamily="34" charset="0"/>
              </a:rPr>
              <a:t>|</a:t>
            </a:r>
            <a:r>
              <a:rPr lang="en-US" sz="1800" dirty="0">
                <a:solidFill>
                  <a:srgbClr val="0070C0"/>
                </a:solidFill>
                <a:latin typeface="+mn-lt"/>
                <a:ea typeface="MS Mincho"/>
                <a:cs typeface="Arial" panose="020B0604020202020204" pitchFamily="34" charset="0"/>
              </a:rPr>
              <a:t>Associated finding</a:t>
            </a:r>
            <a:r>
              <a:rPr lang="en-US" sz="1800" b="1" dirty="0">
                <a:solidFill>
                  <a:srgbClr val="00B0F0"/>
                </a:solidFill>
                <a:latin typeface="+mn-lt"/>
                <a:ea typeface="MS Mincho"/>
                <a:cs typeface="Arial" panose="020B0604020202020204" pitchFamily="34" charset="0"/>
              </a:rPr>
              <a:t>|</a:t>
            </a:r>
            <a:r>
              <a:rPr lang="en-US" sz="1800" dirty="0">
                <a:latin typeface="+mn-lt"/>
                <a:ea typeface="MS Mincho"/>
                <a:cs typeface="Arial" panose="020B0604020202020204" pitchFamily="34" charset="0"/>
              </a:rPr>
              <a:t> </a:t>
            </a:r>
            <a:r>
              <a:rPr lang="en-US" sz="1800" b="1" dirty="0">
                <a:solidFill>
                  <a:srgbClr val="C00000"/>
                </a:solidFill>
                <a:latin typeface="+mn-lt"/>
                <a:ea typeface="MS Mincho"/>
                <a:cs typeface="Arial" panose="020B0604020202020204" pitchFamily="34" charset="0"/>
              </a:rPr>
              <a:t>=</a:t>
            </a:r>
            <a:r>
              <a:rPr lang="en-US" sz="1800" dirty="0">
                <a:latin typeface="+mn-lt"/>
                <a:ea typeface="MS Mincho"/>
                <a:cs typeface="Arial" panose="020B0604020202020204" pitchFamily="34" charset="0"/>
              </a:rPr>
              <a:t> </a:t>
            </a:r>
            <a:r>
              <a:rPr lang="en-US" sz="1800" dirty="0">
                <a:solidFill>
                  <a:srgbClr val="808080"/>
                </a:solidFill>
                <a:latin typeface="+mn-lt"/>
                <a:ea typeface="MS Mincho"/>
                <a:cs typeface="Arial" panose="020B0604020202020204" pitchFamily="34" charset="0"/>
              </a:rPr>
              <a:t>[[ +id </a:t>
            </a:r>
            <a:r>
              <a:rPr lang="en-US" sz="1800" dirty="0" smtClean="0">
                <a:solidFill>
                  <a:srgbClr val="808080"/>
                </a:solidFill>
                <a:latin typeface="+mn-lt"/>
                <a:ea typeface="MS Mincho"/>
                <a:cs typeface="Arial" panose="020B0604020202020204" pitchFamily="34" charset="0"/>
              </a:rPr>
              <a:t>@</a:t>
            </a:r>
            <a:r>
              <a:rPr lang="en-US" sz="1800" dirty="0">
                <a:solidFill>
                  <a:srgbClr val="808080"/>
                </a:solidFill>
                <a:latin typeface="+mn-lt"/>
                <a:ea typeface="MS Mincho"/>
                <a:cs typeface="Arial" panose="020B0604020202020204" pitchFamily="34" charset="0"/>
              </a:rPr>
              <a:t>condition ]]</a:t>
            </a:r>
            <a:r>
              <a:rPr lang="en-US" sz="1800" b="1" dirty="0">
                <a:solidFill>
                  <a:srgbClr val="C00000"/>
                </a:solidFill>
                <a:latin typeface="+mn-lt"/>
                <a:ea typeface="MS Mincho"/>
                <a:cs typeface="Arial" panose="020B0604020202020204" pitchFamily="34" charset="0"/>
              </a:rPr>
              <a:t>,</a:t>
            </a:r>
            <a:endParaRPr lang="en-US" sz="1800" dirty="0">
              <a:latin typeface="+mn-lt"/>
              <a:ea typeface="MS Mincho"/>
              <a:cs typeface="Arial" panose="020B0604020202020204" pitchFamily="34" charset="0"/>
            </a:endParaRPr>
          </a:p>
          <a:p>
            <a:pPr marL="987425" indent="0" algn="just">
              <a:spcBef>
                <a:spcPts val="0"/>
              </a:spcBef>
              <a:spcAft>
                <a:spcPts val="0"/>
              </a:spcAft>
              <a:buNone/>
            </a:pPr>
            <a:r>
              <a:rPr lang="en-US" sz="1800" dirty="0">
                <a:solidFill>
                  <a:schemeClr val="tx1"/>
                </a:solidFill>
                <a:latin typeface="+mn-lt"/>
                <a:ea typeface="MS Mincho"/>
                <a:cs typeface="Arial" panose="020B0604020202020204" pitchFamily="34" charset="0"/>
              </a:rPr>
              <a:t>408732007</a:t>
            </a:r>
            <a:r>
              <a:rPr lang="en-US" sz="1800" dirty="0">
                <a:latin typeface="+mn-lt"/>
                <a:ea typeface="MS Mincho"/>
                <a:cs typeface="Arial" panose="020B0604020202020204" pitchFamily="34" charset="0"/>
              </a:rPr>
              <a:t> </a:t>
            </a:r>
            <a:r>
              <a:rPr lang="en-US" sz="1800" b="1" dirty="0">
                <a:solidFill>
                  <a:srgbClr val="00B0F0"/>
                </a:solidFill>
                <a:latin typeface="+mn-lt"/>
                <a:ea typeface="MS Mincho"/>
                <a:cs typeface="Arial" panose="020B0604020202020204" pitchFamily="34" charset="0"/>
              </a:rPr>
              <a:t>|</a:t>
            </a:r>
            <a:r>
              <a:rPr lang="en-US" sz="1800" dirty="0">
                <a:solidFill>
                  <a:srgbClr val="0070C0"/>
                </a:solidFill>
                <a:latin typeface="+mn-lt"/>
                <a:ea typeface="MS Mincho"/>
                <a:cs typeface="Arial" panose="020B0604020202020204" pitchFamily="34" charset="0"/>
              </a:rPr>
              <a:t>Subject relationship context</a:t>
            </a:r>
            <a:r>
              <a:rPr lang="en-US" sz="1800" b="1" dirty="0">
                <a:solidFill>
                  <a:srgbClr val="00B0F0"/>
                </a:solidFill>
                <a:latin typeface="+mn-lt"/>
                <a:ea typeface="MS Mincho"/>
                <a:cs typeface="Arial" panose="020B0604020202020204" pitchFamily="34" charset="0"/>
              </a:rPr>
              <a:t>|</a:t>
            </a:r>
            <a:r>
              <a:rPr lang="en-US" sz="1800" dirty="0">
                <a:latin typeface="+mn-lt"/>
                <a:ea typeface="MS Mincho"/>
                <a:cs typeface="Arial" panose="020B0604020202020204" pitchFamily="34" charset="0"/>
              </a:rPr>
              <a:t> </a:t>
            </a:r>
            <a:r>
              <a:rPr lang="en-US" sz="1800" b="1" dirty="0">
                <a:solidFill>
                  <a:srgbClr val="C00000"/>
                </a:solidFill>
                <a:latin typeface="+mn-lt"/>
                <a:ea typeface="MS Mincho"/>
                <a:cs typeface="Arial" panose="020B0604020202020204" pitchFamily="34" charset="0"/>
              </a:rPr>
              <a:t>=</a:t>
            </a:r>
            <a:r>
              <a:rPr lang="en-US" sz="1800" dirty="0">
                <a:latin typeface="+mn-lt"/>
                <a:ea typeface="MS Mincho"/>
                <a:cs typeface="Arial" panose="020B0604020202020204" pitchFamily="34" charset="0"/>
              </a:rPr>
              <a:t> </a:t>
            </a:r>
            <a:r>
              <a:rPr lang="en-US" sz="1800" dirty="0" smtClean="0">
                <a:solidFill>
                  <a:srgbClr val="808080"/>
                </a:solidFill>
                <a:latin typeface="+mn-lt"/>
                <a:ea typeface="MS Mincho"/>
                <a:cs typeface="Arial" panose="020B0604020202020204" pitchFamily="34" charset="0"/>
              </a:rPr>
              <a:t>[[+id @</a:t>
            </a:r>
            <a:r>
              <a:rPr lang="en-US" sz="1800" dirty="0" err="1">
                <a:solidFill>
                  <a:srgbClr val="808080"/>
                </a:solidFill>
                <a:latin typeface="+mn-lt"/>
                <a:ea typeface="MS Mincho"/>
                <a:cs typeface="Arial" panose="020B0604020202020204" pitchFamily="34" charset="0"/>
              </a:rPr>
              <a:t>subjectContext</a:t>
            </a:r>
            <a:r>
              <a:rPr lang="en-US" sz="1800" dirty="0">
                <a:solidFill>
                  <a:srgbClr val="808080"/>
                </a:solidFill>
                <a:latin typeface="+mn-lt"/>
                <a:ea typeface="MS Mincho"/>
                <a:cs typeface="Arial" panose="020B0604020202020204" pitchFamily="34" charset="0"/>
              </a:rPr>
              <a:t> ]]</a:t>
            </a:r>
            <a:r>
              <a:rPr lang="en-US" sz="1800" b="1" dirty="0">
                <a:solidFill>
                  <a:srgbClr val="C00000"/>
                </a:solidFill>
                <a:latin typeface="+mn-lt"/>
                <a:ea typeface="MS Mincho"/>
                <a:cs typeface="Arial" panose="020B0604020202020204" pitchFamily="34" charset="0"/>
              </a:rPr>
              <a:t>,</a:t>
            </a:r>
            <a:endParaRPr lang="en-US" sz="1800" dirty="0">
              <a:latin typeface="+mn-lt"/>
              <a:ea typeface="MS Mincho"/>
              <a:cs typeface="Arial" panose="020B0604020202020204" pitchFamily="34" charset="0"/>
            </a:endParaRPr>
          </a:p>
          <a:p>
            <a:pPr marL="987425" indent="0" algn="just">
              <a:spcBef>
                <a:spcPts val="0"/>
              </a:spcBef>
              <a:spcAft>
                <a:spcPts val="0"/>
              </a:spcAft>
              <a:buNone/>
            </a:pPr>
            <a:r>
              <a:rPr lang="en-US" sz="1800" dirty="0">
                <a:solidFill>
                  <a:schemeClr val="tx1"/>
                </a:solidFill>
                <a:latin typeface="+mn-lt"/>
                <a:ea typeface="MS Mincho"/>
                <a:cs typeface="Arial" panose="020B0604020202020204" pitchFamily="34" charset="0"/>
              </a:rPr>
              <a:t>408731000</a:t>
            </a:r>
            <a:r>
              <a:rPr lang="en-US" sz="1800" dirty="0">
                <a:latin typeface="+mn-lt"/>
                <a:ea typeface="MS Mincho"/>
                <a:cs typeface="Arial" panose="020B0604020202020204" pitchFamily="34" charset="0"/>
              </a:rPr>
              <a:t> </a:t>
            </a:r>
            <a:r>
              <a:rPr lang="en-US" sz="1800" b="1" dirty="0">
                <a:solidFill>
                  <a:srgbClr val="00B0F0"/>
                </a:solidFill>
                <a:latin typeface="+mn-lt"/>
                <a:ea typeface="MS Mincho"/>
                <a:cs typeface="Arial" panose="020B0604020202020204" pitchFamily="34" charset="0"/>
              </a:rPr>
              <a:t>|</a:t>
            </a:r>
            <a:r>
              <a:rPr lang="en-US" sz="1800" dirty="0">
                <a:solidFill>
                  <a:srgbClr val="0070C0"/>
                </a:solidFill>
                <a:latin typeface="+mn-lt"/>
                <a:ea typeface="MS Mincho"/>
                <a:cs typeface="Arial" panose="020B0604020202020204" pitchFamily="34" charset="0"/>
              </a:rPr>
              <a:t>Temporal context</a:t>
            </a:r>
            <a:r>
              <a:rPr lang="en-US" sz="1800" b="1" dirty="0">
                <a:solidFill>
                  <a:srgbClr val="00B0F0"/>
                </a:solidFill>
                <a:latin typeface="+mn-lt"/>
                <a:ea typeface="MS Mincho"/>
                <a:cs typeface="Arial" panose="020B0604020202020204" pitchFamily="34" charset="0"/>
              </a:rPr>
              <a:t>|</a:t>
            </a:r>
            <a:r>
              <a:rPr lang="en-US" sz="1800" dirty="0">
                <a:latin typeface="+mn-lt"/>
                <a:ea typeface="MS Mincho"/>
                <a:cs typeface="Arial" panose="020B0604020202020204" pitchFamily="34" charset="0"/>
              </a:rPr>
              <a:t> </a:t>
            </a:r>
            <a:r>
              <a:rPr lang="en-US" sz="1800" b="1" dirty="0">
                <a:solidFill>
                  <a:srgbClr val="C00000"/>
                </a:solidFill>
                <a:latin typeface="+mn-lt"/>
                <a:ea typeface="MS Mincho"/>
                <a:cs typeface="Arial" panose="020B0604020202020204" pitchFamily="34" charset="0"/>
              </a:rPr>
              <a:t>=</a:t>
            </a:r>
            <a:r>
              <a:rPr lang="en-US" sz="1800" dirty="0">
                <a:latin typeface="+mn-lt"/>
                <a:ea typeface="MS Mincho"/>
                <a:cs typeface="Arial" panose="020B0604020202020204" pitchFamily="34" charset="0"/>
              </a:rPr>
              <a:t> </a:t>
            </a:r>
            <a:r>
              <a:rPr lang="en-US" sz="1800" dirty="0">
                <a:solidFill>
                  <a:schemeClr val="tx1"/>
                </a:solidFill>
                <a:latin typeface="+mn-lt"/>
                <a:ea typeface="MS Mincho"/>
                <a:cs typeface="Arial" panose="020B0604020202020204" pitchFamily="34" charset="0"/>
              </a:rPr>
              <a:t>410512000</a:t>
            </a:r>
            <a:r>
              <a:rPr lang="en-US" sz="1800" dirty="0">
                <a:latin typeface="+mn-lt"/>
                <a:ea typeface="MS Mincho"/>
                <a:cs typeface="Arial" panose="020B0604020202020204" pitchFamily="34" charset="0"/>
              </a:rPr>
              <a:t> </a:t>
            </a:r>
            <a:r>
              <a:rPr lang="en-US" sz="1800" b="1" dirty="0">
                <a:solidFill>
                  <a:srgbClr val="00B0F0"/>
                </a:solidFill>
                <a:latin typeface="+mn-lt"/>
                <a:ea typeface="MS Mincho"/>
                <a:cs typeface="Arial" panose="020B0604020202020204" pitchFamily="34" charset="0"/>
              </a:rPr>
              <a:t>|</a:t>
            </a:r>
            <a:r>
              <a:rPr lang="en-US" sz="1800" dirty="0">
                <a:solidFill>
                  <a:srgbClr val="0070C0"/>
                </a:solidFill>
                <a:latin typeface="+mn-lt"/>
                <a:ea typeface="MS Mincho"/>
                <a:cs typeface="Arial" panose="020B0604020202020204" pitchFamily="34" charset="0"/>
              </a:rPr>
              <a:t>Current or specified time</a:t>
            </a:r>
            <a:r>
              <a:rPr lang="en-US" sz="1800" b="1" dirty="0">
                <a:solidFill>
                  <a:srgbClr val="00B0F0"/>
                </a:solidFill>
                <a:latin typeface="+mn-lt"/>
                <a:ea typeface="MS Mincho"/>
                <a:cs typeface="Arial" panose="020B0604020202020204" pitchFamily="34" charset="0"/>
              </a:rPr>
              <a:t>|</a:t>
            </a:r>
            <a:r>
              <a:rPr lang="en-US" sz="1800" b="1" dirty="0">
                <a:solidFill>
                  <a:srgbClr val="C00000"/>
                </a:solidFill>
                <a:latin typeface="+mn-lt"/>
                <a:ea typeface="MS Mincho"/>
                <a:cs typeface="Arial" panose="020B0604020202020204" pitchFamily="34" charset="0"/>
              </a:rPr>
              <a:t>,</a:t>
            </a:r>
            <a:endParaRPr lang="en-US" sz="1800" dirty="0">
              <a:latin typeface="+mn-lt"/>
              <a:ea typeface="MS Mincho"/>
              <a:cs typeface="Arial" panose="020B0604020202020204" pitchFamily="34" charset="0"/>
            </a:endParaRPr>
          </a:p>
          <a:p>
            <a:pPr marL="987425" indent="0">
              <a:spcBef>
                <a:spcPts val="0"/>
              </a:spcBef>
              <a:spcAft>
                <a:spcPts val="0"/>
              </a:spcAft>
              <a:buNone/>
            </a:pPr>
            <a:r>
              <a:rPr lang="en-CA" sz="1800" dirty="0">
                <a:solidFill>
                  <a:schemeClr val="tx1"/>
                </a:solidFill>
                <a:latin typeface="+mn-lt"/>
                <a:ea typeface="MS Mincho"/>
                <a:cs typeface="Arial" panose="020B0604020202020204" pitchFamily="34" charset="0"/>
              </a:rPr>
              <a:t>408729009</a:t>
            </a:r>
            <a:r>
              <a:rPr lang="en-CA" sz="1800" dirty="0">
                <a:latin typeface="+mn-lt"/>
                <a:ea typeface="MS Mincho"/>
                <a:cs typeface="Arial" panose="020B0604020202020204" pitchFamily="34" charset="0"/>
              </a:rPr>
              <a:t> </a:t>
            </a:r>
            <a:r>
              <a:rPr lang="en-CA" sz="1800" b="1" dirty="0">
                <a:solidFill>
                  <a:srgbClr val="00B0F0"/>
                </a:solidFill>
                <a:latin typeface="+mn-lt"/>
                <a:ea typeface="MS Mincho"/>
                <a:cs typeface="Arial" panose="020B0604020202020204" pitchFamily="34" charset="0"/>
              </a:rPr>
              <a:t>|</a:t>
            </a:r>
            <a:r>
              <a:rPr lang="en-CA" sz="1800" dirty="0">
                <a:solidFill>
                  <a:srgbClr val="0070C0"/>
                </a:solidFill>
                <a:latin typeface="+mn-lt"/>
                <a:ea typeface="MS Mincho"/>
                <a:cs typeface="Arial" panose="020B0604020202020204" pitchFamily="34" charset="0"/>
              </a:rPr>
              <a:t>Finding context</a:t>
            </a:r>
            <a:r>
              <a:rPr lang="en-CA" sz="1800" b="1" dirty="0">
                <a:solidFill>
                  <a:srgbClr val="00B0F0"/>
                </a:solidFill>
                <a:latin typeface="+mn-lt"/>
                <a:ea typeface="MS Mincho"/>
                <a:cs typeface="Arial" panose="020B0604020202020204" pitchFamily="34" charset="0"/>
              </a:rPr>
              <a:t>|</a:t>
            </a:r>
            <a:r>
              <a:rPr lang="en-CA" sz="1800" dirty="0">
                <a:latin typeface="+mn-lt"/>
                <a:ea typeface="MS Mincho"/>
                <a:cs typeface="Arial" panose="020B0604020202020204" pitchFamily="34" charset="0"/>
              </a:rPr>
              <a:t> </a:t>
            </a:r>
            <a:r>
              <a:rPr lang="en-CA" sz="1800" b="1" dirty="0">
                <a:solidFill>
                  <a:srgbClr val="C00000"/>
                </a:solidFill>
                <a:latin typeface="+mn-lt"/>
                <a:ea typeface="MS Mincho"/>
                <a:cs typeface="Arial" panose="020B0604020202020204" pitchFamily="34" charset="0"/>
              </a:rPr>
              <a:t>=</a:t>
            </a:r>
            <a:r>
              <a:rPr lang="en-CA" sz="1800" dirty="0">
                <a:latin typeface="+mn-lt"/>
                <a:ea typeface="MS Mincho"/>
                <a:cs typeface="Arial" panose="020B0604020202020204" pitchFamily="34" charset="0"/>
              </a:rPr>
              <a:t> </a:t>
            </a:r>
            <a:r>
              <a:rPr lang="en-CA" sz="1800" dirty="0" smtClean="0">
                <a:solidFill>
                  <a:schemeClr val="tx1"/>
                </a:solidFill>
                <a:latin typeface="+mn-lt"/>
                <a:ea typeface="MS Mincho"/>
                <a:cs typeface="Arial" panose="020B0604020202020204" pitchFamily="34" charset="0"/>
              </a:rPr>
              <a:t>410518001 </a:t>
            </a:r>
            <a:r>
              <a:rPr lang="en-US" sz="1800" b="1" dirty="0" smtClean="0">
                <a:solidFill>
                  <a:srgbClr val="00B0F0"/>
                </a:solidFill>
                <a:ea typeface="MS Mincho"/>
                <a:cs typeface="Arial" panose="020B0604020202020204" pitchFamily="34" charset="0"/>
              </a:rPr>
              <a:t>|</a:t>
            </a:r>
            <a:r>
              <a:rPr lang="en-CA" sz="1800" dirty="0">
                <a:solidFill>
                  <a:srgbClr val="0070C0"/>
                </a:solidFill>
                <a:latin typeface="+mn-lt"/>
                <a:ea typeface="MS Mincho"/>
                <a:cs typeface="Arial" panose="020B0604020202020204" pitchFamily="34" charset="0"/>
              </a:rPr>
              <a:t>Goal</a:t>
            </a:r>
            <a:r>
              <a:rPr lang="en-CA" sz="1800" dirty="0" smtClean="0">
                <a:solidFill>
                  <a:srgbClr val="0070C0"/>
                </a:solidFill>
                <a:latin typeface="+mn-lt"/>
                <a:ea typeface="MS Mincho"/>
                <a:cs typeface="Arial" panose="020B0604020202020204" pitchFamily="34" charset="0"/>
              </a:rPr>
              <a:t> </a:t>
            </a:r>
            <a:r>
              <a:rPr lang="en-CA" sz="1800" dirty="0">
                <a:solidFill>
                  <a:srgbClr val="0070C0"/>
                </a:solidFill>
                <a:latin typeface="+mn-lt"/>
                <a:ea typeface="MS Mincho"/>
                <a:cs typeface="Arial" panose="020B0604020202020204" pitchFamily="34" charset="0"/>
              </a:rPr>
              <a:t>context</a:t>
            </a:r>
            <a:r>
              <a:rPr lang="en-CA" sz="1800" b="1" dirty="0" smtClean="0">
                <a:solidFill>
                  <a:srgbClr val="00B0F0"/>
                </a:solidFill>
                <a:latin typeface="+mn-lt"/>
                <a:ea typeface="MS Mincho"/>
                <a:cs typeface="Arial" panose="020B0604020202020204" pitchFamily="34" charset="0"/>
              </a:rPr>
              <a:t>| </a:t>
            </a:r>
            <a:r>
              <a:rPr lang="en-CA" sz="1800" b="1" dirty="0" smtClean="0">
                <a:solidFill>
                  <a:srgbClr val="C00000"/>
                </a:solidFill>
                <a:latin typeface="+mn-lt"/>
                <a:ea typeface="MS Mincho"/>
                <a:cs typeface="Arial" panose="020B0604020202020204" pitchFamily="34" charset="0"/>
              </a:rPr>
              <a:t>} </a:t>
            </a:r>
            <a:endParaRPr lang="en-CA" dirty="0" smtClean="0"/>
          </a:p>
          <a:p>
            <a:pPr lvl="1"/>
            <a:r>
              <a:rPr lang="en-CA" u="sng" dirty="0" smtClean="0"/>
              <a:t>Objective 3</a:t>
            </a:r>
            <a:r>
              <a:rPr lang="en-CA" dirty="0" smtClean="0"/>
              <a:t>: </a:t>
            </a:r>
            <a:r>
              <a:rPr lang="en-CA" dirty="0"/>
              <a:t>Enabling </a:t>
            </a:r>
            <a:r>
              <a:rPr lang="en-CA" dirty="0" smtClean="0"/>
              <a:t>composition and decomposition of instances</a:t>
            </a:r>
            <a:endParaRPr lang="en-US" b="1" dirty="0">
              <a:solidFill>
                <a:srgbClr val="00B0F0"/>
              </a:solidFill>
            </a:endParaRPr>
          </a:p>
        </p:txBody>
      </p:sp>
    </p:spTree>
    <p:custDataLst>
      <p:tags r:id="rId1"/>
    </p:custDataLst>
    <p:extLst>
      <p:ext uri="{BB962C8B-B14F-4D97-AF65-F5344CB8AC3E}">
        <p14:creationId xmlns:p14="http://schemas.microsoft.com/office/powerpoint/2010/main" val="1049886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4212"/>
            <a:ext cx="8626864" cy="547719"/>
          </a:xfrm>
        </p:spPr>
        <p:txBody>
          <a:bodyPr/>
          <a:lstStyle/>
          <a:p>
            <a:r>
              <a:rPr lang="en-AU" dirty="0" smtClean="0"/>
              <a:t>SNOMED CT Value Set Review – Proposed Process</a:t>
            </a:r>
            <a:endParaRPr lang="en-US" dirty="0"/>
          </a:p>
        </p:txBody>
      </p:sp>
      <p:sp>
        <p:nvSpPr>
          <p:cNvPr id="3" name="Content Placeholder 2"/>
          <p:cNvSpPr>
            <a:spLocks noGrp="1"/>
          </p:cNvSpPr>
          <p:nvPr>
            <p:ph idx="1"/>
          </p:nvPr>
        </p:nvSpPr>
        <p:spPr>
          <a:xfrm>
            <a:off x="457200" y="1428736"/>
            <a:ext cx="8626864" cy="4828815"/>
          </a:xfrm>
        </p:spPr>
        <p:txBody>
          <a:bodyPr/>
          <a:lstStyle/>
          <a:p>
            <a:pPr marL="412750" indent="-279400">
              <a:buFont typeface="+mj-lt"/>
              <a:buAutoNum type="arabicPeriod"/>
            </a:pPr>
            <a:r>
              <a:rPr lang="en-AU" dirty="0" smtClean="0"/>
              <a:t>Valid display text</a:t>
            </a:r>
          </a:p>
          <a:p>
            <a:pPr marL="876300" lvl="1" indent="-342900"/>
            <a:r>
              <a:rPr lang="en-AU" dirty="0" smtClean="0"/>
              <a:t>Display text is an acceptable synonym for the given ‘code’ (</a:t>
            </a:r>
            <a:r>
              <a:rPr lang="en-AU" dirty="0" err="1" smtClean="0"/>
              <a:t>en</a:t>
            </a:r>
            <a:r>
              <a:rPr lang="en-AU" dirty="0" smtClean="0"/>
              <a:t>-US)</a:t>
            </a:r>
          </a:p>
          <a:p>
            <a:pPr marL="412750" indent="-279400">
              <a:buFont typeface="+mj-lt"/>
              <a:buAutoNum type="arabicPeriod"/>
            </a:pPr>
            <a:r>
              <a:rPr lang="en-AU" dirty="0" smtClean="0"/>
              <a:t>Active concepts</a:t>
            </a:r>
          </a:p>
          <a:p>
            <a:pPr marL="876300" lvl="1" indent="-342900"/>
            <a:r>
              <a:rPr lang="en-AU" dirty="0" smtClean="0"/>
              <a:t>All concepts in international value sets are active in international edition of SNOMED CT (unless specifically required to be inactive)</a:t>
            </a:r>
          </a:p>
          <a:p>
            <a:pPr marL="412750" indent="-279400">
              <a:buFont typeface="+mj-lt"/>
              <a:buAutoNum type="arabicPeriod"/>
            </a:pPr>
            <a:r>
              <a:rPr lang="en-AU" dirty="0" smtClean="0"/>
              <a:t>Appropriate concepts</a:t>
            </a:r>
          </a:p>
          <a:p>
            <a:pPr marL="876300" lvl="1" indent="-342900"/>
            <a:r>
              <a:rPr lang="en-AU" dirty="0" smtClean="0"/>
              <a:t>All concepts </a:t>
            </a:r>
            <a:r>
              <a:rPr lang="en-AU" dirty="0"/>
              <a:t>in the value set are consistent </a:t>
            </a:r>
            <a:r>
              <a:rPr lang="en-AU" dirty="0" smtClean="0"/>
              <a:t>and </a:t>
            </a:r>
            <a:r>
              <a:rPr lang="en-AU" dirty="0"/>
              <a:t>appropriate for the intended </a:t>
            </a:r>
            <a:r>
              <a:rPr lang="en-AU" dirty="0" smtClean="0"/>
              <a:t>use</a:t>
            </a:r>
            <a:endParaRPr lang="en-US" dirty="0"/>
          </a:p>
          <a:p>
            <a:pPr marL="412750" indent="-279400">
              <a:buFont typeface="+mj-lt"/>
              <a:buAutoNum type="arabicPeriod"/>
            </a:pPr>
            <a:r>
              <a:rPr lang="en-AU" dirty="0" smtClean="0"/>
              <a:t>No content gaps</a:t>
            </a:r>
          </a:p>
          <a:p>
            <a:pPr marL="876300" lvl="1" indent="-342900"/>
            <a:r>
              <a:rPr lang="en-AU" dirty="0" smtClean="0"/>
              <a:t>No obvious gaps in the content of the value set (for intended use)</a:t>
            </a:r>
          </a:p>
          <a:p>
            <a:pPr marL="412750" indent="-247650">
              <a:buFont typeface="+mj-lt"/>
              <a:buAutoNum type="arabicPeriod"/>
            </a:pPr>
            <a:r>
              <a:rPr lang="en-AU" dirty="0" smtClean="0"/>
              <a:t>Clear context and meaning</a:t>
            </a:r>
          </a:p>
          <a:p>
            <a:pPr lvl="1"/>
            <a:r>
              <a:rPr lang="en-AU" dirty="0" smtClean="0"/>
              <a:t>Context and qualifying information is represented consistently with no ambiguity, either in the terminology or separate elements</a:t>
            </a:r>
          </a:p>
          <a:p>
            <a:pPr marL="129541" indent="0">
              <a:spcBef>
                <a:spcPts val="1200"/>
              </a:spcBef>
              <a:buNone/>
            </a:pPr>
            <a:r>
              <a:rPr lang="en-AU" dirty="0" smtClean="0"/>
              <a:t>A value set version management strategy is also required</a:t>
            </a:r>
            <a:endParaRPr lang="en-US" dirty="0"/>
          </a:p>
        </p:txBody>
      </p:sp>
    </p:spTree>
    <p:custDataLst>
      <p:tags r:id="rId1"/>
    </p:custDataLst>
    <p:extLst>
      <p:ext uri="{BB962C8B-B14F-4D97-AF65-F5344CB8AC3E}">
        <p14:creationId xmlns:p14="http://schemas.microsoft.com/office/powerpoint/2010/main" val="1710862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FHIR Resources</a:t>
            </a:r>
            <a:endParaRPr lang="en-US" dirty="0"/>
          </a:p>
        </p:txBody>
      </p:sp>
      <p:sp>
        <p:nvSpPr>
          <p:cNvPr id="3" name="Content Placeholder 2"/>
          <p:cNvSpPr>
            <a:spLocks noGrp="1"/>
          </p:cNvSpPr>
          <p:nvPr>
            <p:ph idx="1"/>
          </p:nvPr>
        </p:nvSpPr>
        <p:spPr/>
        <p:txBody>
          <a:bodyPr/>
          <a:lstStyle/>
          <a:p>
            <a:r>
              <a:rPr lang="en-AU" sz="2800" dirty="0" smtClean="0"/>
              <a:t>Condition</a:t>
            </a:r>
          </a:p>
          <a:p>
            <a:r>
              <a:rPr lang="en-AU" sz="2800" dirty="0" smtClean="0"/>
              <a:t>Allergy Intolerance</a:t>
            </a:r>
          </a:p>
          <a:p>
            <a:r>
              <a:rPr lang="en-AU" sz="2800" dirty="0" smtClean="0"/>
              <a:t>Procedure</a:t>
            </a:r>
          </a:p>
          <a:p>
            <a:r>
              <a:rPr lang="en-AU" sz="2800" dirty="0" smtClean="0"/>
              <a:t>Goal</a:t>
            </a:r>
          </a:p>
          <a:p>
            <a:r>
              <a:rPr lang="en-AU" sz="2800" dirty="0" smtClean="0"/>
              <a:t>Family </a:t>
            </a:r>
            <a:r>
              <a:rPr lang="en-AU" sz="2800" dirty="0" smtClean="0"/>
              <a:t>Member History</a:t>
            </a:r>
            <a:endParaRPr lang="en-AU" dirty="0" smtClean="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2417" y="1428736"/>
            <a:ext cx="3060822" cy="4452105"/>
          </a:xfrm>
          <a:prstGeom prst="rect">
            <a:avLst/>
          </a:prstGeom>
        </p:spPr>
      </p:pic>
    </p:spTree>
    <p:custDataLst>
      <p:tags r:id="rId1"/>
    </p:custDataLst>
    <p:extLst>
      <p:ext uri="{BB962C8B-B14F-4D97-AF65-F5344CB8AC3E}">
        <p14:creationId xmlns:p14="http://schemas.microsoft.com/office/powerpoint/2010/main" val="1807336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AU" b="1" dirty="0" smtClean="0">
                <a:latin typeface="+mj-lt"/>
              </a:rPr>
              <a:t>Collaborative Deliverables and Plans</a:t>
            </a:r>
            <a:endParaRPr lang="en-US" b="1" dirty="0">
              <a:latin typeface="+mj-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1364" y="2072640"/>
            <a:ext cx="3115056" cy="4450080"/>
          </a:xfrm>
          <a:prstGeom prst="rect">
            <a:avLst/>
          </a:prstGeom>
        </p:spPr>
      </p:pic>
    </p:spTree>
    <p:custDataLst>
      <p:tags r:id="rId1"/>
    </p:custDataLst>
    <p:extLst>
      <p:ext uri="{BB962C8B-B14F-4D97-AF65-F5344CB8AC3E}">
        <p14:creationId xmlns:p14="http://schemas.microsoft.com/office/powerpoint/2010/main" val="673560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4160" y="3454400"/>
            <a:ext cx="2382520" cy="3403600"/>
          </a:xfrm>
          <a:prstGeom prst="rect">
            <a:avLst/>
          </a:prstGeom>
        </p:spPr>
      </p:pic>
      <p:sp>
        <p:nvSpPr>
          <p:cNvPr id="5" name="Title 4"/>
          <p:cNvSpPr>
            <a:spLocks noGrp="1"/>
          </p:cNvSpPr>
          <p:nvPr>
            <p:ph type="title"/>
          </p:nvPr>
        </p:nvSpPr>
        <p:spPr/>
        <p:txBody>
          <a:bodyPr/>
          <a:lstStyle/>
          <a:p>
            <a:r>
              <a:rPr lang="en-US" dirty="0" smtClean="0"/>
              <a:t>Collaborative Deliverables and Plans</a:t>
            </a:r>
            <a:endParaRPr lang="en-US" dirty="0"/>
          </a:p>
        </p:txBody>
      </p:sp>
      <p:sp>
        <p:nvSpPr>
          <p:cNvPr id="6" name="Content Placeholder 5"/>
          <p:cNvSpPr>
            <a:spLocks noGrp="1"/>
          </p:cNvSpPr>
          <p:nvPr>
            <p:ph idx="1"/>
          </p:nvPr>
        </p:nvSpPr>
        <p:spPr/>
        <p:txBody>
          <a:bodyPr/>
          <a:lstStyle/>
          <a:p>
            <a:r>
              <a:rPr lang="en-US" dirty="0" smtClean="0"/>
              <a:t>Proposed scope of collaborative deliverables</a:t>
            </a:r>
          </a:p>
          <a:p>
            <a:pPr lvl="1"/>
            <a:r>
              <a:rPr lang="en-US" dirty="0" smtClean="0"/>
              <a:t>Format of deliverables</a:t>
            </a:r>
          </a:p>
          <a:p>
            <a:pPr lvl="1"/>
            <a:r>
              <a:rPr lang="en-US" dirty="0" smtClean="0"/>
              <a:t>General guidance or specific guidance for each resource</a:t>
            </a:r>
          </a:p>
          <a:p>
            <a:r>
              <a:rPr lang="en-US" dirty="0" smtClean="0"/>
              <a:t>What existing or planned work can be leveraged</a:t>
            </a:r>
          </a:p>
          <a:p>
            <a:r>
              <a:rPr lang="en-US" dirty="0" smtClean="0"/>
              <a:t>Who will be doing/coordinating collaborative work</a:t>
            </a:r>
          </a:p>
          <a:p>
            <a:r>
              <a:rPr lang="en-US" dirty="0" smtClean="0"/>
              <a:t>Collaborative platforms for sharing work</a:t>
            </a:r>
          </a:p>
          <a:p>
            <a:r>
              <a:rPr lang="en-US" dirty="0" smtClean="0"/>
              <a:t>Communication and meeting requirements</a:t>
            </a:r>
          </a:p>
          <a:p>
            <a:pPr lvl="1"/>
            <a:endParaRPr lang="en-US" dirty="0"/>
          </a:p>
          <a:p>
            <a:pPr lvl="1"/>
            <a:endParaRPr lang="en-US" dirty="0"/>
          </a:p>
        </p:txBody>
      </p:sp>
    </p:spTree>
    <p:extLst>
      <p:ext uri="{BB962C8B-B14F-4D97-AF65-F5344CB8AC3E}">
        <p14:creationId xmlns:p14="http://schemas.microsoft.com/office/powerpoint/2010/main" val="16191655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AU" b="1" dirty="0" smtClean="0">
                <a:latin typeface="+mj-lt"/>
              </a:rPr>
              <a:t>Implementation Guidance Principles</a:t>
            </a:r>
            <a:endParaRPr lang="en-US" b="1" dirty="0">
              <a:latin typeface="+mj-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4822" y="2062480"/>
            <a:ext cx="4386072" cy="4876800"/>
          </a:xfrm>
          <a:prstGeom prst="rect">
            <a:avLst/>
          </a:prstGeom>
        </p:spPr>
      </p:pic>
    </p:spTree>
    <p:custDataLst>
      <p:tags r:id="rId1"/>
    </p:custDataLst>
    <p:extLst>
      <p:ext uri="{BB962C8B-B14F-4D97-AF65-F5344CB8AC3E}">
        <p14:creationId xmlns:p14="http://schemas.microsoft.com/office/powerpoint/2010/main" val="17424458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Implementation Guidance Principles</a:t>
            </a:r>
            <a:endParaRPr lang="en-US" dirty="0"/>
          </a:p>
        </p:txBody>
      </p:sp>
      <p:sp>
        <p:nvSpPr>
          <p:cNvPr id="6" name="Content Placeholder 5"/>
          <p:cNvSpPr>
            <a:spLocks noGrp="1"/>
          </p:cNvSpPr>
          <p:nvPr>
            <p:ph idx="1"/>
          </p:nvPr>
        </p:nvSpPr>
        <p:spPr/>
        <p:txBody>
          <a:bodyPr/>
          <a:lstStyle/>
          <a:p>
            <a:r>
              <a:rPr lang="en-US" dirty="0" smtClean="0"/>
              <a:t>Is the goal (a) homogenous population of resources or (b) permissive guidance to cater for greater flexibility?</a:t>
            </a:r>
          </a:p>
          <a:p>
            <a:r>
              <a:rPr lang="en-US" dirty="0" smtClean="0"/>
              <a:t>Do we restrict value sets to ensure that the same information cannot be represented in 2 different ways</a:t>
            </a:r>
          </a:p>
          <a:p>
            <a:pPr lvl="1"/>
            <a:r>
              <a:rPr lang="en-US" dirty="0" smtClean="0"/>
              <a:t>The same semantics can’t be included in 2 data elements</a:t>
            </a:r>
          </a:p>
          <a:p>
            <a:pPr lvl="1"/>
            <a:r>
              <a:rPr lang="en-US" dirty="0" smtClean="0"/>
              <a:t>The same semantics can’t be included in 2 resources</a:t>
            </a:r>
          </a:p>
          <a:p>
            <a:r>
              <a:rPr lang="en-US" dirty="0" smtClean="0"/>
              <a:t>How widely do we require/recommend SNOMED CT is used across each resource</a:t>
            </a:r>
            <a:r>
              <a:rPr lang="en-US" sz="1800" dirty="0" smtClean="0"/>
              <a:t> (e.g. vital signs, statuses)</a:t>
            </a:r>
            <a:endParaRPr lang="en-US" dirty="0" smtClean="0"/>
          </a:p>
          <a:p>
            <a:r>
              <a:rPr lang="en-US" dirty="0" smtClean="0"/>
              <a:t>Which of these are potentially in scope?</a:t>
            </a:r>
          </a:p>
          <a:p>
            <a:pPr lvl="1"/>
            <a:r>
              <a:rPr lang="en-US" dirty="0" smtClean="0"/>
              <a:t>Restricting value sets to specific subhierarchies</a:t>
            </a:r>
          </a:p>
          <a:p>
            <a:pPr lvl="1"/>
            <a:r>
              <a:rPr lang="en-US" dirty="0" smtClean="0"/>
              <a:t>New value sets for elements not using SNOMED CT</a:t>
            </a:r>
          </a:p>
          <a:p>
            <a:pPr lvl="1"/>
            <a:r>
              <a:rPr lang="en-US" dirty="0" smtClean="0"/>
              <a:t>Restricting cardinalities to reduce ambiguity</a:t>
            </a:r>
          </a:p>
          <a:p>
            <a:pPr lvl="1"/>
            <a:r>
              <a:rPr lang="en-US" dirty="0" smtClean="0"/>
              <a:t>Splicing to align with SNOMED CT concept model</a:t>
            </a:r>
          </a:p>
          <a:p>
            <a:pPr lvl="1"/>
            <a:r>
              <a:rPr lang="en-US" dirty="0" smtClean="0"/>
              <a:t>Mapping FHIR value sets to SNOMED CT (e.g. status)</a:t>
            </a:r>
          </a:p>
          <a:p>
            <a:pPr lvl="1"/>
            <a:r>
              <a:rPr lang="en-US" dirty="0" smtClean="0"/>
              <a:t>Defining SNOMED CT templates to support transformations</a:t>
            </a:r>
          </a:p>
          <a:p>
            <a:pPr lvl="1"/>
            <a:endParaRPr lang="en-US" dirty="0"/>
          </a:p>
          <a:p>
            <a:pPr lvl="1"/>
            <a:endParaRPr lang="en-US" dirty="0" smtClean="0"/>
          </a:p>
          <a:p>
            <a:pPr lvl="1"/>
            <a:endParaRPr lang="en-US" dirty="0"/>
          </a:p>
          <a:p>
            <a:pPr lvl="1"/>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2616" y="4122863"/>
            <a:ext cx="2197477" cy="2443338"/>
          </a:xfrm>
          <a:prstGeom prst="rect">
            <a:avLst/>
          </a:prstGeom>
        </p:spPr>
      </p:pic>
    </p:spTree>
    <p:extLst>
      <p:ext uri="{BB962C8B-B14F-4D97-AF65-F5344CB8AC3E}">
        <p14:creationId xmlns:p14="http://schemas.microsoft.com/office/powerpoint/2010/main" val="2021411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for Handling Semantic Overlap</a:t>
            </a:r>
            <a:endParaRPr lang="en-US" dirty="0"/>
          </a:p>
        </p:txBody>
      </p:sp>
      <p:sp>
        <p:nvSpPr>
          <p:cNvPr id="3" name="Content Placeholder 2"/>
          <p:cNvSpPr>
            <a:spLocks noGrp="1"/>
          </p:cNvSpPr>
          <p:nvPr>
            <p:ph idx="1"/>
          </p:nvPr>
        </p:nvSpPr>
        <p:spPr>
          <a:xfrm>
            <a:off x="457200" y="1428736"/>
            <a:ext cx="8341360" cy="5000660"/>
          </a:xfrm>
        </p:spPr>
        <p:txBody>
          <a:bodyPr/>
          <a:lstStyle/>
          <a:p>
            <a:r>
              <a:rPr lang="en-US" dirty="0" smtClean="0"/>
              <a:t>The following options could be considered to handle the semantic overlap between Condition code and </a:t>
            </a:r>
            <a:r>
              <a:rPr lang="en-US" dirty="0" err="1" smtClean="0"/>
              <a:t>bodySite</a:t>
            </a:r>
            <a:endParaRPr lang="en-US" dirty="0"/>
          </a:p>
          <a:p>
            <a:pPr marL="1022350" lvl="1" indent="-457200">
              <a:buFont typeface="+mj-lt"/>
              <a:buAutoNum type="arabicPeriod"/>
            </a:pPr>
            <a:r>
              <a:rPr lang="en-US" dirty="0" smtClean="0"/>
              <a:t>Restrict </a:t>
            </a:r>
            <a:r>
              <a:rPr lang="en-US" dirty="0" err="1" smtClean="0"/>
              <a:t>bodySite</a:t>
            </a:r>
            <a:r>
              <a:rPr lang="en-US" dirty="0" smtClean="0"/>
              <a:t> to [0..0] and require finding site in code</a:t>
            </a:r>
          </a:p>
          <a:p>
            <a:pPr marL="1022350" lvl="1" indent="-457200">
              <a:buFont typeface="+mj-lt"/>
              <a:buAutoNum type="arabicPeriod"/>
            </a:pPr>
            <a:r>
              <a:rPr lang="en-US" dirty="0" err="1" smtClean="0"/>
              <a:t>BodySite</a:t>
            </a:r>
            <a:r>
              <a:rPr lang="en-US" dirty="0" smtClean="0"/>
              <a:t> can only be populated if code has no finding site</a:t>
            </a:r>
          </a:p>
          <a:p>
            <a:pPr marL="1022350" lvl="1" indent="-457200">
              <a:buFont typeface="+mj-lt"/>
              <a:buAutoNum type="arabicPeriod"/>
            </a:pPr>
            <a:r>
              <a:rPr lang="en-US" dirty="0" err="1" smtClean="0"/>
              <a:t>BodySite</a:t>
            </a:r>
            <a:r>
              <a:rPr lang="en-US" dirty="0" smtClean="0"/>
              <a:t> (if exists) must be a specialization of finding site</a:t>
            </a:r>
          </a:p>
          <a:p>
            <a:pPr marL="1022350" lvl="1" indent="-457200">
              <a:buFont typeface="+mj-lt"/>
              <a:buAutoNum type="arabicPeriod"/>
            </a:pPr>
            <a:r>
              <a:rPr lang="en-US" dirty="0" err="1" smtClean="0"/>
              <a:t>BodySite</a:t>
            </a:r>
            <a:r>
              <a:rPr lang="en-US" dirty="0" smtClean="0"/>
              <a:t> must always be a specialization or self of finding site</a:t>
            </a:r>
          </a:p>
          <a:p>
            <a:pPr marL="1022350" lvl="1" indent="-457200">
              <a:buFont typeface="+mj-lt"/>
              <a:buAutoNum type="arabicPeriod"/>
            </a:pPr>
            <a:r>
              <a:rPr lang="en-US" dirty="0" smtClean="0"/>
              <a:t>Only allow conditions with no finding sites and include </a:t>
            </a:r>
            <a:r>
              <a:rPr lang="en-US" dirty="0" err="1" smtClean="0"/>
              <a:t>bodySite</a:t>
            </a:r>
            <a:endParaRPr lang="en-US" dirty="0" smtClean="0"/>
          </a:p>
          <a:p>
            <a:pPr marL="1022350" lvl="1" indent="-457200">
              <a:buFont typeface="+mj-lt"/>
              <a:buAutoNum type="arabicPeriod"/>
            </a:pPr>
            <a:r>
              <a:rPr lang="en-US" dirty="0" smtClean="0"/>
              <a:t>Any condition and any </a:t>
            </a:r>
            <a:r>
              <a:rPr lang="en-US" dirty="0" err="1" smtClean="0"/>
              <a:t>bodySite</a:t>
            </a:r>
            <a:endParaRPr lang="en-US" dirty="0" smtClean="0"/>
          </a:p>
        </p:txBody>
      </p:sp>
    </p:spTree>
    <p:extLst>
      <p:ext uri="{BB962C8B-B14F-4D97-AF65-F5344CB8AC3E}">
        <p14:creationId xmlns:p14="http://schemas.microsoft.com/office/powerpoint/2010/main" val="19532385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1 </a:t>
            </a:r>
            <a:r>
              <a:rPr lang="mr-IN" dirty="0" smtClean="0"/>
              <a:t>–</a:t>
            </a:r>
            <a:r>
              <a:rPr lang="en-US" dirty="0" smtClean="0"/>
              <a:t> Pre/</a:t>
            </a:r>
            <a:r>
              <a:rPr lang="en-US" dirty="0" err="1" smtClean="0"/>
              <a:t>postcoordinated</a:t>
            </a:r>
            <a:r>
              <a:rPr lang="en-US" dirty="0" smtClean="0"/>
              <a:t> semantics</a:t>
            </a:r>
            <a:endParaRPr lang="en-US" dirty="0"/>
          </a:p>
        </p:txBody>
      </p:sp>
      <p:sp>
        <p:nvSpPr>
          <p:cNvPr id="3" name="Content Placeholder 2"/>
          <p:cNvSpPr>
            <a:spLocks noGrp="1"/>
          </p:cNvSpPr>
          <p:nvPr>
            <p:ph idx="1"/>
          </p:nvPr>
        </p:nvSpPr>
        <p:spPr/>
        <p:txBody>
          <a:bodyPr/>
          <a:lstStyle/>
          <a:p>
            <a:pPr marL="165100" indent="0">
              <a:buNone/>
            </a:pPr>
            <a:r>
              <a:rPr lang="en-US" dirty="0"/>
              <a:t>Restrict </a:t>
            </a:r>
            <a:r>
              <a:rPr lang="en-US" dirty="0" err="1"/>
              <a:t>bodySite</a:t>
            </a:r>
            <a:r>
              <a:rPr lang="en-US" dirty="0"/>
              <a:t> to [0..0] and require finding site in code</a:t>
            </a:r>
          </a:p>
          <a:p>
            <a:pPr marL="1022350" lvl="1" indent="-457200"/>
            <a:r>
              <a:rPr lang="en-US" b="1" dirty="0">
                <a:solidFill>
                  <a:schemeClr val="tx1">
                    <a:lumMod val="65000"/>
                    <a:lumOff val="35000"/>
                  </a:schemeClr>
                </a:solidFill>
              </a:rPr>
              <a:t>code </a:t>
            </a:r>
            <a:r>
              <a:rPr lang="en-US" b="1" dirty="0">
                <a:solidFill>
                  <a:schemeClr val="bg1">
                    <a:lumMod val="75000"/>
                  </a:schemeClr>
                </a:solidFill>
              </a:rPr>
              <a:t>[0..1]</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404684003 </a:t>
            </a:r>
            <a:r>
              <a:rPr lang="en-US" b="1" dirty="0">
                <a:solidFill>
                  <a:srgbClr val="00B0F0"/>
                </a:solidFill>
              </a:rPr>
              <a:t>|</a:t>
            </a:r>
            <a:r>
              <a:rPr lang="en-US" dirty="0">
                <a:solidFill>
                  <a:srgbClr val="0070C0"/>
                </a:solidFill>
              </a:rPr>
              <a:t>Clinical finding</a:t>
            </a:r>
            <a:r>
              <a:rPr lang="en-US" b="1" dirty="0">
                <a:solidFill>
                  <a:srgbClr val="00B0F0"/>
                </a:solidFill>
              </a:rPr>
              <a:t>|</a:t>
            </a:r>
            <a:endParaRPr lang="en-US" b="1" dirty="0"/>
          </a:p>
          <a:p>
            <a:pPr marL="1022350" lvl="1" indent="-457200"/>
            <a:r>
              <a:rPr lang="en-US" b="1" dirty="0" err="1">
                <a:solidFill>
                  <a:schemeClr val="tx1">
                    <a:lumMod val="65000"/>
                    <a:lumOff val="35000"/>
                  </a:schemeClr>
                </a:solidFill>
              </a:rPr>
              <a:t>bodySite</a:t>
            </a:r>
            <a:r>
              <a:rPr lang="en-US" b="1" dirty="0">
                <a:solidFill>
                  <a:schemeClr val="tx1">
                    <a:lumMod val="65000"/>
                    <a:lumOff val="35000"/>
                  </a:schemeClr>
                </a:solidFill>
              </a:rPr>
              <a:t> </a:t>
            </a:r>
            <a:r>
              <a:rPr lang="en-US" b="1" dirty="0">
                <a:solidFill>
                  <a:schemeClr val="bg1">
                    <a:lumMod val="75000"/>
                  </a:schemeClr>
                </a:solidFill>
              </a:rPr>
              <a:t>[0..0]</a:t>
            </a:r>
            <a:r>
              <a:rPr lang="en-US" b="1" dirty="0">
                <a:solidFill>
                  <a:schemeClr val="tx1">
                    <a:lumMod val="65000"/>
                    <a:lumOff val="35000"/>
                  </a:schemeClr>
                </a:solidFill>
              </a:rPr>
              <a:t>: </a:t>
            </a:r>
            <a:endParaRPr lang="en-US" dirty="0">
              <a:solidFill>
                <a:srgbClr val="FF0000"/>
              </a:solidFill>
            </a:endParaRPr>
          </a:p>
          <a:p>
            <a:endParaRPr lang="en-US" dirty="0"/>
          </a:p>
        </p:txBody>
      </p:sp>
      <p:sp>
        <p:nvSpPr>
          <p:cNvPr id="4" name="Rectangle 3"/>
          <p:cNvSpPr/>
          <p:nvPr/>
        </p:nvSpPr>
        <p:spPr>
          <a:xfrm>
            <a:off x="2215955" y="3628495"/>
            <a:ext cx="4572000" cy="1754326"/>
          </a:xfrm>
          <a:prstGeom prst="rect">
            <a:avLst/>
          </a:prstGeom>
          <a:solidFill>
            <a:srgbClr val="F3F3FF"/>
          </a:solidFill>
          <a:ln w="38100">
            <a:solidFill>
              <a:srgbClr val="7030A0"/>
            </a:solidFill>
          </a:ln>
        </p:spPr>
        <p:txBody>
          <a:bodyPr>
            <a:spAutoFit/>
          </a:bodyPr>
          <a:lstStyle/>
          <a:p>
            <a:pPr marL="361950" lvl="1"/>
            <a:r>
              <a:rPr lang="en-AU" sz="1800" dirty="0" err="1">
                <a:solidFill>
                  <a:srgbClr val="333333"/>
                </a:solidFill>
                <a:latin typeface="Arial" panose="020B0604020202020204" pitchFamily="34" charset="0"/>
                <a:ea typeface="+mn-ea"/>
                <a:cs typeface="+mn-cs"/>
              </a:rPr>
              <a:t>clinicalStatus</a:t>
            </a:r>
            <a:r>
              <a:rPr lang="en-AU" sz="1800" dirty="0">
                <a:solidFill>
                  <a:srgbClr val="333333"/>
                </a:solidFill>
                <a:latin typeface="Arial" panose="020B0604020202020204" pitchFamily="34" charset="0"/>
                <a:ea typeface="+mn-ea"/>
                <a:cs typeface="+mn-cs"/>
              </a:rPr>
              <a:t> = “active”</a:t>
            </a:r>
          </a:p>
          <a:p>
            <a:pPr marL="361950" lvl="1"/>
            <a:r>
              <a:rPr lang="en-AU" sz="1800" dirty="0" err="1">
                <a:solidFill>
                  <a:srgbClr val="333333"/>
                </a:solidFill>
                <a:latin typeface="Arial" panose="020B0604020202020204" pitchFamily="34" charset="0"/>
                <a:ea typeface="+mn-ea"/>
                <a:cs typeface="+mn-cs"/>
              </a:rPr>
              <a:t>verificationStatus</a:t>
            </a:r>
            <a:r>
              <a:rPr lang="en-AU" sz="1800" dirty="0">
                <a:solidFill>
                  <a:srgbClr val="333333"/>
                </a:solidFill>
                <a:latin typeface="Arial" panose="020B0604020202020204" pitchFamily="34" charset="0"/>
                <a:ea typeface="+mn-ea"/>
                <a:cs typeface="+mn-cs"/>
              </a:rPr>
              <a:t> = “provisional”</a:t>
            </a:r>
          </a:p>
          <a:p>
            <a:pPr marL="361950" lvl="1"/>
            <a:r>
              <a:rPr lang="en-AU" sz="1800" dirty="0">
                <a:solidFill>
                  <a:srgbClr val="333333"/>
                </a:solidFill>
                <a:latin typeface="Arial" panose="020B0604020202020204" pitchFamily="34" charset="0"/>
                <a:ea typeface="+mn-ea"/>
                <a:cs typeface="+mn-cs"/>
              </a:rPr>
              <a:t>severity = </a:t>
            </a:r>
            <a:r>
              <a:rPr lang="en-CA" sz="1800" dirty="0">
                <a:latin typeface="Calibri" panose="020F0502020204030204" pitchFamily="34" charset="0"/>
                <a:ea typeface="MS Mincho"/>
                <a:cs typeface="Arial" panose="020B0604020202020204" pitchFamily="34" charset="0"/>
              </a:rPr>
              <a:t>246090004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Severe</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code = </a:t>
            </a:r>
            <a:r>
              <a:rPr lang="en-US" sz="1800" dirty="0">
                <a:latin typeface="Calibri" panose="020F0502020204030204" pitchFamily="34" charset="0"/>
                <a:ea typeface="MS Mincho"/>
                <a:cs typeface="Arial" panose="020B0604020202020204" pitchFamily="34" charset="0"/>
              </a:rPr>
              <a:t>71620000</a:t>
            </a:r>
            <a:r>
              <a:rPr lang="en-US" sz="1800" dirty="0"/>
              <a:t>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Fracture of femur</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err="1">
                <a:solidFill>
                  <a:srgbClr val="333333"/>
                </a:solidFill>
                <a:latin typeface="Arial" panose="020B0604020202020204" pitchFamily="34" charset="0"/>
                <a:ea typeface="+mn-ea"/>
                <a:cs typeface="+mn-cs"/>
              </a:rPr>
              <a:t>bodySite</a:t>
            </a:r>
            <a:r>
              <a:rPr lang="en-AU" sz="1800" dirty="0">
                <a:solidFill>
                  <a:srgbClr val="333333"/>
                </a:solidFill>
                <a:latin typeface="Arial" panose="020B0604020202020204" pitchFamily="34" charset="0"/>
                <a:ea typeface="+mn-ea"/>
                <a:cs typeface="+mn-cs"/>
              </a:rPr>
              <a:t> </a:t>
            </a:r>
            <a:r>
              <a:rPr lang="en-AU" sz="1800" dirty="0" smtClean="0">
                <a:solidFill>
                  <a:srgbClr val="333333"/>
                </a:solidFill>
                <a:latin typeface="Arial" panose="020B0604020202020204" pitchFamily="34" charset="0"/>
                <a:ea typeface="+mn-ea"/>
                <a:cs typeface="+mn-cs"/>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subject = </a:t>
            </a:r>
            <a:r>
              <a:rPr lang="en-AU" sz="1800" dirty="0">
                <a:solidFill>
                  <a:srgbClr val="FFFFFF">
                    <a:lumMod val="50000"/>
                  </a:srgbClr>
                </a:solidFill>
                <a:latin typeface="Arial" panose="020B0604020202020204" pitchFamily="34" charset="0"/>
                <a:ea typeface="+mn-ea"/>
                <a:cs typeface="+mn-cs"/>
              </a:rPr>
              <a:t>&lt;Patient&gt;</a:t>
            </a:r>
          </a:p>
        </p:txBody>
      </p:sp>
      <p:sp>
        <p:nvSpPr>
          <p:cNvPr id="5" name="Rectangle 4"/>
          <p:cNvSpPr/>
          <p:nvPr/>
        </p:nvSpPr>
        <p:spPr>
          <a:xfrm>
            <a:off x="2553579" y="4477625"/>
            <a:ext cx="3896751" cy="594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115880" y="3228385"/>
            <a:ext cx="2147776" cy="400110"/>
          </a:xfrm>
          <a:prstGeom prst="rect">
            <a:avLst/>
          </a:prstGeom>
          <a:noFill/>
        </p:spPr>
        <p:txBody>
          <a:bodyPr wrap="square" rtlCol="0">
            <a:spAutoFit/>
          </a:bodyPr>
          <a:lstStyle/>
          <a:p>
            <a:r>
              <a:rPr lang="en-US" sz="2000" b="1" dirty="0" smtClean="0">
                <a:solidFill>
                  <a:srgbClr val="7030A0"/>
                </a:solidFill>
              </a:rPr>
              <a:t>Condition</a:t>
            </a:r>
            <a:endParaRPr lang="en-US" sz="2000" b="1" dirty="0">
              <a:solidFill>
                <a:srgbClr val="7030A0"/>
              </a:solidFill>
            </a:endParaRPr>
          </a:p>
        </p:txBody>
      </p:sp>
    </p:spTree>
    <p:extLst>
      <p:ext uri="{BB962C8B-B14F-4D97-AF65-F5344CB8AC3E}">
        <p14:creationId xmlns:p14="http://schemas.microsoft.com/office/powerpoint/2010/main" val="11202102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a:t>
            </a:r>
            <a:r>
              <a:rPr lang="mr-IN" dirty="0" smtClean="0"/>
              <a:t>–</a:t>
            </a:r>
            <a:r>
              <a:rPr lang="en-US" dirty="0" smtClean="0"/>
              <a:t> One or the Other (But Not Both)</a:t>
            </a:r>
            <a:endParaRPr lang="en-US" dirty="0"/>
          </a:p>
        </p:txBody>
      </p:sp>
      <p:sp>
        <p:nvSpPr>
          <p:cNvPr id="3" name="Content Placeholder 2"/>
          <p:cNvSpPr>
            <a:spLocks noGrp="1"/>
          </p:cNvSpPr>
          <p:nvPr>
            <p:ph idx="1"/>
          </p:nvPr>
        </p:nvSpPr>
        <p:spPr/>
        <p:txBody>
          <a:bodyPr/>
          <a:lstStyle/>
          <a:p>
            <a:pPr marL="165100" indent="0">
              <a:buNone/>
            </a:pPr>
            <a:r>
              <a:rPr lang="en-US" dirty="0" err="1" smtClean="0"/>
              <a:t>BodySite</a:t>
            </a:r>
            <a:r>
              <a:rPr lang="en-US" dirty="0" smtClean="0"/>
              <a:t> can only be </a:t>
            </a:r>
            <a:r>
              <a:rPr lang="en-US" dirty="0"/>
              <a:t>populated if code has no finding site</a:t>
            </a:r>
          </a:p>
          <a:p>
            <a:pPr marL="1022350" lvl="1" indent="-457200"/>
            <a:r>
              <a:rPr lang="en-US" b="1" dirty="0">
                <a:solidFill>
                  <a:schemeClr val="tx1">
                    <a:lumMod val="65000"/>
                    <a:lumOff val="35000"/>
                  </a:schemeClr>
                </a:solidFill>
              </a:rPr>
              <a:t>code </a:t>
            </a:r>
            <a:r>
              <a:rPr lang="en-US" b="1" dirty="0">
                <a:solidFill>
                  <a:schemeClr val="bg1">
                    <a:lumMod val="75000"/>
                  </a:schemeClr>
                </a:solidFill>
              </a:rPr>
              <a:t>[0..1]</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404684003 </a:t>
            </a:r>
            <a:r>
              <a:rPr lang="en-US" b="1" dirty="0">
                <a:solidFill>
                  <a:srgbClr val="00B0F0"/>
                </a:solidFill>
              </a:rPr>
              <a:t>|</a:t>
            </a:r>
            <a:r>
              <a:rPr lang="en-US" dirty="0">
                <a:solidFill>
                  <a:srgbClr val="0070C0"/>
                </a:solidFill>
              </a:rPr>
              <a:t>Clinical finding</a:t>
            </a:r>
            <a:r>
              <a:rPr lang="en-US" b="1" dirty="0">
                <a:solidFill>
                  <a:srgbClr val="00B0F0"/>
                </a:solidFill>
              </a:rPr>
              <a:t>|</a:t>
            </a:r>
            <a:endParaRPr lang="en-US" b="1" dirty="0"/>
          </a:p>
          <a:p>
            <a:pPr marL="1022350" lvl="1" indent="-457200"/>
            <a:r>
              <a:rPr lang="en-US" b="1" dirty="0" err="1">
                <a:solidFill>
                  <a:schemeClr val="tx1">
                    <a:lumMod val="65000"/>
                    <a:lumOff val="35000"/>
                  </a:schemeClr>
                </a:solidFill>
              </a:rPr>
              <a:t>bodySite</a:t>
            </a:r>
            <a:r>
              <a:rPr lang="en-US" b="1" dirty="0">
                <a:solidFill>
                  <a:schemeClr val="tx1">
                    <a:lumMod val="65000"/>
                    <a:lumOff val="35000"/>
                  </a:schemeClr>
                </a:solidFill>
              </a:rPr>
              <a:t> </a:t>
            </a:r>
            <a:r>
              <a:rPr lang="en-US" b="1" dirty="0">
                <a:solidFill>
                  <a:schemeClr val="bg1">
                    <a:lumMod val="75000"/>
                  </a:schemeClr>
                </a:solidFill>
              </a:rPr>
              <a:t>[0..*]</a:t>
            </a:r>
            <a:r>
              <a:rPr lang="en-US" b="1" dirty="0">
                <a:solidFill>
                  <a:schemeClr val="tx1">
                    <a:lumMod val="65000"/>
                    <a:lumOff val="35000"/>
                  </a:schemeClr>
                </a:solidFill>
              </a:rPr>
              <a:t>: </a:t>
            </a:r>
            <a:r>
              <a:rPr lang="en-US" b="1" dirty="0" smtClean="0">
                <a:solidFill>
                  <a:schemeClr val="tx1">
                    <a:lumMod val="65000"/>
                    <a:lumOff val="35000"/>
                  </a:schemeClr>
                </a:solidFill>
              </a:rPr>
              <a:t/>
            </a:r>
            <a:br>
              <a:rPr lang="en-US" b="1" dirty="0" smtClean="0">
                <a:solidFill>
                  <a:schemeClr val="tx1">
                    <a:lumMod val="65000"/>
                    <a:lumOff val="35000"/>
                  </a:schemeClr>
                </a:solidFill>
              </a:rPr>
            </a:br>
            <a:r>
              <a:rPr lang="en-US" b="1" dirty="0" smtClean="0">
                <a:solidFill>
                  <a:schemeClr val="tx1">
                    <a:lumMod val="65000"/>
                    <a:lumOff val="35000"/>
                  </a:schemeClr>
                </a:solidFill>
              </a:rPr>
              <a:t>	</a:t>
            </a:r>
            <a:r>
              <a:rPr lang="en-US" dirty="0" smtClean="0">
                <a:solidFill>
                  <a:srgbClr val="FF0000"/>
                </a:solidFill>
              </a:rPr>
              <a:t>ONLY IF code IN (*: [0..0] </a:t>
            </a:r>
            <a:r>
              <a:rPr lang="en-US" dirty="0" smtClean="0">
                <a:solidFill>
                  <a:schemeClr val="tx1">
                    <a:lumMod val="50000"/>
                    <a:lumOff val="50000"/>
                  </a:schemeClr>
                </a:solidFill>
              </a:rPr>
              <a:t>363698007</a:t>
            </a:r>
            <a:r>
              <a:rPr lang="en-US" b="1" dirty="0" smtClean="0">
                <a:solidFill>
                  <a:srgbClr val="00B0F0"/>
                </a:solidFill>
              </a:rPr>
              <a:t>|</a:t>
            </a:r>
            <a:r>
              <a:rPr lang="en-US" dirty="0" smtClean="0">
                <a:solidFill>
                  <a:srgbClr val="0070C0"/>
                </a:solidFill>
              </a:rPr>
              <a:t>Finding </a:t>
            </a:r>
            <a:r>
              <a:rPr lang="en-US" dirty="0">
                <a:solidFill>
                  <a:srgbClr val="0070C0"/>
                </a:solidFill>
              </a:rPr>
              <a:t>site</a:t>
            </a:r>
            <a:r>
              <a:rPr lang="en-US" b="1" dirty="0" smtClean="0">
                <a:solidFill>
                  <a:srgbClr val="00B0F0"/>
                </a:solidFill>
              </a:rPr>
              <a:t>|</a:t>
            </a:r>
            <a:r>
              <a:rPr lang="en-US" dirty="0">
                <a:solidFill>
                  <a:srgbClr val="FF0000"/>
                </a:solidFill>
              </a:rPr>
              <a:t> </a:t>
            </a:r>
            <a:r>
              <a:rPr lang="en-US" dirty="0" smtClean="0">
                <a:solidFill>
                  <a:srgbClr val="FF0000"/>
                </a:solidFill>
              </a:rPr>
              <a:t>= *)</a:t>
            </a:r>
            <a:endParaRPr lang="en-US" b="1" dirty="0">
              <a:solidFill>
                <a:srgbClr val="00B0F0"/>
              </a:solidFill>
            </a:endParaRPr>
          </a:p>
          <a:p>
            <a:endParaRPr lang="en-US" dirty="0"/>
          </a:p>
        </p:txBody>
      </p:sp>
      <p:sp>
        <p:nvSpPr>
          <p:cNvPr id="7" name="Rectangle 6"/>
          <p:cNvSpPr/>
          <p:nvPr/>
        </p:nvSpPr>
        <p:spPr>
          <a:xfrm>
            <a:off x="2215955" y="3628495"/>
            <a:ext cx="4572000" cy="1754326"/>
          </a:xfrm>
          <a:prstGeom prst="rect">
            <a:avLst/>
          </a:prstGeom>
          <a:solidFill>
            <a:srgbClr val="F3F3FF"/>
          </a:solidFill>
          <a:ln w="38100">
            <a:solidFill>
              <a:srgbClr val="7030A0"/>
            </a:solidFill>
          </a:ln>
        </p:spPr>
        <p:txBody>
          <a:bodyPr>
            <a:spAutoFit/>
          </a:bodyPr>
          <a:lstStyle/>
          <a:p>
            <a:pPr marL="361950" lvl="1"/>
            <a:r>
              <a:rPr lang="en-AU" sz="1800" dirty="0" err="1">
                <a:solidFill>
                  <a:srgbClr val="333333"/>
                </a:solidFill>
                <a:latin typeface="Arial" panose="020B0604020202020204" pitchFamily="34" charset="0"/>
                <a:ea typeface="+mn-ea"/>
                <a:cs typeface="+mn-cs"/>
              </a:rPr>
              <a:t>clinicalStatus</a:t>
            </a:r>
            <a:r>
              <a:rPr lang="en-AU" sz="1800" dirty="0">
                <a:solidFill>
                  <a:srgbClr val="333333"/>
                </a:solidFill>
                <a:latin typeface="Arial" panose="020B0604020202020204" pitchFamily="34" charset="0"/>
                <a:ea typeface="+mn-ea"/>
                <a:cs typeface="+mn-cs"/>
              </a:rPr>
              <a:t> = “active”</a:t>
            </a:r>
          </a:p>
          <a:p>
            <a:pPr marL="361950" lvl="1"/>
            <a:r>
              <a:rPr lang="en-AU" sz="1800" dirty="0" err="1">
                <a:solidFill>
                  <a:srgbClr val="333333"/>
                </a:solidFill>
                <a:latin typeface="Arial" panose="020B0604020202020204" pitchFamily="34" charset="0"/>
                <a:ea typeface="+mn-ea"/>
                <a:cs typeface="+mn-cs"/>
              </a:rPr>
              <a:t>verificationStatus</a:t>
            </a:r>
            <a:r>
              <a:rPr lang="en-AU" sz="1800" dirty="0">
                <a:solidFill>
                  <a:srgbClr val="333333"/>
                </a:solidFill>
                <a:latin typeface="Arial" panose="020B0604020202020204" pitchFamily="34" charset="0"/>
                <a:ea typeface="+mn-ea"/>
                <a:cs typeface="+mn-cs"/>
              </a:rPr>
              <a:t> = “provisional”</a:t>
            </a:r>
          </a:p>
          <a:p>
            <a:pPr marL="361950" lvl="1"/>
            <a:r>
              <a:rPr lang="en-AU" sz="1800" dirty="0">
                <a:solidFill>
                  <a:srgbClr val="333333"/>
                </a:solidFill>
                <a:latin typeface="Arial" panose="020B0604020202020204" pitchFamily="34" charset="0"/>
                <a:ea typeface="+mn-ea"/>
                <a:cs typeface="+mn-cs"/>
              </a:rPr>
              <a:t>severity = </a:t>
            </a:r>
            <a:r>
              <a:rPr lang="en-CA" sz="1800" dirty="0">
                <a:latin typeface="Calibri" panose="020F0502020204030204" pitchFamily="34" charset="0"/>
                <a:ea typeface="MS Mincho"/>
                <a:cs typeface="Arial" panose="020B0604020202020204" pitchFamily="34" charset="0"/>
              </a:rPr>
              <a:t>246090004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Severe</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code = </a:t>
            </a:r>
            <a:r>
              <a:rPr lang="en-US" sz="1800" dirty="0" smtClean="0">
                <a:latin typeface="Calibri" panose="020F0502020204030204" pitchFamily="34" charset="0"/>
                <a:ea typeface="MS Mincho"/>
                <a:cs typeface="Arial" panose="020B0604020202020204" pitchFamily="34" charset="0"/>
              </a:rPr>
              <a:t>71620000</a:t>
            </a:r>
            <a:r>
              <a:rPr lang="en-US" sz="1800" dirty="0"/>
              <a:t> </a:t>
            </a:r>
            <a:r>
              <a:rPr lang="en-CA" sz="1800" b="1" dirty="0" smtClean="0">
                <a:solidFill>
                  <a:srgbClr val="00B0F0"/>
                </a:solidFill>
                <a:latin typeface="Calibri" panose="020F0502020204030204" pitchFamily="34" charset="0"/>
                <a:ea typeface="MS Mincho"/>
                <a:cs typeface="Arial" panose="020B0604020202020204" pitchFamily="34" charset="0"/>
              </a:rPr>
              <a:t>|</a:t>
            </a:r>
            <a:r>
              <a:rPr lang="en-CA" sz="1800" dirty="0" smtClean="0">
                <a:solidFill>
                  <a:srgbClr val="0070C0"/>
                </a:solidFill>
                <a:latin typeface="Calibri" panose="020F0502020204030204" pitchFamily="34" charset="0"/>
                <a:ea typeface="MS Mincho"/>
                <a:cs typeface="Arial" panose="020B0604020202020204" pitchFamily="34" charset="0"/>
              </a:rPr>
              <a:t>Fracture of femur</a:t>
            </a:r>
            <a:r>
              <a:rPr lang="en-CA" sz="1800" b="1" dirty="0" smtClean="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err="1">
                <a:solidFill>
                  <a:srgbClr val="333333"/>
                </a:solidFill>
                <a:latin typeface="Arial" panose="020B0604020202020204" pitchFamily="34" charset="0"/>
                <a:ea typeface="+mn-ea"/>
                <a:cs typeface="+mn-cs"/>
              </a:rPr>
              <a:t>bodySite</a:t>
            </a:r>
            <a:r>
              <a:rPr lang="en-AU" sz="1800" dirty="0">
                <a:solidFill>
                  <a:srgbClr val="333333"/>
                </a:solidFill>
                <a:latin typeface="Arial" panose="020B0604020202020204" pitchFamily="34" charset="0"/>
                <a:ea typeface="+mn-ea"/>
                <a:cs typeface="+mn-cs"/>
              </a:rPr>
              <a:t> </a:t>
            </a:r>
            <a:r>
              <a:rPr lang="en-AU" sz="1800" dirty="0" smtClean="0">
                <a:solidFill>
                  <a:srgbClr val="333333"/>
                </a:solidFill>
                <a:latin typeface="Arial" panose="020B0604020202020204" pitchFamily="34" charset="0"/>
                <a:ea typeface="+mn-ea"/>
                <a:cs typeface="+mn-cs"/>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subject = </a:t>
            </a:r>
            <a:r>
              <a:rPr lang="en-AU" sz="1800" dirty="0">
                <a:solidFill>
                  <a:srgbClr val="FFFFFF">
                    <a:lumMod val="50000"/>
                  </a:srgbClr>
                </a:solidFill>
                <a:latin typeface="Arial" panose="020B0604020202020204" pitchFamily="34" charset="0"/>
                <a:ea typeface="+mn-ea"/>
                <a:cs typeface="+mn-cs"/>
              </a:rPr>
              <a:t>&lt;Patient&gt;</a:t>
            </a:r>
          </a:p>
        </p:txBody>
      </p:sp>
      <p:sp>
        <p:nvSpPr>
          <p:cNvPr id="8" name="Rectangle 7"/>
          <p:cNvSpPr/>
          <p:nvPr/>
        </p:nvSpPr>
        <p:spPr>
          <a:xfrm>
            <a:off x="2553579" y="4477625"/>
            <a:ext cx="3896751" cy="594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115880" y="3228385"/>
            <a:ext cx="2147776" cy="400110"/>
          </a:xfrm>
          <a:prstGeom prst="rect">
            <a:avLst/>
          </a:prstGeom>
          <a:noFill/>
        </p:spPr>
        <p:txBody>
          <a:bodyPr wrap="square" rtlCol="0">
            <a:spAutoFit/>
          </a:bodyPr>
          <a:lstStyle/>
          <a:p>
            <a:r>
              <a:rPr lang="en-US" sz="2000" b="1" dirty="0" smtClean="0">
                <a:solidFill>
                  <a:srgbClr val="7030A0"/>
                </a:solidFill>
              </a:rPr>
              <a:t>Condition</a:t>
            </a:r>
            <a:endParaRPr lang="en-US" sz="2000" b="1" dirty="0">
              <a:solidFill>
                <a:srgbClr val="7030A0"/>
              </a:solidFill>
            </a:endParaRPr>
          </a:p>
        </p:txBody>
      </p:sp>
    </p:spTree>
    <p:extLst>
      <p:ext uri="{BB962C8B-B14F-4D97-AF65-F5344CB8AC3E}">
        <p14:creationId xmlns:p14="http://schemas.microsoft.com/office/powerpoint/2010/main" val="21326812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Agenda</a:t>
            </a:r>
            <a:endParaRPr lang="en-AU" dirty="0"/>
          </a:p>
        </p:txBody>
      </p:sp>
      <p:sp>
        <p:nvSpPr>
          <p:cNvPr id="3" name="Content Placeholder 2"/>
          <p:cNvSpPr>
            <a:spLocks noGrp="1"/>
          </p:cNvSpPr>
          <p:nvPr>
            <p:ph idx="1"/>
          </p:nvPr>
        </p:nvSpPr>
        <p:spPr/>
        <p:txBody>
          <a:bodyPr/>
          <a:lstStyle/>
          <a:p>
            <a:r>
              <a:rPr lang="en-AU" dirty="0" smtClean="0"/>
              <a:t>Welcome and introductions</a:t>
            </a:r>
          </a:p>
          <a:p>
            <a:r>
              <a:rPr lang="en-AU" dirty="0" smtClean="0"/>
              <a:t>Review existing and planned work</a:t>
            </a:r>
          </a:p>
          <a:p>
            <a:pPr lvl="1"/>
            <a:r>
              <a:rPr lang="en-AU" dirty="0" smtClean="0"/>
              <a:t>Members</a:t>
            </a:r>
          </a:p>
          <a:p>
            <a:pPr lvl="1"/>
            <a:r>
              <a:rPr lang="en-AU" dirty="0" smtClean="0"/>
              <a:t>HL7 International</a:t>
            </a:r>
          </a:p>
          <a:p>
            <a:pPr lvl="1"/>
            <a:r>
              <a:rPr lang="en-AU" dirty="0" smtClean="0"/>
              <a:t>SNOMED International</a:t>
            </a:r>
          </a:p>
          <a:p>
            <a:r>
              <a:rPr lang="en-AU" dirty="0" smtClean="0"/>
              <a:t>Collaborative deliverables and plans</a:t>
            </a:r>
          </a:p>
          <a:p>
            <a:r>
              <a:rPr lang="en-AU" dirty="0" smtClean="0"/>
              <a:t>Implementation guidance principles</a:t>
            </a:r>
          </a:p>
          <a:p>
            <a:r>
              <a:rPr lang="en-AU" dirty="0" smtClean="0"/>
              <a:t>Progress existing work</a:t>
            </a:r>
            <a:endParaRPr lang="en-AU" dirty="0"/>
          </a:p>
          <a:p>
            <a:r>
              <a:rPr lang="en-AU" dirty="0" smtClean="0"/>
              <a:t>Next steps</a:t>
            </a:r>
            <a:endParaRPr lang="en-AU"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7190" y="1655117"/>
            <a:ext cx="3580709" cy="4774279"/>
          </a:xfrm>
          <a:prstGeom prst="rect">
            <a:avLst/>
          </a:prstGeom>
        </p:spPr>
      </p:pic>
    </p:spTree>
    <p:custDataLst>
      <p:tags r:id="rId1"/>
    </p:custDataLst>
    <p:extLst>
      <p:ext uri="{BB962C8B-B14F-4D97-AF65-F5344CB8AC3E}">
        <p14:creationId xmlns:p14="http://schemas.microsoft.com/office/powerpoint/2010/main" val="14783470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a:t>
            </a:r>
            <a:r>
              <a:rPr lang="mr-IN" dirty="0"/>
              <a:t>–</a:t>
            </a:r>
            <a:r>
              <a:rPr lang="en-US" dirty="0"/>
              <a:t> One or the Other (But Not Both)</a:t>
            </a:r>
          </a:p>
        </p:txBody>
      </p:sp>
      <p:sp>
        <p:nvSpPr>
          <p:cNvPr id="3" name="Content Placeholder 2"/>
          <p:cNvSpPr>
            <a:spLocks noGrp="1"/>
          </p:cNvSpPr>
          <p:nvPr>
            <p:ph idx="1"/>
          </p:nvPr>
        </p:nvSpPr>
        <p:spPr/>
        <p:txBody>
          <a:bodyPr/>
          <a:lstStyle/>
          <a:p>
            <a:pPr marL="165100" indent="0">
              <a:buNone/>
            </a:pPr>
            <a:r>
              <a:rPr lang="en-US" dirty="0" err="1" smtClean="0"/>
              <a:t>BodySite</a:t>
            </a:r>
            <a:r>
              <a:rPr lang="en-US" dirty="0" smtClean="0"/>
              <a:t> can only be </a:t>
            </a:r>
            <a:r>
              <a:rPr lang="en-US" dirty="0"/>
              <a:t>populated if code has no finding site</a:t>
            </a:r>
          </a:p>
          <a:p>
            <a:pPr marL="1022350" lvl="1" indent="-457200"/>
            <a:r>
              <a:rPr lang="en-US" b="1" dirty="0">
                <a:solidFill>
                  <a:schemeClr val="tx1">
                    <a:lumMod val="65000"/>
                    <a:lumOff val="35000"/>
                  </a:schemeClr>
                </a:solidFill>
              </a:rPr>
              <a:t>code </a:t>
            </a:r>
            <a:r>
              <a:rPr lang="en-US" b="1" dirty="0">
                <a:solidFill>
                  <a:schemeClr val="bg1">
                    <a:lumMod val="75000"/>
                  </a:schemeClr>
                </a:solidFill>
              </a:rPr>
              <a:t>[0..1]</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404684003 </a:t>
            </a:r>
            <a:r>
              <a:rPr lang="en-US" b="1" dirty="0">
                <a:solidFill>
                  <a:srgbClr val="00B0F0"/>
                </a:solidFill>
              </a:rPr>
              <a:t>|</a:t>
            </a:r>
            <a:r>
              <a:rPr lang="en-US" dirty="0">
                <a:solidFill>
                  <a:srgbClr val="0070C0"/>
                </a:solidFill>
              </a:rPr>
              <a:t>Clinical finding</a:t>
            </a:r>
            <a:r>
              <a:rPr lang="en-US" b="1" dirty="0">
                <a:solidFill>
                  <a:srgbClr val="00B0F0"/>
                </a:solidFill>
              </a:rPr>
              <a:t>|</a:t>
            </a:r>
            <a:endParaRPr lang="en-US" b="1" dirty="0"/>
          </a:p>
          <a:p>
            <a:pPr marL="1022350" lvl="1" indent="-457200"/>
            <a:r>
              <a:rPr lang="en-US" b="1" dirty="0" err="1">
                <a:solidFill>
                  <a:schemeClr val="tx1">
                    <a:lumMod val="65000"/>
                    <a:lumOff val="35000"/>
                  </a:schemeClr>
                </a:solidFill>
              </a:rPr>
              <a:t>bodySite</a:t>
            </a:r>
            <a:r>
              <a:rPr lang="en-US" b="1" dirty="0">
                <a:solidFill>
                  <a:schemeClr val="tx1">
                    <a:lumMod val="65000"/>
                    <a:lumOff val="35000"/>
                  </a:schemeClr>
                </a:solidFill>
              </a:rPr>
              <a:t> </a:t>
            </a:r>
            <a:r>
              <a:rPr lang="en-US" b="1" dirty="0">
                <a:solidFill>
                  <a:schemeClr val="bg1">
                    <a:lumMod val="75000"/>
                  </a:schemeClr>
                </a:solidFill>
              </a:rPr>
              <a:t>[0..*]</a:t>
            </a:r>
            <a:r>
              <a:rPr lang="en-US" b="1" dirty="0">
                <a:solidFill>
                  <a:schemeClr val="tx1">
                    <a:lumMod val="65000"/>
                    <a:lumOff val="35000"/>
                  </a:schemeClr>
                </a:solidFill>
              </a:rPr>
              <a:t>: </a:t>
            </a:r>
            <a:br>
              <a:rPr lang="en-US" b="1" dirty="0">
                <a:solidFill>
                  <a:schemeClr val="tx1">
                    <a:lumMod val="65000"/>
                    <a:lumOff val="35000"/>
                  </a:schemeClr>
                </a:solidFill>
              </a:rPr>
            </a:br>
            <a:r>
              <a:rPr lang="en-US" b="1" dirty="0">
                <a:solidFill>
                  <a:schemeClr val="tx1">
                    <a:lumMod val="65000"/>
                    <a:lumOff val="35000"/>
                  </a:schemeClr>
                </a:solidFill>
              </a:rPr>
              <a:t>	</a:t>
            </a:r>
            <a:r>
              <a:rPr lang="en-US" dirty="0">
                <a:solidFill>
                  <a:srgbClr val="FF0000"/>
                </a:solidFill>
              </a:rPr>
              <a:t>ONLY IF code IN (*: [0..0] </a:t>
            </a:r>
            <a:r>
              <a:rPr lang="en-US" dirty="0">
                <a:solidFill>
                  <a:schemeClr val="tx1">
                    <a:lumMod val="50000"/>
                    <a:lumOff val="50000"/>
                  </a:schemeClr>
                </a:solidFill>
              </a:rPr>
              <a:t>363698007</a:t>
            </a:r>
            <a:r>
              <a:rPr lang="en-US" b="1" dirty="0">
                <a:solidFill>
                  <a:srgbClr val="00B0F0"/>
                </a:solidFill>
              </a:rPr>
              <a:t>|</a:t>
            </a:r>
            <a:r>
              <a:rPr lang="en-US" dirty="0"/>
              <a:t>Finding site</a:t>
            </a:r>
            <a:r>
              <a:rPr lang="en-US" b="1" dirty="0">
                <a:solidFill>
                  <a:srgbClr val="00B0F0"/>
                </a:solidFill>
              </a:rPr>
              <a:t>|</a:t>
            </a:r>
            <a:r>
              <a:rPr lang="en-US" dirty="0">
                <a:solidFill>
                  <a:srgbClr val="FF0000"/>
                </a:solidFill>
              </a:rPr>
              <a:t> = </a:t>
            </a:r>
            <a:r>
              <a:rPr lang="en-US" dirty="0" smtClean="0">
                <a:solidFill>
                  <a:srgbClr val="FF0000"/>
                </a:solidFill>
              </a:rPr>
              <a:t>*)</a:t>
            </a:r>
            <a:endParaRPr lang="en-US" b="1" dirty="0">
              <a:solidFill>
                <a:srgbClr val="00B0F0"/>
              </a:solidFill>
            </a:endParaRPr>
          </a:p>
        </p:txBody>
      </p:sp>
      <p:sp>
        <p:nvSpPr>
          <p:cNvPr id="4" name="Rectangle 3"/>
          <p:cNvSpPr/>
          <p:nvPr/>
        </p:nvSpPr>
        <p:spPr>
          <a:xfrm>
            <a:off x="2215955" y="3628495"/>
            <a:ext cx="4572000" cy="1754326"/>
          </a:xfrm>
          <a:prstGeom prst="rect">
            <a:avLst/>
          </a:prstGeom>
          <a:solidFill>
            <a:srgbClr val="F3F3FF"/>
          </a:solidFill>
          <a:ln w="38100">
            <a:solidFill>
              <a:srgbClr val="7030A0"/>
            </a:solidFill>
          </a:ln>
        </p:spPr>
        <p:txBody>
          <a:bodyPr>
            <a:spAutoFit/>
          </a:bodyPr>
          <a:lstStyle/>
          <a:p>
            <a:pPr marL="361950" lvl="1"/>
            <a:r>
              <a:rPr lang="en-AU" sz="1800" dirty="0" err="1">
                <a:solidFill>
                  <a:srgbClr val="333333"/>
                </a:solidFill>
                <a:latin typeface="Arial" panose="020B0604020202020204" pitchFamily="34" charset="0"/>
                <a:ea typeface="+mn-ea"/>
                <a:cs typeface="+mn-cs"/>
              </a:rPr>
              <a:t>clinicalStatus</a:t>
            </a:r>
            <a:r>
              <a:rPr lang="en-AU" sz="1800" dirty="0">
                <a:solidFill>
                  <a:srgbClr val="333333"/>
                </a:solidFill>
                <a:latin typeface="Arial" panose="020B0604020202020204" pitchFamily="34" charset="0"/>
                <a:ea typeface="+mn-ea"/>
                <a:cs typeface="+mn-cs"/>
              </a:rPr>
              <a:t> = “active”</a:t>
            </a:r>
          </a:p>
          <a:p>
            <a:pPr marL="361950" lvl="1"/>
            <a:r>
              <a:rPr lang="en-AU" sz="1800" dirty="0" err="1">
                <a:solidFill>
                  <a:srgbClr val="333333"/>
                </a:solidFill>
                <a:latin typeface="Arial" panose="020B0604020202020204" pitchFamily="34" charset="0"/>
                <a:ea typeface="+mn-ea"/>
                <a:cs typeface="+mn-cs"/>
              </a:rPr>
              <a:t>verificationStatus</a:t>
            </a:r>
            <a:r>
              <a:rPr lang="en-AU" sz="1800" dirty="0">
                <a:solidFill>
                  <a:srgbClr val="333333"/>
                </a:solidFill>
                <a:latin typeface="Arial" panose="020B0604020202020204" pitchFamily="34" charset="0"/>
                <a:ea typeface="+mn-ea"/>
                <a:cs typeface="+mn-cs"/>
              </a:rPr>
              <a:t> = “provisional”</a:t>
            </a:r>
          </a:p>
          <a:p>
            <a:pPr marL="361950" lvl="1"/>
            <a:r>
              <a:rPr lang="en-AU" sz="1800" dirty="0">
                <a:solidFill>
                  <a:srgbClr val="333333"/>
                </a:solidFill>
                <a:latin typeface="Arial" panose="020B0604020202020204" pitchFamily="34" charset="0"/>
                <a:ea typeface="+mn-ea"/>
                <a:cs typeface="+mn-cs"/>
              </a:rPr>
              <a:t>severity </a:t>
            </a:r>
            <a:r>
              <a:rPr lang="en-AU" sz="1800" dirty="0" smtClean="0">
                <a:solidFill>
                  <a:srgbClr val="333333"/>
                </a:solidFill>
                <a:latin typeface="Arial" panose="020B0604020202020204" pitchFamily="34" charset="0"/>
                <a:ea typeface="+mn-ea"/>
                <a:cs typeface="+mn-cs"/>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rPr>
              <a:t>code = </a:t>
            </a:r>
            <a:r>
              <a:rPr lang="en-US" sz="1800" dirty="0">
                <a:latin typeface="Calibri" panose="020F0502020204030204" pitchFamily="34" charset="0"/>
                <a:ea typeface="MS Mincho"/>
                <a:cs typeface="Arial" panose="020B0604020202020204" pitchFamily="34" charset="0"/>
              </a:rPr>
              <a:t>363346000</a:t>
            </a:r>
            <a:r>
              <a:rPr lang="en-US" sz="1800" dirty="0"/>
              <a:t>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Cancer</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err="1">
                <a:solidFill>
                  <a:srgbClr val="333333"/>
                </a:solidFill>
                <a:latin typeface="Arial" panose="020B0604020202020204" pitchFamily="34" charset="0"/>
              </a:rPr>
              <a:t>bodySite</a:t>
            </a:r>
            <a:r>
              <a:rPr lang="en-AU" sz="1800" dirty="0">
                <a:solidFill>
                  <a:srgbClr val="333333"/>
                </a:solidFill>
                <a:latin typeface="Arial" panose="020B0604020202020204" pitchFamily="34" charset="0"/>
              </a:rPr>
              <a:t> = </a:t>
            </a:r>
            <a:r>
              <a:rPr lang="en-US" sz="1800" dirty="0">
                <a:latin typeface="Calibri" panose="020F0502020204030204" pitchFamily="34" charset="0"/>
                <a:ea typeface="MS Mincho"/>
                <a:cs typeface="Arial" panose="020B0604020202020204" pitchFamily="34" charset="0"/>
              </a:rPr>
              <a:t>28231008</a:t>
            </a:r>
            <a:r>
              <a:rPr lang="en-US" sz="1800" dirty="0"/>
              <a:t>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Gallbladder</a:t>
            </a:r>
            <a:r>
              <a:rPr lang="en-CA" sz="1800" b="1" dirty="0" smtClean="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subject = </a:t>
            </a:r>
            <a:r>
              <a:rPr lang="en-AU" sz="1800" dirty="0">
                <a:solidFill>
                  <a:srgbClr val="FFFFFF">
                    <a:lumMod val="50000"/>
                  </a:srgbClr>
                </a:solidFill>
                <a:latin typeface="Arial" panose="020B0604020202020204" pitchFamily="34" charset="0"/>
                <a:ea typeface="+mn-ea"/>
                <a:cs typeface="+mn-cs"/>
              </a:rPr>
              <a:t>&lt;Patient&gt;</a:t>
            </a:r>
          </a:p>
        </p:txBody>
      </p:sp>
      <p:sp>
        <p:nvSpPr>
          <p:cNvPr id="5" name="Rectangle 4"/>
          <p:cNvSpPr/>
          <p:nvPr/>
        </p:nvSpPr>
        <p:spPr>
          <a:xfrm>
            <a:off x="2553579" y="4477625"/>
            <a:ext cx="3896751" cy="594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115880" y="3228385"/>
            <a:ext cx="2147776" cy="400110"/>
          </a:xfrm>
          <a:prstGeom prst="rect">
            <a:avLst/>
          </a:prstGeom>
          <a:noFill/>
        </p:spPr>
        <p:txBody>
          <a:bodyPr wrap="square" rtlCol="0">
            <a:spAutoFit/>
          </a:bodyPr>
          <a:lstStyle/>
          <a:p>
            <a:r>
              <a:rPr lang="en-US" sz="2000" b="1" dirty="0" smtClean="0">
                <a:solidFill>
                  <a:srgbClr val="7030A0"/>
                </a:solidFill>
              </a:rPr>
              <a:t>Condition</a:t>
            </a:r>
            <a:endParaRPr lang="en-US" sz="2000" b="1" dirty="0">
              <a:solidFill>
                <a:srgbClr val="7030A0"/>
              </a:solidFill>
            </a:endParaRPr>
          </a:p>
        </p:txBody>
      </p:sp>
    </p:spTree>
    <p:extLst>
      <p:ext uri="{BB962C8B-B14F-4D97-AF65-F5344CB8AC3E}">
        <p14:creationId xmlns:p14="http://schemas.microsoft.com/office/powerpoint/2010/main" val="3844544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3 </a:t>
            </a:r>
            <a:r>
              <a:rPr lang="mr-IN" dirty="0" smtClean="0"/>
              <a:t>–</a:t>
            </a:r>
            <a:r>
              <a:rPr lang="en-US" dirty="0" smtClean="0"/>
              <a:t> Consistency with no Redundancy</a:t>
            </a:r>
            <a:endParaRPr lang="en-US" dirty="0"/>
          </a:p>
        </p:txBody>
      </p:sp>
      <p:sp>
        <p:nvSpPr>
          <p:cNvPr id="3" name="Content Placeholder 2"/>
          <p:cNvSpPr>
            <a:spLocks noGrp="1"/>
          </p:cNvSpPr>
          <p:nvPr>
            <p:ph idx="1"/>
          </p:nvPr>
        </p:nvSpPr>
        <p:spPr/>
        <p:txBody>
          <a:bodyPr/>
          <a:lstStyle/>
          <a:p>
            <a:pPr marL="165100" indent="0">
              <a:buNone/>
            </a:pPr>
            <a:r>
              <a:rPr lang="en-US" dirty="0" err="1" smtClean="0"/>
              <a:t>BodySite</a:t>
            </a:r>
            <a:r>
              <a:rPr lang="en-US" dirty="0" smtClean="0"/>
              <a:t> (if exists) must be a specialization of finding site</a:t>
            </a:r>
          </a:p>
          <a:p>
            <a:pPr marL="1022350" lvl="1" indent="-457200"/>
            <a:r>
              <a:rPr lang="en-US" b="1" dirty="0" smtClean="0">
                <a:solidFill>
                  <a:schemeClr val="tx1">
                    <a:lumMod val="65000"/>
                    <a:lumOff val="35000"/>
                  </a:schemeClr>
                </a:solidFill>
              </a:rPr>
              <a:t>code </a:t>
            </a:r>
            <a:r>
              <a:rPr lang="en-US" b="1" dirty="0">
                <a:solidFill>
                  <a:schemeClr val="bg1">
                    <a:lumMod val="75000"/>
                  </a:schemeClr>
                </a:solidFill>
              </a:rPr>
              <a:t>[0..1]</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404684003 </a:t>
            </a:r>
            <a:r>
              <a:rPr lang="en-US" b="1" dirty="0">
                <a:solidFill>
                  <a:srgbClr val="00B0F0"/>
                </a:solidFill>
              </a:rPr>
              <a:t>|</a:t>
            </a:r>
            <a:r>
              <a:rPr lang="en-US" dirty="0">
                <a:solidFill>
                  <a:srgbClr val="0070C0"/>
                </a:solidFill>
              </a:rPr>
              <a:t>Clinical finding</a:t>
            </a:r>
            <a:r>
              <a:rPr lang="en-US" b="1" dirty="0">
                <a:solidFill>
                  <a:srgbClr val="00B0F0"/>
                </a:solidFill>
              </a:rPr>
              <a:t>|</a:t>
            </a:r>
            <a:endParaRPr lang="en-US" b="1" dirty="0"/>
          </a:p>
          <a:p>
            <a:pPr marL="1022350" lvl="1" indent="-457200"/>
            <a:r>
              <a:rPr lang="en-US" b="1" dirty="0" err="1">
                <a:solidFill>
                  <a:schemeClr val="tx1">
                    <a:lumMod val="65000"/>
                    <a:lumOff val="35000"/>
                  </a:schemeClr>
                </a:solidFill>
              </a:rPr>
              <a:t>bodySite</a:t>
            </a:r>
            <a:r>
              <a:rPr lang="en-US" b="1" dirty="0">
                <a:solidFill>
                  <a:schemeClr val="tx1">
                    <a:lumMod val="65000"/>
                    <a:lumOff val="35000"/>
                  </a:schemeClr>
                </a:solidFill>
              </a:rPr>
              <a:t> </a:t>
            </a:r>
            <a:r>
              <a:rPr lang="en-US" b="1" dirty="0">
                <a:solidFill>
                  <a:schemeClr val="bg1">
                    <a:lumMod val="75000"/>
                  </a:schemeClr>
                </a:solidFill>
              </a:rPr>
              <a:t>[0..*]</a:t>
            </a:r>
            <a:r>
              <a:rPr lang="en-US" b="1" dirty="0">
                <a:solidFill>
                  <a:schemeClr val="tx1">
                    <a:lumMod val="65000"/>
                    <a:lumOff val="35000"/>
                  </a:schemeClr>
                </a:solidFill>
              </a:rPr>
              <a:t>: </a:t>
            </a:r>
            <a:r>
              <a:rPr lang="en-US" b="1" dirty="0" smtClean="0">
                <a:solidFill>
                  <a:schemeClr val="tx1">
                    <a:lumMod val="65000"/>
                    <a:lumOff val="35000"/>
                  </a:schemeClr>
                </a:solidFill>
              </a:rPr>
              <a:t/>
            </a:r>
            <a:br>
              <a:rPr lang="en-US" b="1" dirty="0" smtClean="0">
                <a:solidFill>
                  <a:schemeClr val="tx1">
                    <a:lumMod val="65000"/>
                    <a:lumOff val="35000"/>
                  </a:schemeClr>
                </a:solidFill>
              </a:rPr>
            </a:br>
            <a:r>
              <a:rPr lang="en-US" dirty="0" smtClean="0">
                <a:solidFill>
                  <a:srgbClr val="FF0000"/>
                </a:solidFill>
              </a:rPr>
              <a:t>IF </a:t>
            </a:r>
            <a:r>
              <a:rPr lang="en-US" dirty="0">
                <a:solidFill>
                  <a:srgbClr val="FF0000"/>
                </a:solidFill>
              </a:rPr>
              <a:t>[[+@code ]].</a:t>
            </a:r>
            <a:r>
              <a:rPr lang="en-US" dirty="0">
                <a:solidFill>
                  <a:schemeClr val="tx1">
                    <a:lumMod val="50000"/>
                    <a:lumOff val="50000"/>
                  </a:schemeClr>
                </a:solidFill>
              </a:rPr>
              <a:t>363698007</a:t>
            </a:r>
            <a:r>
              <a:rPr lang="en-US" b="1" dirty="0">
                <a:solidFill>
                  <a:srgbClr val="00B0F0"/>
                </a:solidFill>
              </a:rPr>
              <a:t>|</a:t>
            </a:r>
            <a:r>
              <a:rPr lang="en-US" dirty="0"/>
              <a:t>Finding site</a:t>
            </a:r>
            <a:r>
              <a:rPr lang="en-US" b="1" dirty="0">
                <a:solidFill>
                  <a:srgbClr val="00B0F0"/>
                </a:solidFill>
              </a:rPr>
              <a:t>|</a:t>
            </a:r>
            <a:r>
              <a:rPr lang="en-US" dirty="0" smtClean="0">
                <a:solidFill>
                  <a:srgbClr val="FF0000"/>
                </a:solidFill>
              </a:rPr>
              <a:t> AND </a:t>
            </a:r>
            <a:r>
              <a:rPr lang="en-US" dirty="0" err="1">
                <a:solidFill>
                  <a:schemeClr val="tx1">
                    <a:lumMod val="65000"/>
                    <a:lumOff val="35000"/>
                  </a:schemeClr>
                </a:solidFill>
              </a:rPr>
              <a:t>bodySite</a:t>
            </a:r>
            <a:r>
              <a:rPr lang="en-US" dirty="0">
                <a:solidFill>
                  <a:schemeClr val="tx1">
                    <a:lumMod val="65000"/>
                    <a:lumOff val="35000"/>
                  </a:schemeClr>
                </a:solidFill>
              </a:rPr>
              <a:t> </a:t>
            </a:r>
            <a:r>
              <a:rPr lang="en-US" dirty="0" smtClean="0">
                <a:solidFill>
                  <a:srgbClr val="FF0000"/>
                </a:solidFill>
              </a:rPr>
              <a:t/>
            </a:r>
            <a:br>
              <a:rPr lang="en-US" dirty="0" smtClean="0">
                <a:solidFill>
                  <a:srgbClr val="FF0000"/>
                </a:solidFill>
              </a:rPr>
            </a:br>
            <a:r>
              <a:rPr lang="en-US" dirty="0" smtClean="0">
                <a:solidFill>
                  <a:srgbClr val="FF0000"/>
                </a:solidFill>
              </a:rPr>
              <a:t>THEN </a:t>
            </a:r>
            <a:r>
              <a:rPr lang="en-US" dirty="0" err="1" smtClean="0">
                <a:solidFill>
                  <a:schemeClr val="tx1">
                    <a:lumMod val="65000"/>
                    <a:lumOff val="35000"/>
                  </a:schemeClr>
                </a:solidFill>
              </a:rPr>
              <a:t>bodySite</a:t>
            </a:r>
            <a:r>
              <a:rPr lang="en-US" b="1" dirty="0" smtClean="0">
                <a:solidFill>
                  <a:schemeClr val="tx1">
                    <a:lumMod val="65000"/>
                    <a:lumOff val="35000"/>
                  </a:schemeClr>
                </a:solidFill>
              </a:rPr>
              <a:t> </a:t>
            </a:r>
            <a:r>
              <a:rPr lang="en-US" dirty="0" smtClean="0">
                <a:solidFill>
                  <a:srgbClr val="FF0000"/>
                </a:solidFill>
              </a:rPr>
              <a:t>= &lt; [[+@code ]].</a:t>
            </a:r>
            <a:r>
              <a:rPr lang="en-US" dirty="0" smtClean="0">
                <a:solidFill>
                  <a:schemeClr val="tx1">
                    <a:lumMod val="50000"/>
                    <a:lumOff val="50000"/>
                  </a:schemeClr>
                </a:solidFill>
              </a:rPr>
              <a:t>363698007</a:t>
            </a:r>
            <a:r>
              <a:rPr lang="en-US" b="1" dirty="0" smtClean="0">
                <a:solidFill>
                  <a:srgbClr val="00B0F0"/>
                </a:solidFill>
              </a:rPr>
              <a:t>|</a:t>
            </a:r>
            <a:r>
              <a:rPr lang="en-US" dirty="0" smtClean="0"/>
              <a:t>Finding </a:t>
            </a:r>
            <a:r>
              <a:rPr lang="en-US" dirty="0"/>
              <a:t>site</a:t>
            </a:r>
            <a:r>
              <a:rPr lang="en-US" b="1" dirty="0" smtClean="0">
                <a:solidFill>
                  <a:srgbClr val="00B0F0"/>
                </a:solidFill>
              </a:rPr>
              <a:t>|</a:t>
            </a:r>
            <a:br>
              <a:rPr lang="en-US" b="1" dirty="0" smtClean="0">
                <a:solidFill>
                  <a:srgbClr val="00B0F0"/>
                </a:solidFill>
              </a:rPr>
            </a:br>
            <a:r>
              <a:rPr lang="en-US" dirty="0" smtClean="0">
                <a:solidFill>
                  <a:srgbClr val="FF0000"/>
                </a:solidFill>
              </a:rPr>
              <a:t>ELSE </a:t>
            </a:r>
            <a:r>
              <a:rPr lang="en-US" dirty="0">
                <a:solidFill>
                  <a:srgbClr val="FF0000"/>
                </a:solidFill>
              </a:rPr>
              <a:t>&lt;</a:t>
            </a:r>
            <a:r>
              <a:rPr lang="en-US" dirty="0"/>
              <a:t> </a:t>
            </a:r>
            <a:r>
              <a:rPr lang="en-US" dirty="0">
                <a:solidFill>
                  <a:schemeClr val="tx1">
                    <a:lumMod val="50000"/>
                    <a:lumOff val="50000"/>
                  </a:schemeClr>
                </a:solidFill>
              </a:rPr>
              <a:t>91723000 </a:t>
            </a:r>
            <a:r>
              <a:rPr lang="en-US" b="1" dirty="0">
                <a:solidFill>
                  <a:srgbClr val="00B0F0"/>
                </a:solidFill>
              </a:rPr>
              <a:t>|</a:t>
            </a:r>
            <a:r>
              <a:rPr lang="en-US" dirty="0"/>
              <a:t>Anatomical structure</a:t>
            </a:r>
            <a:r>
              <a:rPr lang="en-US" b="1" dirty="0">
                <a:solidFill>
                  <a:srgbClr val="00B0F0"/>
                </a:solidFill>
              </a:rPr>
              <a:t>| </a:t>
            </a:r>
            <a:r>
              <a:rPr lang="en-US" b="1" dirty="0">
                <a:solidFill>
                  <a:schemeClr val="tx1">
                    <a:lumMod val="65000"/>
                    <a:lumOff val="35000"/>
                  </a:schemeClr>
                </a:solidFill>
              </a:rPr>
              <a:t/>
            </a:r>
            <a:br>
              <a:rPr lang="en-US" b="1" dirty="0">
                <a:solidFill>
                  <a:schemeClr val="tx1">
                    <a:lumMod val="65000"/>
                    <a:lumOff val="35000"/>
                  </a:schemeClr>
                </a:solidFill>
              </a:rPr>
            </a:br>
            <a:endParaRPr lang="en-US" b="1" dirty="0">
              <a:solidFill>
                <a:srgbClr val="00B0F0"/>
              </a:solidFill>
            </a:endParaRPr>
          </a:p>
        </p:txBody>
      </p:sp>
      <p:sp>
        <p:nvSpPr>
          <p:cNvPr id="4" name="Rectangle 3"/>
          <p:cNvSpPr/>
          <p:nvPr/>
        </p:nvSpPr>
        <p:spPr>
          <a:xfrm>
            <a:off x="2215955" y="3628495"/>
            <a:ext cx="4572000" cy="1754326"/>
          </a:xfrm>
          <a:prstGeom prst="rect">
            <a:avLst/>
          </a:prstGeom>
          <a:solidFill>
            <a:srgbClr val="F3F3FF"/>
          </a:solidFill>
          <a:ln w="38100">
            <a:solidFill>
              <a:srgbClr val="7030A0"/>
            </a:solidFill>
          </a:ln>
        </p:spPr>
        <p:txBody>
          <a:bodyPr>
            <a:spAutoFit/>
          </a:bodyPr>
          <a:lstStyle/>
          <a:p>
            <a:pPr marL="361950" lvl="1"/>
            <a:r>
              <a:rPr lang="en-AU" sz="1800" dirty="0" err="1">
                <a:solidFill>
                  <a:srgbClr val="333333"/>
                </a:solidFill>
                <a:latin typeface="Arial" panose="020B0604020202020204" pitchFamily="34" charset="0"/>
                <a:ea typeface="+mn-ea"/>
                <a:cs typeface="+mn-cs"/>
              </a:rPr>
              <a:t>clinicalStatus</a:t>
            </a:r>
            <a:r>
              <a:rPr lang="en-AU" sz="1800" dirty="0">
                <a:solidFill>
                  <a:srgbClr val="333333"/>
                </a:solidFill>
                <a:latin typeface="Arial" panose="020B0604020202020204" pitchFamily="34" charset="0"/>
                <a:ea typeface="+mn-ea"/>
                <a:cs typeface="+mn-cs"/>
              </a:rPr>
              <a:t> = “active”</a:t>
            </a:r>
          </a:p>
          <a:p>
            <a:pPr marL="361950" lvl="1"/>
            <a:r>
              <a:rPr lang="en-AU" sz="1800" dirty="0" err="1">
                <a:solidFill>
                  <a:srgbClr val="333333"/>
                </a:solidFill>
                <a:latin typeface="Arial" panose="020B0604020202020204" pitchFamily="34" charset="0"/>
                <a:ea typeface="+mn-ea"/>
                <a:cs typeface="+mn-cs"/>
              </a:rPr>
              <a:t>verificationStatus</a:t>
            </a:r>
            <a:r>
              <a:rPr lang="en-AU" sz="1800" dirty="0">
                <a:solidFill>
                  <a:srgbClr val="333333"/>
                </a:solidFill>
                <a:latin typeface="Arial" panose="020B0604020202020204" pitchFamily="34" charset="0"/>
                <a:ea typeface="+mn-ea"/>
                <a:cs typeface="+mn-cs"/>
              </a:rPr>
              <a:t> = “provisional”</a:t>
            </a:r>
          </a:p>
          <a:p>
            <a:pPr marL="361950" lvl="1"/>
            <a:r>
              <a:rPr lang="en-AU" sz="1800" dirty="0">
                <a:solidFill>
                  <a:srgbClr val="333333"/>
                </a:solidFill>
                <a:latin typeface="Arial" panose="020B0604020202020204" pitchFamily="34" charset="0"/>
                <a:ea typeface="+mn-ea"/>
                <a:cs typeface="+mn-cs"/>
              </a:rPr>
              <a:t>severity </a:t>
            </a:r>
            <a:r>
              <a:rPr lang="en-AU" sz="1800" dirty="0" smtClean="0">
                <a:solidFill>
                  <a:srgbClr val="333333"/>
                </a:solidFill>
                <a:latin typeface="Arial" panose="020B0604020202020204" pitchFamily="34" charset="0"/>
                <a:ea typeface="+mn-ea"/>
                <a:cs typeface="+mn-cs"/>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rPr>
              <a:t>code = </a:t>
            </a:r>
            <a:r>
              <a:rPr lang="en-US" sz="1800" dirty="0">
                <a:latin typeface="Calibri" panose="020F0502020204030204" pitchFamily="34" charset="0"/>
                <a:ea typeface="MS Mincho"/>
                <a:cs typeface="Arial" panose="020B0604020202020204" pitchFamily="34" charset="0"/>
              </a:rPr>
              <a:t>125605004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Fracture of bone</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err="1">
                <a:solidFill>
                  <a:srgbClr val="333333"/>
                </a:solidFill>
                <a:latin typeface="Arial" panose="020B0604020202020204" pitchFamily="34" charset="0"/>
              </a:rPr>
              <a:t>bodySite</a:t>
            </a:r>
            <a:r>
              <a:rPr lang="en-AU" sz="1800" dirty="0">
                <a:solidFill>
                  <a:srgbClr val="333333"/>
                </a:solidFill>
                <a:latin typeface="Arial" panose="020B0604020202020204" pitchFamily="34" charset="0"/>
              </a:rPr>
              <a:t> = </a:t>
            </a:r>
            <a:r>
              <a:rPr lang="en-US" sz="1800" dirty="0">
                <a:latin typeface="Calibri" panose="020F0502020204030204" pitchFamily="34" charset="0"/>
                <a:ea typeface="MS Mincho"/>
                <a:cs typeface="Arial" panose="020B0604020202020204" pitchFamily="34" charset="0"/>
              </a:rPr>
              <a:t>71341001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Femur</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ndParaRPr>
          </a:p>
          <a:p>
            <a:pPr marL="361950" lvl="1"/>
            <a:r>
              <a:rPr lang="en-AU" sz="1800" dirty="0" smtClean="0">
                <a:solidFill>
                  <a:srgbClr val="333333"/>
                </a:solidFill>
                <a:latin typeface="Arial" panose="020B0604020202020204" pitchFamily="34" charset="0"/>
                <a:ea typeface="+mn-ea"/>
                <a:cs typeface="+mn-cs"/>
              </a:rPr>
              <a:t>subject </a:t>
            </a:r>
            <a:r>
              <a:rPr lang="en-AU" sz="1800" dirty="0">
                <a:solidFill>
                  <a:srgbClr val="333333"/>
                </a:solidFill>
                <a:latin typeface="Arial" panose="020B0604020202020204" pitchFamily="34" charset="0"/>
                <a:ea typeface="+mn-ea"/>
                <a:cs typeface="+mn-cs"/>
              </a:rPr>
              <a:t>= </a:t>
            </a:r>
            <a:r>
              <a:rPr lang="en-AU" sz="1800" dirty="0">
                <a:solidFill>
                  <a:srgbClr val="FFFFFF">
                    <a:lumMod val="50000"/>
                  </a:srgbClr>
                </a:solidFill>
                <a:latin typeface="Arial" panose="020B0604020202020204" pitchFamily="34" charset="0"/>
                <a:ea typeface="+mn-ea"/>
                <a:cs typeface="+mn-cs"/>
              </a:rPr>
              <a:t>&lt;Patient&gt;</a:t>
            </a:r>
          </a:p>
        </p:txBody>
      </p:sp>
      <p:sp>
        <p:nvSpPr>
          <p:cNvPr id="5" name="Rectangle 4"/>
          <p:cNvSpPr/>
          <p:nvPr/>
        </p:nvSpPr>
        <p:spPr>
          <a:xfrm>
            <a:off x="2553579" y="4477625"/>
            <a:ext cx="3896751" cy="594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5206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3 </a:t>
            </a:r>
            <a:r>
              <a:rPr lang="mr-IN" dirty="0"/>
              <a:t>–</a:t>
            </a:r>
            <a:r>
              <a:rPr lang="en-US" dirty="0"/>
              <a:t> Consistency with no Redundancy</a:t>
            </a:r>
          </a:p>
        </p:txBody>
      </p:sp>
      <p:sp>
        <p:nvSpPr>
          <p:cNvPr id="3" name="Content Placeholder 2"/>
          <p:cNvSpPr>
            <a:spLocks noGrp="1"/>
          </p:cNvSpPr>
          <p:nvPr>
            <p:ph idx="1"/>
          </p:nvPr>
        </p:nvSpPr>
        <p:spPr/>
        <p:txBody>
          <a:bodyPr/>
          <a:lstStyle/>
          <a:p>
            <a:pPr marL="165100" indent="0">
              <a:buNone/>
            </a:pPr>
            <a:r>
              <a:rPr lang="en-US" dirty="0" err="1"/>
              <a:t>BodySite</a:t>
            </a:r>
            <a:r>
              <a:rPr lang="en-US" dirty="0"/>
              <a:t> </a:t>
            </a:r>
            <a:r>
              <a:rPr lang="en-US" dirty="0" smtClean="0"/>
              <a:t>(if exists) must be a specialization of </a:t>
            </a:r>
            <a:r>
              <a:rPr lang="en-US" dirty="0"/>
              <a:t>finding site</a:t>
            </a:r>
          </a:p>
          <a:p>
            <a:pPr marL="1022350" lvl="1" indent="-457200"/>
            <a:r>
              <a:rPr lang="en-US" b="1" dirty="0">
                <a:solidFill>
                  <a:schemeClr val="tx1">
                    <a:lumMod val="65000"/>
                    <a:lumOff val="35000"/>
                  </a:schemeClr>
                </a:solidFill>
              </a:rPr>
              <a:t>code </a:t>
            </a:r>
            <a:r>
              <a:rPr lang="en-US" b="1" dirty="0">
                <a:solidFill>
                  <a:schemeClr val="bg1">
                    <a:lumMod val="75000"/>
                  </a:schemeClr>
                </a:solidFill>
              </a:rPr>
              <a:t>[0..1]</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404684003 </a:t>
            </a:r>
            <a:r>
              <a:rPr lang="en-US" b="1" dirty="0">
                <a:solidFill>
                  <a:srgbClr val="00B0F0"/>
                </a:solidFill>
              </a:rPr>
              <a:t>|</a:t>
            </a:r>
            <a:r>
              <a:rPr lang="en-US" dirty="0">
                <a:solidFill>
                  <a:srgbClr val="0070C0"/>
                </a:solidFill>
              </a:rPr>
              <a:t>Clinical finding</a:t>
            </a:r>
            <a:r>
              <a:rPr lang="en-US" b="1" dirty="0">
                <a:solidFill>
                  <a:srgbClr val="00B0F0"/>
                </a:solidFill>
              </a:rPr>
              <a:t>|</a:t>
            </a:r>
            <a:endParaRPr lang="en-US" b="1" dirty="0"/>
          </a:p>
          <a:p>
            <a:pPr marL="1022350" lvl="1" indent="-457200"/>
            <a:r>
              <a:rPr lang="en-US" b="1" dirty="0" err="1">
                <a:solidFill>
                  <a:schemeClr val="tx1">
                    <a:lumMod val="65000"/>
                    <a:lumOff val="35000"/>
                  </a:schemeClr>
                </a:solidFill>
              </a:rPr>
              <a:t>bodySite</a:t>
            </a:r>
            <a:r>
              <a:rPr lang="en-US" b="1" dirty="0">
                <a:solidFill>
                  <a:schemeClr val="tx1">
                    <a:lumMod val="65000"/>
                    <a:lumOff val="35000"/>
                  </a:schemeClr>
                </a:solidFill>
              </a:rPr>
              <a:t> </a:t>
            </a:r>
            <a:r>
              <a:rPr lang="en-US" b="1" dirty="0">
                <a:solidFill>
                  <a:schemeClr val="bg1">
                    <a:lumMod val="75000"/>
                  </a:schemeClr>
                </a:solidFill>
              </a:rPr>
              <a:t>[0..*]</a:t>
            </a:r>
            <a:r>
              <a:rPr lang="en-US" b="1" dirty="0">
                <a:solidFill>
                  <a:schemeClr val="tx1">
                    <a:lumMod val="65000"/>
                    <a:lumOff val="35000"/>
                  </a:schemeClr>
                </a:solidFill>
              </a:rPr>
              <a:t>: </a:t>
            </a:r>
            <a:r>
              <a:rPr lang="en-US" b="1" dirty="0" smtClean="0">
                <a:solidFill>
                  <a:schemeClr val="tx1">
                    <a:lumMod val="65000"/>
                    <a:lumOff val="35000"/>
                  </a:schemeClr>
                </a:solidFill>
              </a:rPr>
              <a:t/>
            </a:r>
            <a:br>
              <a:rPr lang="en-US" b="1" dirty="0" smtClean="0">
                <a:solidFill>
                  <a:schemeClr val="tx1">
                    <a:lumMod val="65000"/>
                    <a:lumOff val="35000"/>
                  </a:schemeClr>
                </a:solidFill>
              </a:rPr>
            </a:br>
            <a:r>
              <a:rPr lang="en-US" dirty="0">
                <a:solidFill>
                  <a:srgbClr val="FF0000"/>
                </a:solidFill>
              </a:rPr>
              <a:t>IF [[+@code ]].</a:t>
            </a:r>
            <a:r>
              <a:rPr lang="en-US" dirty="0">
                <a:solidFill>
                  <a:schemeClr val="tx1">
                    <a:lumMod val="50000"/>
                    <a:lumOff val="50000"/>
                  </a:schemeClr>
                </a:solidFill>
              </a:rPr>
              <a:t>363698007</a:t>
            </a:r>
            <a:r>
              <a:rPr lang="en-US" b="1" dirty="0">
                <a:solidFill>
                  <a:srgbClr val="00B0F0"/>
                </a:solidFill>
              </a:rPr>
              <a:t>|</a:t>
            </a:r>
            <a:r>
              <a:rPr lang="en-US" dirty="0"/>
              <a:t>Finding site</a:t>
            </a:r>
            <a:r>
              <a:rPr lang="en-US" b="1" dirty="0">
                <a:solidFill>
                  <a:srgbClr val="00B0F0"/>
                </a:solidFill>
              </a:rPr>
              <a:t>|</a:t>
            </a:r>
            <a:r>
              <a:rPr lang="en-US" dirty="0">
                <a:solidFill>
                  <a:srgbClr val="FF0000"/>
                </a:solidFill>
              </a:rPr>
              <a:t> AND </a:t>
            </a:r>
            <a:r>
              <a:rPr lang="en-US" dirty="0" err="1">
                <a:solidFill>
                  <a:schemeClr val="tx1">
                    <a:lumMod val="65000"/>
                    <a:lumOff val="35000"/>
                  </a:schemeClr>
                </a:solidFill>
              </a:rPr>
              <a:t>bodySite</a:t>
            </a:r>
            <a:r>
              <a:rPr lang="en-US" dirty="0">
                <a:solidFill>
                  <a:schemeClr val="tx1">
                    <a:lumMod val="65000"/>
                    <a:lumOff val="35000"/>
                  </a:schemeClr>
                </a:solidFill>
              </a:rPr>
              <a:t> </a:t>
            </a:r>
            <a:r>
              <a:rPr lang="en-US" dirty="0">
                <a:solidFill>
                  <a:srgbClr val="FF0000"/>
                </a:solidFill>
              </a:rPr>
              <a:t/>
            </a:r>
            <a:br>
              <a:rPr lang="en-US" dirty="0">
                <a:solidFill>
                  <a:srgbClr val="FF0000"/>
                </a:solidFill>
              </a:rPr>
            </a:br>
            <a:r>
              <a:rPr lang="en-US" dirty="0">
                <a:solidFill>
                  <a:srgbClr val="FF0000"/>
                </a:solidFill>
              </a:rPr>
              <a:t>THEN </a:t>
            </a:r>
            <a:r>
              <a:rPr lang="en-US" dirty="0" err="1">
                <a:solidFill>
                  <a:schemeClr val="tx1">
                    <a:lumMod val="65000"/>
                    <a:lumOff val="35000"/>
                  </a:schemeClr>
                </a:solidFill>
              </a:rPr>
              <a:t>bodySite</a:t>
            </a:r>
            <a:r>
              <a:rPr lang="en-US" b="1" dirty="0">
                <a:solidFill>
                  <a:schemeClr val="tx1">
                    <a:lumMod val="65000"/>
                    <a:lumOff val="35000"/>
                  </a:schemeClr>
                </a:solidFill>
              </a:rPr>
              <a:t> </a:t>
            </a:r>
            <a:r>
              <a:rPr lang="en-US" dirty="0" smtClean="0">
                <a:solidFill>
                  <a:srgbClr val="FF0000"/>
                </a:solidFill>
              </a:rPr>
              <a:t>= &lt; </a:t>
            </a:r>
            <a:r>
              <a:rPr lang="en-US" dirty="0">
                <a:solidFill>
                  <a:srgbClr val="FF0000"/>
                </a:solidFill>
              </a:rPr>
              <a:t>[[+@code ]].</a:t>
            </a:r>
            <a:r>
              <a:rPr lang="en-US" dirty="0">
                <a:solidFill>
                  <a:schemeClr val="tx1">
                    <a:lumMod val="50000"/>
                    <a:lumOff val="50000"/>
                  </a:schemeClr>
                </a:solidFill>
              </a:rPr>
              <a:t>363698007</a:t>
            </a:r>
            <a:r>
              <a:rPr lang="en-US" b="1" dirty="0">
                <a:solidFill>
                  <a:srgbClr val="00B0F0"/>
                </a:solidFill>
              </a:rPr>
              <a:t>|</a:t>
            </a:r>
            <a:r>
              <a:rPr lang="en-US" dirty="0"/>
              <a:t>Finding site</a:t>
            </a:r>
            <a:r>
              <a:rPr lang="en-US" b="1" dirty="0">
                <a:solidFill>
                  <a:srgbClr val="00B0F0"/>
                </a:solidFill>
              </a:rPr>
              <a:t>|</a:t>
            </a:r>
            <a:br>
              <a:rPr lang="en-US" b="1" dirty="0">
                <a:solidFill>
                  <a:srgbClr val="00B0F0"/>
                </a:solidFill>
              </a:rPr>
            </a:br>
            <a:r>
              <a:rPr lang="en-US" dirty="0">
                <a:solidFill>
                  <a:srgbClr val="FF0000"/>
                </a:solidFill>
              </a:rPr>
              <a:t>ELSE &lt;</a:t>
            </a:r>
            <a:r>
              <a:rPr lang="en-US" dirty="0"/>
              <a:t> </a:t>
            </a:r>
            <a:r>
              <a:rPr lang="en-US" dirty="0">
                <a:solidFill>
                  <a:schemeClr val="tx1">
                    <a:lumMod val="50000"/>
                    <a:lumOff val="50000"/>
                  </a:schemeClr>
                </a:solidFill>
              </a:rPr>
              <a:t>91723000 </a:t>
            </a:r>
            <a:r>
              <a:rPr lang="en-US" b="1" dirty="0">
                <a:solidFill>
                  <a:srgbClr val="00B0F0"/>
                </a:solidFill>
              </a:rPr>
              <a:t>|</a:t>
            </a:r>
            <a:r>
              <a:rPr lang="en-US" dirty="0"/>
              <a:t>Anatomical structure</a:t>
            </a:r>
            <a:r>
              <a:rPr lang="en-US" b="1" dirty="0">
                <a:solidFill>
                  <a:srgbClr val="00B0F0"/>
                </a:solidFill>
              </a:rPr>
              <a:t>| </a:t>
            </a:r>
            <a:r>
              <a:rPr lang="en-US" b="1" dirty="0">
                <a:solidFill>
                  <a:schemeClr val="tx1">
                    <a:lumMod val="65000"/>
                    <a:lumOff val="35000"/>
                  </a:schemeClr>
                </a:solidFill>
              </a:rPr>
              <a:t/>
            </a:r>
            <a:br>
              <a:rPr lang="en-US" b="1" dirty="0">
                <a:solidFill>
                  <a:schemeClr val="tx1">
                    <a:lumMod val="65000"/>
                    <a:lumOff val="35000"/>
                  </a:schemeClr>
                </a:solidFill>
              </a:rPr>
            </a:br>
            <a:r>
              <a:rPr lang="en-US" b="1" dirty="0">
                <a:solidFill>
                  <a:schemeClr val="tx1">
                    <a:lumMod val="65000"/>
                    <a:lumOff val="35000"/>
                  </a:schemeClr>
                </a:solidFill>
              </a:rPr>
              <a:t/>
            </a:r>
            <a:br>
              <a:rPr lang="en-US" b="1" dirty="0">
                <a:solidFill>
                  <a:schemeClr val="tx1">
                    <a:lumMod val="65000"/>
                    <a:lumOff val="35000"/>
                  </a:schemeClr>
                </a:solidFill>
              </a:rPr>
            </a:br>
            <a:endParaRPr lang="en-US" b="1" dirty="0">
              <a:solidFill>
                <a:srgbClr val="00B0F0"/>
              </a:solidFill>
            </a:endParaRPr>
          </a:p>
        </p:txBody>
      </p:sp>
      <p:sp>
        <p:nvSpPr>
          <p:cNvPr id="4" name="Rectangle 3"/>
          <p:cNvSpPr/>
          <p:nvPr/>
        </p:nvSpPr>
        <p:spPr>
          <a:xfrm>
            <a:off x="2215955" y="3628495"/>
            <a:ext cx="4572000" cy="1754326"/>
          </a:xfrm>
          <a:prstGeom prst="rect">
            <a:avLst/>
          </a:prstGeom>
          <a:solidFill>
            <a:srgbClr val="F3F3FF"/>
          </a:solidFill>
          <a:ln w="38100">
            <a:solidFill>
              <a:srgbClr val="7030A0"/>
            </a:solidFill>
          </a:ln>
        </p:spPr>
        <p:txBody>
          <a:bodyPr>
            <a:spAutoFit/>
          </a:bodyPr>
          <a:lstStyle/>
          <a:p>
            <a:pPr marL="361950" lvl="1"/>
            <a:r>
              <a:rPr lang="en-AU" sz="1800" dirty="0" err="1">
                <a:solidFill>
                  <a:srgbClr val="333333"/>
                </a:solidFill>
                <a:latin typeface="Arial" panose="020B0604020202020204" pitchFamily="34" charset="0"/>
                <a:ea typeface="+mn-ea"/>
                <a:cs typeface="+mn-cs"/>
              </a:rPr>
              <a:t>clinicalStatus</a:t>
            </a:r>
            <a:r>
              <a:rPr lang="en-AU" sz="1800" dirty="0">
                <a:solidFill>
                  <a:srgbClr val="333333"/>
                </a:solidFill>
                <a:latin typeface="Arial" panose="020B0604020202020204" pitchFamily="34" charset="0"/>
                <a:ea typeface="+mn-ea"/>
                <a:cs typeface="+mn-cs"/>
              </a:rPr>
              <a:t> = “active”</a:t>
            </a:r>
          </a:p>
          <a:p>
            <a:pPr marL="361950" lvl="1"/>
            <a:r>
              <a:rPr lang="en-AU" sz="1800" dirty="0" err="1">
                <a:solidFill>
                  <a:srgbClr val="333333"/>
                </a:solidFill>
                <a:latin typeface="Arial" panose="020B0604020202020204" pitchFamily="34" charset="0"/>
                <a:ea typeface="+mn-ea"/>
                <a:cs typeface="+mn-cs"/>
              </a:rPr>
              <a:t>verificationStatus</a:t>
            </a:r>
            <a:r>
              <a:rPr lang="en-AU" sz="1800" dirty="0">
                <a:solidFill>
                  <a:srgbClr val="333333"/>
                </a:solidFill>
                <a:latin typeface="Arial" panose="020B0604020202020204" pitchFamily="34" charset="0"/>
                <a:ea typeface="+mn-ea"/>
                <a:cs typeface="+mn-cs"/>
              </a:rPr>
              <a:t> = “provisional”</a:t>
            </a:r>
          </a:p>
          <a:p>
            <a:pPr marL="361950" lvl="1"/>
            <a:r>
              <a:rPr lang="en-AU" sz="1800" dirty="0">
                <a:solidFill>
                  <a:srgbClr val="333333"/>
                </a:solidFill>
                <a:latin typeface="Arial" panose="020B0604020202020204" pitchFamily="34" charset="0"/>
                <a:ea typeface="+mn-ea"/>
                <a:cs typeface="+mn-cs"/>
              </a:rPr>
              <a:t>severity </a:t>
            </a:r>
            <a:r>
              <a:rPr lang="en-AU" sz="1800" dirty="0" smtClean="0">
                <a:solidFill>
                  <a:srgbClr val="333333"/>
                </a:solidFill>
                <a:latin typeface="Arial" panose="020B0604020202020204" pitchFamily="34" charset="0"/>
                <a:ea typeface="+mn-ea"/>
                <a:cs typeface="+mn-cs"/>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rPr>
              <a:t>code = </a:t>
            </a:r>
            <a:r>
              <a:rPr lang="en-US" sz="1800" dirty="0">
                <a:latin typeface="Calibri" panose="020F0502020204030204" pitchFamily="34" charset="0"/>
                <a:ea typeface="MS Mincho"/>
                <a:cs typeface="Arial" panose="020B0604020202020204" pitchFamily="34" charset="0"/>
              </a:rPr>
              <a:t>363346000</a:t>
            </a:r>
            <a:r>
              <a:rPr lang="en-US" sz="1800" dirty="0"/>
              <a:t>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Cancer</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err="1">
                <a:solidFill>
                  <a:srgbClr val="333333"/>
                </a:solidFill>
                <a:latin typeface="Arial" panose="020B0604020202020204" pitchFamily="34" charset="0"/>
              </a:rPr>
              <a:t>bodySite</a:t>
            </a:r>
            <a:r>
              <a:rPr lang="en-AU" sz="1800" dirty="0">
                <a:solidFill>
                  <a:srgbClr val="333333"/>
                </a:solidFill>
                <a:latin typeface="Arial" panose="020B0604020202020204" pitchFamily="34" charset="0"/>
              </a:rPr>
              <a:t> = </a:t>
            </a:r>
            <a:r>
              <a:rPr lang="en-US" sz="1800" dirty="0">
                <a:latin typeface="Calibri" panose="020F0502020204030204" pitchFamily="34" charset="0"/>
                <a:ea typeface="MS Mincho"/>
                <a:cs typeface="Arial" panose="020B0604020202020204" pitchFamily="34" charset="0"/>
              </a:rPr>
              <a:t>28231008</a:t>
            </a:r>
            <a:r>
              <a:rPr lang="en-US" sz="1800" dirty="0"/>
              <a:t>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Gallbladder</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ndParaRPr>
          </a:p>
          <a:p>
            <a:pPr marL="361950" lvl="1"/>
            <a:r>
              <a:rPr lang="en-AU" sz="1800" dirty="0" smtClean="0">
                <a:solidFill>
                  <a:srgbClr val="333333"/>
                </a:solidFill>
                <a:latin typeface="Arial" panose="020B0604020202020204" pitchFamily="34" charset="0"/>
                <a:ea typeface="+mn-ea"/>
                <a:cs typeface="+mn-cs"/>
              </a:rPr>
              <a:t>subject </a:t>
            </a:r>
            <a:r>
              <a:rPr lang="en-AU" sz="1800" dirty="0">
                <a:solidFill>
                  <a:srgbClr val="333333"/>
                </a:solidFill>
                <a:latin typeface="Arial" panose="020B0604020202020204" pitchFamily="34" charset="0"/>
                <a:ea typeface="+mn-ea"/>
                <a:cs typeface="+mn-cs"/>
              </a:rPr>
              <a:t>= </a:t>
            </a:r>
            <a:r>
              <a:rPr lang="en-AU" sz="1800" dirty="0">
                <a:solidFill>
                  <a:srgbClr val="FFFFFF">
                    <a:lumMod val="50000"/>
                  </a:srgbClr>
                </a:solidFill>
                <a:latin typeface="Arial" panose="020B0604020202020204" pitchFamily="34" charset="0"/>
                <a:ea typeface="+mn-ea"/>
                <a:cs typeface="+mn-cs"/>
              </a:rPr>
              <a:t>&lt;Patient&gt;</a:t>
            </a:r>
          </a:p>
        </p:txBody>
      </p:sp>
      <p:sp>
        <p:nvSpPr>
          <p:cNvPr id="5" name="Rectangle 4"/>
          <p:cNvSpPr/>
          <p:nvPr/>
        </p:nvSpPr>
        <p:spPr>
          <a:xfrm>
            <a:off x="2553579" y="4477625"/>
            <a:ext cx="3896751" cy="594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9073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4 </a:t>
            </a:r>
            <a:r>
              <a:rPr lang="mr-IN" dirty="0" smtClean="0"/>
              <a:t>–</a:t>
            </a:r>
            <a:r>
              <a:rPr lang="en-US" dirty="0" smtClean="0"/>
              <a:t> Forced Redundancy</a:t>
            </a:r>
            <a:endParaRPr lang="en-US" dirty="0"/>
          </a:p>
        </p:txBody>
      </p:sp>
      <p:sp>
        <p:nvSpPr>
          <p:cNvPr id="3" name="Content Placeholder 2"/>
          <p:cNvSpPr>
            <a:spLocks noGrp="1"/>
          </p:cNvSpPr>
          <p:nvPr>
            <p:ph idx="1"/>
          </p:nvPr>
        </p:nvSpPr>
        <p:spPr/>
        <p:txBody>
          <a:bodyPr/>
          <a:lstStyle/>
          <a:p>
            <a:pPr marL="165100" indent="0">
              <a:buNone/>
            </a:pPr>
            <a:r>
              <a:rPr lang="en-US" dirty="0" err="1" smtClean="0"/>
              <a:t>BodySite</a:t>
            </a:r>
            <a:r>
              <a:rPr lang="en-US" dirty="0" smtClean="0"/>
              <a:t> must be a specialization or self of finding site</a:t>
            </a:r>
            <a:endParaRPr lang="en-US" dirty="0"/>
          </a:p>
          <a:p>
            <a:pPr marL="1022350" lvl="1" indent="-457200"/>
            <a:r>
              <a:rPr lang="en-US" b="1" dirty="0">
                <a:solidFill>
                  <a:schemeClr val="tx1">
                    <a:lumMod val="65000"/>
                    <a:lumOff val="35000"/>
                  </a:schemeClr>
                </a:solidFill>
              </a:rPr>
              <a:t>code </a:t>
            </a:r>
            <a:r>
              <a:rPr lang="en-US" b="1" dirty="0">
                <a:solidFill>
                  <a:schemeClr val="bg1">
                    <a:lumMod val="75000"/>
                  </a:schemeClr>
                </a:solidFill>
              </a:rPr>
              <a:t>[0..1]</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404684003 </a:t>
            </a:r>
            <a:r>
              <a:rPr lang="en-US" b="1" dirty="0">
                <a:solidFill>
                  <a:srgbClr val="00B0F0"/>
                </a:solidFill>
              </a:rPr>
              <a:t>|</a:t>
            </a:r>
            <a:r>
              <a:rPr lang="en-US" dirty="0">
                <a:solidFill>
                  <a:srgbClr val="0070C0"/>
                </a:solidFill>
              </a:rPr>
              <a:t>Clinical finding</a:t>
            </a:r>
            <a:r>
              <a:rPr lang="en-US" b="1" dirty="0">
                <a:solidFill>
                  <a:srgbClr val="00B0F0"/>
                </a:solidFill>
              </a:rPr>
              <a:t>|</a:t>
            </a:r>
            <a:endParaRPr lang="en-US" b="1" dirty="0"/>
          </a:p>
          <a:p>
            <a:pPr marL="1022350" lvl="1" indent="-457200"/>
            <a:r>
              <a:rPr lang="en-US" b="1" dirty="0" err="1">
                <a:solidFill>
                  <a:schemeClr val="tx1">
                    <a:lumMod val="65000"/>
                    <a:lumOff val="35000"/>
                  </a:schemeClr>
                </a:solidFill>
              </a:rPr>
              <a:t>bodySite</a:t>
            </a:r>
            <a:r>
              <a:rPr lang="en-US" b="1" dirty="0">
                <a:solidFill>
                  <a:schemeClr val="tx1">
                    <a:lumMod val="65000"/>
                    <a:lumOff val="35000"/>
                  </a:schemeClr>
                </a:solidFill>
              </a:rPr>
              <a:t> </a:t>
            </a:r>
            <a:r>
              <a:rPr lang="en-US" b="1" dirty="0">
                <a:solidFill>
                  <a:schemeClr val="bg1">
                    <a:lumMod val="75000"/>
                  </a:schemeClr>
                </a:solidFill>
              </a:rPr>
              <a:t>[0..*]</a:t>
            </a:r>
            <a:r>
              <a:rPr lang="en-US" b="1" dirty="0">
                <a:solidFill>
                  <a:schemeClr val="tx1">
                    <a:lumMod val="65000"/>
                    <a:lumOff val="35000"/>
                  </a:schemeClr>
                </a:solidFill>
              </a:rPr>
              <a:t>: </a:t>
            </a:r>
            <a:r>
              <a:rPr lang="en-US" dirty="0">
                <a:solidFill>
                  <a:srgbClr val="FF0000"/>
                </a:solidFill>
              </a:rPr>
              <a:t>IF [[+@code ]].</a:t>
            </a:r>
            <a:r>
              <a:rPr lang="en-US" dirty="0">
                <a:solidFill>
                  <a:schemeClr val="tx1">
                    <a:lumMod val="50000"/>
                    <a:lumOff val="50000"/>
                  </a:schemeClr>
                </a:solidFill>
              </a:rPr>
              <a:t>363698007</a:t>
            </a:r>
            <a:r>
              <a:rPr lang="en-US" b="1" dirty="0">
                <a:solidFill>
                  <a:srgbClr val="00B0F0"/>
                </a:solidFill>
              </a:rPr>
              <a:t>|</a:t>
            </a:r>
            <a:r>
              <a:rPr lang="en-US" dirty="0"/>
              <a:t>Finding site</a:t>
            </a:r>
            <a:r>
              <a:rPr lang="en-US" b="1" dirty="0">
                <a:solidFill>
                  <a:srgbClr val="00B0F0"/>
                </a:solidFill>
              </a:rPr>
              <a:t>|</a:t>
            </a:r>
            <a:r>
              <a:rPr lang="en-US" dirty="0">
                <a:solidFill>
                  <a:srgbClr val="FF0000"/>
                </a:solidFill>
              </a:rPr>
              <a:t> </a:t>
            </a:r>
            <a:br>
              <a:rPr lang="en-US" dirty="0">
                <a:solidFill>
                  <a:srgbClr val="FF0000"/>
                </a:solidFill>
              </a:rPr>
            </a:br>
            <a:r>
              <a:rPr lang="en-US" dirty="0">
                <a:solidFill>
                  <a:srgbClr val="FF0000"/>
                </a:solidFill>
              </a:rPr>
              <a:t>THEN </a:t>
            </a:r>
            <a:r>
              <a:rPr lang="en-US" dirty="0" err="1" smtClean="0">
                <a:solidFill>
                  <a:schemeClr val="tx1">
                    <a:lumMod val="65000"/>
                    <a:lumOff val="35000"/>
                  </a:schemeClr>
                </a:solidFill>
              </a:rPr>
              <a:t>bodySite</a:t>
            </a:r>
            <a:r>
              <a:rPr lang="en-US" b="1" dirty="0" smtClean="0">
                <a:solidFill>
                  <a:schemeClr val="tx1">
                    <a:lumMod val="65000"/>
                    <a:lumOff val="35000"/>
                  </a:schemeClr>
                </a:solidFill>
              </a:rPr>
              <a:t> </a:t>
            </a:r>
            <a:r>
              <a:rPr lang="en-US" dirty="0" smtClean="0">
                <a:solidFill>
                  <a:srgbClr val="FF0000"/>
                </a:solidFill>
              </a:rPr>
              <a:t>= &lt;&lt; </a:t>
            </a:r>
            <a:r>
              <a:rPr lang="en-US" dirty="0">
                <a:solidFill>
                  <a:srgbClr val="FF0000"/>
                </a:solidFill>
              </a:rPr>
              <a:t>[[+@code ]].</a:t>
            </a:r>
            <a:r>
              <a:rPr lang="en-US" dirty="0">
                <a:solidFill>
                  <a:schemeClr val="tx1">
                    <a:lumMod val="50000"/>
                    <a:lumOff val="50000"/>
                  </a:schemeClr>
                </a:solidFill>
              </a:rPr>
              <a:t>363698007</a:t>
            </a:r>
            <a:r>
              <a:rPr lang="en-US" b="1" dirty="0">
                <a:solidFill>
                  <a:srgbClr val="00B0F0"/>
                </a:solidFill>
              </a:rPr>
              <a:t>|</a:t>
            </a:r>
            <a:r>
              <a:rPr lang="en-US" dirty="0"/>
              <a:t>Finding site</a:t>
            </a:r>
            <a:r>
              <a:rPr lang="en-US" b="1" dirty="0" smtClean="0">
                <a:solidFill>
                  <a:srgbClr val="00B0F0"/>
                </a:solidFill>
              </a:rPr>
              <a:t>|</a:t>
            </a:r>
            <a:r>
              <a:rPr lang="en-US" b="1" dirty="0">
                <a:solidFill>
                  <a:srgbClr val="00B0F0"/>
                </a:solidFill>
              </a:rPr>
              <a:t/>
            </a:r>
            <a:br>
              <a:rPr lang="en-US" b="1" dirty="0">
                <a:solidFill>
                  <a:srgbClr val="00B0F0"/>
                </a:solidFill>
              </a:rPr>
            </a:br>
            <a:r>
              <a:rPr lang="en-US" dirty="0">
                <a:solidFill>
                  <a:srgbClr val="FF0000"/>
                </a:solidFill>
              </a:rPr>
              <a:t>ELSE &lt;</a:t>
            </a:r>
            <a:r>
              <a:rPr lang="en-US" dirty="0"/>
              <a:t> </a:t>
            </a:r>
            <a:r>
              <a:rPr lang="en-US" dirty="0">
                <a:solidFill>
                  <a:schemeClr val="tx1">
                    <a:lumMod val="50000"/>
                    <a:lumOff val="50000"/>
                  </a:schemeClr>
                </a:solidFill>
              </a:rPr>
              <a:t>91723000 </a:t>
            </a:r>
            <a:r>
              <a:rPr lang="en-US" b="1" dirty="0">
                <a:solidFill>
                  <a:srgbClr val="00B0F0"/>
                </a:solidFill>
              </a:rPr>
              <a:t>|</a:t>
            </a:r>
            <a:r>
              <a:rPr lang="en-US" dirty="0"/>
              <a:t>Anatomical structure</a:t>
            </a:r>
            <a:r>
              <a:rPr lang="en-US" b="1" dirty="0">
                <a:solidFill>
                  <a:srgbClr val="00B0F0"/>
                </a:solidFill>
              </a:rPr>
              <a:t>| </a:t>
            </a:r>
            <a:r>
              <a:rPr lang="en-US" b="1" dirty="0">
                <a:solidFill>
                  <a:schemeClr val="tx1">
                    <a:lumMod val="65000"/>
                    <a:lumOff val="35000"/>
                  </a:schemeClr>
                </a:solidFill>
              </a:rPr>
              <a:t/>
            </a:r>
            <a:br>
              <a:rPr lang="en-US" b="1" dirty="0">
                <a:solidFill>
                  <a:schemeClr val="tx1">
                    <a:lumMod val="65000"/>
                    <a:lumOff val="35000"/>
                  </a:schemeClr>
                </a:solidFill>
              </a:rPr>
            </a:br>
            <a:endParaRPr lang="en-US" b="1" dirty="0">
              <a:solidFill>
                <a:srgbClr val="00B0F0"/>
              </a:solidFill>
            </a:endParaRPr>
          </a:p>
        </p:txBody>
      </p:sp>
      <p:sp>
        <p:nvSpPr>
          <p:cNvPr id="4" name="Rectangle 3"/>
          <p:cNvSpPr/>
          <p:nvPr/>
        </p:nvSpPr>
        <p:spPr>
          <a:xfrm>
            <a:off x="2215955" y="3628495"/>
            <a:ext cx="4572000" cy="1754326"/>
          </a:xfrm>
          <a:prstGeom prst="rect">
            <a:avLst/>
          </a:prstGeom>
          <a:solidFill>
            <a:srgbClr val="F3F3FF"/>
          </a:solidFill>
          <a:ln w="38100">
            <a:solidFill>
              <a:srgbClr val="7030A0"/>
            </a:solidFill>
          </a:ln>
        </p:spPr>
        <p:txBody>
          <a:bodyPr>
            <a:spAutoFit/>
          </a:bodyPr>
          <a:lstStyle/>
          <a:p>
            <a:pPr marL="361950" lvl="1"/>
            <a:r>
              <a:rPr lang="en-AU" sz="1800" dirty="0" err="1">
                <a:solidFill>
                  <a:srgbClr val="333333"/>
                </a:solidFill>
                <a:latin typeface="Arial" panose="020B0604020202020204" pitchFamily="34" charset="0"/>
                <a:ea typeface="+mn-ea"/>
                <a:cs typeface="+mn-cs"/>
              </a:rPr>
              <a:t>clinicalStatus</a:t>
            </a:r>
            <a:r>
              <a:rPr lang="en-AU" sz="1800" dirty="0">
                <a:solidFill>
                  <a:srgbClr val="333333"/>
                </a:solidFill>
                <a:latin typeface="Arial" panose="020B0604020202020204" pitchFamily="34" charset="0"/>
                <a:ea typeface="+mn-ea"/>
                <a:cs typeface="+mn-cs"/>
              </a:rPr>
              <a:t> = “active”</a:t>
            </a:r>
          </a:p>
          <a:p>
            <a:pPr marL="361950" lvl="1"/>
            <a:r>
              <a:rPr lang="en-AU" sz="1800" dirty="0" err="1">
                <a:solidFill>
                  <a:srgbClr val="333333"/>
                </a:solidFill>
                <a:latin typeface="Arial" panose="020B0604020202020204" pitchFamily="34" charset="0"/>
                <a:ea typeface="+mn-ea"/>
                <a:cs typeface="+mn-cs"/>
              </a:rPr>
              <a:t>verificationStatus</a:t>
            </a:r>
            <a:r>
              <a:rPr lang="en-AU" sz="1800" dirty="0">
                <a:solidFill>
                  <a:srgbClr val="333333"/>
                </a:solidFill>
                <a:latin typeface="Arial" panose="020B0604020202020204" pitchFamily="34" charset="0"/>
                <a:ea typeface="+mn-ea"/>
                <a:cs typeface="+mn-cs"/>
              </a:rPr>
              <a:t> = “provisional”</a:t>
            </a:r>
          </a:p>
          <a:p>
            <a:pPr marL="361950" lvl="1"/>
            <a:r>
              <a:rPr lang="en-AU" sz="1800" dirty="0">
                <a:solidFill>
                  <a:srgbClr val="333333"/>
                </a:solidFill>
                <a:latin typeface="Arial" panose="020B0604020202020204" pitchFamily="34" charset="0"/>
                <a:ea typeface="+mn-ea"/>
                <a:cs typeface="+mn-cs"/>
              </a:rPr>
              <a:t>severity </a:t>
            </a:r>
            <a:r>
              <a:rPr lang="en-AU" sz="1800" dirty="0" smtClean="0">
                <a:solidFill>
                  <a:srgbClr val="333333"/>
                </a:solidFill>
                <a:latin typeface="Arial" panose="020B0604020202020204" pitchFamily="34" charset="0"/>
                <a:ea typeface="+mn-ea"/>
                <a:cs typeface="+mn-cs"/>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rPr>
              <a:t>code = </a:t>
            </a:r>
            <a:r>
              <a:rPr lang="en-US" sz="1800" dirty="0">
                <a:latin typeface="Calibri" panose="020F0502020204030204" pitchFamily="34" charset="0"/>
                <a:ea typeface="MS Mincho"/>
                <a:cs typeface="Arial" panose="020B0604020202020204" pitchFamily="34" charset="0"/>
              </a:rPr>
              <a:t>125605004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Fracture of bone</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err="1">
                <a:solidFill>
                  <a:srgbClr val="333333"/>
                </a:solidFill>
                <a:latin typeface="Arial" panose="020B0604020202020204" pitchFamily="34" charset="0"/>
              </a:rPr>
              <a:t>bodySite</a:t>
            </a:r>
            <a:r>
              <a:rPr lang="en-AU" sz="1800" dirty="0">
                <a:solidFill>
                  <a:srgbClr val="333333"/>
                </a:solidFill>
                <a:latin typeface="Arial" panose="020B0604020202020204" pitchFamily="34" charset="0"/>
              </a:rPr>
              <a:t> = </a:t>
            </a:r>
            <a:r>
              <a:rPr lang="is-IS" sz="1800" dirty="0">
                <a:latin typeface="Calibri" panose="020F0502020204030204" pitchFamily="34" charset="0"/>
                <a:ea typeface="MS Mincho"/>
                <a:cs typeface="Arial" panose="020B0604020202020204" pitchFamily="34" charset="0"/>
              </a:rPr>
              <a:t>272673000</a:t>
            </a:r>
            <a:r>
              <a:rPr lang="en-CA" sz="1800" b="1" dirty="0" smtClean="0">
                <a:solidFill>
                  <a:srgbClr val="00B0F0"/>
                </a:solidFill>
                <a:latin typeface="Calibri" panose="020F0502020204030204" pitchFamily="34" charset="0"/>
                <a:ea typeface="MS Mincho"/>
                <a:cs typeface="Arial" panose="020B0604020202020204" pitchFamily="34" charset="0"/>
              </a:rPr>
              <a:t>|</a:t>
            </a:r>
            <a:r>
              <a:rPr lang="en-CA" sz="1800" dirty="0" smtClean="0">
                <a:solidFill>
                  <a:srgbClr val="0070C0"/>
                </a:solidFill>
                <a:latin typeface="Calibri" panose="020F0502020204030204" pitchFamily="34" charset="0"/>
                <a:ea typeface="MS Mincho"/>
                <a:cs typeface="Arial" panose="020B0604020202020204" pitchFamily="34" charset="0"/>
              </a:rPr>
              <a:t>Bone structure</a:t>
            </a:r>
            <a:r>
              <a:rPr lang="en-CA" sz="1800" b="1" dirty="0" smtClean="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ndParaRPr>
          </a:p>
          <a:p>
            <a:pPr marL="361950" lvl="1"/>
            <a:r>
              <a:rPr lang="en-AU" sz="1800" dirty="0" smtClean="0">
                <a:solidFill>
                  <a:srgbClr val="333333"/>
                </a:solidFill>
                <a:latin typeface="Arial" panose="020B0604020202020204" pitchFamily="34" charset="0"/>
                <a:ea typeface="+mn-ea"/>
                <a:cs typeface="+mn-cs"/>
              </a:rPr>
              <a:t>subject </a:t>
            </a:r>
            <a:r>
              <a:rPr lang="en-AU" sz="1800" dirty="0">
                <a:solidFill>
                  <a:srgbClr val="333333"/>
                </a:solidFill>
                <a:latin typeface="Arial" panose="020B0604020202020204" pitchFamily="34" charset="0"/>
                <a:ea typeface="+mn-ea"/>
                <a:cs typeface="+mn-cs"/>
              </a:rPr>
              <a:t>= </a:t>
            </a:r>
            <a:r>
              <a:rPr lang="en-AU" sz="1800" dirty="0">
                <a:solidFill>
                  <a:srgbClr val="FFFFFF">
                    <a:lumMod val="50000"/>
                  </a:srgbClr>
                </a:solidFill>
                <a:latin typeface="Arial" panose="020B0604020202020204" pitchFamily="34" charset="0"/>
                <a:ea typeface="+mn-ea"/>
                <a:cs typeface="+mn-cs"/>
              </a:rPr>
              <a:t>&lt;Patient&gt;</a:t>
            </a:r>
          </a:p>
        </p:txBody>
      </p:sp>
      <p:sp>
        <p:nvSpPr>
          <p:cNvPr id="5" name="Rectangle 4"/>
          <p:cNvSpPr/>
          <p:nvPr/>
        </p:nvSpPr>
        <p:spPr>
          <a:xfrm>
            <a:off x="2553579" y="4477625"/>
            <a:ext cx="3896751" cy="594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115880" y="3228385"/>
            <a:ext cx="2147776" cy="400110"/>
          </a:xfrm>
          <a:prstGeom prst="rect">
            <a:avLst/>
          </a:prstGeom>
          <a:noFill/>
        </p:spPr>
        <p:txBody>
          <a:bodyPr wrap="square" rtlCol="0">
            <a:spAutoFit/>
          </a:bodyPr>
          <a:lstStyle/>
          <a:p>
            <a:r>
              <a:rPr lang="en-US" sz="2000" b="1" dirty="0" smtClean="0">
                <a:solidFill>
                  <a:srgbClr val="7030A0"/>
                </a:solidFill>
              </a:rPr>
              <a:t>Condition</a:t>
            </a:r>
            <a:endParaRPr lang="en-US" sz="2000" b="1" dirty="0">
              <a:solidFill>
                <a:srgbClr val="7030A0"/>
              </a:solidFill>
            </a:endParaRPr>
          </a:p>
        </p:txBody>
      </p:sp>
    </p:spTree>
    <p:extLst>
      <p:ext uri="{BB962C8B-B14F-4D97-AF65-F5344CB8AC3E}">
        <p14:creationId xmlns:p14="http://schemas.microsoft.com/office/powerpoint/2010/main" val="15695194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5 </a:t>
            </a:r>
            <a:r>
              <a:rPr lang="mr-IN" dirty="0" smtClean="0"/>
              <a:t>–</a:t>
            </a:r>
            <a:r>
              <a:rPr lang="en-US" dirty="0" smtClean="0"/>
              <a:t> Semantics only in One Place</a:t>
            </a:r>
            <a:endParaRPr lang="en-US" dirty="0"/>
          </a:p>
        </p:txBody>
      </p:sp>
      <p:sp>
        <p:nvSpPr>
          <p:cNvPr id="3" name="Content Placeholder 2"/>
          <p:cNvSpPr>
            <a:spLocks noGrp="1"/>
          </p:cNvSpPr>
          <p:nvPr>
            <p:ph idx="1"/>
          </p:nvPr>
        </p:nvSpPr>
        <p:spPr/>
        <p:txBody>
          <a:bodyPr/>
          <a:lstStyle/>
          <a:p>
            <a:pPr marL="165100" indent="0">
              <a:buNone/>
            </a:pPr>
            <a:r>
              <a:rPr lang="en-US" dirty="0"/>
              <a:t>Only allow conditions with no finding </a:t>
            </a:r>
            <a:r>
              <a:rPr lang="en-US" dirty="0" smtClean="0"/>
              <a:t>sites</a:t>
            </a:r>
            <a:endParaRPr lang="en-US" dirty="0"/>
          </a:p>
          <a:p>
            <a:pPr marL="1022350" lvl="1" indent="-457200"/>
            <a:r>
              <a:rPr lang="en-US" b="1" dirty="0">
                <a:solidFill>
                  <a:schemeClr val="tx1">
                    <a:lumMod val="65000"/>
                    <a:lumOff val="35000"/>
                  </a:schemeClr>
                </a:solidFill>
              </a:rPr>
              <a:t>code </a:t>
            </a:r>
            <a:r>
              <a:rPr lang="en-US" b="1" dirty="0">
                <a:solidFill>
                  <a:schemeClr val="bg1">
                    <a:lumMod val="75000"/>
                  </a:schemeClr>
                </a:solidFill>
              </a:rPr>
              <a:t>[0..1]</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404684003 </a:t>
            </a:r>
            <a:r>
              <a:rPr lang="en-US" b="1" dirty="0">
                <a:solidFill>
                  <a:srgbClr val="00B0F0"/>
                </a:solidFill>
              </a:rPr>
              <a:t>|</a:t>
            </a:r>
            <a:r>
              <a:rPr lang="en-US" dirty="0">
                <a:solidFill>
                  <a:srgbClr val="0070C0"/>
                </a:solidFill>
              </a:rPr>
              <a:t>Clinical finding</a:t>
            </a:r>
            <a:r>
              <a:rPr lang="en-US" b="1" dirty="0">
                <a:solidFill>
                  <a:srgbClr val="00B0F0"/>
                </a:solidFill>
              </a:rPr>
              <a:t>|</a:t>
            </a:r>
            <a:r>
              <a:rPr lang="en-US" dirty="0">
                <a:solidFill>
                  <a:srgbClr val="FF0000"/>
                </a:solidFill>
              </a:rPr>
              <a:t>:</a:t>
            </a:r>
            <a:br>
              <a:rPr lang="en-US" dirty="0">
                <a:solidFill>
                  <a:srgbClr val="FF0000"/>
                </a:solidFill>
              </a:rPr>
            </a:br>
            <a:r>
              <a:rPr lang="en-US" dirty="0">
                <a:solidFill>
                  <a:srgbClr val="FF0000"/>
                </a:solidFill>
              </a:rPr>
              <a:t>		 [0..0] </a:t>
            </a:r>
            <a:r>
              <a:rPr lang="en-US" dirty="0">
                <a:solidFill>
                  <a:schemeClr val="tx1">
                    <a:lumMod val="50000"/>
                    <a:lumOff val="50000"/>
                  </a:schemeClr>
                </a:solidFill>
              </a:rPr>
              <a:t>363698007 </a:t>
            </a:r>
            <a:r>
              <a:rPr lang="en-US" b="1" dirty="0">
                <a:solidFill>
                  <a:srgbClr val="00B0F0"/>
                </a:solidFill>
              </a:rPr>
              <a:t>|</a:t>
            </a:r>
            <a:r>
              <a:rPr lang="en-US" dirty="0">
                <a:solidFill>
                  <a:srgbClr val="0070C0"/>
                </a:solidFill>
              </a:rPr>
              <a:t>Finding site</a:t>
            </a:r>
            <a:r>
              <a:rPr lang="en-US" b="1" dirty="0">
                <a:solidFill>
                  <a:srgbClr val="00B0F0"/>
                </a:solidFill>
              </a:rPr>
              <a:t>| </a:t>
            </a:r>
            <a:r>
              <a:rPr lang="en-US" dirty="0">
                <a:solidFill>
                  <a:srgbClr val="FF0000"/>
                </a:solidFill>
              </a:rPr>
              <a:t>= *</a:t>
            </a:r>
            <a:endParaRPr lang="en-US" b="1" dirty="0"/>
          </a:p>
          <a:p>
            <a:pPr marL="1022350" lvl="1" indent="-457200"/>
            <a:r>
              <a:rPr lang="en-US" b="1" dirty="0" err="1">
                <a:solidFill>
                  <a:schemeClr val="tx1">
                    <a:lumMod val="65000"/>
                    <a:lumOff val="35000"/>
                  </a:schemeClr>
                </a:solidFill>
              </a:rPr>
              <a:t>bodySite</a:t>
            </a:r>
            <a:r>
              <a:rPr lang="en-US" b="1" dirty="0">
                <a:solidFill>
                  <a:schemeClr val="tx1">
                    <a:lumMod val="65000"/>
                    <a:lumOff val="35000"/>
                  </a:schemeClr>
                </a:solidFill>
              </a:rPr>
              <a:t> </a:t>
            </a:r>
            <a:r>
              <a:rPr lang="en-US" b="1" dirty="0">
                <a:solidFill>
                  <a:schemeClr val="bg1">
                    <a:lumMod val="75000"/>
                  </a:schemeClr>
                </a:solidFill>
              </a:rPr>
              <a:t>[0..*]</a:t>
            </a:r>
            <a:r>
              <a:rPr lang="en-US" b="1" dirty="0">
                <a:solidFill>
                  <a:schemeClr val="tx1">
                    <a:lumMod val="65000"/>
                    <a:lumOff val="35000"/>
                  </a:schemeClr>
                </a:solidFill>
              </a:rPr>
              <a:t>:</a:t>
            </a:r>
            <a:r>
              <a:rPr lang="en-US" dirty="0">
                <a:solidFill>
                  <a:srgbClr val="FF0000"/>
                </a:solidFill>
              </a:rPr>
              <a:t> &lt;</a:t>
            </a:r>
            <a:r>
              <a:rPr lang="en-US" dirty="0"/>
              <a:t> </a:t>
            </a:r>
            <a:r>
              <a:rPr lang="en-US" dirty="0">
                <a:solidFill>
                  <a:schemeClr val="tx1">
                    <a:lumMod val="50000"/>
                    <a:lumOff val="50000"/>
                  </a:schemeClr>
                </a:solidFill>
              </a:rPr>
              <a:t>91723000 </a:t>
            </a:r>
            <a:r>
              <a:rPr lang="en-US" b="1" dirty="0">
                <a:solidFill>
                  <a:srgbClr val="00B0F0"/>
                </a:solidFill>
              </a:rPr>
              <a:t>|</a:t>
            </a:r>
            <a:r>
              <a:rPr lang="en-US" dirty="0">
                <a:solidFill>
                  <a:srgbClr val="0070C0"/>
                </a:solidFill>
              </a:rPr>
              <a:t>Anatomical structure</a:t>
            </a:r>
            <a:r>
              <a:rPr lang="en-US" b="1" dirty="0">
                <a:solidFill>
                  <a:srgbClr val="00B0F0"/>
                </a:solidFill>
              </a:rPr>
              <a:t>| </a:t>
            </a:r>
            <a:endParaRPr lang="en-US" dirty="0"/>
          </a:p>
          <a:p>
            <a:endParaRPr lang="en-US" dirty="0"/>
          </a:p>
        </p:txBody>
      </p:sp>
      <p:sp>
        <p:nvSpPr>
          <p:cNvPr id="4" name="Rectangle 3"/>
          <p:cNvSpPr/>
          <p:nvPr/>
        </p:nvSpPr>
        <p:spPr>
          <a:xfrm>
            <a:off x="2215955" y="3628495"/>
            <a:ext cx="4572000" cy="1754326"/>
          </a:xfrm>
          <a:prstGeom prst="rect">
            <a:avLst/>
          </a:prstGeom>
          <a:solidFill>
            <a:srgbClr val="F3F3FF"/>
          </a:solidFill>
          <a:ln w="38100">
            <a:solidFill>
              <a:srgbClr val="7030A0"/>
            </a:solidFill>
          </a:ln>
        </p:spPr>
        <p:txBody>
          <a:bodyPr>
            <a:spAutoFit/>
          </a:bodyPr>
          <a:lstStyle/>
          <a:p>
            <a:pPr marL="361950" lvl="1"/>
            <a:r>
              <a:rPr lang="en-AU" sz="1800" dirty="0" err="1">
                <a:solidFill>
                  <a:srgbClr val="333333"/>
                </a:solidFill>
                <a:latin typeface="Arial" panose="020B0604020202020204" pitchFamily="34" charset="0"/>
                <a:ea typeface="+mn-ea"/>
                <a:cs typeface="+mn-cs"/>
              </a:rPr>
              <a:t>clinicalStatus</a:t>
            </a:r>
            <a:r>
              <a:rPr lang="en-AU" sz="1800" dirty="0">
                <a:solidFill>
                  <a:srgbClr val="333333"/>
                </a:solidFill>
                <a:latin typeface="Arial" panose="020B0604020202020204" pitchFamily="34" charset="0"/>
                <a:ea typeface="+mn-ea"/>
                <a:cs typeface="+mn-cs"/>
              </a:rPr>
              <a:t> = “active”</a:t>
            </a:r>
          </a:p>
          <a:p>
            <a:pPr marL="361950" lvl="1"/>
            <a:r>
              <a:rPr lang="en-AU" sz="1800" dirty="0" err="1">
                <a:solidFill>
                  <a:srgbClr val="333333"/>
                </a:solidFill>
                <a:latin typeface="Arial" panose="020B0604020202020204" pitchFamily="34" charset="0"/>
                <a:ea typeface="+mn-ea"/>
                <a:cs typeface="+mn-cs"/>
              </a:rPr>
              <a:t>verificationStatus</a:t>
            </a:r>
            <a:r>
              <a:rPr lang="en-AU" sz="1800" dirty="0">
                <a:solidFill>
                  <a:srgbClr val="333333"/>
                </a:solidFill>
                <a:latin typeface="Arial" panose="020B0604020202020204" pitchFamily="34" charset="0"/>
                <a:ea typeface="+mn-ea"/>
                <a:cs typeface="+mn-cs"/>
              </a:rPr>
              <a:t> = “provisional”</a:t>
            </a:r>
          </a:p>
          <a:p>
            <a:pPr marL="361950" lvl="1"/>
            <a:r>
              <a:rPr lang="en-AU" sz="1800" dirty="0">
                <a:solidFill>
                  <a:srgbClr val="333333"/>
                </a:solidFill>
                <a:latin typeface="Arial" panose="020B0604020202020204" pitchFamily="34" charset="0"/>
                <a:ea typeface="+mn-ea"/>
                <a:cs typeface="+mn-cs"/>
              </a:rPr>
              <a:t>severity = </a:t>
            </a:r>
            <a:r>
              <a:rPr lang="en-CA" sz="1800" dirty="0">
                <a:latin typeface="Calibri" panose="020F0502020204030204" pitchFamily="34" charset="0"/>
                <a:ea typeface="MS Mincho"/>
                <a:cs typeface="Arial" panose="020B0604020202020204" pitchFamily="34" charset="0"/>
              </a:rPr>
              <a:t>246090004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Severe</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code = </a:t>
            </a:r>
            <a:r>
              <a:rPr lang="en-US" sz="1800" dirty="0" smtClean="0">
                <a:latin typeface="Calibri" panose="020F0502020204030204" pitchFamily="34" charset="0"/>
                <a:ea typeface="MS Mincho"/>
                <a:cs typeface="Arial" panose="020B0604020202020204" pitchFamily="34" charset="0"/>
              </a:rPr>
              <a:t>404684003</a:t>
            </a:r>
            <a:r>
              <a:rPr lang="en-CA" sz="1800" b="1" dirty="0" smtClean="0">
                <a:solidFill>
                  <a:srgbClr val="00B0F0"/>
                </a:solidFill>
                <a:latin typeface="Calibri" panose="020F0502020204030204" pitchFamily="34" charset="0"/>
                <a:ea typeface="MS Mincho"/>
                <a:cs typeface="Arial" panose="020B0604020202020204" pitchFamily="34" charset="0"/>
              </a:rPr>
              <a:t>|</a:t>
            </a:r>
            <a:r>
              <a:rPr lang="en-CA" sz="1800" dirty="0" smtClean="0">
                <a:solidFill>
                  <a:srgbClr val="0070C0"/>
                </a:solidFill>
                <a:latin typeface="Calibri" panose="020F0502020204030204" pitchFamily="34" charset="0"/>
                <a:ea typeface="MS Mincho"/>
                <a:cs typeface="Arial" panose="020B0604020202020204" pitchFamily="34" charset="0"/>
              </a:rPr>
              <a:t>Clinical finding</a:t>
            </a:r>
            <a:r>
              <a:rPr lang="en-CA" sz="1800" b="1" dirty="0" smtClean="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err="1">
                <a:solidFill>
                  <a:srgbClr val="333333"/>
                </a:solidFill>
                <a:latin typeface="Arial" panose="020B0604020202020204" pitchFamily="34" charset="0"/>
                <a:ea typeface="+mn-ea"/>
                <a:cs typeface="+mn-cs"/>
              </a:rPr>
              <a:t>bodySite</a:t>
            </a:r>
            <a:r>
              <a:rPr lang="en-AU" sz="1800" dirty="0">
                <a:solidFill>
                  <a:srgbClr val="333333"/>
                </a:solidFill>
                <a:latin typeface="Arial" panose="020B0604020202020204" pitchFamily="34" charset="0"/>
                <a:ea typeface="+mn-ea"/>
                <a:cs typeface="+mn-cs"/>
              </a:rPr>
              <a:t> = </a:t>
            </a:r>
            <a:r>
              <a:rPr lang="en-US" sz="1800" dirty="0">
                <a:latin typeface="Calibri" panose="020F0502020204030204" pitchFamily="34" charset="0"/>
                <a:ea typeface="MS Mincho"/>
                <a:cs typeface="Arial" panose="020B0604020202020204" pitchFamily="34" charset="0"/>
              </a:rPr>
              <a:t>71341001 </a:t>
            </a:r>
            <a:r>
              <a:rPr lang="en-CA" sz="1800" b="1" dirty="0" smtClean="0">
                <a:solidFill>
                  <a:srgbClr val="00B0F0"/>
                </a:solidFill>
                <a:latin typeface="Calibri" panose="020F0502020204030204" pitchFamily="34" charset="0"/>
                <a:ea typeface="MS Mincho"/>
                <a:cs typeface="Arial" panose="020B0604020202020204" pitchFamily="34" charset="0"/>
              </a:rPr>
              <a:t>|</a:t>
            </a:r>
            <a:r>
              <a:rPr lang="en-CA" sz="1800" dirty="0" smtClean="0">
                <a:solidFill>
                  <a:srgbClr val="0070C0"/>
                </a:solidFill>
                <a:latin typeface="Calibri" panose="020F0502020204030204" pitchFamily="34" charset="0"/>
                <a:ea typeface="MS Mincho"/>
                <a:cs typeface="Arial" panose="020B0604020202020204" pitchFamily="34" charset="0"/>
              </a:rPr>
              <a:t>Femur</a:t>
            </a:r>
            <a:r>
              <a:rPr lang="en-CA" sz="1800" b="1" dirty="0" smtClean="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subject = </a:t>
            </a:r>
            <a:r>
              <a:rPr lang="en-AU" sz="1800" dirty="0">
                <a:solidFill>
                  <a:srgbClr val="FFFFFF">
                    <a:lumMod val="50000"/>
                  </a:srgbClr>
                </a:solidFill>
                <a:latin typeface="Arial" panose="020B0604020202020204" pitchFamily="34" charset="0"/>
                <a:ea typeface="+mn-ea"/>
                <a:cs typeface="+mn-cs"/>
              </a:rPr>
              <a:t>&lt;Patient&gt;</a:t>
            </a:r>
          </a:p>
        </p:txBody>
      </p:sp>
      <p:sp>
        <p:nvSpPr>
          <p:cNvPr id="5" name="Rectangle 4"/>
          <p:cNvSpPr/>
          <p:nvPr/>
        </p:nvSpPr>
        <p:spPr>
          <a:xfrm>
            <a:off x="2553579" y="4477625"/>
            <a:ext cx="3896751" cy="594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115880" y="3228385"/>
            <a:ext cx="2147776" cy="400110"/>
          </a:xfrm>
          <a:prstGeom prst="rect">
            <a:avLst/>
          </a:prstGeom>
          <a:noFill/>
        </p:spPr>
        <p:txBody>
          <a:bodyPr wrap="square" rtlCol="0">
            <a:spAutoFit/>
          </a:bodyPr>
          <a:lstStyle/>
          <a:p>
            <a:r>
              <a:rPr lang="en-US" sz="2000" b="1" dirty="0" smtClean="0">
                <a:solidFill>
                  <a:srgbClr val="7030A0"/>
                </a:solidFill>
              </a:rPr>
              <a:t>Condition</a:t>
            </a:r>
            <a:endParaRPr lang="en-US" sz="2000" b="1" dirty="0">
              <a:solidFill>
                <a:srgbClr val="7030A0"/>
              </a:solidFill>
            </a:endParaRPr>
          </a:p>
        </p:txBody>
      </p:sp>
      <p:sp>
        <p:nvSpPr>
          <p:cNvPr id="7" name="Rounded Rectangular Callout 6"/>
          <p:cNvSpPr/>
          <p:nvPr/>
        </p:nvSpPr>
        <p:spPr>
          <a:xfrm>
            <a:off x="7086600" y="3732028"/>
            <a:ext cx="1499191" cy="914400"/>
          </a:xfrm>
          <a:prstGeom prst="wedgeRoundRectCallout">
            <a:avLst>
              <a:gd name="adj1" fmla="val -116223"/>
              <a:gd name="adj2" fmla="val 47965"/>
              <a:gd name="adj3" fmla="val 16667"/>
            </a:avLst>
          </a:prstGeom>
          <a:solidFill>
            <a:srgbClr val="FFFF99"/>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Fracture morphology is lost!</a:t>
            </a:r>
            <a:endParaRPr lang="en-US" dirty="0"/>
          </a:p>
        </p:txBody>
      </p:sp>
    </p:spTree>
    <p:extLst>
      <p:ext uri="{BB962C8B-B14F-4D97-AF65-F5344CB8AC3E}">
        <p14:creationId xmlns:p14="http://schemas.microsoft.com/office/powerpoint/2010/main" val="1895399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6 </a:t>
            </a:r>
            <a:r>
              <a:rPr lang="mr-IN" dirty="0" smtClean="0"/>
              <a:t>–</a:t>
            </a:r>
            <a:r>
              <a:rPr lang="en-US" dirty="0" smtClean="0"/>
              <a:t> Current Approach</a:t>
            </a:r>
            <a:endParaRPr lang="en-US" dirty="0"/>
          </a:p>
        </p:txBody>
      </p:sp>
      <p:sp>
        <p:nvSpPr>
          <p:cNvPr id="3" name="Content Placeholder 2"/>
          <p:cNvSpPr>
            <a:spLocks noGrp="1"/>
          </p:cNvSpPr>
          <p:nvPr>
            <p:ph idx="1"/>
          </p:nvPr>
        </p:nvSpPr>
        <p:spPr/>
        <p:txBody>
          <a:bodyPr/>
          <a:lstStyle/>
          <a:p>
            <a:pPr marL="165100" indent="0">
              <a:buNone/>
            </a:pPr>
            <a:r>
              <a:rPr lang="en-US" dirty="0"/>
              <a:t>Any condition and any </a:t>
            </a:r>
            <a:r>
              <a:rPr lang="en-US" dirty="0" err="1"/>
              <a:t>bodySite</a:t>
            </a:r>
            <a:endParaRPr lang="en-US" dirty="0"/>
          </a:p>
          <a:p>
            <a:pPr marL="1022350" lvl="1" indent="-457200"/>
            <a:r>
              <a:rPr lang="en-US" b="1" dirty="0">
                <a:solidFill>
                  <a:schemeClr val="tx1">
                    <a:lumMod val="65000"/>
                    <a:lumOff val="35000"/>
                  </a:schemeClr>
                </a:solidFill>
              </a:rPr>
              <a:t>code </a:t>
            </a:r>
            <a:r>
              <a:rPr lang="en-US" b="1" dirty="0">
                <a:solidFill>
                  <a:schemeClr val="bg1">
                    <a:lumMod val="75000"/>
                  </a:schemeClr>
                </a:solidFill>
              </a:rPr>
              <a:t>[0..1]</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404684003 </a:t>
            </a:r>
            <a:r>
              <a:rPr lang="en-US" b="1" dirty="0">
                <a:solidFill>
                  <a:srgbClr val="00B0F0"/>
                </a:solidFill>
              </a:rPr>
              <a:t>|</a:t>
            </a:r>
            <a:r>
              <a:rPr lang="en-US" dirty="0">
                <a:solidFill>
                  <a:srgbClr val="0070C0"/>
                </a:solidFill>
              </a:rPr>
              <a:t>Clinical finding</a:t>
            </a:r>
            <a:r>
              <a:rPr lang="en-US" b="1" dirty="0">
                <a:solidFill>
                  <a:srgbClr val="00B0F0"/>
                </a:solidFill>
              </a:rPr>
              <a:t>|</a:t>
            </a:r>
            <a:endParaRPr lang="en-US" b="1" dirty="0"/>
          </a:p>
          <a:p>
            <a:pPr marL="1022350" lvl="1" indent="-457200"/>
            <a:r>
              <a:rPr lang="en-US" b="1" dirty="0" err="1">
                <a:solidFill>
                  <a:schemeClr val="tx1">
                    <a:lumMod val="65000"/>
                    <a:lumOff val="35000"/>
                  </a:schemeClr>
                </a:solidFill>
              </a:rPr>
              <a:t>bodySite</a:t>
            </a:r>
            <a:r>
              <a:rPr lang="en-US" b="1" dirty="0">
                <a:solidFill>
                  <a:schemeClr val="tx1">
                    <a:lumMod val="65000"/>
                    <a:lumOff val="35000"/>
                  </a:schemeClr>
                </a:solidFill>
              </a:rPr>
              <a:t> </a:t>
            </a:r>
            <a:r>
              <a:rPr lang="en-US" b="1" dirty="0">
                <a:solidFill>
                  <a:schemeClr val="bg1">
                    <a:lumMod val="75000"/>
                  </a:schemeClr>
                </a:solidFill>
              </a:rPr>
              <a:t>[0..*]</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91723000 </a:t>
            </a:r>
            <a:r>
              <a:rPr lang="en-US" b="1" dirty="0">
                <a:solidFill>
                  <a:srgbClr val="00B0F0"/>
                </a:solidFill>
              </a:rPr>
              <a:t>|</a:t>
            </a:r>
            <a:r>
              <a:rPr lang="en-US" dirty="0">
                <a:solidFill>
                  <a:srgbClr val="0070C0"/>
                </a:solidFill>
              </a:rPr>
              <a:t>Anatomical structure</a:t>
            </a:r>
            <a:r>
              <a:rPr lang="en-US" b="1" dirty="0">
                <a:solidFill>
                  <a:srgbClr val="00B0F0"/>
                </a:solidFill>
              </a:rPr>
              <a:t>|</a:t>
            </a:r>
            <a:endParaRPr lang="en-US" dirty="0"/>
          </a:p>
          <a:p>
            <a:endParaRPr lang="en-US" dirty="0"/>
          </a:p>
        </p:txBody>
      </p:sp>
      <p:sp>
        <p:nvSpPr>
          <p:cNvPr id="4" name="Rectangle 3"/>
          <p:cNvSpPr/>
          <p:nvPr/>
        </p:nvSpPr>
        <p:spPr>
          <a:xfrm>
            <a:off x="2215955" y="3628495"/>
            <a:ext cx="4572000" cy="1754326"/>
          </a:xfrm>
          <a:prstGeom prst="rect">
            <a:avLst/>
          </a:prstGeom>
          <a:solidFill>
            <a:srgbClr val="F3F3FF"/>
          </a:solidFill>
          <a:ln w="38100">
            <a:solidFill>
              <a:srgbClr val="7030A0"/>
            </a:solidFill>
          </a:ln>
        </p:spPr>
        <p:txBody>
          <a:bodyPr>
            <a:spAutoFit/>
          </a:bodyPr>
          <a:lstStyle/>
          <a:p>
            <a:pPr marL="361950" lvl="1"/>
            <a:r>
              <a:rPr lang="en-AU" sz="1800" dirty="0" err="1">
                <a:solidFill>
                  <a:srgbClr val="333333"/>
                </a:solidFill>
                <a:latin typeface="Arial" panose="020B0604020202020204" pitchFamily="34" charset="0"/>
                <a:ea typeface="+mn-ea"/>
                <a:cs typeface="+mn-cs"/>
              </a:rPr>
              <a:t>clinicalStatus</a:t>
            </a:r>
            <a:r>
              <a:rPr lang="en-AU" sz="1800" dirty="0">
                <a:solidFill>
                  <a:srgbClr val="333333"/>
                </a:solidFill>
                <a:latin typeface="Arial" panose="020B0604020202020204" pitchFamily="34" charset="0"/>
                <a:ea typeface="+mn-ea"/>
                <a:cs typeface="+mn-cs"/>
              </a:rPr>
              <a:t> = “active”</a:t>
            </a:r>
          </a:p>
          <a:p>
            <a:pPr marL="361950" lvl="1"/>
            <a:r>
              <a:rPr lang="en-AU" sz="1800" dirty="0" err="1">
                <a:solidFill>
                  <a:srgbClr val="333333"/>
                </a:solidFill>
                <a:latin typeface="Arial" panose="020B0604020202020204" pitchFamily="34" charset="0"/>
                <a:ea typeface="+mn-ea"/>
                <a:cs typeface="+mn-cs"/>
              </a:rPr>
              <a:t>verificationStatus</a:t>
            </a:r>
            <a:r>
              <a:rPr lang="en-AU" sz="1800" dirty="0">
                <a:solidFill>
                  <a:srgbClr val="333333"/>
                </a:solidFill>
                <a:latin typeface="Arial" panose="020B0604020202020204" pitchFamily="34" charset="0"/>
                <a:ea typeface="+mn-ea"/>
                <a:cs typeface="+mn-cs"/>
              </a:rPr>
              <a:t> = “provisional”</a:t>
            </a:r>
          </a:p>
          <a:p>
            <a:pPr marL="361950" lvl="1"/>
            <a:r>
              <a:rPr lang="en-AU" sz="1800" dirty="0">
                <a:solidFill>
                  <a:srgbClr val="333333"/>
                </a:solidFill>
                <a:latin typeface="Arial" panose="020B0604020202020204" pitchFamily="34" charset="0"/>
                <a:ea typeface="+mn-ea"/>
                <a:cs typeface="+mn-cs"/>
              </a:rPr>
              <a:t>severity = </a:t>
            </a:r>
            <a:r>
              <a:rPr lang="en-CA" sz="1800" dirty="0">
                <a:latin typeface="Calibri" panose="020F0502020204030204" pitchFamily="34" charset="0"/>
                <a:ea typeface="MS Mincho"/>
                <a:cs typeface="Arial" panose="020B0604020202020204" pitchFamily="34" charset="0"/>
              </a:rPr>
              <a:t>246090004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Severe</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code = </a:t>
            </a:r>
            <a:r>
              <a:rPr lang="en-US" sz="1800" dirty="0">
                <a:latin typeface="Calibri" panose="020F0502020204030204" pitchFamily="34" charset="0"/>
                <a:ea typeface="MS Mincho"/>
                <a:cs typeface="Arial" panose="020B0604020202020204" pitchFamily="34" charset="0"/>
              </a:rPr>
              <a:t>125605004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Fracture of bone</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err="1">
                <a:solidFill>
                  <a:srgbClr val="333333"/>
                </a:solidFill>
                <a:latin typeface="Arial" panose="020B0604020202020204" pitchFamily="34" charset="0"/>
                <a:ea typeface="+mn-ea"/>
                <a:cs typeface="+mn-cs"/>
              </a:rPr>
              <a:t>bodySite</a:t>
            </a:r>
            <a:r>
              <a:rPr lang="en-AU" sz="1800" dirty="0">
                <a:solidFill>
                  <a:srgbClr val="333333"/>
                </a:solidFill>
                <a:latin typeface="Arial" panose="020B0604020202020204" pitchFamily="34" charset="0"/>
                <a:ea typeface="+mn-ea"/>
                <a:cs typeface="+mn-cs"/>
              </a:rPr>
              <a:t> = </a:t>
            </a:r>
            <a:r>
              <a:rPr lang="en-US" sz="1800" dirty="0">
                <a:latin typeface="Calibri" panose="020F0502020204030204" pitchFamily="34" charset="0"/>
                <a:ea typeface="MS Mincho"/>
                <a:cs typeface="Arial" panose="020B0604020202020204" pitchFamily="34" charset="0"/>
              </a:rPr>
              <a:t>71341001 </a:t>
            </a:r>
            <a:r>
              <a:rPr lang="en-CA" sz="1800" b="1" dirty="0" smtClean="0">
                <a:solidFill>
                  <a:srgbClr val="00B0F0"/>
                </a:solidFill>
                <a:latin typeface="Calibri" panose="020F0502020204030204" pitchFamily="34" charset="0"/>
                <a:ea typeface="MS Mincho"/>
                <a:cs typeface="Arial" panose="020B0604020202020204" pitchFamily="34" charset="0"/>
              </a:rPr>
              <a:t>|</a:t>
            </a:r>
            <a:r>
              <a:rPr lang="en-CA" sz="1800" dirty="0" smtClean="0">
                <a:solidFill>
                  <a:srgbClr val="0070C0"/>
                </a:solidFill>
                <a:latin typeface="Calibri" panose="020F0502020204030204" pitchFamily="34" charset="0"/>
                <a:ea typeface="MS Mincho"/>
                <a:cs typeface="Arial" panose="020B0604020202020204" pitchFamily="34" charset="0"/>
              </a:rPr>
              <a:t>Femur</a:t>
            </a:r>
            <a:r>
              <a:rPr lang="en-CA" sz="1800" b="1" dirty="0" smtClean="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subject = </a:t>
            </a:r>
            <a:r>
              <a:rPr lang="en-AU" sz="1800" dirty="0">
                <a:solidFill>
                  <a:srgbClr val="FFFFFF">
                    <a:lumMod val="50000"/>
                  </a:srgbClr>
                </a:solidFill>
                <a:latin typeface="Arial" panose="020B0604020202020204" pitchFamily="34" charset="0"/>
                <a:ea typeface="+mn-ea"/>
                <a:cs typeface="+mn-cs"/>
              </a:rPr>
              <a:t>&lt;Patient&gt;</a:t>
            </a:r>
          </a:p>
        </p:txBody>
      </p:sp>
      <p:sp>
        <p:nvSpPr>
          <p:cNvPr id="5" name="Rectangle 4"/>
          <p:cNvSpPr/>
          <p:nvPr/>
        </p:nvSpPr>
        <p:spPr>
          <a:xfrm>
            <a:off x="2553579" y="4477625"/>
            <a:ext cx="3896751" cy="594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115880" y="3228385"/>
            <a:ext cx="2147776" cy="400110"/>
          </a:xfrm>
          <a:prstGeom prst="rect">
            <a:avLst/>
          </a:prstGeom>
          <a:noFill/>
        </p:spPr>
        <p:txBody>
          <a:bodyPr wrap="square" rtlCol="0">
            <a:spAutoFit/>
          </a:bodyPr>
          <a:lstStyle/>
          <a:p>
            <a:r>
              <a:rPr lang="en-US" sz="2000" b="1" dirty="0" smtClean="0">
                <a:solidFill>
                  <a:srgbClr val="7030A0"/>
                </a:solidFill>
              </a:rPr>
              <a:t>Condition</a:t>
            </a:r>
            <a:endParaRPr lang="en-US" sz="2000" b="1" dirty="0">
              <a:solidFill>
                <a:srgbClr val="7030A0"/>
              </a:solidFill>
            </a:endParaRPr>
          </a:p>
        </p:txBody>
      </p:sp>
    </p:spTree>
    <p:extLst>
      <p:ext uri="{BB962C8B-B14F-4D97-AF65-F5344CB8AC3E}">
        <p14:creationId xmlns:p14="http://schemas.microsoft.com/office/powerpoint/2010/main" val="2134644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6 </a:t>
            </a:r>
            <a:r>
              <a:rPr lang="mr-IN" dirty="0"/>
              <a:t>–</a:t>
            </a:r>
            <a:r>
              <a:rPr lang="en-US" dirty="0"/>
              <a:t> Current Approach</a:t>
            </a:r>
          </a:p>
        </p:txBody>
      </p:sp>
      <p:sp>
        <p:nvSpPr>
          <p:cNvPr id="3" name="Content Placeholder 2"/>
          <p:cNvSpPr>
            <a:spLocks noGrp="1"/>
          </p:cNvSpPr>
          <p:nvPr>
            <p:ph idx="1"/>
          </p:nvPr>
        </p:nvSpPr>
        <p:spPr/>
        <p:txBody>
          <a:bodyPr/>
          <a:lstStyle/>
          <a:p>
            <a:pPr marL="165100" indent="0">
              <a:buNone/>
            </a:pPr>
            <a:r>
              <a:rPr lang="en-US" dirty="0"/>
              <a:t>Any condition and any </a:t>
            </a:r>
            <a:r>
              <a:rPr lang="en-US" dirty="0" err="1"/>
              <a:t>bodySite</a:t>
            </a:r>
            <a:endParaRPr lang="en-US" dirty="0"/>
          </a:p>
          <a:p>
            <a:pPr marL="1022350" lvl="1" indent="-457200"/>
            <a:r>
              <a:rPr lang="en-US" b="1" dirty="0">
                <a:solidFill>
                  <a:schemeClr val="tx1">
                    <a:lumMod val="65000"/>
                    <a:lumOff val="35000"/>
                  </a:schemeClr>
                </a:solidFill>
              </a:rPr>
              <a:t>code </a:t>
            </a:r>
            <a:r>
              <a:rPr lang="en-US" b="1" dirty="0">
                <a:solidFill>
                  <a:schemeClr val="bg1">
                    <a:lumMod val="75000"/>
                  </a:schemeClr>
                </a:solidFill>
              </a:rPr>
              <a:t>[0..1]</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404684003 </a:t>
            </a:r>
            <a:r>
              <a:rPr lang="en-US" b="1" dirty="0">
                <a:solidFill>
                  <a:srgbClr val="00B0F0"/>
                </a:solidFill>
              </a:rPr>
              <a:t>|</a:t>
            </a:r>
            <a:r>
              <a:rPr lang="en-US" dirty="0">
                <a:solidFill>
                  <a:srgbClr val="0070C0"/>
                </a:solidFill>
              </a:rPr>
              <a:t>Clinical finding</a:t>
            </a:r>
            <a:r>
              <a:rPr lang="en-US" b="1" dirty="0">
                <a:solidFill>
                  <a:srgbClr val="00B0F0"/>
                </a:solidFill>
              </a:rPr>
              <a:t>|</a:t>
            </a:r>
            <a:endParaRPr lang="en-US" b="1" dirty="0"/>
          </a:p>
          <a:p>
            <a:pPr marL="1022350" lvl="1" indent="-457200"/>
            <a:r>
              <a:rPr lang="en-US" b="1" dirty="0" err="1">
                <a:solidFill>
                  <a:schemeClr val="tx1">
                    <a:lumMod val="65000"/>
                    <a:lumOff val="35000"/>
                  </a:schemeClr>
                </a:solidFill>
              </a:rPr>
              <a:t>bodySite</a:t>
            </a:r>
            <a:r>
              <a:rPr lang="en-US" b="1" dirty="0">
                <a:solidFill>
                  <a:schemeClr val="tx1">
                    <a:lumMod val="65000"/>
                    <a:lumOff val="35000"/>
                  </a:schemeClr>
                </a:solidFill>
              </a:rPr>
              <a:t> </a:t>
            </a:r>
            <a:r>
              <a:rPr lang="en-US" b="1" dirty="0">
                <a:solidFill>
                  <a:schemeClr val="bg1">
                    <a:lumMod val="75000"/>
                  </a:schemeClr>
                </a:solidFill>
              </a:rPr>
              <a:t>[0..*]</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91723000 </a:t>
            </a:r>
            <a:r>
              <a:rPr lang="en-US" b="1" dirty="0">
                <a:solidFill>
                  <a:srgbClr val="00B0F0"/>
                </a:solidFill>
              </a:rPr>
              <a:t>|</a:t>
            </a:r>
            <a:r>
              <a:rPr lang="en-US" dirty="0">
                <a:solidFill>
                  <a:srgbClr val="0070C0"/>
                </a:solidFill>
              </a:rPr>
              <a:t>Anatomical structure</a:t>
            </a:r>
            <a:r>
              <a:rPr lang="en-US" b="1" dirty="0">
                <a:solidFill>
                  <a:srgbClr val="00B0F0"/>
                </a:solidFill>
              </a:rPr>
              <a:t>|</a:t>
            </a:r>
            <a:endParaRPr lang="en-US" dirty="0"/>
          </a:p>
          <a:p>
            <a:endParaRPr lang="en-US" dirty="0"/>
          </a:p>
        </p:txBody>
      </p:sp>
      <p:sp>
        <p:nvSpPr>
          <p:cNvPr id="4" name="Rectangle 3"/>
          <p:cNvSpPr/>
          <p:nvPr/>
        </p:nvSpPr>
        <p:spPr>
          <a:xfrm>
            <a:off x="2215955" y="3628495"/>
            <a:ext cx="4572000" cy="1754326"/>
          </a:xfrm>
          <a:prstGeom prst="rect">
            <a:avLst/>
          </a:prstGeom>
          <a:solidFill>
            <a:srgbClr val="F3F3FF"/>
          </a:solidFill>
          <a:ln w="38100">
            <a:solidFill>
              <a:srgbClr val="7030A0"/>
            </a:solidFill>
          </a:ln>
        </p:spPr>
        <p:txBody>
          <a:bodyPr>
            <a:spAutoFit/>
          </a:bodyPr>
          <a:lstStyle/>
          <a:p>
            <a:pPr marL="361950" lvl="1"/>
            <a:r>
              <a:rPr lang="en-AU" sz="1800" dirty="0" err="1">
                <a:solidFill>
                  <a:srgbClr val="333333"/>
                </a:solidFill>
                <a:latin typeface="Arial" panose="020B0604020202020204" pitchFamily="34" charset="0"/>
                <a:ea typeface="+mn-ea"/>
                <a:cs typeface="+mn-cs"/>
              </a:rPr>
              <a:t>clinicalStatus</a:t>
            </a:r>
            <a:r>
              <a:rPr lang="en-AU" sz="1800" dirty="0">
                <a:solidFill>
                  <a:srgbClr val="333333"/>
                </a:solidFill>
                <a:latin typeface="Arial" panose="020B0604020202020204" pitchFamily="34" charset="0"/>
                <a:ea typeface="+mn-ea"/>
                <a:cs typeface="+mn-cs"/>
              </a:rPr>
              <a:t> = “active”</a:t>
            </a:r>
          </a:p>
          <a:p>
            <a:pPr marL="361950" lvl="1"/>
            <a:r>
              <a:rPr lang="en-AU" sz="1800" dirty="0" err="1">
                <a:solidFill>
                  <a:srgbClr val="333333"/>
                </a:solidFill>
                <a:latin typeface="Arial" panose="020B0604020202020204" pitchFamily="34" charset="0"/>
                <a:ea typeface="+mn-ea"/>
                <a:cs typeface="+mn-cs"/>
              </a:rPr>
              <a:t>verificationStatus</a:t>
            </a:r>
            <a:r>
              <a:rPr lang="en-AU" sz="1800" dirty="0">
                <a:solidFill>
                  <a:srgbClr val="333333"/>
                </a:solidFill>
                <a:latin typeface="Arial" panose="020B0604020202020204" pitchFamily="34" charset="0"/>
                <a:ea typeface="+mn-ea"/>
                <a:cs typeface="+mn-cs"/>
              </a:rPr>
              <a:t> = “provisional”</a:t>
            </a:r>
          </a:p>
          <a:p>
            <a:pPr marL="361950" lvl="1"/>
            <a:r>
              <a:rPr lang="en-AU" sz="1800" dirty="0">
                <a:solidFill>
                  <a:srgbClr val="333333"/>
                </a:solidFill>
                <a:latin typeface="Arial" panose="020B0604020202020204" pitchFamily="34" charset="0"/>
                <a:ea typeface="+mn-ea"/>
                <a:cs typeface="+mn-cs"/>
              </a:rPr>
              <a:t>severity = </a:t>
            </a:r>
            <a:r>
              <a:rPr lang="en-CA" sz="1800" dirty="0">
                <a:latin typeface="Calibri" panose="020F0502020204030204" pitchFamily="34" charset="0"/>
                <a:ea typeface="MS Mincho"/>
                <a:cs typeface="Arial" panose="020B0604020202020204" pitchFamily="34" charset="0"/>
              </a:rPr>
              <a:t>246090004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Severe</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code = </a:t>
            </a:r>
            <a:r>
              <a:rPr lang="en-US" sz="1800" dirty="0" smtClean="0">
                <a:latin typeface="Calibri" panose="020F0502020204030204" pitchFamily="34" charset="0"/>
                <a:ea typeface="MS Mincho"/>
                <a:cs typeface="Arial" panose="020B0604020202020204" pitchFamily="34" charset="0"/>
              </a:rPr>
              <a:t>71620000</a:t>
            </a:r>
            <a:r>
              <a:rPr lang="en-CA" sz="1800" b="1" dirty="0" smtClean="0">
                <a:solidFill>
                  <a:srgbClr val="00B0F0"/>
                </a:solidFill>
                <a:latin typeface="Calibri" panose="020F0502020204030204" pitchFamily="34" charset="0"/>
                <a:ea typeface="MS Mincho"/>
                <a:cs typeface="Arial" panose="020B0604020202020204" pitchFamily="34" charset="0"/>
              </a:rPr>
              <a:t>|</a:t>
            </a:r>
            <a:r>
              <a:rPr lang="en-CA" sz="1800" dirty="0" smtClean="0">
                <a:solidFill>
                  <a:srgbClr val="0070C0"/>
                </a:solidFill>
                <a:latin typeface="Calibri" panose="020F0502020204030204" pitchFamily="34" charset="0"/>
                <a:ea typeface="MS Mincho"/>
                <a:cs typeface="Arial" panose="020B0604020202020204" pitchFamily="34" charset="0"/>
              </a:rPr>
              <a:t>Fracture </a:t>
            </a:r>
            <a:r>
              <a:rPr lang="en-CA" sz="1800" dirty="0">
                <a:solidFill>
                  <a:srgbClr val="0070C0"/>
                </a:solidFill>
                <a:latin typeface="Calibri" panose="020F0502020204030204" pitchFamily="34" charset="0"/>
                <a:ea typeface="MS Mincho"/>
                <a:cs typeface="Arial" panose="020B0604020202020204" pitchFamily="34" charset="0"/>
              </a:rPr>
              <a:t>of </a:t>
            </a:r>
            <a:r>
              <a:rPr lang="en-CA" sz="1800" dirty="0" smtClean="0">
                <a:solidFill>
                  <a:srgbClr val="0070C0"/>
                </a:solidFill>
                <a:latin typeface="Calibri" panose="020F0502020204030204" pitchFamily="34" charset="0"/>
                <a:ea typeface="MS Mincho"/>
                <a:cs typeface="Arial" panose="020B0604020202020204" pitchFamily="34" charset="0"/>
              </a:rPr>
              <a:t>femur</a:t>
            </a:r>
            <a:r>
              <a:rPr lang="en-CA" sz="1800" b="1" dirty="0" smtClean="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err="1">
                <a:solidFill>
                  <a:srgbClr val="333333"/>
                </a:solidFill>
                <a:latin typeface="Arial" panose="020B0604020202020204" pitchFamily="34" charset="0"/>
                <a:ea typeface="+mn-ea"/>
                <a:cs typeface="+mn-cs"/>
              </a:rPr>
              <a:t>bodySite</a:t>
            </a:r>
            <a:r>
              <a:rPr lang="en-AU" sz="1800" dirty="0">
                <a:solidFill>
                  <a:srgbClr val="333333"/>
                </a:solidFill>
                <a:latin typeface="Arial" panose="020B0604020202020204" pitchFamily="34" charset="0"/>
                <a:ea typeface="+mn-ea"/>
                <a:cs typeface="+mn-cs"/>
              </a:rPr>
              <a:t> </a:t>
            </a:r>
            <a:r>
              <a:rPr lang="en-AU" sz="1800" dirty="0" smtClean="0">
                <a:solidFill>
                  <a:srgbClr val="333333"/>
                </a:solidFill>
                <a:latin typeface="Arial" panose="020B0604020202020204" pitchFamily="34" charset="0"/>
                <a:ea typeface="+mn-ea"/>
                <a:cs typeface="+mn-cs"/>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subject = </a:t>
            </a:r>
            <a:r>
              <a:rPr lang="en-AU" sz="1800" dirty="0">
                <a:solidFill>
                  <a:srgbClr val="FFFFFF">
                    <a:lumMod val="50000"/>
                  </a:srgbClr>
                </a:solidFill>
                <a:latin typeface="Arial" panose="020B0604020202020204" pitchFamily="34" charset="0"/>
                <a:ea typeface="+mn-ea"/>
                <a:cs typeface="+mn-cs"/>
              </a:rPr>
              <a:t>&lt;Patient&gt;</a:t>
            </a:r>
          </a:p>
        </p:txBody>
      </p:sp>
      <p:sp>
        <p:nvSpPr>
          <p:cNvPr id="5" name="Rectangle 4"/>
          <p:cNvSpPr/>
          <p:nvPr/>
        </p:nvSpPr>
        <p:spPr>
          <a:xfrm>
            <a:off x="2553579" y="4477625"/>
            <a:ext cx="3896751" cy="594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115880" y="3228385"/>
            <a:ext cx="2147776" cy="400110"/>
          </a:xfrm>
          <a:prstGeom prst="rect">
            <a:avLst/>
          </a:prstGeom>
          <a:noFill/>
        </p:spPr>
        <p:txBody>
          <a:bodyPr wrap="square" rtlCol="0">
            <a:spAutoFit/>
          </a:bodyPr>
          <a:lstStyle/>
          <a:p>
            <a:r>
              <a:rPr lang="en-US" sz="2000" b="1" dirty="0" smtClean="0">
                <a:solidFill>
                  <a:srgbClr val="7030A0"/>
                </a:solidFill>
              </a:rPr>
              <a:t>Condition</a:t>
            </a:r>
            <a:endParaRPr lang="en-US" sz="2000" b="1" dirty="0">
              <a:solidFill>
                <a:srgbClr val="7030A0"/>
              </a:solidFill>
            </a:endParaRPr>
          </a:p>
        </p:txBody>
      </p:sp>
    </p:spTree>
    <p:extLst>
      <p:ext uri="{BB962C8B-B14F-4D97-AF65-F5344CB8AC3E}">
        <p14:creationId xmlns:p14="http://schemas.microsoft.com/office/powerpoint/2010/main" val="5298396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6 </a:t>
            </a:r>
            <a:r>
              <a:rPr lang="mr-IN" dirty="0"/>
              <a:t>–</a:t>
            </a:r>
            <a:r>
              <a:rPr lang="en-US" dirty="0"/>
              <a:t> Current Approach</a:t>
            </a:r>
          </a:p>
        </p:txBody>
      </p:sp>
      <p:sp>
        <p:nvSpPr>
          <p:cNvPr id="3" name="Content Placeholder 2"/>
          <p:cNvSpPr>
            <a:spLocks noGrp="1"/>
          </p:cNvSpPr>
          <p:nvPr>
            <p:ph idx="1"/>
          </p:nvPr>
        </p:nvSpPr>
        <p:spPr/>
        <p:txBody>
          <a:bodyPr/>
          <a:lstStyle/>
          <a:p>
            <a:pPr marL="165100" indent="0">
              <a:buNone/>
            </a:pPr>
            <a:r>
              <a:rPr lang="en-US" dirty="0"/>
              <a:t>Any condition and any </a:t>
            </a:r>
            <a:r>
              <a:rPr lang="en-US" dirty="0" err="1"/>
              <a:t>bodySite</a:t>
            </a:r>
            <a:endParaRPr lang="en-US" dirty="0"/>
          </a:p>
          <a:p>
            <a:pPr marL="1022350" lvl="1" indent="-457200"/>
            <a:r>
              <a:rPr lang="en-US" b="1" dirty="0">
                <a:solidFill>
                  <a:schemeClr val="tx1">
                    <a:lumMod val="65000"/>
                    <a:lumOff val="35000"/>
                  </a:schemeClr>
                </a:solidFill>
              </a:rPr>
              <a:t>code </a:t>
            </a:r>
            <a:r>
              <a:rPr lang="en-US" b="1" dirty="0">
                <a:solidFill>
                  <a:schemeClr val="bg1">
                    <a:lumMod val="75000"/>
                  </a:schemeClr>
                </a:solidFill>
              </a:rPr>
              <a:t>[0..1]</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404684003 </a:t>
            </a:r>
            <a:r>
              <a:rPr lang="en-US" b="1" dirty="0">
                <a:solidFill>
                  <a:srgbClr val="00B0F0"/>
                </a:solidFill>
              </a:rPr>
              <a:t>|</a:t>
            </a:r>
            <a:r>
              <a:rPr lang="en-US" dirty="0">
                <a:solidFill>
                  <a:srgbClr val="0070C0"/>
                </a:solidFill>
              </a:rPr>
              <a:t>Clinical finding</a:t>
            </a:r>
            <a:r>
              <a:rPr lang="en-US" b="1" dirty="0">
                <a:solidFill>
                  <a:srgbClr val="00B0F0"/>
                </a:solidFill>
              </a:rPr>
              <a:t>|</a:t>
            </a:r>
            <a:endParaRPr lang="en-US" b="1" dirty="0"/>
          </a:p>
          <a:p>
            <a:pPr marL="1022350" lvl="1" indent="-457200"/>
            <a:r>
              <a:rPr lang="en-US" b="1" dirty="0" err="1">
                <a:solidFill>
                  <a:schemeClr val="tx1">
                    <a:lumMod val="65000"/>
                    <a:lumOff val="35000"/>
                  </a:schemeClr>
                </a:solidFill>
              </a:rPr>
              <a:t>bodySite</a:t>
            </a:r>
            <a:r>
              <a:rPr lang="en-US" b="1" dirty="0">
                <a:solidFill>
                  <a:schemeClr val="tx1">
                    <a:lumMod val="65000"/>
                    <a:lumOff val="35000"/>
                  </a:schemeClr>
                </a:solidFill>
              </a:rPr>
              <a:t> </a:t>
            </a:r>
            <a:r>
              <a:rPr lang="en-US" b="1" dirty="0">
                <a:solidFill>
                  <a:schemeClr val="bg1">
                    <a:lumMod val="75000"/>
                  </a:schemeClr>
                </a:solidFill>
              </a:rPr>
              <a:t>[0..*]</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91723000 </a:t>
            </a:r>
            <a:r>
              <a:rPr lang="en-US" b="1" dirty="0">
                <a:solidFill>
                  <a:srgbClr val="00B0F0"/>
                </a:solidFill>
              </a:rPr>
              <a:t>|</a:t>
            </a:r>
            <a:r>
              <a:rPr lang="en-US" dirty="0">
                <a:solidFill>
                  <a:srgbClr val="0070C0"/>
                </a:solidFill>
              </a:rPr>
              <a:t>Anatomical structure</a:t>
            </a:r>
            <a:r>
              <a:rPr lang="en-US" b="1" dirty="0">
                <a:solidFill>
                  <a:srgbClr val="00B0F0"/>
                </a:solidFill>
              </a:rPr>
              <a:t>|</a:t>
            </a:r>
            <a:endParaRPr lang="en-US" dirty="0"/>
          </a:p>
          <a:p>
            <a:endParaRPr lang="en-US" dirty="0"/>
          </a:p>
        </p:txBody>
      </p:sp>
      <p:sp>
        <p:nvSpPr>
          <p:cNvPr id="7" name="Rectangle 6"/>
          <p:cNvSpPr/>
          <p:nvPr/>
        </p:nvSpPr>
        <p:spPr>
          <a:xfrm>
            <a:off x="2215955" y="3628495"/>
            <a:ext cx="4572000" cy="1754326"/>
          </a:xfrm>
          <a:prstGeom prst="rect">
            <a:avLst/>
          </a:prstGeom>
          <a:solidFill>
            <a:srgbClr val="F3F3FF"/>
          </a:solidFill>
          <a:ln w="38100">
            <a:solidFill>
              <a:srgbClr val="7030A0"/>
            </a:solidFill>
          </a:ln>
        </p:spPr>
        <p:txBody>
          <a:bodyPr>
            <a:spAutoFit/>
          </a:bodyPr>
          <a:lstStyle/>
          <a:p>
            <a:pPr marL="361950" lvl="1"/>
            <a:r>
              <a:rPr lang="en-AU" sz="1800" dirty="0" err="1">
                <a:solidFill>
                  <a:srgbClr val="333333"/>
                </a:solidFill>
                <a:latin typeface="Arial" panose="020B0604020202020204" pitchFamily="34" charset="0"/>
                <a:ea typeface="+mn-ea"/>
                <a:cs typeface="+mn-cs"/>
              </a:rPr>
              <a:t>clinicalStatus</a:t>
            </a:r>
            <a:r>
              <a:rPr lang="en-AU" sz="1800" dirty="0">
                <a:solidFill>
                  <a:srgbClr val="333333"/>
                </a:solidFill>
                <a:latin typeface="Arial" panose="020B0604020202020204" pitchFamily="34" charset="0"/>
                <a:ea typeface="+mn-ea"/>
                <a:cs typeface="+mn-cs"/>
              </a:rPr>
              <a:t> = “active”</a:t>
            </a:r>
          </a:p>
          <a:p>
            <a:pPr marL="361950" lvl="1"/>
            <a:r>
              <a:rPr lang="en-AU" sz="1800" dirty="0" err="1">
                <a:solidFill>
                  <a:srgbClr val="333333"/>
                </a:solidFill>
                <a:latin typeface="Arial" panose="020B0604020202020204" pitchFamily="34" charset="0"/>
                <a:ea typeface="+mn-ea"/>
                <a:cs typeface="+mn-cs"/>
              </a:rPr>
              <a:t>verificationStatus</a:t>
            </a:r>
            <a:r>
              <a:rPr lang="en-AU" sz="1800" dirty="0">
                <a:solidFill>
                  <a:srgbClr val="333333"/>
                </a:solidFill>
                <a:latin typeface="Arial" panose="020B0604020202020204" pitchFamily="34" charset="0"/>
                <a:ea typeface="+mn-ea"/>
                <a:cs typeface="+mn-cs"/>
              </a:rPr>
              <a:t> = “provisional”</a:t>
            </a:r>
          </a:p>
          <a:p>
            <a:pPr marL="361950" lvl="1"/>
            <a:r>
              <a:rPr lang="en-AU" sz="1800" dirty="0">
                <a:solidFill>
                  <a:srgbClr val="333333"/>
                </a:solidFill>
                <a:latin typeface="Arial" panose="020B0604020202020204" pitchFamily="34" charset="0"/>
                <a:ea typeface="+mn-ea"/>
                <a:cs typeface="+mn-cs"/>
              </a:rPr>
              <a:t>severity </a:t>
            </a:r>
            <a:r>
              <a:rPr lang="en-AU" sz="1800" dirty="0" smtClean="0">
                <a:solidFill>
                  <a:srgbClr val="333333"/>
                </a:solidFill>
                <a:latin typeface="Arial" panose="020B0604020202020204" pitchFamily="34" charset="0"/>
                <a:ea typeface="+mn-ea"/>
                <a:cs typeface="+mn-cs"/>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rPr>
              <a:t>code = </a:t>
            </a:r>
            <a:r>
              <a:rPr lang="en-US" sz="1800" dirty="0">
                <a:latin typeface="Calibri" panose="020F0502020204030204" pitchFamily="34" charset="0"/>
                <a:ea typeface="MS Mincho"/>
                <a:cs typeface="Arial" panose="020B0604020202020204" pitchFamily="34" charset="0"/>
              </a:rPr>
              <a:t>363346000</a:t>
            </a:r>
            <a:r>
              <a:rPr lang="en-US" sz="1800" dirty="0"/>
              <a:t>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Cancer</a:t>
            </a:r>
            <a:r>
              <a:rPr lang="en-CA" sz="1800" b="1" dirty="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err="1">
                <a:solidFill>
                  <a:srgbClr val="333333"/>
                </a:solidFill>
                <a:latin typeface="Arial" panose="020B0604020202020204" pitchFamily="34" charset="0"/>
              </a:rPr>
              <a:t>bodySite</a:t>
            </a:r>
            <a:r>
              <a:rPr lang="en-AU" sz="1800" dirty="0">
                <a:solidFill>
                  <a:srgbClr val="333333"/>
                </a:solidFill>
                <a:latin typeface="Arial" panose="020B0604020202020204" pitchFamily="34" charset="0"/>
              </a:rPr>
              <a:t> = </a:t>
            </a:r>
            <a:r>
              <a:rPr lang="en-US" sz="1800" dirty="0">
                <a:latin typeface="Calibri" panose="020F0502020204030204" pitchFamily="34" charset="0"/>
                <a:ea typeface="MS Mincho"/>
                <a:cs typeface="Arial" panose="020B0604020202020204" pitchFamily="34" charset="0"/>
              </a:rPr>
              <a:t>28231008</a:t>
            </a:r>
            <a:r>
              <a:rPr lang="en-US" sz="1800" dirty="0"/>
              <a:t> </a:t>
            </a:r>
            <a:r>
              <a:rPr lang="en-CA" sz="1800" b="1" dirty="0">
                <a:solidFill>
                  <a:srgbClr val="00B0F0"/>
                </a:solidFill>
                <a:latin typeface="Calibri" panose="020F0502020204030204" pitchFamily="34" charset="0"/>
                <a:ea typeface="MS Mincho"/>
                <a:cs typeface="Arial" panose="020B0604020202020204" pitchFamily="34" charset="0"/>
              </a:rPr>
              <a:t>|</a:t>
            </a:r>
            <a:r>
              <a:rPr lang="en-CA" sz="1800" dirty="0">
                <a:solidFill>
                  <a:srgbClr val="0070C0"/>
                </a:solidFill>
                <a:latin typeface="Calibri" panose="020F0502020204030204" pitchFamily="34" charset="0"/>
                <a:ea typeface="MS Mincho"/>
                <a:cs typeface="Arial" panose="020B0604020202020204" pitchFamily="34" charset="0"/>
              </a:rPr>
              <a:t>Gallbladder</a:t>
            </a:r>
            <a:r>
              <a:rPr lang="en-CA" sz="1800" b="1" dirty="0" smtClean="0">
                <a:solidFill>
                  <a:srgbClr val="00B0F0"/>
                </a:solidFill>
                <a:latin typeface="Calibri" panose="020F0502020204030204" pitchFamily="34" charset="0"/>
                <a:ea typeface="MS Mincho"/>
                <a:cs typeface="Arial" panose="020B0604020202020204" pitchFamily="34" charset="0"/>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subject = </a:t>
            </a:r>
            <a:r>
              <a:rPr lang="en-AU" sz="1800" dirty="0">
                <a:solidFill>
                  <a:srgbClr val="FFFFFF">
                    <a:lumMod val="50000"/>
                  </a:srgbClr>
                </a:solidFill>
                <a:latin typeface="Arial" panose="020B0604020202020204" pitchFamily="34" charset="0"/>
                <a:ea typeface="+mn-ea"/>
                <a:cs typeface="+mn-cs"/>
              </a:rPr>
              <a:t>&lt;Patient&gt;</a:t>
            </a:r>
          </a:p>
        </p:txBody>
      </p:sp>
      <p:sp>
        <p:nvSpPr>
          <p:cNvPr id="8" name="Rectangle 7"/>
          <p:cNvSpPr/>
          <p:nvPr/>
        </p:nvSpPr>
        <p:spPr>
          <a:xfrm>
            <a:off x="2553579" y="4477625"/>
            <a:ext cx="3896751" cy="594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115880" y="3228385"/>
            <a:ext cx="2147776" cy="400110"/>
          </a:xfrm>
          <a:prstGeom prst="rect">
            <a:avLst/>
          </a:prstGeom>
          <a:noFill/>
        </p:spPr>
        <p:txBody>
          <a:bodyPr wrap="square" rtlCol="0">
            <a:spAutoFit/>
          </a:bodyPr>
          <a:lstStyle/>
          <a:p>
            <a:r>
              <a:rPr lang="en-US" sz="2000" b="1" dirty="0" smtClean="0">
                <a:solidFill>
                  <a:srgbClr val="7030A0"/>
                </a:solidFill>
              </a:rPr>
              <a:t>Condition</a:t>
            </a:r>
            <a:endParaRPr lang="en-US" sz="2000" b="1" dirty="0">
              <a:solidFill>
                <a:srgbClr val="7030A0"/>
              </a:solidFill>
            </a:endParaRPr>
          </a:p>
        </p:txBody>
      </p:sp>
    </p:spTree>
    <p:extLst>
      <p:ext uri="{BB962C8B-B14F-4D97-AF65-F5344CB8AC3E}">
        <p14:creationId xmlns:p14="http://schemas.microsoft.com/office/powerpoint/2010/main" val="4289856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6 </a:t>
            </a:r>
            <a:r>
              <a:rPr lang="mr-IN" dirty="0"/>
              <a:t>–</a:t>
            </a:r>
            <a:r>
              <a:rPr lang="en-US" dirty="0"/>
              <a:t> Current Approach</a:t>
            </a:r>
          </a:p>
        </p:txBody>
      </p:sp>
      <p:sp>
        <p:nvSpPr>
          <p:cNvPr id="3" name="Content Placeholder 2"/>
          <p:cNvSpPr>
            <a:spLocks noGrp="1"/>
          </p:cNvSpPr>
          <p:nvPr>
            <p:ph idx="1"/>
          </p:nvPr>
        </p:nvSpPr>
        <p:spPr/>
        <p:txBody>
          <a:bodyPr/>
          <a:lstStyle/>
          <a:p>
            <a:pPr marL="165100" indent="0">
              <a:buNone/>
            </a:pPr>
            <a:r>
              <a:rPr lang="en-US" dirty="0"/>
              <a:t>Any condition and any </a:t>
            </a:r>
            <a:r>
              <a:rPr lang="en-US" dirty="0" err="1"/>
              <a:t>bodySite</a:t>
            </a:r>
            <a:endParaRPr lang="en-US" dirty="0"/>
          </a:p>
          <a:p>
            <a:pPr marL="1022350" lvl="1" indent="-457200"/>
            <a:r>
              <a:rPr lang="en-US" b="1" dirty="0">
                <a:solidFill>
                  <a:schemeClr val="tx1">
                    <a:lumMod val="65000"/>
                    <a:lumOff val="35000"/>
                  </a:schemeClr>
                </a:solidFill>
              </a:rPr>
              <a:t>code </a:t>
            </a:r>
            <a:r>
              <a:rPr lang="en-US" b="1" dirty="0">
                <a:solidFill>
                  <a:schemeClr val="bg1">
                    <a:lumMod val="75000"/>
                  </a:schemeClr>
                </a:solidFill>
              </a:rPr>
              <a:t>[0..1]</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404684003 </a:t>
            </a:r>
            <a:r>
              <a:rPr lang="en-US" b="1" dirty="0">
                <a:solidFill>
                  <a:srgbClr val="00B0F0"/>
                </a:solidFill>
              </a:rPr>
              <a:t>|</a:t>
            </a:r>
            <a:r>
              <a:rPr lang="en-US" dirty="0">
                <a:solidFill>
                  <a:srgbClr val="0070C0"/>
                </a:solidFill>
              </a:rPr>
              <a:t>Clinical finding</a:t>
            </a:r>
            <a:r>
              <a:rPr lang="en-US" b="1" dirty="0">
                <a:solidFill>
                  <a:srgbClr val="00B0F0"/>
                </a:solidFill>
              </a:rPr>
              <a:t>|</a:t>
            </a:r>
            <a:endParaRPr lang="en-US" b="1" dirty="0"/>
          </a:p>
          <a:p>
            <a:pPr marL="1022350" lvl="1" indent="-457200"/>
            <a:r>
              <a:rPr lang="en-US" b="1" dirty="0" err="1">
                <a:solidFill>
                  <a:schemeClr val="tx1">
                    <a:lumMod val="65000"/>
                    <a:lumOff val="35000"/>
                  </a:schemeClr>
                </a:solidFill>
              </a:rPr>
              <a:t>bodySite</a:t>
            </a:r>
            <a:r>
              <a:rPr lang="en-US" b="1" dirty="0">
                <a:solidFill>
                  <a:schemeClr val="tx1">
                    <a:lumMod val="65000"/>
                    <a:lumOff val="35000"/>
                  </a:schemeClr>
                </a:solidFill>
              </a:rPr>
              <a:t> </a:t>
            </a:r>
            <a:r>
              <a:rPr lang="en-US" b="1" dirty="0">
                <a:solidFill>
                  <a:schemeClr val="bg1">
                    <a:lumMod val="75000"/>
                  </a:schemeClr>
                </a:solidFill>
              </a:rPr>
              <a:t>[0..*]</a:t>
            </a:r>
            <a:r>
              <a:rPr lang="en-US" b="1" dirty="0">
                <a:solidFill>
                  <a:schemeClr val="tx1">
                    <a:lumMod val="65000"/>
                    <a:lumOff val="35000"/>
                  </a:schemeClr>
                </a:solidFill>
              </a:rPr>
              <a:t>:</a:t>
            </a:r>
            <a:r>
              <a:rPr lang="en-US" dirty="0"/>
              <a:t> </a:t>
            </a:r>
            <a:r>
              <a:rPr lang="en-US" dirty="0">
                <a:solidFill>
                  <a:srgbClr val="FF0000"/>
                </a:solidFill>
              </a:rPr>
              <a:t>&lt;</a:t>
            </a:r>
            <a:r>
              <a:rPr lang="en-US" dirty="0"/>
              <a:t> </a:t>
            </a:r>
            <a:r>
              <a:rPr lang="en-US" dirty="0">
                <a:solidFill>
                  <a:schemeClr val="tx1">
                    <a:lumMod val="50000"/>
                    <a:lumOff val="50000"/>
                  </a:schemeClr>
                </a:solidFill>
              </a:rPr>
              <a:t>91723000 </a:t>
            </a:r>
            <a:r>
              <a:rPr lang="en-US" b="1" dirty="0">
                <a:solidFill>
                  <a:srgbClr val="00B0F0"/>
                </a:solidFill>
              </a:rPr>
              <a:t>|</a:t>
            </a:r>
            <a:r>
              <a:rPr lang="en-US" dirty="0">
                <a:solidFill>
                  <a:srgbClr val="0070C0"/>
                </a:solidFill>
              </a:rPr>
              <a:t>Anatomical structure</a:t>
            </a:r>
            <a:r>
              <a:rPr lang="en-US" b="1" dirty="0">
                <a:solidFill>
                  <a:srgbClr val="00B0F0"/>
                </a:solidFill>
              </a:rPr>
              <a:t>|</a:t>
            </a:r>
            <a:endParaRPr lang="en-US" dirty="0"/>
          </a:p>
          <a:p>
            <a:endParaRPr lang="en-US" dirty="0"/>
          </a:p>
        </p:txBody>
      </p:sp>
      <p:sp>
        <p:nvSpPr>
          <p:cNvPr id="4" name="Rectangle 3"/>
          <p:cNvSpPr/>
          <p:nvPr/>
        </p:nvSpPr>
        <p:spPr>
          <a:xfrm>
            <a:off x="2215955" y="3628495"/>
            <a:ext cx="4572000" cy="1754326"/>
          </a:xfrm>
          <a:prstGeom prst="rect">
            <a:avLst/>
          </a:prstGeom>
          <a:solidFill>
            <a:srgbClr val="F3F3FF"/>
          </a:solidFill>
          <a:ln w="38100">
            <a:solidFill>
              <a:srgbClr val="7030A0"/>
            </a:solidFill>
          </a:ln>
        </p:spPr>
        <p:txBody>
          <a:bodyPr>
            <a:spAutoFit/>
          </a:bodyPr>
          <a:lstStyle/>
          <a:p>
            <a:pPr marL="361950" lvl="1"/>
            <a:r>
              <a:rPr lang="en-AU" sz="1800" dirty="0" err="1">
                <a:solidFill>
                  <a:srgbClr val="333333"/>
                </a:solidFill>
                <a:latin typeface="Arial" panose="020B0604020202020204" pitchFamily="34" charset="0"/>
                <a:ea typeface="+mn-ea"/>
                <a:cs typeface="+mn-cs"/>
              </a:rPr>
              <a:t>clinicalStatus</a:t>
            </a:r>
            <a:r>
              <a:rPr lang="en-AU" sz="1800" dirty="0">
                <a:solidFill>
                  <a:srgbClr val="333333"/>
                </a:solidFill>
                <a:latin typeface="Arial" panose="020B0604020202020204" pitchFamily="34" charset="0"/>
                <a:ea typeface="+mn-ea"/>
                <a:cs typeface="+mn-cs"/>
              </a:rPr>
              <a:t> = “active”</a:t>
            </a:r>
          </a:p>
          <a:p>
            <a:pPr marL="361950" lvl="1"/>
            <a:r>
              <a:rPr lang="en-AU" sz="1800" dirty="0" err="1">
                <a:solidFill>
                  <a:srgbClr val="333333"/>
                </a:solidFill>
                <a:latin typeface="Arial" panose="020B0604020202020204" pitchFamily="34" charset="0"/>
                <a:ea typeface="+mn-ea"/>
                <a:cs typeface="+mn-cs"/>
              </a:rPr>
              <a:t>verificationStatus</a:t>
            </a:r>
            <a:r>
              <a:rPr lang="en-AU" sz="1800" dirty="0">
                <a:solidFill>
                  <a:srgbClr val="333333"/>
                </a:solidFill>
                <a:latin typeface="Arial" panose="020B0604020202020204" pitchFamily="34" charset="0"/>
                <a:ea typeface="+mn-ea"/>
                <a:cs typeface="+mn-cs"/>
              </a:rPr>
              <a:t> = “provisional”</a:t>
            </a:r>
          </a:p>
          <a:p>
            <a:pPr marL="361950" lvl="1"/>
            <a:r>
              <a:rPr lang="en-AU" sz="1800" dirty="0">
                <a:solidFill>
                  <a:srgbClr val="333333"/>
                </a:solidFill>
                <a:latin typeface="Arial" panose="020B0604020202020204" pitchFamily="34" charset="0"/>
                <a:ea typeface="+mn-ea"/>
                <a:cs typeface="+mn-cs"/>
              </a:rPr>
              <a:t>severity </a:t>
            </a:r>
            <a:r>
              <a:rPr lang="en-AU" sz="1800" dirty="0" smtClean="0">
                <a:solidFill>
                  <a:srgbClr val="333333"/>
                </a:solidFill>
                <a:latin typeface="Arial" panose="020B0604020202020204" pitchFamily="34" charset="0"/>
                <a:ea typeface="+mn-ea"/>
                <a:cs typeface="+mn-cs"/>
              </a:rPr>
              <a:t>=</a:t>
            </a:r>
            <a:endParaRPr lang="en-AU" sz="1800" dirty="0">
              <a:solidFill>
                <a:srgbClr val="333333"/>
              </a:solidFill>
              <a:latin typeface="Arial" panose="020B0604020202020204" pitchFamily="34" charset="0"/>
              <a:ea typeface="+mn-ea"/>
              <a:cs typeface="+mn-cs"/>
            </a:endParaRPr>
          </a:p>
          <a:p>
            <a:pPr marL="361950" lvl="1"/>
            <a:r>
              <a:rPr lang="en-AU" sz="1800" dirty="0">
                <a:solidFill>
                  <a:srgbClr val="333333"/>
                </a:solidFill>
                <a:latin typeface="Arial" panose="020B0604020202020204" pitchFamily="34" charset="0"/>
                <a:ea typeface="+mn-ea"/>
                <a:cs typeface="+mn-cs"/>
              </a:rPr>
              <a:t>code = </a:t>
            </a:r>
            <a:r>
              <a:rPr lang="en-US" sz="1800" dirty="0" smtClean="0">
                <a:latin typeface="Calibri" panose="020F0502020204030204" pitchFamily="34" charset="0"/>
                <a:ea typeface="MS Mincho"/>
                <a:cs typeface="Arial" panose="020B0604020202020204" pitchFamily="34" charset="0"/>
              </a:rPr>
              <a:t>363353009</a:t>
            </a:r>
            <a:r>
              <a:rPr lang="en-CA" sz="1800" b="1" dirty="0" smtClean="0">
                <a:solidFill>
                  <a:srgbClr val="00B0F0"/>
                </a:solidFill>
                <a:latin typeface="Calibri" panose="020F0502020204030204" pitchFamily="34" charset="0"/>
                <a:ea typeface="MS Mincho"/>
                <a:cs typeface="Arial" panose="020B0604020202020204" pitchFamily="34" charset="0"/>
              </a:rPr>
              <a:t>|</a:t>
            </a:r>
            <a:r>
              <a:rPr lang="en-CA" sz="1800" dirty="0" smtClean="0">
                <a:solidFill>
                  <a:srgbClr val="0070C0"/>
                </a:solidFill>
                <a:latin typeface="Calibri" panose="020F0502020204030204" pitchFamily="34" charset="0"/>
                <a:ea typeface="MS Mincho"/>
                <a:cs typeface="Arial" panose="020B0604020202020204" pitchFamily="34" charset="0"/>
              </a:rPr>
              <a:t>Cancer of gallbladder</a:t>
            </a:r>
            <a:r>
              <a:rPr lang="en-CA" sz="1800" b="1" dirty="0" smtClean="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err="1">
                <a:solidFill>
                  <a:srgbClr val="333333"/>
                </a:solidFill>
                <a:latin typeface="Arial" panose="020B0604020202020204" pitchFamily="34" charset="0"/>
                <a:ea typeface="+mn-ea"/>
                <a:cs typeface="+mn-cs"/>
              </a:rPr>
              <a:t>bodySite</a:t>
            </a:r>
            <a:r>
              <a:rPr lang="en-AU" sz="1800" dirty="0">
                <a:solidFill>
                  <a:srgbClr val="333333"/>
                </a:solidFill>
                <a:latin typeface="Arial" panose="020B0604020202020204" pitchFamily="34" charset="0"/>
                <a:ea typeface="+mn-ea"/>
                <a:cs typeface="+mn-cs"/>
              </a:rPr>
              <a:t> </a:t>
            </a:r>
            <a:r>
              <a:rPr lang="en-AU" sz="1800" dirty="0" smtClean="0">
                <a:solidFill>
                  <a:srgbClr val="333333"/>
                </a:solidFill>
                <a:latin typeface="Arial" panose="020B0604020202020204" pitchFamily="34" charset="0"/>
                <a:ea typeface="+mn-ea"/>
                <a:cs typeface="+mn-cs"/>
              </a:rPr>
              <a:t>= </a:t>
            </a:r>
            <a:r>
              <a:rPr lang="fi-FI" sz="1800" dirty="0" smtClean="0">
                <a:latin typeface="Calibri" panose="020F0502020204030204" pitchFamily="34" charset="0"/>
                <a:ea typeface="MS Mincho"/>
                <a:cs typeface="Arial" panose="020B0604020202020204" pitchFamily="34" charset="0"/>
              </a:rPr>
              <a:t>10200004</a:t>
            </a:r>
            <a:r>
              <a:rPr lang="en-CA" sz="1800" b="1" dirty="0" smtClean="0">
                <a:solidFill>
                  <a:srgbClr val="00B0F0"/>
                </a:solidFill>
                <a:latin typeface="Calibri" panose="020F0502020204030204" pitchFamily="34" charset="0"/>
                <a:ea typeface="MS Mincho"/>
                <a:cs typeface="Arial" panose="020B0604020202020204" pitchFamily="34" charset="0"/>
              </a:rPr>
              <a:t>|</a:t>
            </a:r>
            <a:r>
              <a:rPr lang="en-CA" sz="1800" dirty="0" smtClean="0">
                <a:solidFill>
                  <a:srgbClr val="0070C0"/>
                </a:solidFill>
                <a:latin typeface="Calibri" panose="020F0502020204030204" pitchFamily="34" charset="0"/>
                <a:ea typeface="MS Mincho"/>
                <a:cs typeface="Arial" panose="020B0604020202020204" pitchFamily="34" charset="0"/>
              </a:rPr>
              <a:t>Liver structure</a:t>
            </a:r>
            <a:r>
              <a:rPr lang="en-CA" sz="1800" b="1" dirty="0" smtClean="0">
                <a:solidFill>
                  <a:srgbClr val="00B0F0"/>
                </a:solidFill>
                <a:latin typeface="Calibri" panose="020F0502020204030204" pitchFamily="34" charset="0"/>
                <a:ea typeface="MS Mincho"/>
                <a:cs typeface="Arial" panose="020B0604020202020204" pitchFamily="34" charset="0"/>
              </a:rPr>
              <a:t>|</a:t>
            </a:r>
            <a:endParaRPr lang="en-AU" sz="1800" dirty="0">
              <a:latin typeface="Calibri" panose="020F0502020204030204" pitchFamily="34" charset="0"/>
              <a:ea typeface="MS Mincho"/>
              <a:cs typeface="Arial" panose="020B0604020202020204" pitchFamily="34" charset="0"/>
            </a:endParaRPr>
          </a:p>
          <a:p>
            <a:pPr marL="361950" lvl="1"/>
            <a:r>
              <a:rPr lang="en-AU" sz="1800" dirty="0">
                <a:solidFill>
                  <a:srgbClr val="333333"/>
                </a:solidFill>
                <a:latin typeface="Arial" panose="020B0604020202020204" pitchFamily="34" charset="0"/>
                <a:ea typeface="+mn-ea"/>
                <a:cs typeface="+mn-cs"/>
              </a:rPr>
              <a:t>subject = </a:t>
            </a:r>
            <a:r>
              <a:rPr lang="en-AU" sz="1800" dirty="0">
                <a:solidFill>
                  <a:srgbClr val="FFFFFF">
                    <a:lumMod val="50000"/>
                  </a:srgbClr>
                </a:solidFill>
                <a:latin typeface="Arial" panose="020B0604020202020204" pitchFamily="34" charset="0"/>
                <a:ea typeface="+mn-ea"/>
                <a:cs typeface="+mn-cs"/>
              </a:rPr>
              <a:t>&lt;Patient&gt;</a:t>
            </a:r>
          </a:p>
        </p:txBody>
      </p:sp>
      <p:sp>
        <p:nvSpPr>
          <p:cNvPr id="5" name="Rectangle 4"/>
          <p:cNvSpPr/>
          <p:nvPr/>
        </p:nvSpPr>
        <p:spPr>
          <a:xfrm>
            <a:off x="2553579" y="4477625"/>
            <a:ext cx="4118351" cy="5941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115880" y="3228385"/>
            <a:ext cx="2147776" cy="400110"/>
          </a:xfrm>
          <a:prstGeom prst="rect">
            <a:avLst/>
          </a:prstGeom>
          <a:noFill/>
        </p:spPr>
        <p:txBody>
          <a:bodyPr wrap="square" rtlCol="0">
            <a:spAutoFit/>
          </a:bodyPr>
          <a:lstStyle/>
          <a:p>
            <a:r>
              <a:rPr lang="en-US" sz="2000" b="1" dirty="0" smtClean="0">
                <a:solidFill>
                  <a:srgbClr val="7030A0"/>
                </a:solidFill>
              </a:rPr>
              <a:t>Condition</a:t>
            </a:r>
            <a:endParaRPr lang="en-US" sz="2000" b="1" dirty="0">
              <a:solidFill>
                <a:srgbClr val="7030A0"/>
              </a:solidFill>
            </a:endParaRPr>
          </a:p>
        </p:txBody>
      </p:sp>
    </p:spTree>
    <p:extLst>
      <p:ext uri="{BB962C8B-B14F-4D97-AF65-F5344CB8AC3E}">
        <p14:creationId xmlns:p14="http://schemas.microsoft.com/office/powerpoint/2010/main" val="8596031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for Handling Semantic Overlap</a:t>
            </a:r>
            <a:endParaRPr lang="en-US" dirty="0"/>
          </a:p>
        </p:txBody>
      </p:sp>
      <p:sp>
        <p:nvSpPr>
          <p:cNvPr id="3" name="Content Placeholder 2"/>
          <p:cNvSpPr>
            <a:spLocks noGrp="1"/>
          </p:cNvSpPr>
          <p:nvPr>
            <p:ph idx="1"/>
          </p:nvPr>
        </p:nvSpPr>
        <p:spPr>
          <a:xfrm>
            <a:off x="457200" y="1428736"/>
            <a:ext cx="8341360" cy="5000660"/>
          </a:xfrm>
        </p:spPr>
        <p:txBody>
          <a:bodyPr/>
          <a:lstStyle/>
          <a:p>
            <a:r>
              <a:rPr lang="en-US" dirty="0" smtClean="0"/>
              <a:t>The following options could be considered to handle the semantic overlap between Condition code and </a:t>
            </a:r>
            <a:r>
              <a:rPr lang="en-US" dirty="0" err="1" smtClean="0"/>
              <a:t>bodySite</a:t>
            </a:r>
            <a:endParaRPr lang="en-US" dirty="0"/>
          </a:p>
          <a:p>
            <a:pPr marL="1022350" lvl="1" indent="-457200">
              <a:buFont typeface="+mj-lt"/>
              <a:buAutoNum type="arabicPeriod"/>
            </a:pPr>
            <a:r>
              <a:rPr lang="en-US" dirty="0" smtClean="0"/>
              <a:t>Restrict </a:t>
            </a:r>
            <a:r>
              <a:rPr lang="en-US" dirty="0" err="1" smtClean="0"/>
              <a:t>bodySite</a:t>
            </a:r>
            <a:r>
              <a:rPr lang="en-US" dirty="0" smtClean="0"/>
              <a:t> to [0..0] and require finding site in code</a:t>
            </a:r>
          </a:p>
          <a:p>
            <a:pPr marL="1022350" lvl="1" indent="-457200">
              <a:buFont typeface="+mj-lt"/>
              <a:buAutoNum type="arabicPeriod"/>
            </a:pPr>
            <a:r>
              <a:rPr lang="en-US" dirty="0" err="1" smtClean="0"/>
              <a:t>BodySite</a:t>
            </a:r>
            <a:r>
              <a:rPr lang="en-US" dirty="0" smtClean="0"/>
              <a:t> can only be populated if code has no finding site</a:t>
            </a:r>
          </a:p>
          <a:p>
            <a:pPr marL="1022350" lvl="1" indent="-457200">
              <a:buFont typeface="+mj-lt"/>
              <a:buAutoNum type="arabicPeriod"/>
            </a:pPr>
            <a:r>
              <a:rPr lang="en-US" dirty="0" err="1"/>
              <a:t>BodySite</a:t>
            </a:r>
            <a:r>
              <a:rPr lang="en-US" dirty="0"/>
              <a:t> (if exists) must be a specialization of finding site</a:t>
            </a:r>
          </a:p>
          <a:p>
            <a:pPr marL="1022350" lvl="1" indent="-457200">
              <a:buFont typeface="+mj-lt"/>
              <a:buAutoNum type="arabicPeriod"/>
            </a:pPr>
            <a:r>
              <a:rPr lang="en-US" dirty="0" err="1"/>
              <a:t>BodySite</a:t>
            </a:r>
            <a:r>
              <a:rPr lang="en-US" dirty="0"/>
              <a:t> must always be a specialization or self of finding site</a:t>
            </a:r>
          </a:p>
          <a:p>
            <a:pPr marL="1022350" lvl="1" indent="-457200">
              <a:buFont typeface="+mj-lt"/>
              <a:buAutoNum type="arabicPeriod"/>
            </a:pPr>
            <a:r>
              <a:rPr lang="en-US" strike="sngStrike" dirty="0" smtClean="0"/>
              <a:t>Only allow conditions with no finding sites and include </a:t>
            </a:r>
            <a:r>
              <a:rPr lang="en-US" strike="sngStrike" dirty="0" err="1" smtClean="0"/>
              <a:t>bodySite</a:t>
            </a:r>
            <a:endParaRPr lang="en-US" strike="sngStrike" dirty="0" smtClean="0"/>
          </a:p>
          <a:p>
            <a:pPr marL="1022350" lvl="1" indent="-457200">
              <a:buFont typeface="+mj-lt"/>
              <a:buAutoNum type="arabicPeriod"/>
            </a:pPr>
            <a:r>
              <a:rPr lang="en-US" dirty="0" smtClean="0"/>
              <a:t>Any condition and any </a:t>
            </a:r>
            <a:r>
              <a:rPr lang="en-US" dirty="0" err="1" smtClean="0"/>
              <a:t>bodySite</a:t>
            </a:r>
            <a:endParaRPr lang="en-US" dirty="0" smtClean="0"/>
          </a:p>
        </p:txBody>
      </p:sp>
    </p:spTree>
    <p:extLst>
      <p:ext uri="{BB962C8B-B14F-4D97-AF65-F5344CB8AC3E}">
        <p14:creationId xmlns:p14="http://schemas.microsoft.com/office/powerpoint/2010/main" val="180470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AU" b="1" dirty="0" smtClean="0">
                <a:latin typeface="+mj-lt"/>
              </a:rPr>
              <a:t>Welcome and Introductions</a:t>
            </a:r>
            <a:endParaRPr lang="en-US" b="1" dirty="0">
              <a:latin typeface="+mj-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2194" y="2118360"/>
            <a:ext cx="3742518" cy="4272280"/>
          </a:xfrm>
          <a:prstGeom prst="rect">
            <a:avLst/>
          </a:prstGeom>
        </p:spPr>
      </p:pic>
    </p:spTree>
    <p:custDataLst>
      <p:tags r:id="rId1"/>
    </p:custDataLst>
    <p:extLst>
      <p:ext uri="{BB962C8B-B14F-4D97-AF65-F5344CB8AC3E}">
        <p14:creationId xmlns:p14="http://schemas.microsoft.com/office/powerpoint/2010/main" val="5414548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AU" b="1" dirty="0" smtClean="0">
                <a:latin typeface="+mj-lt"/>
              </a:rPr>
              <a:t>Progress Existing Work</a:t>
            </a:r>
            <a:endParaRPr lang="en-US" b="1" dirty="0">
              <a:latin typeface="+mj-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6854" y="2062479"/>
            <a:ext cx="3702646" cy="4137035"/>
          </a:xfrm>
          <a:prstGeom prst="rect">
            <a:avLst/>
          </a:prstGeom>
        </p:spPr>
      </p:pic>
    </p:spTree>
    <p:custDataLst>
      <p:tags r:id="rId1"/>
    </p:custDataLst>
    <p:extLst>
      <p:ext uri="{BB962C8B-B14F-4D97-AF65-F5344CB8AC3E}">
        <p14:creationId xmlns:p14="http://schemas.microsoft.com/office/powerpoint/2010/main" val="1026258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Progress Existing Work</a:t>
            </a:r>
            <a:endParaRPr lang="en-US" dirty="0"/>
          </a:p>
        </p:txBody>
      </p:sp>
      <p:sp>
        <p:nvSpPr>
          <p:cNvPr id="6" name="Content Placeholder 5"/>
          <p:cNvSpPr>
            <a:spLocks noGrp="1"/>
          </p:cNvSpPr>
          <p:nvPr>
            <p:ph idx="1"/>
          </p:nvPr>
        </p:nvSpPr>
        <p:spPr/>
        <p:txBody>
          <a:bodyPr/>
          <a:lstStyle/>
          <a:p>
            <a:r>
              <a:rPr lang="en-US" dirty="0"/>
              <a:t>SNOMED Members</a:t>
            </a:r>
          </a:p>
          <a:p>
            <a:pPr lvl="1"/>
            <a:r>
              <a:rPr lang="en-US" dirty="0"/>
              <a:t>As discussed</a:t>
            </a:r>
          </a:p>
          <a:p>
            <a:r>
              <a:rPr lang="en-US" dirty="0"/>
              <a:t>HL7 International</a:t>
            </a:r>
          </a:p>
          <a:p>
            <a:pPr lvl="1"/>
            <a:r>
              <a:rPr lang="en-US" dirty="0" err="1"/>
              <a:t>TermInfo</a:t>
            </a:r>
            <a:r>
              <a:rPr lang="en-US" dirty="0"/>
              <a:t>: Observation</a:t>
            </a:r>
          </a:p>
          <a:p>
            <a:pPr lvl="1"/>
            <a:r>
              <a:rPr lang="en-US" dirty="0">
                <a:hlinkClick r:id="rId2"/>
              </a:rPr>
              <a:t>https://github.com/FHIR/snomed-ig</a:t>
            </a:r>
            <a:r>
              <a:rPr lang="en-US" dirty="0"/>
              <a:t> </a:t>
            </a:r>
          </a:p>
          <a:p>
            <a:r>
              <a:rPr lang="en-US" dirty="0" smtClean="0"/>
              <a:t>SNOMED International</a:t>
            </a:r>
          </a:p>
          <a:p>
            <a:pPr lvl="1"/>
            <a:r>
              <a:rPr lang="en-US" dirty="0" smtClean="0"/>
              <a:t>Condition</a:t>
            </a:r>
          </a:p>
          <a:p>
            <a:pPr lvl="1"/>
            <a:r>
              <a:rPr lang="en-US" dirty="0" smtClean="0"/>
              <a:t>Allergy Intolerance</a:t>
            </a:r>
          </a:p>
          <a:p>
            <a:pPr lvl="1"/>
            <a:r>
              <a:rPr lang="en-US" dirty="0" smtClean="0"/>
              <a:t>Procedure</a:t>
            </a:r>
          </a:p>
          <a:p>
            <a:pPr lvl="1"/>
            <a:r>
              <a:rPr lang="en-US" dirty="0" smtClean="0"/>
              <a:t>Goal</a:t>
            </a:r>
          </a:p>
          <a:p>
            <a:pPr lvl="1"/>
            <a:r>
              <a:rPr lang="en-US" dirty="0" smtClean="0"/>
              <a:t>Observation</a:t>
            </a:r>
          </a:p>
          <a:p>
            <a:pPr lvl="1"/>
            <a:r>
              <a:rPr lang="en-US" dirty="0" smtClean="0"/>
              <a:t>Family Member History</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5068" y="1800875"/>
            <a:ext cx="3060822" cy="4452105"/>
          </a:xfrm>
          <a:prstGeom prst="rect">
            <a:avLst/>
          </a:prstGeom>
        </p:spPr>
      </p:pic>
    </p:spTree>
    <p:extLst>
      <p:ext uri="{BB962C8B-B14F-4D97-AF65-F5344CB8AC3E}">
        <p14:creationId xmlns:p14="http://schemas.microsoft.com/office/powerpoint/2010/main" val="13212227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AU" b="1" dirty="0" smtClean="0">
                <a:latin typeface="+mj-lt"/>
              </a:rPr>
              <a:t>Next Steps</a:t>
            </a:r>
            <a:endParaRPr lang="en-US" b="1" dirty="0">
              <a:latin typeface="+mj-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2754" y="2133600"/>
            <a:ext cx="4070555" cy="4070555"/>
          </a:xfrm>
          <a:prstGeom prst="rect">
            <a:avLst/>
          </a:prstGeom>
        </p:spPr>
      </p:pic>
    </p:spTree>
    <p:custDataLst>
      <p:tags r:id="rId1"/>
    </p:custDataLst>
    <p:extLst>
      <p:ext uri="{BB962C8B-B14F-4D97-AF65-F5344CB8AC3E}">
        <p14:creationId xmlns:p14="http://schemas.microsoft.com/office/powerpoint/2010/main" val="13497673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Next Steps</a:t>
            </a:r>
            <a:endParaRPr lang="en-US" dirty="0"/>
          </a:p>
        </p:txBody>
      </p:sp>
      <p:sp>
        <p:nvSpPr>
          <p:cNvPr id="6" name="Content Placeholder 5"/>
          <p:cNvSpPr>
            <a:spLocks noGrp="1"/>
          </p:cNvSpPr>
          <p:nvPr>
            <p:ph idx="1"/>
          </p:nvPr>
        </p:nvSpPr>
        <p:spPr/>
        <p:txBody>
          <a:bodyPr/>
          <a:lstStyle/>
          <a:p>
            <a:r>
              <a:rPr lang="en-US" dirty="0" smtClean="0"/>
              <a:t>Collaboration mechanisms</a:t>
            </a:r>
          </a:p>
          <a:p>
            <a:pPr lvl="1"/>
            <a:r>
              <a:rPr lang="en-US" dirty="0" smtClean="0"/>
              <a:t>‘SNOMED on FHIR’ Confluence space </a:t>
            </a:r>
            <a:r>
              <a:rPr lang="mr-IN" dirty="0" smtClean="0"/>
              <a:t>–</a:t>
            </a:r>
            <a:r>
              <a:rPr lang="en-US" dirty="0" smtClean="0"/>
              <a:t> </a:t>
            </a:r>
            <a:r>
              <a:rPr lang="en-US" dirty="0" smtClean="0">
                <a:hlinkClick r:id="rId2"/>
              </a:rPr>
              <a:t>http://snomed.org/fhir</a:t>
            </a:r>
            <a:r>
              <a:rPr lang="en-US" dirty="0" smtClean="0"/>
              <a:t> </a:t>
            </a:r>
          </a:p>
          <a:p>
            <a:pPr lvl="1"/>
            <a:r>
              <a:rPr lang="en-US" dirty="0" err="1" smtClean="0"/>
              <a:t>Snomed-fhir</a:t>
            </a:r>
            <a:r>
              <a:rPr lang="en-US" dirty="0" smtClean="0"/>
              <a:t> </a:t>
            </a:r>
            <a:r>
              <a:rPr lang="en-US" dirty="0" err="1" smtClean="0"/>
              <a:t>SnoChat</a:t>
            </a:r>
            <a:r>
              <a:rPr lang="en-US" dirty="0" smtClean="0"/>
              <a:t> channel </a:t>
            </a:r>
            <a:r>
              <a:rPr lang="mr-IN" dirty="0" smtClean="0"/>
              <a:t>–</a:t>
            </a:r>
            <a:r>
              <a:rPr lang="en-US" dirty="0" smtClean="0"/>
              <a:t> </a:t>
            </a:r>
            <a:r>
              <a:rPr lang="en-US" dirty="0" smtClean="0">
                <a:hlinkClick r:id="rId3"/>
              </a:rPr>
              <a:t>https://chat.snomedtools.org</a:t>
            </a:r>
            <a:r>
              <a:rPr lang="en-US" dirty="0" smtClean="0"/>
              <a:t> </a:t>
            </a:r>
          </a:p>
          <a:p>
            <a:pPr lvl="1"/>
            <a:r>
              <a:rPr lang="en-US" dirty="0" smtClean="0"/>
              <a:t>Snomedhl7 Zoom </a:t>
            </a:r>
            <a:r>
              <a:rPr lang="mr-IN" dirty="0" smtClean="0"/>
              <a:t>–</a:t>
            </a:r>
            <a:r>
              <a:rPr lang="en-US" dirty="0" smtClean="0"/>
              <a:t> </a:t>
            </a:r>
            <a:r>
              <a:rPr lang="en-US" dirty="0" smtClean="0">
                <a:hlinkClick r:id="rId4"/>
              </a:rPr>
              <a:t>https://snomed.zoom.us/my/snomedhl7</a:t>
            </a:r>
            <a:r>
              <a:rPr lang="en-US" dirty="0" smtClean="0"/>
              <a:t> </a:t>
            </a:r>
          </a:p>
          <a:p>
            <a:r>
              <a:rPr lang="en-US" dirty="0" smtClean="0"/>
              <a:t>Meetings</a:t>
            </a:r>
          </a:p>
          <a:p>
            <a:pPr lvl="1"/>
            <a:r>
              <a:rPr lang="en-US" dirty="0" smtClean="0"/>
              <a:t>Tuesday 20:00 UTC - </a:t>
            </a:r>
            <a:r>
              <a:rPr lang="en-US" dirty="0">
                <a:hlinkClick r:id="rId4"/>
              </a:rPr>
              <a:t>https://</a:t>
            </a:r>
            <a:r>
              <a:rPr lang="en-US" dirty="0" smtClean="0">
                <a:hlinkClick r:id="rId4"/>
              </a:rPr>
              <a:t>snomed.zoom.us/my/snomedhl7</a:t>
            </a:r>
            <a:r>
              <a:rPr lang="en-US" dirty="0" smtClean="0"/>
              <a:t> </a:t>
            </a:r>
            <a:endParaRPr lang="en-US" dirty="0" smtClean="0"/>
          </a:p>
          <a:p>
            <a:r>
              <a:rPr lang="en-US" dirty="0" smtClean="0"/>
              <a:t>Please email </a:t>
            </a:r>
            <a:r>
              <a:rPr lang="en-US" dirty="0" smtClean="0">
                <a:hlinkClick r:id="rId5"/>
              </a:rPr>
              <a:t>lbi@snomed</a:t>
            </a:r>
            <a:r>
              <a:rPr lang="en-US" dirty="0" smtClean="0">
                <a:hlinkClick r:id="rId5"/>
              </a:rPr>
              <a:t>.org</a:t>
            </a:r>
            <a:r>
              <a:rPr lang="en-US" dirty="0" smtClean="0"/>
              <a:t> with a link to national FHIR materials that may be shared with other Members</a:t>
            </a:r>
            <a:endParaRPr lang="en-US" dirty="0"/>
          </a:p>
        </p:txBody>
      </p:sp>
      <p:sp>
        <p:nvSpPr>
          <p:cNvPr id="4" name="Slide Number Placeholder 3"/>
          <p:cNvSpPr>
            <a:spLocks noGrp="1"/>
          </p:cNvSpPr>
          <p:nvPr>
            <p:ph type="sldNum" sz="quarter" idx="4294967295"/>
          </p:nvPr>
        </p:nvSpPr>
        <p:spPr>
          <a:xfrm>
            <a:off x="8039100" y="6429375"/>
            <a:ext cx="1104900" cy="292100"/>
          </a:xfrm>
          <a:prstGeom prst="rect">
            <a:avLst/>
          </a:prstGeom>
        </p:spPr>
        <p:txBody>
          <a:bodyPr/>
          <a:lstStyle/>
          <a:p>
            <a:fld id="{E72A2698-25A6-BB44-BDF3-496AA86874BD}" type="slidenum">
              <a:rPr lang="en-US" smtClean="0"/>
              <a:pPr/>
              <a:t>33</a:t>
            </a:fld>
            <a:endParaRPr lang="en-US"/>
          </a:p>
        </p:txBody>
      </p:sp>
    </p:spTree>
    <p:extLst>
      <p:ext uri="{BB962C8B-B14F-4D97-AF65-F5344CB8AC3E}">
        <p14:creationId xmlns:p14="http://schemas.microsoft.com/office/powerpoint/2010/main" val="16914314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lstStyle/>
          <a:p>
            <a:r>
              <a:rPr lang="en-AU" dirty="0" smtClean="0"/>
              <a:t>Questions </a:t>
            </a:r>
            <a:br>
              <a:rPr lang="en-AU" dirty="0" smtClean="0"/>
            </a:br>
            <a:r>
              <a:rPr lang="en-AU" dirty="0" smtClean="0"/>
              <a:t>and </a:t>
            </a:r>
            <a:br>
              <a:rPr lang="en-AU" dirty="0" smtClean="0"/>
            </a:br>
            <a:r>
              <a:rPr lang="en-AU" dirty="0" smtClean="0"/>
              <a:t>Discussions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7453" y="2120471"/>
            <a:ext cx="4660558" cy="4077988"/>
          </a:xfrm>
          <a:prstGeom prst="rect">
            <a:avLst/>
          </a:prstGeom>
        </p:spPr>
      </p:pic>
    </p:spTree>
    <p:custDataLst>
      <p:tags r:id="rId1"/>
    </p:custDataLst>
    <p:extLst>
      <p:ext uri="{BB962C8B-B14F-4D97-AF65-F5344CB8AC3E}">
        <p14:creationId xmlns:p14="http://schemas.microsoft.com/office/powerpoint/2010/main" val="13180588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AU" b="1" dirty="0" smtClean="0">
                <a:latin typeface="+mj-lt"/>
              </a:rPr>
              <a:t>Review Existing and </a:t>
            </a:r>
            <a:br>
              <a:rPr lang="en-AU" b="1" dirty="0" smtClean="0">
                <a:latin typeface="+mj-lt"/>
              </a:rPr>
            </a:br>
            <a:r>
              <a:rPr lang="en-AU" b="1" dirty="0" smtClean="0">
                <a:latin typeface="+mj-lt"/>
              </a:rPr>
              <a:t>Planned Work</a:t>
            </a:r>
            <a:br>
              <a:rPr lang="en-AU" b="1" dirty="0" smtClean="0">
                <a:latin typeface="+mj-lt"/>
              </a:rPr>
            </a:br>
            <a:r>
              <a:rPr lang="en-AU" sz="2800" b="0" dirty="0" smtClean="0">
                <a:latin typeface="+mj-lt"/>
              </a:rPr>
              <a:t>Members</a:t>
            </a:r>
            <a:br>
              <a:rPr lang="en-AU" sz="2800" b="0" dirty="0" smtClean="0">
                <a:latin typeface="+mj-lt"/>
              </a:rPr>
            </a:br>
            <a:r>
              <a:rPr lang="en-AU" sz="2800" b="0" dirty="0" smtClean="0">
                <a:latin typeface="+mj-lt"/>
              </a:rPr>
              <a:t>HL7 International</a:t>
            </a:r>
            <a:br>
              <a:rPr lang="en-AU" sz="2800" b="0" dirty="0" smtClean="0">
                <a:latin typeface="+mj-lt"/>
              </a:rPr>
            </a:br>
            <a:r>
              <a:rPr lang="en-AU" sz="2800" b="0" dirty="0" smtClean="0">
                <a:latin typeface="+mj-lt"/>
              </a:rPr>
              <a:t>SNOMED International</a:t>
            </a:r>
            <a:endParaRPr lang="en-US" b="0" dirty="0">
              <a:latin typeface="+mj-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6854" y="2062479"/>
            <a:ext cx="3702646" cy="4137035"/>
          </a:xfrm>
          <a:prstGeom prst="rect">
            <a:avLst/>
          </a:prstGeom>
        </p:spPr>
      </p:pic>
    </p:spTree>
    <p:custDataLst>
      <p:tags r:id="rId1"/>
    </p:custDataLst>
    <p:extLst>
      <p:ext uri="{BB962C8B-B14F-4D97-AF65-F5344CB8AC3E}">
        <p14:creationId xmlns:p14="http://schemas.microsoft.com/office/powerpoint/2010/main" val="8141085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IHTSDO HL7 Collaborations</a:t>
            </a:r>
            <a:endParaRPr lang="en-US" dirty="0"/>
          </a:p>
        </p:txBody>
      </p:sp>
      <p:sp>
        <p:nvSpPr>
          <p:cNvPr id="3" name="Content Placeholder 2"/>
          <p:cNvSpPr>
            <a:spLocks noGrp="1"/>
          </p:cNvSpPr>
          <p:nvPr>
            <p:ph idx="1"/>
          </p:nvPr>
        </p:nvSpPr>
        <p:spPr/>
        <p:txBody>
          <a:bodyPr/>
          <a:lstStyle/>
          <a:p>
            <a:r>
              <a:rPr lang="en-AU" sz="2000" dirty="0" smtClean="0"/>
              <a:t>SNOMED CT FHIR Terminology Binding Collaboration (2015-2016)</a:t>
            </a:r>
          </a:p>
          <a:p>
            <a:pPr lvl="1"/>
            <a:r>
              <a:rPr lang="en-AU" dirty="0" smtClean="0"/>
              <a:t>Purpose</a:t>
            </a:r>
          </a:p>
          <a:p>
            <a:pPr lvl="2"/>
            <a:r>
              <a:rPr lang="en-AU" dirty="0" smtClean="0"/>
              <a:t>For IHTSDO to provide SNOMED CT expert input to assist HL7 International with its efforts to ensure the quality and appropriateness of the use of SNOMED CT in value sets and bindings specified for use in international FHIR resources</a:t>
            </a:r>
          </a:p>
          <a:p>
            <a:pPr lvl="1"/>
            <a:r>
              <a:rPr lang="en-AU" dirty="0" smtClean="0"/>
              <a:t>Phase 1 – Development of approach (Apr to Dec 2015)</a:t>
            </a:r>
          </a:p>
          <a:p>
            <a:pPr marL="1435100" lvl="2" indent="-457200">
              <a:buFont typeface="+mj-lt"/>
              <a:buAutoNum type="alphaLcParenR"/>
            </a:pPr>
            <a:r>
              <a:rPr lang="en-AU" dirty="0" smtClean="0"/>
              <a:t>Model meaning binding approach for Condition resource</a:t>
            </a:r>
          </a:p>
          <a:p>
            <a:pPr marL="1435100" lvl="2" indent="-457200">
              <a:buFont typeface="+mj-lt"/>
              <a:buAutoNum type="alphaLcParenR"/>
            </a:pPr>
            <a:r>
              <a:rPr lang="en-AU" dirty="0" smtClean="0"/>
              <a:t>Value set review process for SNOMED CT value sets</a:t>
            </a:r>
          </a:p>
          <a:p>
            <a:pPr lvl="1"/>
            <a:r>
              <a:rPr lang="en-AU" dirty="0" smtClean="0"/>
              <a:t>Phase 2 – Testing of approach (Jan 2015 to Sep 2016)</a:t>
            </a:r>
          </a:p>
          <a:p>
            <a:pPr marL="1435100" lvl="2" indent="-457200">
              <a:buFont typeface="+mj-lt"/>
              <a:buAutoNum type="alphaLcParenR"/>
            </a:pPr>
            <a:r>
              <a:rPr lang="en-AU" dirty="0" smtClean="0"/>
              <a:t>Model meaning binding for a selection of resources</a:t>
            </a:r>
          </a:p>
          <a:p>
            <a:pPr marL="1435100" lvl="2" indent="-457200">
              <a:buFont typeface="+mj-lt"/>
              <a:buAutoNum type="alphaLcParenR"/>
            </a:pPr>
            <a:r>
              <a:rPr lang="en-AU" dirty="0" smtClean="0"/>
              <a:t>Value set view process tested on these resources</a:t>
            </a:r>
          </a:p>
          <a:p>
            <a:pPr lvl="1"/>
            <a:r>
              <a:rPr lang="en-AU" dirty="0" smtClean="0"/>
              <a:t>Phase 3 – Adoption of approach (Oct 2016 onwards)</a:t>
            </a:r>
          </a:p>
          <a:p>
            <a:pPr lvl="2"/>
            <a:r>
              <a:rPr lang="en-AU" dirty="0" smtClean="0"/>
              <a:t>HL7 to use approaches developed for remaining resources</a:t>
            </a:r>
            <a:endParaRPr lang="en-US" dirty="0"/>
          </a:p>
        </p:txBody>
      </p:sp>
    </p:spTree>
    <p:custDataLst>
      <p:tags r:id="rId1"/>
    </p:custDataLst>
    <p:extLst>
      <p:ext uri="{BB962C8B-B14F-4D97-AF65-F5344CB8AC3E}">
        <p14:creationId xmlns:p14="http://schemas.microsoft.com/office/powerpoint/2010/main" val="14072837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HL7 FHIR Priority Use Cases</a:t>
            </a:r>
            <a:r>
              <a:rPr lang="en-AU" baseline="30000" dirty="0" smtClean="0"/>
              <a:t>1</a:t>
            </a:r>
            <a:endParaRPr lang="en-US" baseline="30000" dirty="0"/>
          </a:p>
        </p:txBody>
      </p:sp>
      <p:sp>
        <p:nvSpPr>
          <p:cNvPr id="3" name="Content Placeholder 2"/>
          <p:cNvSpPr>
            <a:spLocks noGrp="1"/>
          </p:cNvSpPr>
          <p:nvPr>
            <p:ph idx="1"/>
          </p:nvPr>
        </p:nvSpPr>
        <p:spPr/>
        <p:txBody>
          <a:bodyPr/>
          <a:lstStyle/>
          <a:p>
            <a:pPr marL="586741" indent="-457200">
              <a:buFont typeface="+mj-lt"/>
              <a:buAutoNum type="arabicPeriod"/>
            </a:pPr>
            <a:r>
              <a:rPr lang="en-AU" dirty="0" smtClean="0"/>
              <a:t>Quality checking FHIR models</a:t>
            </a:r>
          </a:p>
          <a:p>
            <a:pPr marL="986791" lvl="1" indent="-457200"/>
            <a:r>
              <a:rPr lang="en-AU" dirty="0" smtClean="0"/>
              <a:t>Checking for missing qualifiers or inappropriate qualifiers</a:t>
            </a:r>
          </a:p>
          <a:p>
            <a:pPr marL="586741" indent="-457200">
              <a:buFont typeface="+mj-lt"/>
              <a:buAutoNum type="arabicPeriod"/>
            </a:pPr>
            <a:r>
              <a:rPr lang="en-AU" dirty="0" smtClean="0"/>
              <a:t>Semantic checking of data instances</a:t>
            </a:r>
          </a:p>
          <a:p>
            <a:pPr marL="986791" lvl="1" indent="-457200"/>
            <a:r>
              <a:rPr lang="en-AU" dirty="0" smtClean="0"/>
              <a:t>E.g.: Code = </a:t>
            </a:r>
            <a:r>
              <a:rPr lang="en-AU" b="1" dirty="0" smtClean="0">
                <a:solidFill>
                  <a:srgbClr val="00B0F0"/>
                </a:solidFill>
              </a:rPr>
              <a:t>|</a:t>
            </a:r>
            <a:r>
              <a:rPr lang="en-AU" dirty="0" smtClean="0"/>
              <a:t>Fracture of femur</a:t>
            </a:r>
            <a:r>
              <a:rPr lang="en-AU" b="1" dirty="0" smtClean="0">
                <a:solidFill>
                  <a:srgbClr val="00B0F0"/>
                </a:solidFill>
              </a:rPr>
              <a:t>|</a:t>
            </a:r>
            <a:r>
              <a:rPr lang="en-AU" dirty="0" smtClean="0"/>
              <a:t>, Body site = |</a:t>
            </a:r>
            <a:r>
              <a:rPr lang="en-AU" dirty="0" err="1" smtClean="0"/>
              <a:t>Humerus</a:t>
            </a:r>
            <a:r>
              <a:rPr lang="en-AU" dirty="0" smtClean="0"/>
              <a:t>|</a:t>
            </a:r>
          </a:p>
          <a:p>
            <a:pPr marL="586741" indent="-457200">
              <a:buFont typeface="+mj-lt"/>
              <a:buAutoNum type="arabicPeriod"/>
            </a:pPr>
            <a:r>
              <a:rPr lang="en-AU" dirty="0" smtClean="0"/>
              <a:t>Composing/decomposing expressions</a:t>
            </a:r>
          </a:p>
          <a:p>
            <a:pPr marL="986791" lvl="1" indent="-457200"/>
            <a:r>
              <a:rPr lang="en-AU" dirty="0" smtClean="0"/>
              <a:t>Composing postcoordinated expressions from values</a:t>
            </a:r>
          </a:p>
          <a:p>
            <a:pPr marL="986791" lvl="1" indent="-457200"/>
            <a:r>
              <a:rPr lang="en-AU" dirty="0" smtClean="0"/>
              <a:t>Decomposing precoordinated expressions</a:t>
            </a:r>
          </a:p>
          <a:p>
            <a:endParaRPr lang="en-AU" dirty="0" smtClean="0"/>
          </a:p>
          <a:p>
            <a:endParaRPr lang="en-AU" dirty="0"/>
          </a:p>
          <a:p>
            <a:endParaRPr lang="en-AU" dirty="0" smtClean="0"/>
          </a:p>
          <a:p>
            <a:endParaRPr lang="en-AU" dirty="0" smtClean="0"/>
          </a:p>
          <a:p>
            <a:endParaRPr lang="en-AU" dirty="0"/>
          </a:p>
          <a:p>
            <a:endParaRPr lang="en-AU" dirty="0" smtClean="0"/>
          </a:p>
          <a:p>
            <a:pPr marL="129541" indent="0" algn="ctr">
              <a:buNone/>
            </a:pPr>
            <a:r>
              <a:rPr lang="en-AU" sz="1800" i="1" dirty="0" smtClean="0">
                <a:solidFill>
                  <a:srgbClr val="336699"/>
                </a:solidFill>
              </a:rPr>
              <a:t>1: As defined by Grahame Grieve (May 2016)</a:t>
            </a:r>
            <a:endParaRPr lang="en-US" sz="1800" i="1" dirty="0">
              <a:solidFill>
                <a:srgbClr val="336699"/>
              </a:solidFill>
            </a:endParaRPr>
          </a:p>
        </p:txBody>
      </p:sp>
    </p:spTree>
    <p:custDataLst>
      <p:tags r:id="rId1"/>
    </p:custDataLst>
    <p:extLst>
      <p:ext uri="{BB962C8B-B14F-4D97-AF65-F5344CB8AC3E}">
        <p14:creationId xmlns:p14="http://schemas.microsoft.com/office/powerpoint/2010/main" val="1980195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t>Example </a:t>
            </a:r>
            <a:r>
              <a:rPr lang="en-AU" sz="3200" dirty="0" smtClean="0"/>
              <a:t>– “Suspected </a:t>
            </a:r>
            <a:r>
              <a:rPr lang="en-AU" sz="3200" dirty="0"/>
              <a:t>Lung </a:t>
            </a:r>
            <a:r>
              <a:rPr lang="en-AU" sz="3200" dirty="0" smtClean="0"/>
              <a:t>Cancer”</a:t>
            </a:r>
            <a:endParaRPr lang="en-AU" sz="3200" dirty="0"/>
          </a:p>
        </p:txBody>
      </p:sp>
      <p:pic>
        <p:nvPicPr>
          <p:cNvPr id="5" name="Picture 2"/>
          <p:cNvPicPr>
            <a:picLocks noChangeAspect="1" noChangeArrowheads="1"/>
          </p:cNvPicPr>
          <p:nvPr/>
        </p:nvPicPr>
        <p:blipFill>
          <a:blip r:embed="rId3" cstate="print"/>
          <a:srcRect/>
          <a:stretch>
            <a:fillRect/>
          </a:stretch>
        </p:blipFill>
        <p:spPr bwMode="auto">
          <a:xfrm>
            <a:off x="227499" y="2043103"/>
            <a:ext cx="2690568" cy="4010102"/>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3042161" y="2043102"/>
            <a:ext cx="2876299" cy="4010102"/>
          </a:xfrm>
          <a:prstGeom prst="rect">
            <a:avLst/>
          </a:prstGeom>
          <a:noFill/>
          <a:ln w="9525">
            <a:noFill/>
            <a:miter lim="800000"/>
            <a:headEnd/>
            <a:tailEnd/>
          </a:ln>
        </p:spPr>
      </p:pic>
      <p:pic>
        <p:nvPicPr>
          <p:cNvPr id="7" name="Picture 4"/>
          <p:cNvPicPr>
            <a:picLocks noChangeAspect="1" noChangeArrowheads="1"/>
          </p:cNvPicPr>
          <p:nvPr/>
        </p:nvPicPr>
        <p:blipFill>
          <a:blip r:embed="rId5" cstate="print"/>
          <a:srcRect/>
          <a:stretch>
            <a:fillRect/>
          </a:stretch>
        </p:blipFill>
        <p:spPr bwMode="auto">
          <a:xfrm>
            <a:off x="6038725" y="2043101"/>
            <a:ext cx="2871642" cy="4010104"/>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587959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ject 26"/>
          <p:cNvPicPr>
            <a:picLocks noChangeArrowheads="1"/>
          </p:cNvPicPr>
          <p:nvPr/>
        </p:nvPicPr>
        <p:blipFill>
          <a:blip r:embed="rId3" cstate="print"/>
          <a:srcRect l="-627" t="-1176" r="-519" b="-1620"/>
          <a:stretch>
            <a:fillRect/>
          </a:stretch>
        </p:blipFill>
        <p:spPr bwMode="auto">
          <a:xfrm>
            <a:off x="0" y="1528465"/>
            <a:ext cx="9144000" cy="5329535"/>
          </a:xfrm>
          <a:prstGeom prst="rect">
            <a:avLst/>
          </a:prstGeom>
          <a:solidFill>
            <a:schemeClr val="bg1"/>
          </a:solidFill>
          <a:ln w="9525">
            <a:noFill/>
            <a:miter lim="800000"/>
            <a:headEnd/>
            <a:tailEnd/>
          </a:ln>
        </p:spPr>
      </p:pic>
      <p:sp>
        <p:nvSpPr>
          <p:cNvPr id="2" name="Title 1"/>
          <p:cNvSpPr>
            <a:spLocks noGrp="1"/>
          </p:cNvSpPr>
          <p:nvPr>
            <p:ph type="title"/>
          </p:nvPr>
        </p:nvSpPr>
        <p:spPr/>
        <p:txBody>
          <a:bodyPr/>
          <a:lstStyle/>
          <a:p>
            <a:r>
              <a:rPr lang="en-AU" sz="3200" dirty="0"/>
              <a:t>Example – “Suspected Lung Cancer”</a:t>
            </a:r>
          </a:p>
        </p:txBody>
      </p:sp>
    </p:spTree>
    <p:custDataLst>
      <p:tags r:id="rId1"/>
    </p:custDataLst>
    <p:extLst>
      <p:ext uri="{BB962C8B-B14F-4D97-AF65-F5344CB8AC3E}">
        <p14:creationId xmlns:p14="http://schemas.microsoft.com/office/powerpoint/2010/main" val="2060858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Model Meaning Bindings – Proposed Approach</a:t>
            </a:r>
            <a:endParaRPr lang="en-US" dirty="0"/>
          </a:p>
        </p:txBody>
      </p:sp>
      <p:sp>
        <p:nvSpPr>
          <p:cNvPr id="6" name="Content Placeholder 5"/>
          <p:cNvSpPr>
            <a:spLocks noGrp="1"/>
          </p:cNvSpPr>
          <p:nvPr>
            <p:ph idx="1"/>
          </p:nvPr>
        </p:nvSpPr>
        <p:spPr>
          <a:xfrm>
            <a:off x="457199" y="1428736"/>
            <a:ext cx="8373817" cy="4828815"/>
          </a:xfrm>
        </p:spPr>
        <p:txBody>
          <a:bodyPr/>
          <a:lstStyle/>
          <a:p>
            <a:pPr lvl="0"/>
            <a:r>
              <a:rPr lang="en-CA" dirty="0"/>
              <a:t>Attribute binding </a:t>
            </a:r>
            <a:endParaRPr lang="en-US" dirty="0"/>
          </a:p>
          <a:p>
            <a:pPr lvl="1"/>
            <a:r>
              <a:rPr lang="en-CA" dirty="0" smtClean="0"/>
              <a:t>Linking </a:t>
            </a:r>
            <a:r>
              <a:rPr lang="en-CA" dirty="0"/>
              <a:t>coded data elements to a corresponding attribute in the SNOMED CT concept model</a:t>
            </a:r>
            <a:r>
              <a:rPr lang="en-CA" dirty="0" smtClean="0"/>
              <a:t>.</a:t>
            </a:r>
          </a:p>
          <a:p>
            <a:pPr marL="565150" lvl="1" indent="0">
              <a:buNone/>
            </a:pPr>
            <a:endParaRPr lang="en-US" b="1" dirty="0" smtClean="0">
              <a:solidFill>
                <a:srgbClr val="00B0F0"/>
              </a:solidFill>
            </a:endParaRPr>
          </a:p>
          <a:p>
            <a:pPr lvl="0"/>
            <a:r>
              <a:rPr lang="en-CA" dirty="0" smtClean="0"/>
              <a:t>Range binding</a:t>
            </a:r>
            <a:endParaRPr lang="en-US" dirty="0" smtClean="0"/>
          </a:p>
          <a:p>
            <a:pPr lvl="1"/>
            <a:r>
              <a:rPr lang="en-CA" dirty="0" smtClean="0"/>
              <a:t>Linking a resource or data element to </a:t>
            </a:r>
            <a:r>
              <a:rPr lang="en-CA" dirty="0"/>
              <a:t>a set of SNOMED CT concepts that represent the intended semantics of the instances (whether or not SNOMED CT is used to encode that </a:t>
            </a:r>
            <a:r>
              <a:rPr lang="en-CA" dirty="0" smtClean="0"/>
              <a:t>element)</a:t>
            </a:r>
          </a:p>
          <a:p>
            <a:pPr marL="565150" lvl="1" indent="0">
              <a:buNone/>
            </a:pPr>
            <a:endParaRPr lang="en-US" dirty="0"/>
          </a:p>
          <a:p>
            <a:pPr lvl="0"/>
            <a:r>
              <a:rPr lang="en-CA" dirty="0"/>
              <a:t>Template binding</a:t>
            </a:r>
            <a:endParaRPr lang="en-US" dirty="0"/>
          </a:p>
          <a:p>
            <a:pPr lvl="1"/>
            <a:r>
              <a:rPr lang="en-CA" dirty="0" smtClean="0"/>
              <a:t>Linking </a:t>
            </a:r>
            <a:r>
              <a:rPr lang="en-CA" dirty="0"/>
              <a:t>a resource (or data group) to </a:t>
            </a:r>
            <a:r>
              <a:rPr lang="en-CA" dirty="0" smtClean="0"/>
              <a:t>a SNOMED </a:t>
            </a:r>
            <a:r>
              <a:rPr lang="en-CA" dirty="0"/>
              <a:t>CT expression templates that enable the composition and decomposition of data instances using the SNOMED CT concept model. </a:t>
            </a:r>
            <a:endParaRPr lang="en-US" dirty="0"/>
          </a:p>
        </p:txBody>
      </p:sp>
    </p:spTree>
    <p:custDataLst>
      <p:tags r:id="rId1"/>
    </p:custDataLst>
    <p:extLst>
      <p:ext uri="{BB962C8B-B14F-4D97-AF65-F5344CB8AC3E}">
        <p14:creationId xmlns:p14="http://schemas.microsoft.com/office/powerpoint/2010/main" val="90781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REFERENCE_ID" val="76b2351c-cf4d-4ffc-a96a-1bde59e73c98"/>
  <p:tag name="ARTICULATE_PROJECT_CHECK" val="0"/>
  <p:tag name="ARTICULATE_REFERENCE_TYPE_1" val="0"/>
  <p:tag name="ARTICULATE_REFERENCE_1" val="https://docs.google.com/forms/d/1w3Z9BHbIilC35237IJmWgKwWTsso_Ds8FuC2m7HQjSk/viewform?entry.1709364241=FB04)+Concept+model+introduction&amp;entry.1127985862=Comment+about+an+E-Learning+presentation+or+related+materials"/>
  <p:tag name="ARTICULATE_REFERENCE_TITLE_1" val="Submit a comment about this presentation"/>
  <p:tag name="ARTICULATE_REFERENCE_ID_1" val="efb51260-4997-4327-a5ce-42c5f75757a0"/>
  <p:tag name="ARTICULATE_REFERENCE_COUNT" val="1"/>
  <p:tag name="ARTICULATE_PLAYER_GLOSSARY_XML" val="&lt;?xml version=&quot;1.0&quot; encoding=&quot;utf-16&quot;?&gt;&lt;glossary xmlns:xsi=&quot;http://www.w3.org/2001/XMLSchema-instance&quot; xmlns:xsd=&quot;http://www.w3.org/2001/XMLSchema&quot;&gt;&lt;terms /&gt;&lt;/glossary&gt;"/>
  <p:tag name="ARTICULATE_META_COURSE_ID" val="4Z7QY97Dvj1_course_id"/>
  <p:tag name="ARTICULATE_META_NAME" val="Linda Bird"/>
  <p:tag name="ARTICULATE_META_NAME_SET" val="True"/>
  <p:tag name="TAG_BACKING_FORM_KEY" val="12652874-c:\users\linda\documents\ihtsdo\presentations\elearning\implementation course\ic05_refsetdefinitions\elsp_ic05_refsetdefinitions (20150709).pptx"/>
  <p:tag name="ARTICULATE_PRESENTER_VERSION" val="7"/>
  <p:tag name="ARTICULATE_USED_PAGE_ORIENTATION" val="1"/>
  <p:tag name="ARTICULATE_USED_PAGE_SIZE" val="1"/>
  <p:tag name="ARTICULATE_SLIDE_COUNT" val="30"/>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NAV_LEVEL" val="1"/>
  <p:tag name="ARTICULATE_SLIDE_PRESENTER_GUID" val="767ddda5-b147-4b33-893a-e1f7af63ce94"/>
  <p:tag name="ARTICULATE_SLIDE_PAUSE" val="0"/>
  <p:tag name="ARTICULATE_LOCK_SLIDE" val="0"/>
  <p:tag name="ARTICULATE_HIDE_SLIDE" val="0"/>
  <p:tag name="ARTICULATE_PLAYER_CONTROL_PREVIOUS" val="True"/>
  <p:tag name="ARTICULATE_PLAYER_CONTROL_NEXT" val="True"/>
  <p:tag name="AUDIO_ID" val="356"/>
  <p:tag name="ARTICULATE_AUDIO_RECORDED" val="1"/>
  <p:tag name="TIMELINE" val="18.7/30.7"/>
  <p:tag name="ELAPSEDTIME" val="41.2"/>
  <p:tag name="ARTICULATE_USED_LAYOUT" val="4"/>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MARGIN_1" val="0"/>
  <p:tag name="MARGIN_2" val="36"/>
  <p:tag name="MARGIN_3" val="72"/>
  <p:tag name="MARGIN_4" val="108"/>
  <p:tag name="MARGIN_5" val="144"/>
  <p:tag name="FONT_SIZE" val="12"/>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plate for Presentations - Elearning Style Guide NewTitleStyle (20170912)">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B9331DDE-5B55-4667-B7DD-DBF2F0FD7412}" vid="{0C71A5AF-C012-4C94-B330-4B803D432A94}"/>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for Presentations - Elearning Style Guide (20170912)</Template>
  <TotalTime>42401</TotalTime>
  <Words>1721</Words>
  <Application>Microsoft Macintosh PowerPoint</Application>
  <PresentationFormat>On-screen Show (4:3)</PresentationFormat>
  <Paragraphs>279</Paragraphs>
  <Slides>34</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Calibri</vt:lpstr>
      <vt:lpstr>MS Mincho</vt:lpstr>
      <vt:lpstr>Museo 300</vt:lpstr>
      <vt:lpstr>Museo Sans 500</vt:lpstr>
      <vt:lpstr>Times New Roman</vt:lpstr>
      <vt:lpstr>Trebuchet MS</vt:lpstr>
      <vt:lpstr>Trebuchet MS Bold</vt:lpstr>
      <vt:lpstr>Verdana</vt:lpstr>
      <vt:lpstr>Arial</vt:lpstr>
      <vt:lpstr>Template for Presentations - Elearning Style Guide NewTitleStyle (20170912)</vt:lpstr>
      <vt:lpstr>SNOMED on FHIR</vt:lpstr>
      <vt:lpstr>Agenda</vt:lpstr>
      <vt:lpstr>Welcome and Introductions</vt:lpstr>
      <vt:lpstr>Review Existing and  Planned Work Members HL7 International SNOMED International</vt:lpstr>
      <vt:lpstr>IHTSDO HL7 Collaborations</vt:lpstr>
      <vt:lpstr>HL7 FHIR Priority Use Cases1</vt:lpstr>
      <vt:lpstr>Example – “Suspected Lung Cancer”</vt:lpstr>
      <vt:lpstr>Example – “Suspected Lung Cancer”</vt:lpstr>
      <vt:lpstr>Model Meaning Bindings – Proposed Approach</vt:lpstr>
      <vt:lpstr>Model Meaning Bindings – Examples / Objectives</vt:lpstr>
      <vt:lpstr>SNOMED CT Value Set Review – Proposed Process</vt:lpstr>
      <vt:lpstr>FHIR Resources</vt:lpstr>
      <vt:lpstr>Collaborative Deliverables and Plans</vt:lpstr>
      <vt:lpstr>Collaborative Deliverables and Plans</vt:lpstr>
      <vt:lpstr>Implementation Guidance Principles</vt:lpstr>
      <vt:lpstr>Implementation Guidance Principles</vt:lpstr>
      <vt:lpstr>Options for Handling Semantic Overlap</vt:lpstr>
      <vt:lpstr>Option 1 – Pre/postcoordinated semantics</vt:lpstr>
      <vt:lpstr>Option 2 – One or the Other (But Not Both)</vt:lpstr>
      <vt:lpstr>Option 2 – One or the Other (But Not Both)</vt:lpstr>
      <vt:lpstr>Option 3 – Consistency with no Redundancy</vt:lpstr>
      <vt:lpstr>Option 3 – Consistency with no Redundancy</vt:lpstr>
      <vt:lpstr>Option 4 – Forced Redundancy</vt:lpstr>
      <vt:lpstr>Option 5 – Semantics only in One Place</vt:lpstr>
      <vt:lpstr>Option 6 – Current Approach</vt:lpstr>
      <vt:lpstr>Option 6 – Current Approach</vt:lpstr>
      <vt:lpstr>Option 6 – Current Approach</vt:lpstr>
      <vt:lpstr>Option 6 – Current Approach</vt:lpstr>
      <vt:lpstr>Options for Handling Semantic Overlap</vt:lpstr>
      <vt:lpstr>Progress Existing Work</vt:lpstr>
      <vt:lpstr>Progress Existing Work</vt:lpstr>
      <vt:lpstr>Next Steps</vt:lpstr>
      <vt:lpstr>Next Steps</vt:lpstr>
      <vt:lpstr>Questions  and  Discussions</vt:lpstr>
    </vt:vector>
  </TitlesOfParts>
  <Manager/>
  <Company>IHTSDO</Company>
  <LinksUpToDate>false</LinksUpToDate>
  <SharedDoc>false</SharedDoc>
  <HyperlinkBase/>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Linda Bird</dc:creator>
  <cp:keywords/>
  <dc:description/>
  <cp:lastModifiedBy>Linda Bird</cp:lastModifiedBy>
  <cp:revision>888</cp:revision>
  <dcterms:created xsi:type="dcterms:W3CDTF">2014-11-10T09:40:20Z</dcterms:created>
  <dcterms:modified xsi:type="dcterms:W3CDTF">2017-10-17T11:25:37Z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Path">
    <vt:lpwstr>Presentation1</vt:lpwstr>
  </property>
  <property fmtid="{D5CDD505-2E9C-101B-9397-08002B2CF9AE}" pid="3" name="ArticulateUseProject">
    <vt:lpwstr>1</vt:lpwstr>
  </property>
  <property fmtid="{D5CDD505-2E9C-101B-9397-08002B2CF9AE}" pid="4" name="ArticulateProjectVersion">
    <vt:lpwstr>7</vt:lpwstr>
  </property>
  <property fmtid="{D5CDD505-2E9C-101B-9397-08002B2CF9AE}" pid="5" name="ArticulateGUID">
    <vt:lpwstr>DC06F996-4BFF-4D94-8470-388C1096E5D6</vt:lpwstr>
  </property>
  <property fmtid="{D5CDD505-2E9C-101B-9397-08002B2CF9AE}" pid="6" name="ArticulateProjectFull">
    <vt:lpwstr>D:\IHTSDO\Groups\HL7\FHIR\HL7_FHIR_SNOMEDCT_Binding (20151216).ppta</vt:lpwstr>
  </property>
</Properties>
</file>