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6" r:id="rId1"/>
  </p:sldMasterIdLst>
  <p:notesMasterIdLst>
    <p:notesMasterId r:id="rId19"/>
  </p:notesMasterIdLst>
  <p:sldIdLst>
    <p:sldId id="256" r:id="rId2"/>
    <p:sldId id="257" r:id="rId3"/>
    <p:sldId id="258" r:id="rId4"/>
    <p:sldId id="260" r:id="rId5"/>
    <p:sldId id="261" r:id="rId6"/>
    <p:sldId id="288" r:id="rId7"/>
    <p:sldId id="262" r:id="rId8"/>
    <p:sldId id="273" r:id="rId9"/>
    <p:sldId id="274" r:id="rId10"/>
    <p:sldId id="275" r:id="rId11"/>
    <p:sldId id="276" r:id="rId12"/>
    <p:sldId id="280" r:id="rId13"/>
    <p:sldId id="281" r:id="rId14"/>
    <p:sldId id="282" r:id="rId15"/>
    <p:sldId id="284" r:id="rId16"/>
    <p:sldId id="285" r:id="rId17"/>
    <p:sldId id="286" r:id="rId18"/>
  </p:sldIdLst>
  <p:sldSz cx="9144000" cy="6858000" type="screen4x3"/>
  <p:notesSz cx="9144000" cy="6858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0" d="100"/>
          <a:sy n="90" d="100"/>
        </p:scale>
        <p:origin x="-142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Shape 4"/>
          <p:cNvSpPr txBox="1">
            <a:spLocks noGrp="1"/>
          </p:cNvSpPr>
          <p:nvPr>
            <p:ph type="dt" idx="10"/>
          </p:nvPr>
        </p:nvSpPr>
        <p:spPr>
          <a:xfrm>
            <a:off x="5179482" y="0"/>
            <a:ext cx="3962399" cy="342899"/>
          </a:xfrm>
          <a:prstGeom prst="rect">
            <a:avLst/>
          </a:prstGeom>
          <a:noFill/>
          <a:ln>
            <a:noFill/>
          </a:ln>
        </p:spPr>
        <p:txBody>
          <a:bodyPr lIns="91425" tIns="91425" rIns="91425" bIns="91425" anchor="t" anchorCtr="0"/>
          <a:lstStyle>
            <a:lvl1pPr marL="0" marR="0" lvl="0" indent="0" algn="r"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914400" y="3257550"/>
            <a:ext cx="7315200" cy="3086098"/>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5179482" y="6513910"/>
            <a:ext cx="3962399" cy="342899"/>
          </a:xfrm>
          <a:prstGeom prst="rect">
            <a:avLst/>
          </a:prstGeom>
          <a:noFill/>
          <a:ln>
            <a:noFill/>
          </a:ln>
        </p:spPr>
        <p:txBody>
          <a:bodyPr lIns="91425" tIns="91425" rIns="91425" bIns="91425" anchor="b" anchorCtr="0">
            <a:noAutofit/>
          </a:bodyPr>
          <a:lstStyle/>
          <a:p>
            <a:pPr marL="0" marR="0" lvl="0" indent="0" algn="r" rtl="0">
              <a:lnSpc>
                <a:spcPct val="100000"/>
              </a:lnSpc>
              <a:spcBef>
                <a:spcPts val="0"/>
              </a:spcBef>
              <a:spcAft>
                <a:spcPts val="0"/>
              </a:spcAft>
              <a:buClr>
                <a:srgbClr val="000000"/>
              </a:buClr>
              <a:buFont typeface="Arial"/>
              <a:buNone/>
            </a:pPr>
            <a:endParaRPr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53642390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54" name="Shape 54"/>
          <p:cNvSpPr>
            <a:spLocks noGrp="1" noRot="1" noChangeAspect="1"/>
          </p:cNvSpPr>
          <p:nvPr>
            <p:ph type="sldImg" idx="2"/>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207" name="Shape 207"/>
          <p:cNvSpPr>
            <a:spLocks noGrp="1" noRot="1" noChangeAspect="1"/>
          </p:cNvSpPr>
          <p:nvPr>
            <p:ph type="sldImg" idx="2"/>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214" name="Shape 214"/>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242" name="Shape 242"/>
          <p:cNvSpPr>
            <a:spLocks noGrp="1" noRot="1" noChangeAspect="1"/>
          </p:cNvSpPr>
          <p:nvPr>
            <p:ph type="sldImg" idx="2"/>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249" name="Shape 249"/>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256" name="Shape 256"/>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Shape 269"/>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270" name="Shape 270"/>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7" name="Shape 277"/>
          <p:cNvSpPr txBox="1">
            <a:spLocks noGrp="1"/>
          </p:cNvSpPr>
          <p:nvPr>
            <p:ph type="body" idx="1"/>
          </p:nvPr>
        </p:nvSpPr>
        <p:spPr>
          <a:xfrm>
            <a:off x="914400" y="3257550"/>
            <a:ext cx="7315200" cy="3086100"/>
          </a:xfrm>
          <a:prstGeom prst="rect">
            <a:avLst/>
          </a:prstGeom>
        </p:spPr>
        <p:txBody>
          <a:bodyPr lIns="91425" tIns="91425" rIns="91425" bIns="91425" anchor="ctr" anchorCtr="0">
            <a:noAutofit/>
          </a:bodyPr>
          <a:lstStyle/>
          <a:p>
            <a:pPr lvl="0">
              <a:spcBef>
                <a:spcPts val="0"/>
              </a:spcBef>
              <a:buNone/>
            </a:pPr>
            <a:endParaRPr/>
          </a:p>
        </p:txBody>
      </p:sp>
      <p:sp>
        <p:nvSpPr>
          <p:cNvPr id="278" name="Shape 278"/>
          <p:cNvSpPr txBox="1">
            <a:spLocks noGrp="1"/>
          </p:cNvSpPr>
          <p:nvPr>
            <p:ph type="sldNum" idx="12"/>
          </p:nvPr>
        </p:nvSpPr>
        <p:spPr>
          <a:xfrm>
            <a:off x="5179482" y="6513910"/>
            <a:ext cx="3962400" cy="342900"/>
          </a:xfrm>
          <a:prstGeom prst="rect">
            <a:avLst/>
          </a:prstGeom>
        </p:spPr>
        <p:txBody>
          <a:bodyPr lIns="91425" tIns="91425" rIns="91425" bIns="91425" anchor="b" anchorCtr="0">
            <a:noAutofit/>
          </a:bodyPr>
          <a:lstStyle/>
          <a:p>
            <a:pPr lvl="0">
              <a:spcBef>
                <a:spcPts val="0"/>
              </a:spcBef>
              <a:buClr>
                <a:srgbClr val="000000"/>
              </a:buClr>
              <a:buSzPct val="25000"/>
              <a:buFont typeface="Arial"/>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285" name="Shape 285"/>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60" name="Shape 60"/>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914400" y="3257550"/>
            <a:ext cx="7315200" cy="3086100"/>
          </a:xfrm>
          <a:prstGeom prst="rect">
            <a:avLst/>
          </a:prstGeom>
        </p:spPr>
        <p:txBody>
          <a:bodyPr lIns="91425" tIns="91425" rIns="91425" bIns="91425" anchor="ctr" anchorCtr="0">
            <a:noAutofit/>
          </a:bodyPr>
          <a:lstStyle/>
          <a:p>
            <a:pPr lvl="0">
              <a:spcBef>
                <a:spcPts val="0"/>
              </a:spcBef>
              <a:buNone/>
            </a:pPr>
            <a:endParaRPr/>
          </a:p>
        </p:txBody>
      </p:sp>
      <p:sp>
        <p:nvSpPr>
          <p:cNvPr id="67" name="Shape 67"/>
          <p:cNvSpPr txBox="1">
            <a:spLocks noGrp="1"/>
          </p:cNvSpPr>
          <p:nvPr>
            <p:ph type="sldNum" idx="12"/>
          </p:nvPr>
        </p:nvSpPr>
        <p:spPr>
          <a:xfrm>
            <a:off x="5179482" y="6513910"/>
            <a:ext cx="3962400" cy="342900"/>
          </a:xfrm>
          <a:prstGeom prst="rect">
            <a:avLst/>
          </a:prstGeom>
        </p:spPr>
        <p:txBody>
          <a:bodyPr lIns="91425" tIns="91425" rIns="91425" bIns="91425" anchor="b" anchorCtr="0">
            <a:noAutofit/>
          </a:bodyPr>
          <a:lstStyle/>
          <a:p>
            <a:pPr lvl="0">
              <a:spcBef>
                <a:spcPts val="0"/>
              </a:spcBef>
              <a:buClr>
                <a:srgbClr val="000000"/>
              </a:buClr>
              <a:buSzPct val="25000"/>
              <a:buFont typeface="Arial"/>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0" name="Shape 80"/>
          <p:cNvSpPr txBox="1">
            <a:spLocks noGrp="1"/>
          </p:cNvSpPr>
          <p:nvPr>
            <p:ph type="body" idx="1"/>
          </p:nvPr>
        </p:nvSpPr>
        <p:spPr>
          <a:xfrm>
            <a:off x="914400" y="3257550"/>
            <a:ext cx="7315200" cy="3086098"/>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1"/>
              </a:buClr>
              <a:buSzPct val="250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endParaRPr sz="1200" b="0" i="0" u="none" strike="noStrike" cap="none">
              <a:solidFill>
                <a:srgbClr val="800000"/>
              </a:solidFill>
              <a:latin typeface="Arial"/>
              <a:ea typeface="Arial"/>
              <a:cs typeface="Arial"/>
              <a:sym typeface="Arial"/>
            </a:endParaRPr>
          </a:p>
        </p:txBody>
      </p:sp>
      <p:sp>
        <p:nvSpPr>
          <p:cNvPr id="81" name="Shape 81"/>
          <p:cNvSpPr txBox="1">
            <a:spLocks noGrp="1"/>
          </p:cNvSpPr>
          <p:nvPr>
            <p:ph type="sldNum" idx="12"/>
          </p:nvPr>
        </p:nvSpPr>
        <p:spPr>
          <a:xfrm>
            <a:off x="5179482" y="6513910"/>
            <a:ext cx="3962399" cy="342899"/>
          </a:xfrm>
          <a:prstGeom prst="rect">
            <a:avLst/>
          </a:prstGeom>
          <a:noFill/>
          <a:ln>
            <a:noFill/>
          </a:ln>
        </p:spPr>
        <p:txBody>
          <a:bodyPr lIns="91425" tIns="91425" rIns="91425" bIns="91425" anchor="b" anchorCtr="0">
            <a:noAutofit/>
          </a:bodyPr>
          <a:lstStyle/>
          <a:p>
            <a:pPr marL="0" marR="0" lvl="0" indent="0" algn="r" rtl="0">
              <a:lnSpc>
                <a:spcPct val="100000"/>
              </a:lnSpc>
              <a:spcBef>
                <a:spcPts val="0"/>
              </a:spcBef>
              <a:spcAft>
                <a:spcPts val="0"/>
              </a:spcAft>
              <a:buClr>
                <a:srgbClr val="000000"/>
              </a:buClr>
              <a:buSzPct val="25000"/>
              <a:buFont typeface="Arial"/>
              <a:buNone/>
            </a:pPr>
            <a:endParaRPr sz="12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87" name="Shape 87"/>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182" name="Shape 182"/>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93" name="Shape 93"/>
          <p:cNvSpPr>
            <a:spLocks noGrp="1" noRot="1" noChangeAspect="1"/>
          </p:cNvSpPr>
          <p:nvPr>
            <p:ph type="sldImg" idx="2"/>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189" name="Shape 189"/>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200" name="Shape 200"/>
          <p:cNvSpPr>
            <a:spLocks noGrp="1" noRot="1" noChangeAspect="1"/>
          </p:cNvSpPr>
          <p:nvPr>
            <p:ph type="sldImg" idx="2"/>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4"/>
        <p:cNvGrpSpPr/>
        <p:nvPr/>
      </p:nvGrpSpPr>
      <p:grpSpPr>
        <a:xfrm>
          <a:off x="0" y="0"/>
          <a:ext cx="0" cy="0"/>
          <a:chOff x="0" y="0"/>
          <a:chExt cx="0" cy="0"/>
        </a:xfrm>
      </p:grpSpPr>
      <p:cxnSp>
        <p:nvCxnSpPr>
          <p:cNvPr id="15" name="Shape 15"/>
          <p:cNvCxnSpPr/>
          <p:nvPr/>
        </p:nvCxnSpPr>
        <p:spPr>
          <a:xfrm>
            <a:off x="0" y="1613266"/>
            <a:ext cx="9144000" cy="0"/>
          </a:xfrm>
          <a:prstGeom prst="straightConnector1">
            <a:avLst/>
          </a:prstGeom>
          <a:noFill/>
          <a:ln w="9525" cap="flat" cmpd="sng">
            <a:solidFill>
              <a:srgbClr val="229BB8"/>
            </a:solidFill>
            <a:prstDash val="solid"/>
            <a:round/>
            <a:headEnd type="none" w="med" len="med"/>
            <a:tailEnd type="none" w="med" len="med"/>
          </a:ln>
        </p:spPr>
      </p:cxnSp>
      <p:sp>
        <p:nvSpPr>
          <p:cNvPr id="16" name="Shape 16"/>
          <p:cNvSpPr txBox="1">
            <a:spLocks noGrp="1"/>
          </p:cNvSpPr>
          <p:nvPr>
            <p:ph type="ctrTitle"/>
          </p:nvPr>
        </p:nvSpPr>
        <p:spPr>
          <a:xfrm>
            <a:off x="685800" y="2143116"/>
            <a:ext cx="7772400" cy="147002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36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17" name="Shape 17"/>
          <p:cNvSpPr txBox="1">
            <a:spLocks noGrp="1"/>
          </p:cNvSpPr>
          <p:nvPr>
            <p:ph type="subTitle" idx="1"/>
          </p:nvPr>
        </p:nvSpPr>
        <p:spPr>
          <a:xfrm>
            <a:off x="685800" y="3895401"/>
            <a:ext cx="6400799" cy="1469527"/>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2400" b="0" i="0" u="none" strike="noStrike" cap="none">
                <a:solidFill>
                  <a:srgbClr val="0070C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pic>
        <p:nvPicPr>
          <p:cNvPr id="18" name="Shape 18" descr="delivering_snomed_tagline_CMYK.png"/>
          <p:cNvPicPr preferRelativeResize="0"/>
          <p:nvPr/>
        </p:nvPicPr>
        <p:blipFill rotWithShape="1">
          <a:blip r:embed="rId2">
            <a:alphaModFix/>
          </a:blip>
          <a:srcRect/>
          <a:stretch/>
        </p:blipFill>
        <p:spPr>
          <a:xfrm>
            <a:off x="257675" y="5722817"/>
            <a:ext cx="2426053" cy="103395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19"/>
        <p:cNvGrpSpPr/>
        <p:nvPr/>
      </p:nvGrpSpPr>
      <p:grpSpPr>
        <a:xfrm>
          <a:off x="0" y="0"/>
          <a:ext cx="0" cy="0"/>
          <a:chOff x="0" y="0"/>
          <a:chExt cx="0" cy="0"/>
        </a:xfrm>
      </p:grpSpPr>
      <p:sp>
        <p:nvSpPr>
          <p:cNvPr id="20" name="Shape 20"/>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
        <p:nvSpPr>
          <p:cNvPr id="21" name="Shape 21"/>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22" name="Shape 22"/>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cxnSp>
        <p:nvCxnSpPr>
          <p:cNvPr id="23" name="Shape 23"/>
          <p:cNvCxnSpPr/>
          <p:nvPr/>
        </p:nvCxnSpPr>
        <p:spPr>
          <a:xfrm>
            <a:off x="0" y="1318801"/>
            <a:ext cx="9144000" cy="0"/>
          </a:xfrm>
          <a:prstGeom prst="straightConnector1">
            <a:avLst/>
          </a:prstGeom>
          <a:noFill/>
          <a:ln w="9525" cap="flat" cmpd="sng">
            <a:solidFill>
              <a:srgbClr val="229BB8"/>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Section Header">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722312" y="2184400"/>
            <a:ext cx="7772400" cy="136207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21218A"/>
              </a:buClr>
              <a:buFont typeface="Arial"/>
              <a:buNone/>
              <a:defRPr sz="4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7389740" y="6429396"/>
            <a:ext cx="1104970"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omparison">
    <p:spTree>
      <p:nvGrpSpPr>
        <p:cNvPr id="1" name="Shape 27"/>
        <p:cNvGrpSpPr/>
        <p:nvPr/>
      </p:nvGrpSpPr>
      <p:grpSpPr>
        <a:xfrm>
          <a:off x="0" y="0"/>
          <a:ext cx="0" cy="0"/>
          <a:chOff x="0" y="0"/>
          <a:chExt cx="0" cy="0"/>
        </a:xfrm>
      </p:grpSpPr>
      <p:sp>
        <p:nvSpPr>
          <p:cNvPr id="28" name="Shape 28"/>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lnSpc>
                <a:spcPct val="100000"/>
              </a:lnSpc>
              <a:spcBef>
                <a:spcPts val="100"/>
              </a:spcBef>
              <a:spcAft>
                <a:spcPts val="100"/>
              </a:spcAft>
              <a:buClr>
                <a:srgbClr val="0055B0"/>
              </a:buClr>
              <a:buFont typeface="Arial"/>
              <a:buNone/>
              <a:defRPr sz="2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2000" b="1"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800" b="1"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9pPr>
          </a:lstStyle>
          <a:p>
            <a:endParaRPr/>
          </a:p>
        </p:txBody>
      </p:sp>
      <p:sp>
        <p:nvSpPr>
          <p:cNvPr id="29" name="Shape 29"/>
          <p:cNvSpPr txBox="1">
            <a:spLocks noGrp="1"/>
          </p:cNvSpPr>
          <p:nvPr>
            <p:ph type="body" idx="2"/>
          </p:nvPr>
        </p:nvSpPr>
        <p:spPr>
          <a:xfrm>
            <a:off x="457200" y="2174875"/>
            <a:ext cx="4040187" cy="3951286"/>
          </a:xfrm>
          <a:prstGeom prst="rect">
            <a:avLst/>
          </a:prstGeom>
          <a:noFill/>
          <a:ln>
            <a:noFill/>
          </a:ln>
        </p:spPr>
        <p:txBody>
          <a:bodyPr lIns="91425" tIns="91425" rIns="91425" bIns="91425" anchor="t" anchorCtr="0"/>
          <a:lstStyle>
            <a:lvl1pPr marL="342900" marR="0" lvl="0" indent="-88900" algn="l" rtl="0">
              <a:lnSpc>
                <a:spcPct val="100000"/>
              </a:lnSpc>
              <a:spcBef>
                <a:spcPts val="100"/>
              </a:spcBef>
              <a:spcAft>
                <a:spcPts val="100"/>
              </a:spcAft>
              <a:buClr>
                <a:srgbClr val="0055B0"/>
              </a:buClr>
              <a:buSzPct val="100000"/>
              <a:buFont typeface="Arial"/>
              <a:buChar char="▪"/>
              <a:defRPr sz="20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50800" algn="l" rtl="0">
              <a:lnSpc>
                <a:spcPct val="100000"/>
              </a:lnSpc>
              <a:spcBef>
                <a:spcPts val="100"/>
              </a:spcBef>
              <a:spcAft>
                <a:spcPts val="100"/>
              </a:spcAft>
              <a:buClr>
                <a:srgbClr val="229BB8"/>
              </a:buClr>
              <a:buSzPct val="100000"/>
              <a:buFont typeface="Arial"/>
              <a:buChar char="▪"/>
              <a:defRPr sz="18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6pPr>
            <a:lvl7pPr marL="2971800" marR="0" lvl="6"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7pPr>
            <a:lvl8pPr marL="3429000" marR="0" lvl="7"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8pPr>
            <a:lvl9pPr marL="3886200" marR="0" lvl="8"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9pPr>
          </a:lstStyle>
          <a:p>
            <a:endParaRPr/>
          </a:p>
        </p:txBody>
      </p:sp>
      <p:sp>
        <p:nvSpPr>
          <p:cNvPr id="30" name="Shape 30"/>
          <p:cNvSpPr txBox="1">
            <a:spLocks noGrp="1"/>
          </p:cNvSpPr>
          <p:nvPr>
            <p:ph type="body" idx="3"/>
          </p:nvPr>
        </p:nvSpPr>
        <p:spPr>
          <a:xfrm>
            <a:off x="4645025" y="1535112"/>
            <a:ext cx="4041773" cy="639762"/>
          </a:xfrm>
          <a:prstGeom prst="rect">
            <a:avLst/>
          </a:prstGeom>
          <a:noFill/>
          <a:ln>
            <a:noFill/>
          </a:ln>
        </p:spPr>
        <p:txBody>
          <a:bodyPr lIns="91425" tIns="91425" rIns="91425" bIns="91425" anchor="b" anchorCtr="0"/>
          <a:lstStyle>
            <a:lvl1pPr marL="0" marR="0" lvl="0" indent="0" algn="l" rtl="0">
              <a:lnSpc>
                <a:spcPct val="100000"/>
              </a:lnSpc>
              <a:spcBef>
                <a:spcPts val="100"/>
              </a:spcBef>
              <a:spcAft>
                <a:spcPts val="100"/>
              </a:spcAft>
              <a:buClr>
                <a:srgbClr val="0055B0"/>
              </a:buClr>
              <a:buFont typeface="Arial"/>
              <a:buNone/>
              <a:defRPr sz="2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2000" b="1"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800" b="1"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9pPr>
          </a:lstStyle>
          <a:p>
            <a:endParaRPr/>
          </a:p>
        </p:txBody>
      </p:sp>
      <p:sp>
        <p:nvSpPr>
          <p:cNvPr id="31" name="Shape 31"/>
          <p:cNvSpPr txBox="1">
            <a:spLocks noGrp="1"/>
          </p:cNvSpPr>
          <p:nvPr>
            <p:ph type="body" idx="4"/>
          </p:nvPr>
        </p:nvSpPr>
        <p:spPr>
          <a:xfrm>
            <a:off x="4645025" y="2174875"/>
            <a:ext cx="4041773" cy="3951286"/>
          </a:xfrm>
          <a:prstGeom prst="rect">
            <a:avLst/>
          </a:prstGeom>
          <a:noFill/>
          <a:ln>
            <a:noFill/>
          </a:ln>
        </p:spPr>
        <p:txBody>
          <a:bodyPr lIns="91425" tIns="91425" rIns="91425" bIns="91425" anchor="t" anchorCtr="0"/>
          <a:lstStyle>
            <a:lvl1pPr marL="342900" marR="0" lvl="0" indent="-88900" algn="l" rtl="0">
              <a:lnSpc>
                <a:spcPct val="100000"/>
              </a:lnSpc>
              <a:spcBef>
                <a:spcPts val="100"/>
              </a:spcBef>
              <a:spcAft>
                <a:spcPts val="100"/>
              </a:spcAft>
              <a:buClr>
                <a:srgbClr val="0055B0"/>
              </a:buClr>
              <a:buSzPct val="100000"/>
              <a:buFont typeface="Arial"/>
              <a:buChar char="▪"/>
              <a:defRPr sz="20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50800" algn="l" rtl="0">
              <a:lnSpc>
                <a:spcPct val="100000"/>
              </a:lnSpc>
              <a:spcBef>
                <a:spcPts val="100"/>
              </a:spcBef>
              <a:spcAft>
                <a:spcPts val="100"/>
              </a:spcAft>
              <a:buClr>
                <a:srgbClr val="229BB8"/>
              </a:buClr>
              <a:buSzPct val="100000"/>
              <a:buFont typeface="Arial"/>
              <a:buChar char="▪"/>
              <a:defRPr sz="18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6pPr>
            <a:lvl7pPr marL="2971800" marR="0" lvl="6"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7pPr>
            <a:lvl8pPr marL="3429000" marR="0" lvl="7"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8pPr>
            <a:lvl9pPr marL="3886200" marR="0" lvl="8"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9pPr>
          </a:lstStyle>
          <a:p>
            <a:endParaRPr/>
          </a:p>
        </p:txBody>
      </p:sp>
      <p:cxnSp>
        <p:nvCxnSpPr>
          <p:cNvPr id="32" name="Shape 32"/>
          <p:cNvCxnSpPr/>
          <p:nvPr/>
        </p:nvCxnSpPr>
        <p:spPr>
          <a:xfrm>
            <a:off x="0" y="1318801"/>
            <a:ext cx="9144000" cy="0"/>
          </a:xfrm>
          <a:prstGeom prst="straightConnector1">
            <a:avLst/>
          </a:prstGeom>
          <a:noFill/>
          <a:ln w="9525" cap="flat" cmpd="sng">
            <a:solidFill>
              <a:srgbClr val="229BB8"/>
            </a:solidFill>
            <a:prstDash val="solid"/>
            <a:round/>
            <a:headEnd type="none" w="med" len="med"/>
            <a:tailEnd type="none" w="med" len="med"/>
          </a:ln>
        </p:spPr>
      </p:cxnSp>
      <p:sp>
        <p:nvSpPr>
          <p:cNvPr id="33" name="Shape 33"/>
          <p:cNvSpPr txBox="1">
            <a:spLocks noGrp="1"/>
          </p:cNvSpPr>
          <p:nvPr>
            <p:ph type="title"/>
          </p:nvPr>
        </p:nvSpPr>
        <p:spPr>
          <a:xfrm>
            <a:off x="457200" y="642918"/>
            <a:ext cx="6592042" cy="57943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34" name="Shape 34"/>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642918"/>
            <a:ext cx="6610447" cy="57943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cxnSp>
        <p:nvCxnSpPr>
          <p:cNvPr id="37" name="Shape 37"/>
          <p:cNvCxnSpPr/>
          <p:nvPr/>
        </p:nvCxnSpPr>
        <p:spPr>
          <a:xfrm>
            <a:off x="0" y="1318801"/>
            <a:ext cx="9144000" cy="0"/>
          </a:xfrm>
          <a:prstGeom prst="straightConnector1">
            <a:avLst/>
          </a:prstGeom>
          <a:noFill/>
          <a:ln w="9525" cap="flat" cmpd="sng">
            <a:solidFill>
              <a:srgbClr val="229BB8"/>
            </a:solidFill>
            <a:prstDash val="solid"/>
            <a:round/>
            <a:headEnd type="none" w="med" len="med"/>
            <a:tailEnd type="none" w="med" len="med"/>
          </a:ln>
        </p:spPr>
      </p:cxnSp>
      <p:sp>
        <p:nvSpPr>
          <p:cNvPr id="38" name="Shape 38"/>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9"/>
        <p:cNvGrpSpPr/>
        <p:nvPr/>
      </p:nvGrpSpPr>
      <p:grpSpPr>
        <a:xfrm>
          <a:off x="0" y="0"/>
          <a:ext cx="0" cy="0"/>
          <a:chOff x="0" y="0"/>
          <a:chExt cx="0" cy="0"/>
        </a:xfrm>
      </p:grpSpPr>
      <p:sp>
        <p:nvSpPr>
          <p:cNvPr id="40" name="Shape 40"/>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rgbClr val="21218A"/>
              </a:buClr>
              <a:buFont typeface="Arial"/>
              <a:buNone/>
              <a:defRPr sz="2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43" name="Shape 43"/>
          <p:cNvSpPr txBox="1">
            <a:spLocks noGrp="1"/>
          </p:cNvSpPr>
          <p:nvPr>
            <p:ph type="body" idx="1"/>
          </p:nvPr>
        </p:nvSpPr>
        <p:spPr>
          <a:xfrm>
            <a:off x="3575050" y="892620"/>
            <a:ext cx="5111750" cy="5233540"/>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31750" algn="l" rtl="0">
              <a:lnSpc>
                <a:spcPct val="100000"/>
              </a:lnSpc>
              <a:spcBef>
                <a:spcPts val="100"/>
              </a:spcBef>
              <a:spcAft>
                <a:spcPts val="100"/>
              </a:spcAft>
              <a:buClr>
                <a:srgbClr val="0070C0"/>
              </a:buClr>
              <a:buSzPct val="100000"/>
              <a:buFont typeface="Arial"/>
              <a:buChar char="▪"/>
              <a:defRPr sz="24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12700" algn="l" rtl="0">
              <a:lnSpc>
                <a:spcPct val="100000"/>
              </a:lnSpc>
              <a:spcBef>
                <a:spcPts val="100"/>
              </a:spcBef>
              <a:spcAft>
                <a:spcPts val="100"/>
              </a:spcAft>
              <a:buClr>
                <a:srgbClr val="606060"/>
              </a:buClr>
              <a:buSzPct val="100000"/>
              <a:buFont typeface="Arial"/>
              <a:buChar char="–"/>
              <a:defRPr sz="1800" b="0" i="0" u="none" strike="noStrike" cap="none">
                <a:solidFill>
                  <a:srgbClr val="606060"/>
                </a:solidFill>
                <a:latin typeface="Arial"/>
                <a:ea typeface="Arial"/>
                <a:cs typeface="Arial"/>
                <a:sym typeface="Arial"/>
              </a:defRPr>
            </a:lvl4pPr>
            <a:lvl5pPr marL="2057400" marR="0" lvl="4" indent="-12700" algn="l" rtl="0">
              <a:lnSpc>
                <a:spcPct val="100000"/>
              </a:lnSpc>
              <a:spcBef>
                <a:spcPts val="100"/>
              </a:spcBef>
              <a:spcAft>
                <a:spcPts val="100"/>
              </a:spcAft>
              <a:buClr>
                <a:srgbClr val="606060"/>
              </a:buClr>
              <a:buSzPct val="100000"/>
              <a:buFont typeface="Arial"/>
              <a:buChar char="»"/>
              <a:defRPr sz="18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44" name="Shape 44"/>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1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2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0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9pPr>
          </a:lstStyle>
          <a:p>
            <a:endParaRPr/>
          </a:p>
        </p:txBody>
      </p:sp>
      <p:cxnSp>
        <p:nvCxnSpPr>
          <p:cNvPr id="45" name="Shape 45"/>
          <p:cNvCxnSpPr/>
          <p:nvPr/>
        </p:nvCxnSpPr>
        <p:spPr>
          <a:xfrm>
            <a:off x="428597" y="1428736"/>
            <a:ext cx="3071833" cy="0"/>
          </a:xfrm>
          <a:prstGeom prst="straightConnector1">
            <a:avLst/>
          </a:prstGeom>
          <a:noFill/>
          <a:ln w="38100" cap="flat" cmpd="sng">
            <a:solidFill>
              <a:srgbClr val="229BB8"/>
            </a:solidFill>
            <a:prstDash val="solid"/>
            <a:round/>
            <a:headEnd type="none" w="med" len="med"/>
            <a:tailEnd type="none" w="med" len="med"/>
          </a:ln>
        </p:spPr>
      </p:cxnSp>
      <p:sp>
        <p:nvSpPr>
          <p:cNvPr id="46" name="Shape 46"/>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1792288" y="4914919"/>
            <a:ext cx="5486399" cy="566736"/>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rgbClr val="21218A"/>
              </a:buClr>
              <a:buFont typeface="Arial"/>
              <a:buNone/>
              <a:defRPr sz="2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49" name="Shape 49"/>
          <p:cNvSpPr>
            <a:spLocks noGrp="1"/>
          </p:cNvSpPr>
          <p:nvPr>
            <p:ph type="pic" idx="2"/>
          </p:nvPr>
        </p:nvSpPr>
        <p:spPr>
          <a:xfrm>
            <a:off x="1792288" y="883417"/>
            <a:ext cx="5486399" cy="3902903"/>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100"/>
              </a:spcAft>
              <a:buClr>
                <a:srgbClr val="150E53"/>
              </a:buClr>
              <a:buFont typeface="Arial"/>
              <a:buNone/>
              <a:defRPr sz="3200" b="0" i="0" u="none" strike="noStrike" cap="none">
                <a:solidFill>
                  <a:srgbClr val="150E53"/>
                </a:solidFill>
                <a:latin typeface="Arial"/>
                <a:ea typeface="Arial"/>
                <a:cs typeface="Arial"/>
                <a:sym typeface="Arial"/>
              </a:defRPr>
            </a:lvl1pPr>
            <a:lvl2pPr marL="457200" marR="0" lvl="1" indent="0" algn="l" rtl="0">
              <a:lnSpc>
                <a:spcPct val="100000"/>
              </a:lnSpc>
              <a:spcBef>
                <a:spcPts val="100"/>
              </a:spcBef>
              <a:spcAft>
                <a:spcPts val="100"/>
              </a:spcAft>
              <a:buClr>
                <a:schemeClr val="dk1"/>
              </a:buClr>
              <a:buFont typeface="Arial"/>
              <a:buNone/>
              <a:defRPr sz="2800" b="0" i="0" u="none" strike="noStrike" cap="none">
                <a:solidFill>
                  <a:schemeClr val="dk1"/>
                </a:solidFill>
                <a:latin typeface="Arial"/>
                <a:ea typeface="Arial"/>
                <a:cs typeface="Arial"/>
                <a:sym typeface="Arial"/>
              </a:defRPr>
            </a:lvl2pPr>
            <a:lvl3pPr marL="914400" marR="0" lvl="2" indent="0" algn="l" rtl="0">
              <a:lnSpc>
                <a:spcPct val="100000"/>
              </a:lnSpc>
              <a:spcBef>
                <a:spcPts val="100"/>
              </a:spcBef>
              <a:spcAft>
                <a:spcPts val="100"/>
              </a:spcAft>
              <a:buClr>
                <a:schemeClr val="dk1"/>
              </a:buClr>
              <a:buFont typeface="Arial"/>
              <a:buNone/>
              <a:defRPr sz="2400" b="0" i="0" u="none" strike="noStrike" cap="none">
                <a:solidFill>
                  <a:schemeClr val="dk1"/>
                </a:solidFill>
                <a:latin typeface="Arial"/>
                <a:ea typeface="Arial"/>
                <a:cs typeface="Arial"/>
                <a:sym typeface="Arial"/>
              </a:defRPr>
            </a:lvl3pPr>
            <a:lvl4pPr marL="1371600" marR="0" lvl="3" indent="0" algn="l" rtl="0">
              <a:lnSpc>
                <a:spcPct val="100000"/>
              </a:lnSpc>
              <a:spcBef>
                <a:spcPts val="100"/>
              </a:spcBef>
              <a:spcAft>
                <a:spcPts val="100"/>
              </a:spcAft>
              <a:buClr>
                <a:schemeClr val="dk1"/>
              </a:buClr>
              <a:buFont typeface="Arial"/>
              <a:buNone/>
              <a:defRPr sz="2000" b="0" i="0" u="none" strike="noStrike" cap="none">
                <a:solidFill>
                  <a:schemeClr val="dk1"/>
                </a:solidFill>
                <a:latin typeface="Arial"/>
                <a:ea typeface="Arial"/>
                <a:cs typeface="Arial"/>
                <a:sym typeface="Arial"/>
              </a:defRPr>
            </a:lvl4pPr>
            <a:lvl5pPr marL="1828800" marR="0" lvl="4" indent="0" algn="l" rtl="0">
              <a:lnSpc>
                <a:spcPct val="100000"/>
              </a:lnSpc>
              <a:spcBef>
                <a:spcPts val="100"/>
              </a:spcBef>
              <a:spcAft>
                <a:spcPts val="100"/>
              </a:spcAft>
              <a:buClr>
                <a:schemeClr val="dk1"/>
              </a:buClr>
              <a:buFont typeface="Arial"/>
              <a:buNone/>
              <a:defRPr sz="2000" b="0" i="0" u="none" strike="noStrike" cap="none">
                <a:solidFill>
                  <a:schemeClr val="dk1"/>
                </a:solidFill>
                <a:latin typeface="Arial"/>
                <a:ea typeface="Arial"/>
                <a:cs typeface="Arial"/>
                <a:sym typeface="Arial"/>
              </a:defRPr>
            </a:lvl5pPr>
            <a:lvl6pPr marL="2286000" marR="0" lvl="5"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6pPr>
            <a:lvl7pPr marL="2743200" marR="0" lvl="6"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7pPr>
            <a:lvl8pPr marL="3200400" marR="0" lvl="7"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8pPr>
            <a:lvl9pPr marL="3657600" marR="0" lvl="8"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9pPr>
          </a:lstStyle>
          <a:p>
            <a:endParaRPr/>
          </a:p>
        </p:txBody>
      </p:sp>
      <p:sp>
        <p:nvSpPr>
          <p:cNvPr id="50" name="Shape 50"/>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1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2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0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9pPr>
          </a:lstStyle>
          <a:p>
            <a:endParaRPr/>
          </a:p>
        </p:txBody>
      </p:sp>
      <p:sp>
        <p:nvSpPr>
          <p:cNvPr id="51" name="Shape 51"/>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body" idx="1"/>
          </p:nvPr>
        </p:nvSpPr>
        <p:spPr>
          <a:xfrm>
            <a:off x="457200" y="1428736"/>
            <a:ext cx="8229600" cy="4828814"/>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12" name="Shape 12"/>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pic>
        <p:nvPicPr>
          <p:cNvPr id="13" name="Shape 13" descr="snomed-brand-RGB-small.png"/>
          <p:cNvPicPr preferRelativeResize="0"/>
          <p:nvPr/>
        </p:nvPicPr>
        <p:blipFill rotWithShape="1">
          <a:blip r:embed="rId10">
            <a:alphaModFix/>
          </a:blip>
          <a:srcRect/>
          <a:stretch/>
        </p:blipFill>
        <p:spPr>
          <a:xfrm>
            <a:off x="7842260" y="158738"/>
            <a:ext cx="1063613" cy="106361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ctrTitle"/>
          </p:nvPr>
        </p:nvSpPr>
        <p:spPr>
          <a:xfrm>
            <a:off x="685800" y="2143116"/>
            <a:ext cx="7772400" cy="1470023"/>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3600" b="0" i="0" u="none" strike="noStrike" cap="none">
                <a:solidFill>
                  <a:srgbClr val="21218A"/>
                </a:solidFill>
                <a:latin typeface="Arial"/>
                <a:ea typeface="Arial"/>
                <a:cs typeface="Arial"/>
                <a:sym typeface="Arial"/>
              </a:rPr>
              <a:t>SNOMED CT and Genomic Medicine</a:t>
            </a:r>
          </a:p>
        </p:txBody>
      </p:sp>
      <p:sp>
        <p:nvSpPr>
          <p:cNvPr id="57" name="Shape 57"/>
          <p:cNvSpPr txBox="1">
            <a:spLocks noGrp="1"/>
          </p:cNvSpPr>
          <p:nvPr>
            <p:ph type="subTitle" idx="1"/>
          </p:nvPr>
        </p:nvSpPr>
        <p:spPr>
          <a:xfrm>
            <a:off x="685800" y="3895401"/>
            <a:ext cx="6400799" cy="1469527"/>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55B0"/>
              </a:buClr>
              <a:buSzPct val="25000"/>
              <a:buFont typeface="Arial"/>
              <a:buNone/>
            </a:pPr>
            <a:r>
              <a:rPr lang="en-US" sz="2400" b="0" i="0" u="none" strike="noStrike" cap="none">
                <a:solidFill>
                  <a:srgbClr val="0070C0"/>
                </a:solidFill>
                <a:latin typeface="Arial"/>
                <a:ea typeface="Arial"/>
                <a:cs typeface="Arial"/>
                <a:sym typeface="Arial"/>
              </a:rPr>
              <a:t>Working together towards a common strategy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dirty="0">
                <a:solidFill>
                  <a:srgbClr val="21218A"/>
                </a:solidFill>
                <a:latin typeface="Arial"/>
                <a:ea typeface="Arial"/>
                <a:cs typeface="Arial"/>
                <a:sym typeface="Arial"/>
              </a:rPr>
              <a:t>Gathering of use cases</a:t>
            </a:r>
          </a:p>
        </p:txBody>
      </p:sp>
      <p:sp>
        <p:nvSpPr>
          <p:cNvPr id="210" name="Shape 210"/>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80000"/>
              </a:lnSpc>
              <a:spcBef>
                <a:spcPts val="0"/>
              </a:spcBef>
              <a:spcAft>
                <a:spcPts val="0"/>
              </a:spcAft>
              <a:buClr>
                <a:srgbClr val="0055B0"/>
              </a:buClr>
              <a:buSzPct val="100909"/>
              <a:buFont typeface="Arial"/>
              <a:buChar char="▪"/>
            </a:pPr>
            <a:r>
              <a:rPr lang="en-US" sz="2220" b="0" i="0" u="none" strike="noStrike" cap="none">
                <a:solidFill>
                  <a:srgbClr val="000090"/>
                </a:solidFill>
                <a:latin typeface="Arial"/>
                <a:ea typeface="Arial"/>
                <a:cs typeface="Arial"/>
                <a:sym typeface="Arial"/>
              </a:rPr>
              <a:t>Deliverable: </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Set of use cases (in a standardised format) to drive both the development, as well as the showcasing of SNOMED CT in Genomic Medicine</a:t>
            </a:r>
          </a:p>
          <a:p>
            <a:pPr marL="342900" marR="0" lvl="0" indent="-215900" algn="l" rtl="0">
              <a:lnSpc>
                <a:spcPct val="80000"/>
              </a:lnSpc>
              <a:spcBef>
                <a:spcPts val="200"/>
              </a:spcBef>
              <a:spcAft>
                <a:spcPts val="0"/>
              </a:spcAft>
              <a:buClr>
                <a:srgbClr val="0055B0"/>
              </a:buClr>
              <a:buSzPct val="100909"/>
              <a:buFont typeface="Arial"/>
              <a:buChar char="▪"/>
            </a:pPr>
            <a:r>
              <a:rPr lang="en-US" sz="2220" b="0" i="0" u="none" strike="noStrike" cap="none">
                <a:solidFill>
                  <a:srgbClr val="000090"/>
                </a:solidFill>
                <a:latin typeface="Arial"/>
                <a:ea typeface="Arial"/>
                <a:cs typeface="Arial"/>
                <a:sym typeface="Arial"/>
              </a:rPr>
              <a:t>Action plan: </a:t>
            </a:r>
          </a:p>
          <a:p>
            <a:pPr marL="742950" marR="0" lvl="1" indent="-184150" algn="l" rtl="0">
              <a:lnSpc>
                <a:spcPct val="80000"/>
              </a:lnSpc>
              <a:spcBef>
                <a:spcPts val="200"/>
              </a:spcBef>
              <a:spcAft>
                <a:spcPts val="0"/>
              </a:spcAft>
              <a:buClr>
                <a:srgbClr val="0070C0"/>
              </a:buClr>
              <a:buSzPct val="97368"/>
              <a:buFont typeface="Arial"/>
              <a:buChar char="▪"/>
            </a:pPr>
            <a:r>
              <a:rPr lang="en-US" sz="1850"/>
              <a:t>D</a:t>
            </a:r>
            <a:r>
              <a:rPr lang="en-US" sz="1850" b="0" i="0" u="none" strike="noStrike" cap="none">
                <a:solidFill>
                  <a:srgbClr val="0070C0"/>
                </a:solidFill>
                <a:latin typeface="Arial"/>
                <a:ea typeface="Arial"/>
                <a:cs typeface="Arial"/>
                <a:sym typeface="Arial"/>
              </a:rPr>
              <a:t>eliver use case gathering workshops with the members of the SNOMED CT </a:t>
            </a:r>
            <a:r>
              <a:rPr lang="en-US" sz="1850"/>
              <a:t>subject matter expert</a:t>
            </a:r>
            <a:r>
              <a:rPr lang="en-US" sz="1850" b="0" i="0" u="none" strike="noStrike" cap="none">
                <a:solidFill>
                  <a:srgbClr val="0070C0"/>
                </a:solidFill>
                <a:latin typeface="Arial"/>
                <a:ea typeface="Arial"/>
                <a:cs typeface="Arial"/>
                <a:sym typeface="Arial"/>
              </a:rPr>
              <a:t> group, and document specified use cases</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Iteratively refine use cases based on findings emerging from O3</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Publish and disseminate use cases on the website</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Disseminate use cases at key academic / industry clinical genomics events</a:t>
            </a:r>
          </a:p>
          <a:p>
            <a:pPr marL="342900" marR="0" lvl="0" indent="-215900" algn="l" rtl="0">
              <a:lnSpc>
                <a:spcPct val="80000"/>
              </a:lnSpc>
              <a:spcBef>
                <a:spcPts val="200"/>
              </a:spcBef>
              <a:spcAft>
                <a:spcPts val="0"/>
              </a:spcAft>
              <a:buClr>
                <a:srgbClr val="0055B0"/>
              </a:buClr>
              <a:buSzPct val="100909"/>
              <a:buFont typeface="Arial"/>
              <a:buChar char="▪"/>
            </a:pPr>
            <a:r>
              <a:rPr lang="en-US" sz="2220" b="0" i="0" u="none" strike="noStrike" cap="none">
                <a:solidFill>
                  <a:srgbClr val="000090"/>
                </a:solidFill>
                <a:latin typeface="Arial"/>
                <a:ea typeface="Arial"/>
                <a:cs typeface="Arial"/>
                <a:sym typeface="Arial"/>
              </a:rPr>
              <a:t>Measure of success: </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Number of documented use cases</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Coverage of the domain captured by the use cases</a:t>
            </a:r>
          </a:p>
        </p:txBody>
      </p:sp>
      <p:sp>
        <p:nvSpPr>
          <p:cNvPr id="211" name="Shape 211"/>
          <p:cNvSpPr txBox="1"/>
          <p:nvPr/>
        </p:nvSpPr>
        <p:spPr>
          <a:xfrm>
            <a:off x="27023" y="40529"/>
            <a:ext cx="1553230" cy="400109"/>
          </a:xfrm>
          <a:prstGeom prst="rect">
            <a:avLst/>
          </a:prstGeom>
          <a:solidFill>
            <a:srgbClr val="0000FF"/>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a:buNone/>
            </a:pPr>
            <a:r>
              <a:rPr lang="en-US" sz="2000" b="1" i="0" u="none" strike="noStrike" cap="none">
                <a:solidFill>
                  <a:schemeClr val="lt1"/>
                </a:solidFill>
                <a:latin typeface="Arial"/>
                <a:ea typeface="Arial"/>
                <a:cs typeface="Arial"/>
                <a:sym typeface="Arial"/>
              </a:rPr>
              <a:t>Objective 2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Shape 216"/>
          <p:cNvSpPr txBox="1">
            <a:spLocks noGrp="1"/>
          </p:cNvSpPr>
          <p:nvPr>
            <p:ph type="title"/>
          </p:nvPr>
        </p:nvSpPr>
        <p:spPr>
          <a:xfrm>
            <a:off x="457200" y="619785"/>
            <a:ext cx="7085276" cy="507995"/>
          </a:xfrm>
          <a:prstGeom prst="rect">
            <a:avLst/>
          </a:prstGeom>
          <a:noFill/>
          <a:ln>
            <a:noFill/>
          </a:ln>
        </p:spPr>
        <p:txBody>
          <a:bodyPr lIns="91425" tIns="91425" rIns="91425" bIns="91425" anchor="ctr" anchorCtr="0">
            <a:noAutofit/>
          </a:bodyPr>
          <a:lstStyle/>
          <a:p>
            <a:pPr lvl="0">
              <a:lnSpc>
                <a:spcPct val="90000"/>
              </a:lnSpc>
              <a:spcBef>
                <a:spcPts val="200"/>
              </a:spcBef>
            </a:pPr>
            <a:r>
              <a:rPr lang="en-US" dirty="0" smtClean="0"/>
              <a:t>Restructure</a:t>
            </a:r>
            <a:r>
              <a:rPr lang="en-US" dirty="0">
                <a:solidFill>
                  <a:srgbClr val="0055B0"/>
                </a:solidFill>
              </a:rPr>
              <a:t> </a:t>
            </a:r>
            <a:r>
              <a:rPr lang="en-US" dirty="0" smtClean="0">
                <a:solidFill>
                  <a:srgbClr val="0055B0"/>
                </a:solidFill>
              </a:rPr>
              <a:t>domain knowledge</a:t>
            </a:r>
            <a:r>
              <a:rPr lang="en-US" dirty="0">
                <a:solidFill>
                  <a:srgbClr val="0055B0"/>
                </a:solidFill>
              </a:rPr>
              <a:t> </a:t>
            </a:r>
            <a:r>
              <a:rPr lang="en-US" dirty="0" smtClean="0">
                <a:solidFill>
                  <a:srgbClr val="0055B0"/>
                </a:solidFill>
              </a:rPr>
              <a:t>around</a:t>
            </a:r>
            <a:r>
              <a:rPr lang="en-US" dirty="0">
                <a:solidFill>
                  <a:srgbClr val="0055B0"/>
                </a:solidFill>
              </a:rPr>
              <a:t> </a:t>
            </a:r>
            <a:r>
              <a:rPr lang="en-US" dirty="0" smtClean="0">
                <a:solidFill>
                  <a:srgbClr val="0055B0"/>
                </a:solidFill>
              </a:rPr>
              <a:t>clinical genomics in SNOMED CT</a:t>
            </a:r>
            <a:endParaRPr lang="en-US" dirty="0">
              <a:solidFill>
                <a:srgbClr val="0055B0"/>
              </a:solidFill>
            </a:endParaRPr>
          </a:p>
        </p:txBody>
      </p:sp>
      <p:sp>
        <p:nvSpPr>
          <p:cNvPr id="217" name="Shape 217"/>
          <p:cNvSpPr txBox="1">
            <a:spLocks noGrp="1"/>
          </p:cNvSpPr>
          <p:nvPr>
            <p:ph type="body" idx="1"/>
          </p:nvPr>
        </p:nvSpPr>
        <p:spPr>
          <a:xfrm>
            <a:off x="457200" y="1452300"/>
            <a:ext cx="7693800" cy="4472100"/>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2400" b="0" i="0" u="none" strike="noStrike" cap="none">
                <a:solidFill>
                  <a:srgbClr val="000090"/>
                </a:solidFill>
                <a:latin typeface="Arial"/>
                <a:ea typeface="Arial"/>
                <a:cs typeface="Arial"/>
                <a:sym typeface="Arial"/>
              </a:rPr>
              <a:t>Deliverable</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Implemented and documented Genomics components in SNOMED CT</a:t>
            </a:r>
          </a:p>
          <a:p>
            <a:pPr marL="342900" marR="0" lvl="0" indent="-215900" algn="l" rtl="0">
              <a:lnSpc>
                <a:spcPct val="100000"/>
              </a:lnSpc>
              <a:spcBef>
                <a:spcPts val="200"/>
              </a:spcBef>
              <a:spcAft>
                <a:spcPts val="0"/>
              </a:spcAft>
              <a:buClr>
                <a:srgbClr val="0055B0"/>
              </a:buClr>
              <a:buSzPct val="100000"/>
              <a:buFont typeface="Arial"/>
              <a:buChar char="▪"/>
            </a:pPr>
            <a:r>
              <a:rPr lang="en-US">
                <a:solidFill>
                  <a:srgbClr val="000090"/>
                </a:solidFill>
              </a:rPr>
              <a:t>Action Plan</a:t>
            </a:r>
          </a:p>
          <a:p>
            <a:pPr marL="742950" marR="0" lvl="1" indent="-184150" algn="l" rtl="0">
              <a:lnSpc>
                <a:spcPct val="90000"/>
              </a:lnSpc>
              <a:spcBef>
                <a:spcPts val="200"/>
              </a:spcBef>
              <a:spcAft>
                <a:spcPts val="0"/>
              </a:spcAft>
              <a:buClr>
                <a:srgbClr val="0070C0"/>
              </a:buClr>
              <a:buSzPct val="100000"/>
              <a:buFont typeface="Arial"/>
              <a:buChar char="▪"/>
            </a:pPr>
            <a:r>
              <a:rPr lang="en-US" sz="2200" b="0" i="0" u="none" strike="noStrike" cap="none">
                <a:solidFill>
                  <a:srgbClr val="0070C0"/>
                </a:solidFill>
                <a:latin typeface="Arial"/>
                <a:ea typeface="Arial"/>
                <a:cs typeface="Arial"/>
                <a:sym typeface="Arial"/>
              </a:rPr>
              <a:t>Community building</a:t>
            </a:r>
          </a:p>
          <a:p>
            <a:pPr marR="0" lvl="2" algn="l" rtl="0">
              <a:lnSpc>
                <a:spcPct val="90000"/>
              </a:lnSpc>
              <a:spcBef>
                <a:spcPts val="200"/>
              </a:spcBef>
              <a:spcAft>
                <a:spcPts val="0"/>
              </a:spcAft>
            </a:pPr>
            <a:r>
              <a:rPr lang="en-US"/>
              <a:t>Genomics SME group</a:t>
            </a:r>
          </a:p>
          <a:p>
            <a:pPr marR="0" lvl="2" algn="l" rtl="0">
              <a:lnSpc>
                <a:spcPct val="90000"/>
              </a:lnSpc>
              <a:spcBef>
                <a:spcPts val="200"/>
              </a:spcBef>
              <a:spcAft>
                <a:spcPts val="0"/>
              </a:spcAft>
            </a:pPr>
            <a:r>
              <a:rPr lang="en-US"/>
              <a:t>Genomics Clinical Reference Group</a:t>
            </a:r>
          </a:p>
          <a:p>
            <a:pPr marR="0" lvl="2" algn="l" rtl="0">
              <a:lnSpc>
                <a:spcPct val="90000"/>
              </a:lnSpc>
              <a:spcBef>
                <a:spcPts val="200"/>
              </a:spcBef>
              <a:spcAft>
                <a:spcPts val="0"/>
              </a:spcAft>
            </a:pPr>
            <a:r>
              <a:rPr lang="en-US"/>
              <a:t>Communication plan</a:t>
            </a:r>
          </a:p>
          <a:p>
            <a:pPr marL="742950" marR="0" lvl="1" indent="-184150" algn="l" rtl="0">
              <a:lnSpc>
                <a:spcPct val="90000"/>
              </a:lnSpc>
              <a:spcBef>
                <a:spcPts val="200"/>
              </a:spcBef>
              <a:spcAft>
                <a:spcPts val="0"/>
              </a:spcAft>
              <a:buClr>
                <a:srgbClr val="0070C0"/>
              </a:buClr>
              <a:buSzPct val="100000"/>
              <a:buFont typeface="Arial"/>
              <a:buChar char="▪"/>
            </a:pPr>
            <a:r>
              <a:rPr lang="en-US" sz="2200" b="0" i="0" u="none" strike="noStrike" cap="none">
                <a:solidFill>
                  <a:srgbClr val="0070C0"/>
                </a:solidFill>
                <a:latin typeface="Arial"/>
                <a:ea typeface="Arial"/>
                <a:cs typeface="Arial"/>
                <a:sym typeface="Arial"/>
              </a:rPr>
              <a:t>Practical development</a:t>
            </a:r>
          </a:p>
          <a:p>
            <a:pPr marR="0" lvl="2" algn="l" rtl="0">
              <a:lnSpc>
                <a:spcPct val="90000"/>
              </a:lnSpc>
              <a:spcBef>
                <a:spcPts val="200"/>
              </a:spcBef>
              <a:spcAft>
                <a:spcPts val="0"/>
              </a:spcAft>
            </a:pPr>
            <a:r>
              <a:rPr lang="en-US"/>
              <a:t>Use case documentation</a:t>
            </a:r>
          </a:p>
          <a:p>
            <a:pPr marL="742950" marR="0" lvl="1" indent="-184150" algn="l" rtl="0">
              <a:lnSpc>
                <a:spcPct val="90000"/>
              </a:lnSpc>
              <a:spcBef>
                <a:spcPts val="200"/>
              </a:spcBef>
              <a:spcAft>
                <a:spcPts val="0"/>
              </a:spcAft>
              <a:buClr>
                <a:srgbClr val="0070C0"/>
              </a:buClr>
              <a:buSzPct val="100000"/>
              <a:buFont typeface="Arial"/>
              <a:buChar char="▪"/>
            </a:pPr>
            <a:r>
              <a:rPr lang="en-US" sz="2200" b="0" i="0" u="none" strike="noStrike" cap="none">
                <a:solidFill>
                  <a:srgbClr val="0070C0"/>
                </a:solidFill>
                <a:latin typeface="Arial"/>
                <a:ea typeface="Arial"/>
                <a:cs typeface="Arial"/>
                <a:sym typeface="Arial"/>
              </a:rPr>
              <a:t>Outreach</a:t>
            </a:r>
          </a:p>
          <a:p>
            <a:pPr marR="0" lvl="2" algn="l" rtl="0">
              <a:lnSpc>
                <a:spcPct val="90000"/>
              </a:lnSpc>
              <a:spcBef>
                <a:spcPts val="200"/>
              </a:spcBef>
              <a:spcAft>
                <a:spcPts val="0"/>
              </a:spcAft>
            </a:pPr>
            <a:r>
              <a:rPr lang="en-US"/>
              <a:t>Building connections with external knowledge sources</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a:solidFill>
                  <a:srgbClr val="000090"/>
                </a:solidFill>
                <a:latin typeface="Arial"/>
                <a:ea typeface="Arial"/>
                <a:cs typeface="Arial"/>
                <a:sym typeface="Arial"/>
              </a:rPr>
              <a:t>Measure of success: </a:t>
            </a:r>
          </a:p>
          <a:p>
            <a:pPr marL="742950" marR="0" lvl="1" indent="-184150" algn="l" rtl="0">
              <a:lnSpc>
                <a:spcPct val="100000"/>
              </a:lnSpc>
              <a:spcBef>
                <a:spcPts val="200"/>
              </a:spcBef>
              <a:spcAft>
                <a:spcPts val="0"/>
              </a:spcAft>
              <a:buClr>
                <a:srgbClr val="0070C0"/>
              </a:buClr>
              <a:buSzPct val="100000"/>
              <a:buFont typeface="Arial"/>
              <a:buChar char="▪"/>
            </a:pPr>
            <a:r>
              <a:rPr lang="en-US" sz="2200" b="0" i="0" u="none" strike="noStrike" cap="none">
                <a:solidFill>
                  <a:srgbClr val="0070C0"/>
                </a:solidFill>
                <a:latin typeface="Arial"/>
                <a:ea typeface="Arial"/>
                <a:cs typeface="Arial"/>
                <a:sym typeface="Arial"/>
              </a:rPr>
              <a:t>Number of use cases successfully validated based on the new model</a:t>
            </a:r>
          </a:p>
          <a:p>
            <a:pPr marL="342900" marR="0" lvl="0" indent="-215900" algn="l" rtl="0">
              <a:lnSpc>
                <a:spcPct val="90000"/>
              </a:lnSpc>
              <a:spcBef>
                <a:spcPts val="200"/>
              </a:spcBef>
              <a:spcAft>
                <a:spcPts val="0"/>
              </a:spcAft>
              <a:buClr>
                <a:srgbClr val="0055B0"/>
              </a:buClr>
              <a:buSzPct val="100000"/>
              <a:buFont typeface="Arial"/>
              <a:buNone/>
            </a:pPr>
            <a:endParaRPr sz="2300" b="0" i="0" u="none" strike="noStrike" cap="none">
              <a:solidFill>
                <a:srgbClr val="0055B0"/>
              </a:solidFill>
              <a:latin typeface="Arial"/>
              <a:ea typeface="Arial"/>
              <a:cs typeface="Arial"/>
              <a:sym typeface="Arial"/>
            </a:endParaRPr>
          </a:p>
        </p:txBody>
      </p:sp>
      <p:sp>
        <p:nvSpPr>
          <p:cNvPr id="218" name="Shape 218"/>
          <p:cNvSpPr txBox="1"/>
          <p:nvPr/>
        </p:nvSpPr>
        <p:spPr>
          <a:xfrm>
            <a:off x="27023" y="40529"/>
            <a:ext cx="1553230" cy="400109"/>
          </a:xfrm>
          <a:prstGeom prst="rect">
            <a:avLst/>
          </a:prstGeom>
          <a:solidFill>
            <a:srgbClr val="0080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a:buNone/>
            </a:pPr>
            <a:r>
              <a:rPr lang="en-US" sz="2000" b="1" i="0" u="none" strike="noStrike" cap="none">
                <a:solidFill>
                  <a:schemeClr val="lt1"/>
                </a:solidFill>
                <a:latin typeface="Arial"/>
                <a:ea typeface="Arial"/>
                <a:cs typeface="Arial"/>
                <a:sym typeface="Arial"/>
              </a:rPr>
              <a:t>Objective 3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a:spLocks noGrp="1"/>
          </p:cNvSpPr>
          <p:nvPr>
            <p:ph type="title"/>
          </p:nvPr>
        </p:nvSpPr>
        <p:spPr>
          <a:xfrm>
            <a:off x="457200" y="714356"/>
            <a:ext cx="7085276"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dirty="0">
                <a:solidFill>
                  <a:srgbClr val="21218A"/>
                </a:solidFill>
                <a:latin typeface="Arial"/>
                <a:ea typeface="Arial"/>
                <a:cs typeface="Arial"/>
                <a:sym typeface="Arial"/>
              </a:rPr>
              <a:t>Showcasing added value</a:t>
            </a:r>
          </a:p>
        </p:txBody>
      </p:sp>
      <p:sp>
        <p:nvSpPr>
          <p:cNvPr id="245" name="Shape 245"/>
          <p:cNvSpPr txBox="1">
            <a:spLocks noGrp="1"/>
          </p:cNvSpPr>
          <p:nvPr>
            <p:ph type="body" idx="1"/>
          </p:nvPr>
        </p:nvSpPr>
        <p:spPr>
          <a:xfrm>
            <a:off x="457200" y="1376108"/>
            <a:ext cx="8229600" cy="4658100"/>
          </a:xfrm>
          <a:prstGeom prst="rect">
            <a:avLst/>
          </a:prstGeom>
          <a:noFill/>
          <a:ln>
            <a:noFill/>
          </a:ln>
        </p:spPr>
        <p:txBody>
          <a:bodyPr lIns="91425" tIns="91425" rIns="91425" bIns="91425" anchor="t" anchorCtr="0">
            <a:noAutofit/>
          </a:bodyPr>
          <a:lstStyle/>
          <a:p>
            <a:pPr marL="342900" marR="0" lvl="0" indent="-215900" algn="l" rtl="0">
              <a:lnSpc>
                <a:spcPct val="80000"/>
              </a:lnSpc>
              <a:spcBef>
                <a:spcPts val="0"/>
              </a:spcBef>
              <a:spcAft>
                <a:spcPts val="0"/>
              </a:spcAft>
              <a:buClr>
                <a:srgbClr val="0055B0"/>
              </a:buClr>
              <a:buSzPct val="100909"/>
              <a:buFont typeface="Arial"/>
              <a:buChar char="▪"/>
            </a:pPr>
            <a:r>
              <a:rPr lang="en-US" sz="2220" b="0" i="0" u="none" strike="noStrike" cap="none" dirty="0">
                <a:solidFill>
                  <a:srgbClr val="000090"/>
                </a:solidFill>
                <a:latin typeface="Arial"/>
                <a:ea typeface="Arial"/>
                <a:cs typeface="Arial"/>
                <a:sym typeface="Arial"/>
              </a:rPr>
              <a:t>Deliverable</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dirty="0">
                <a:solidFill>
                  <a:srgbClr val="0070C0"/>
                </a:solidFill>
                <a:latin typeface="Arial"/>
                <a:ea typeface="Arial"/>
                <a:cs typeface="Arial"/>
                <a:sym typeface="Arial"/>
              </a:rPr>
              <a:t>Tool / application that demonstrates the value added by SNOMED CT in Genomic Medicine</a:t>
            </a:r>
          </a:p>
          <a:p>
            <a:pPr marL="742950" marR="0" lvl="1" indent="-184150" algn="l" rtl="0">
              <a:lnSpc>
                <a:spcPct val="80000"/>
              </a:lnSpc>
              <a:spcBef>
                <a:spcPts val="200"/>
              </a:spcBef>
              <a:spcAft>
                <a:spcPts val="0"/>
              </a:spcAft>
              <a:buClr>
                <a:srgbClr val="0070C0"/>
              </a:buClr>
              <a:buSzPct val="97368"/>
              <a:buFont typeface="Arial"/>
              <a:buChar char="▪"/>
            </a:pPr>
            <a:r>
              <a:rPr lang="en-US" sz="1850" dirty="0"/>
              <a:t>Pilot site development - showcase SNOMED CT and Genomics functionality</a:t>
            </a:r>
          </a:p>
          <a:p>
            <a:pPr marL="342900" marR="0" lvl="0" indent="-215900" algn="l" rtl="0">
              <a:lnSpc>
                <a:spcPct val="80000"/>
              </a:lnSpc>
              <a:spcBef>
                <a:spcPts val="200"/>
              </a:spcBef>
              <a:spcAft>
                <a:spcPts val="0"/>
              </a:spcAft>
              <a:buClr>
                <a:srgbClr val="0055B0"/>
              </a:buClr>
              <a:buSzPct val="100909"/>
              <a:buFont typeface="Arial"/>
              <a:buChar char="▪"/>
            </a:pPr>
            <a:r>
              <a:rPr lang="en-US" sz="2220" b="0" i="0" u="none" strike="noStrike" cap="none" dirty="0">
                <a:solidFill>
                  <a:srgbClr val="000090"/>
                </a:solidFill>
                <a:latin typeface="Arial"/>
                <a:ea typeface="Arial"/>
                <a:cs typeface="Arial"/>
                <a:sym typeface="Arial"/>
              </a:rPr>
              <a:t>Action plan: </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dirty="0">
                <a:solidFill>
                  <a:srgbClr val="0070C0"/>
                </a:solidFill>
                <a:latin typeface="Arial"/>
                <a:ea typeface="Arial"/>
                <a:cs typeface="Arial"/>
                <a:sym typeface="Arial"/>
              </a:rPr>
              <a:t>Select exemplary use case to be implemented in the application</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dirty="0">
                <a:solidFill>
                  <a:srgbClr val="0070C0"/>
                </a:solidFill>
                <a:latin typeface="Arial"/>
                <a:ea typeface="Arial"/>
                <a:cs typeface="Arial"/>
                <a:sym typeface="Arial"/>
              </a:rPr>
              <a:t>Develop application in collaboration with both the experts and stakeholders groups (e.g., using SMART on FHIR)</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dirty="0">
                <a:solidFill>
                  <a:srgbClr val="0070C0"/>
                </a:solidFill>
                <a:latin typeface="Arial"/>
                <a:ea typeface="Arial"/>
                <a:cs typeface="Arial"/>
                <a:sym typeface="Arial"/>
              </a:rPr>
              <a:t>Validate application with relevant stakeholders use case</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dirty="0">
                <a:solidFill>
                  <a:srgbClr val="0070C0"/>
                </a:solidFill>
                <a:latin typeface="Arial"/>
                <a:ea typeface="Arial"/>
                <a:cs typeface="Arial"/>
                <a:sym typeface="Arial"/>
              </a:rPr>
              <a:t>Use tool for presentations and conference globally</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dirty="0">
                <a:solidFill>
                  <a:srgbClr val="0070C0"/>
                </a:solidFill>
                <a:latin typeface="Arial"/>
                <a:ea typeface="Arial"/>
                <a:cs typeface="Arial"/>
                <a:sym typeface="Arial"/>
              </a:rPr>
              <a:t>Disseminate and make tool freely available to the public</a:t>
            </a:r>
          </a:p>
          <a:p>
            <a:pPr marL="742950" marR="0" lvl="1" indent="-184150" algn="l" rtl="0">
              <a:lnSpc>
                <a:spcPct val="80000"/>
              </a:lnSpc>
              <a:spcBef>
                <a:spcPts val="200"/>
              </a:spcBef>
              <a:spcAft>
                <a:spcPts val="0"/>
              </a:spcAft>
              <a:buClr>
                <a:srgbClr val="0070C0"/>
              </a:buClr>
              <a:buSzPct val="97368"/>
              <a:buFont typeface="Arial"/>
              <a:buChar char="▪"/>
            </a:pPr>
            <a:r>
              <a:rPr lang="en-US" sz="1850" dirty="0"/>
              <a:t>Pilot sites</a:t>
            </a:r>
          </a:p>
          <a:p>
            <a:pPr marL="342900" marR="0" lvl="0" indent="-215900" algn="l" rtl="0">
              <a:lnSpc>
                <a:spcPct val="80000"/>
              </a:lnSpc>
              <a:spcBef>
                <a:spcPts val="200"/>
              </a:spcBef>
              <a:spcAft>
                <a:spcPts val="0"/>
              </a:spcAft>
              <a:buClr>
                <a:srgbClr val="0055B0"/>
              </a:buClr>
              <a:buSzPct val="100909"/>
              <a:buFont typeface="Arial"/>
              <a:buChar char="▪"/>
            </a:pPr>
            <a:r>
              <a:rPr lang="en-US" sz="2220" b="0" i="0" u="none" strike="noStrike" cap="none" dirty="0">
                <a:solidFill>
                  <a:srgbClr val="000090"/>
                </a:solidFill>
                <a:latin typeface="Arial"/>
                <a:ea typeface="Arial"/>
                <a:cs typeface="Arial"/>
                <a:sym typeface="Arial"/>
              </a:rPr>
              <a:t>Measure of success: </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dirty="0">
                <a:solidFill>
                  <a:srgbClr val="0070C0"/>
                </a:solidFill>
                <a:latin typeface="Arial"/>
                <a:ea typeface="Arial"/>
                <a:cs typeface="Arial"/>
                <a:sym typeface="Arial"/>
              </a:rPr>
              <a:t>Application is operational and accessible</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dirty="0">
                <a:solidFill>
                  <a:srgbClr val="0070C0"/>
                </a:solidFill>
                <a:latin typeface="Arial"/>
                <a:ea typeface="Arial"/>
                <a:cs typeface="Arial"/>
                <a:sym typeface="Arial"/>
              </a:rPr>
              <a:t>Chosen use case is validated by the application</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dirty="0">
                <a:solidFill>
                  <a:srgbClr val="0070C0"/>
                </a:solidFill>
                <a:latin typeface="Arial"/>
                <a:ea typeface="Arial"/>
                <a:cs typeface="Arial"/>
                <a:sym typeface="Arial"/>
              </a:rPr>
              <a:t>Number of accesses of the application</a:t>
            </a:r>
          </a:p>
        </p:txBody>
      </p:sp>
      <p:sp>
        <p:nvSpPr>
          <p:cNvPr id="246" name="Shape 246"/>
          <p:cNvSpPr txBox="1"/>
          <p:nvPr/>
        </p:nvSpPr>
        <p:spPr>
          <a:xfrm>
            <a:off x="27023" y="40529"/>
            <a:ext cx="1553230" cy="400109"/>
          </a:xfrm>
          <a:prstGeom prst="rect">
            <a:avLst/>
          </a:prstGeom>
          <a:solidFill>
            <a:srgbClr val="8000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a:buNone/>
            </a:pPr>
            <a:r>
              <a:rPr lang="en-US" sz="2000" b="1" i="0" u="none" strike="noStrike" cap="none">
                <a:solidFill>
                  <a:schemeClr val="lt1"/>
                </a:solidFill>
                <a:latin typeface="Arial"/>
                <a:ea typeface="Arial"/>
                <a:cs typeface="Arial"/>
                <a:sym typeface="Arial"/>
              </a:rPr>
              <a:t>Objective 4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Shape 251"/>
          <p:cNvSpPr txBox="1">
            <a:spLocks noGrp="1"/>
          </p:cNvSpPr>
          <p:nvPr>
            <p:ph type="title"/>
          </p:nvPr>
        </p:nvSpPr>
        <p:spPr>
          <a:xfrm>
            <a:off x="457200" y="619785"/>
            <a:ext cx="7085276"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Showcasing added value – Pilot sites</a:t>
            </a:r>
          </a:p>
        </p:txBody>
      </p:sp>
      <p:sp>
        <p:nvSpPr>
          <p:cNvPr id="252" name="Shape 252"/>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b="0" i="0" u="none" strike="noStrike" cap="none" dirty="0">
                <a:solidFill>
                  <a:srgbClr val="000090"/>
                </a:solidFill>
                <a:latin typeface="Arial"/>
                <a:ea typeface="Arial"/>
                <a:cs typeface="Arial"/>
                <a:sym typeface="Arial"/>
              </a:rPr>
              <a:t>Focus</a:t>
            </a:r>
          </a:p>
          <a:p>
            <a:pPr marL="742950" marR="0" lvl="1" indent="-184150" algn="l" rtl="0">
              <a:lnSpc>
                <a:spcPct val="100000"/>
              </a:lnSpc>
              <a:spcBef>
                <a:spcPts val="200"/>
              </a:spcBef>
              <a:spcAft>
                <a:spcPts val="0"/>
              </a:spcAft>
              <a:buClr>
                <a:srgbClr val="0070C0"/>
              </a:buClr>
              <a:buSzPct val="100000"/>
              <a:buFont typeface="Arial"/>
              <a:buChar char="▪"/>
            </a:pPr>
            <a:r>
              <a:rPr lang="en-US" b="0" i="0" u="none" strike="noStrike" cap="none" dirty="0">
                <a:solidFill>
                  <a:srgbClr val="0070C0"/>
                </a:solidFill>
                <a:latin typeface="Arial"/>
                <a:ea typeface="Arial"/>
                <a:cs typeface="Arial"/>
                <a:sym typeface="Arial"/>
              </a:rPr>
              <a:t>Use case driven</a:t>
            </a:r>
          </a:p>
          <a:p>
            <a:pPr marL="742950" marR="0" lvl="1" indent="-184150" algn="l" rtl="0">
              <a:lnSpc>
                <a:spcPct val="100000"/>
              </a:lnSpc>
              <a:spcBef>
                <a:spcPts val="200"/>
              </a:spcBef>
              <a:spcAft>
                <a:spcPts val="0"/>
              </a:spcAft>
              <a:buClr>
                <a:srgbClr val="0070C0"/>
              </a:buClr>
              <a:buSzPct val="100000"/>
              <a:buFont typeface="Arial"/>
              <a:buChar char="▪"/>
            </a:pPr>
            <a:r>
              <a:rPr lang="en-US" b="0" i="0" u="none" strike="noStrike" cap="none" dirty="0">
                <a:solidFill>
                  <a:srgbClr val="0070C0"/>
                </a:solidFill>
                <a:latin typeface="Arial"/>
                <a:ea typeface="Arial"/>
                <a:cs typeface="Arial"/>
                <a:sym typeface="Arial"/>
              </a:rPr>
              <a:t>Use of EHR information in Genomics</a:t>
            </a:r>
          </a:p>
          <a:p>
            <a:pPr marL="742950" marR="0" lvl="1" indent="-184150" algn="l" rtl="0">
              <a:lnSpc>
                <a:spcPct val="100000"/>
              </a:lnSpc>
              <a:spcBef>
                <a:spcPts val="200"/>
              </a:spcBef>
              <a:spcAft>
                <a:spcPts val="0"/>
              </a:spcAft>
              <a:buClr>
                <a:srgbClr val="0070C0"/>
              </a:buClr>
              <a:buSzPct val="100000"/>
              <a:buFont typeface="Arial"/>
              <a:buChar char="▪"/>
            </a:pPr>
            <a:r>
              <a:rPr lang="en-US" b="0" i="0" u="none" strike="noStrike" cap="none" dirty="0">
                <a:solidFill>
                  <a:srgbClr val="0070C0"/>
                </a:solidFill>
                <a:latin typeface="Arial"/>
                <a:ea typeface="Arial"/>
                <a:cs typeface="Arial"/>
                <a:sym typeface="Arial"/>
              </a:rPr>
              <a:t>Inter genomics information transfer</a:t>
            </a:r>
          </a:p>
          <a:p>
            <a:pPr marL="742950" marR="0" lvl="1" indent="-184150" algn="l" rtl="0">
              <a:lnSpc>
                <a:spcPct val="100000"/>
              </a:lnSpc>
              <a:spcBef>
                <a:spcPts val="200"/>
              </a:spcBef>
              <a:spcAft>
                <a:spcPts val="0"/>
              </a:spcAft>
              <a:buClr>
                <a:srgbClr val="0070C0"/>
              </a:buClr>
              <a:buSzPct val="100000"/>
              <a:buFont typeface="Arial"/>
              <a:buChar char="▪"/>
            </a:pPr>
            <a:r>
              <a:rPr lang="en-US" b="0" i="0" u="none" strike="noStrike" cap="none" dirty="0">
                <a:solidFill>
                  <a:srgbClr val="0070C0"/>
                </a:solidFill>
                <a:latin typeface="Arial"/>
                <a:ea typeface="Arial"/>
                <a:cs typeface="Arial"/>
                <a:sym typeface="Arial"/>
              </a:rPr>
              <a:t>Support for Rare Disease databases</a:t>
            </a:r>
          </a:p>
          <a:p>
            <a:pPr marL="742950" marR="0" lvl="1" indent="-184150" algn="l" rtl="0">
              <a:lnSpc>
                <a:spcPct val="100000"/>
              </a:lnSpc>
              <a:spcBef>
                <a:spcPts val="200"/>
              </a:spcBef>
              <a:spcAft>
                <a:spcPts val="0"/>
              </a:spcAft>
              <a:buClr>
                <a:srgbClr val="0070C0"/>
              </a:buClr>
              <a:buSzPct val="100000"/>
              <a:buFont typeface="Arial"/>
              <a:buNone/>
            </a:pPr>
            <a:endParaRPr b="0" i="0" u="none" strike="noStrike" cap="none" dirty="0">
              <a:solidFill>
                <a:srgbClr val="0070C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100000"/>
              <a:buFont typeface="Arial"/>
              <a:buChar char="▪"/>
            </a:pPr>
            <a:r>
              <a:rPr lang="en-US" b="0" i="0" u="none" strike="noStrike" cap="none" dirty="0">
                <a:solidFill>
                  <a:srgbClr val="000090"/>
                </a:solidFill>
                <a:latin typeface="Arial"/>
                <a:ea typeface="Arial"/>
                <a:cs typeface="Arial"/>
                <a:sym typeface="Arial"/>
              </a:rPr>
              <a:t>Size</a:t>
            </a:r>
          </a:p>
          <a:p>
            <a:pPr marL="742950" marR="0" lvl="1" indent="-184150" algn="l" rtl="0">
              <a:lnSpc>
                <a:spcPct val="100000"/>
              </a:lnSpc>
              <a:spcBef>
                <a:spcPts val="200"/>
              </a:spcBef>
              <a:spcAft>
                <a:spcPts val="0"/>
              </a:spcAft>
              <a:buClr>
                <a:srgbClr val="0070C0"/>
              </a:buClr>
              <a:buSzPct val="100000"/>
              <a:buFont typeface="Arial"/>
              <a:buChar char="▪"/>
            </a:pPr>
            <a:r>
              <a:rPr lang="en-US" b="0" i="0" u="none" strike="noStrike" cap="none" dirty="0">
                <a:solidFill>
                  <a:srgbClr val="0070C0"/>
                </a:solidFill>
                <a:sym typeface="Arial"/>
              </a:rPr>
              <a:t>Pilot size will be based on use case requirements</a:t>
            </a:r>
            <a:r>
              <a:rPr lang="en-US" dirty="0"/>
              <a:t> - </a:t>
            </a:r>
            <a:r>
              <a:rPr lang="en-US" b="0" i="0" u="none" strike="noStrike" cap="none" dirty="0">
                <a:solidFill>
                  <a:srgbClr val="0070C0"/>
                </a:solidFill>
                <a:sym typeface="Arial"/>
              </a:rPr>
              <a:t>on a case to case basis</a:t>
            </a:r>
          </a:p>
          <a:p>
            <a:pPr marL="742950" marR="0" lvl="1" indent="-184150" algn="l" rtl="0">
              <a:lnSpc>
                <a:spcPct val="100000"/>
              </a:lnSpc>
              <a:spcBef>
                <a:spcPts val="200"/>
              </a:spcBef>
              <a:spcAft>
                <a:spcPts val="0"/>
              </a:spcAft>
              <a:buClr>
                <a:srgbClr val="0070C0"/>
              </a:buClr>
              <a:buSzPct val="100000"/>
              <a:buFont typeface="Arial"/>
              <a:buChar char="▪"/>
            </a:pPr>
            <a:r>
              <a:rPr lang="en-US" dirty="0"/>
              <a:t>Choice of pilot sites driven by use case requirements</a:t>
            </a:r>
          </a:p>
          <a:p>
            <a:pPr marL="742950" marR="0" lvl="1" indent="-184150" algn="l" rtl="0">
              <a:lnSpc>
                <a:spcPct val="100000"/>
              </a:lnSpc>
              <a:spcBef>
                <a:spcPts val="200"/>
              </a:spcBef>
              <a:spcAft>
                <a:spcPts val="0"/>
              </a:spcAft>
              <a:buClr>
                <a:srgbClr val="0070C0"/>
              </a:buClr>
              <a:buSzPct val="100000"/>
              <a:buFont typeface="Arial"/>
              <a:buNone/>
            </a:pPr>
            <a:endParaRPr b="0" i="0" u="none" strike="noStrike" cap="none" dirty="0">
              <a:solidFill>
                <a:srgbClr val="0070C0"/>
              </a:solidFill>
              <a:sym typeface="Arial"/>
            </a:endParaRPr>
          </a:p>
          <a:p>
            <a:pPr marL="342900" marR="0" lvl="0" indent="-215900" algn="l" rtl="0">
              <a:lnSpc>
                <a:spcPct val="100000"/>
              </a:lnSpc>
              <a:spcBef>
                <a:spcPts val="200"/>
              </a:spcBef>
              <a:spcAft>
                <a:spcPts val="0"/>
              </a:spcAft>
              <a:buClr>
                <a:srgbClr val="0055B0"/>
              </a:buClr>
              <a:buSzPct val="100000"/>
              <a:buFont typeface="Arial"/>
              <a:buChar char="▪"/>
            </a:pPr>
            <a:r>
              <a:rPr lang="en-US" b="0" i="0" u="none" strike="noStrike" cap="none" dirty="0">
                <a:solidFill>
                  <a:srgbClr val="000090"/>
                </a:solidFill>
                <a:latin typeface="Arial"/>
                <a:ea typeface="Arial"/>
                <a:cs typeface="Arial"/>
                <a:sym typeface="Arial"/>
              </a:rPr>
              <a:t>Funding</a:t>
            </a:r>
          </a:p>
          <a:p>
            <a:pPr marL="742950" marR="0" lvl="1" indent="-184150" algn="l" rtl="0">
              <a:lnSpc>
                <a:spcPct val="100000"/>
              </a:lnSpc>
              <a:spcBef>
                <a:spcPts val="200"/>
              </a:spcBef>
              <a:spcAft>
                <a:spcPts val="0"/>
              </a:spcAft>
              <a:buClr>
                <a:srgbClr val="0070C0"/>
              </a:buClr>
              <a:buSzPct val="100000"/>
              <a:buFont typeface="Arial"/>
              <a:buChar char="▪"/>
            </a:pPr>
            <a:r>
              <a:rPr lang="en-US" b="0" i="0" u="none" strike="noStrike" cap="none" dirty="0">
                <a:solidFill>
                  <a:srgbClr val="0070C0"/>
                </a:solidFill>
                <a:latin typeface="Arial"/>
                <a:ea typeface="Arial"/>
                <a:cs typeface="Arial"/>
                <a:sym typeface="Arial"/>
              </a:rPr>
              <a:t>Explore access to global Genomics funding sources</a:t>
            </a:r>
          </a:p>
        </p:txBody>
      </p:sp>
      <p:sp>
        <p:nvSpPr>
          <p:cNvPr id="253" name="Shape 253"/>
          <p:cNvSpPr txBox="1"/>
          <p:nvPr/>
        </p:nvSpPr>
        <p:spPr>
          <a:xfrm>
            <a:off x="27023" y="40529"/>
            <a:ext cx="1553230" cy="400109"/>
          </a:xfrm>
          <a:prstGeom prst="rect">
            <a:avLst/>
          </a:prstGeom>
          <a:solidFill>
            <a:srgbClr val="8000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a:buNone/>
            </a:pPr>
            <a:r>
              <a:rPr lang="en-US" sz="2000" b="1" i="0" u="none" strike="noStrike" cap="none">
                <a:solidFill>
                  <a:schemeClr val="lt1"/>
                </a:solidFill>
                <a:latin typeface="Arial"/>
                <a:ea typeface="Arial"/>
                <a:cs typeface="Arial"/>
                <a:sym typeface="Arial"/>
              </a:rPr>
              <a:t>Objective 4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Shape 258"/>
          <p:cNvSpPr txBox="1">
            <a:spLocks noGrp="1"/>
          </p:cNvSpPr>
          <p:nvPr>
            <p:ph type="title"/>
          </p:nvPr>
        </p:nvSpPr>
        <p:spPr>
          <a:xfrm>
            <a:off x="457200" y="714356"/>
            <a:ext cx="7085276"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Raising awareness</a:t>
            </a:r>
          </a:p>
        </p:txBody>
      </p:sp>
      <p:sp>
        <p:nvSpPr>
          <p:cNvPr id="259" name="Shape 259"/>
          <p:cNvSpPr txBox="1">
            <a:spLocks noGrp="1"/>
          </p:cNvSpPr>
          <p:nvPr>
            <p:ph type="body" idx="1"/>
          </p:nvPr>
        </p:nvSpPr>
        <p:spPr>
          <a:xfrm>
            <a:off x="304800" y="1378921"/>
            <a:ext cx="8492400" cy="5295300"/>
          </a:xfrm>
          <a:prstGeom prst="rect">
            <a:avLst/>
          </a:prstGeom>
          <a:noFill/>
          <a:ln>
            <a:noFill/>
          </a:ln>
        </p:spPr>
        <p:txBody>
          <a:bodyPr lIns="91425" tIns="91425" rIns="91425" bIns="91425" anchor="t" anchorCtr="0">
            <a:noAutofit/>
          </a:bodyPr>
          <a:lstStyle/>
          <a:p>
            <a:pPr marL="342900" marR="0" lvl="0" indent="-215900" algn="l" rtl="0">
              <a:lnSpc>
                <a:spcPct val="80000"/>
              </a:lnSpc>
              <a:spcBef>
                <a:spcPts val="0"/>
              </a:spcBef>
              <a:spcAft>
                <a:spcPts val="0"/>
              </a:spcAft>
              <a:buClr>
                <a:srgbClr val="0055B0"/>
              </a:buClr>
              <a:buSzPct val="100909"/>
              <a:buFont typeface="Arial"/>
              <a:buChar char="▪"/>
            </a:pPr>
            <a:r>
              <a:rPr lang="en-US" sz="2000" b="0" i="0" u="none" strike="noStrike" cap="none" dirty="0">
                <a:solidFill>
                  <a:srgbClr val="000090"/>
                </a:solidFill>
                <a:sym typeface="Arial"/>
              </a:rPr>
              <a:t>Deliverable:</a:t>
            </a:r>
          </a:p>
          <a:p>
            <a:pPr marL="742950" marR="0" lvl="1" indent="-184150" algn="l" rtl="0">
              <a:lnSpc>
                <a:spcPct val="80000"/>
              </a:lnSpc>
              <a:spcBef>
                <a:spcPts val="200"/>
              </a:spcBef>
              <a:spcAft>
                <a:spcPts val="0"/>
              </a:spcAft>
              <a:buClr>
                <a:srgbClr val="0070C0"/>
              </a:buClr>
              <a:buSzPct val="97368"/>
              <a:buFont typeface="Arial"/>
              <a:buChar char="▪"/>
            </a:pPr>
            <a:r>
              <a:rPr lang="en-US" b="0" i="0" u="none" strike="noStrike" cap="none" dirty="0">
                <a:solidFill>
                  <a:srgbClr val="0070C0"/>
                </a:solidFill>
                <a:sym typeface="Arial"/>
              </a:rPr>
              <a:t>Web presence (e.g., documentation, forum for discussions, downloadable materials) around the Genomic component of SNOMED CT</a:t>
            </a:r>
          </a:p>
          <a:p>
            <a:pPr marL="742950" marR="0" lvl="1" indent="-184150" algn="l" rtl="0">
              <a:lnSpc>
                <a:spcPct val="80000"/>
              </a:lnSpc>
              <a:spcBef>
                <a:spcPts val="200"/>
              </a:spcBef>
              <a:spcAft>
                <a:spcPts val="0"/>
              </a:spcAft>
              <a:buClr>
                <a:srgbClr val="0070C0"/>
              </a:buClr>
              <a:buSzPct val="97368"/>
              <a:buFont typeface="Arial"/>
              <a:buChar char="▪"/>
            </a:pPr>
            <a:r>
              <a:rPr lang="en-US" b="0" i="0" u="none" strike="noStrike" cap="none" dirty="0">
                <a:solidFill>
                  <a:srgbClr val="0070C0"/>
                </a:solidFill>
                <a:sym typeface="Arial"/>
              </a:rPr>
              <a:t>Calendar identifying key dissemination opportunities</a:t>
            </a:r>
          </a:p>
          <a:p>
            <a:pPr marL="342900" marR="0" lvl="0" indent="-215900" algn="l" rtl="0">
              <a:lnSpc>
                <a:spcPct val="80000"/>
              </a:lnSpc>
              <a:spcBef>
                <a:spcPts val="200"/>
              </a:spcBef>
              <a:spcAft>
                <a:spcPts val="0"/>
              </a:spcAft>
              <a:buClr>
                <a:srgbClr val="0055B0"/>
              </a:buClr>
              <a:buSzPct val="100909"/>
              <a:buFont typeface="Arial"/>
              <a:buChar char="▪"/>
            </a:pPr>
            <a:r>
              <a:rPr lang="en-US" sz="2000" b="0" i="0" u="none" strike="noStrike" cap="none" dirty="0">
                <a:solidFill>
                  <a:srgbClr val="000090"/>
                </a:solidFill>
                <a:sym typeface="Arial"/>
              </a:rPr>
              <a:t>Action plan:</a:t>
            </a:r>
            <a:r>
              <a:rPr lang="en-US" sz="2000" b="0" i="0" u="none" strike="noStrike" cap="none" dirty="0">
                <a:solidFill>
                  <a:srgbClr val="0055B0"/>
                </a:solidFill>
                <a:sym typeface="Arial"/>
              </a:rPr>
              <a:t> </a:t>
            </a:r>
          </a:p>
          <a:p>
            <a:pPr marL="742950" marR="0" lvl="1" indent="-184150" algn="l" rtl="0">
              <a:lnSpc>
                <a:spcPct val="80000"/>
              </a:lnSpc>
              <a:spcBef>
                <a:spcPts val="200"/>
              </a:spcBef>
              <a:spcAft>
                <a:spcPts val="0"/>
              </a:spcAft>
              <a:buClr>
                <a:srgbClr val="0070C0"/>
              </a:buClr>
              <a:buSzPct val="97368"/>
              <a:buFont typeface="Arial"/>
              <a:buChar char="▪"/>
            </a:pPr>
            <a:r>
              <a:rPr lang="en-US" b="0" i="0" u="none" strike="noStrike" cap="none" dirty="0">
                <a:solidFill>
                  <a:srgbClr val="0070C0"/>
                </a:solidFill>
                <a:sym typeface="Arial"/>
              </a:rPr>
              <a:t>Showcase the capabilities of SNOMED CT via the use cases</a:t>
            </a:r>
          </a:p>
          <a:p>
            <a:pPr marL="742950" marR="0" lvl="1" indent="-184150" algn="l" rtl="0">
              <a:lnSpc>
                <a:spcPct val="80000"/>
              </a:lnSpc>
              <a:spcBef>
                <a:spcPts val="200"/>
              </a:spcBef>
              <a:spcAft>
                <a:spcPts val="0"/>
              </a:spcAft>
              <a:buClr>
                <a:srgbClr val="0070C0"/>
              </a:buClr>
              <a:buSzPct val="97368"/>
              <a:buFont typeface="Arial"/>
              <a:buChar char="▪"/>
            </a:pPr>
            <a:r>
              <a:rPr lang="en-US" b="0" i="0" u="none" strike="noStrike" cap="none" dirty="0">
                <a:solidFill>
                  <a:srgbClr val="0070C0"/>
                </a:solidFill>
                <a:sym typeface="Arial"/>
              </a:rPr>
              <a:t>Develop and deliver showcasing events that feature members of the SNOMED CT stakeholders consultancy group, as well as experts from the SNOMED CT experts group</a:t>
            </a:r>
          </a:p>
          <a:p>
            <a:pPr marL="742950" marR="0" lvl="1" indent="-184150" algn="l" rtl="0">
              <a:lnSpc>
                <a:spcPct val="80000"/>
              </a:lnSpc>
              <a:spcBef>
                <a:spcPts val="200"/>
              </a:spcBef>
              <a:spcAft>
                <a:spcPts val="0"/>
              </a:spcAft>
              <a:buClr>
                <a:srgbClr val="0070C0"/>
              </a:buClr>
              <a:buSzPct val="97368"/>
              <a:buFont typeface="Arial"/>
              <a:buChar char="▪"/>
            </a:pPr>
            <a:r>
              <a:rPr lang="en-US" b="0" i="0" u="none" strike="noStrike" cap="none" dirty="0">
                <a:solidFill>
                  <a:srgbClr val="0070C0"/>
                </a:solidFill>
                <a:sym typeface="Arial"/>
              </a:rPr>
              <a:t>Develop and disseminate materials describing and exemplifying the Genomic component of SNOMED CT</a:t>
            </a:r>
          </a:p>
          <a:p>
            <a:pPr marL="742950" marR="0" lvl="1" indent="-184150" algn="l" rtl="0">
              <a:lnSpc>
                <a:spcPct val="80000"/>
              </a:lnSpc>
              <a:spcBef>
                <a:spcPts val="200"/>
              </a:spcBef>
              <a:spcAft>
                <a:spcPts val="0"/>
              </a:spcAft>
              <a:buClr>
                <a:srgbClr val="0070C0"/>
              </a:buClr>
              <a:buSzPct val="97368"/>
              <a:buFont typeface="Arial"/>
              <a:buChar char="▪"/>
            </a:pPr>
            <a:r>
              <a:rPr lang="en-US" b="0" i="0" u="none" strike="noStrike" cap="none" dirty="0">
                <a:solidFill>
                  <a:srgbClr val="0070C0"/>
                </a:solidFill>
                <a:sym typeface="Arial"/>
              </a:rPr>
              <a:t>Develop and deliver hands-on workshops / tutorials / sessions at key clinical genomics events - e.g., ASHG, ACMG, ESHG</a:t>
            </a:r>
          </a:p>
          <a:p>
            <a:pPr marL="742950" marR="0" lvl="1" indent="-184150" algn="l" rtl="0">
              <a:lnSpc>
                <a:spcPct val="80000"/>
              </a:lnSpc>
              <a:spcBef>
                <a:spcPts val="200"/>
              </a:spcBef>
              <a:spcAft>
                <a:spcPts val="0"/>
              </a:spcAft>
              <a:buClr>
                <a:srgbClr val="0070C0"/>
              </a:buClr>
              <a:buSzPct val="97368"/>
              <a:buFont typeface="Arial"/>
              <a:buChar char="▪"/>
            </a:pPr>
            <a:r>
              <a:rPr lang="en-US" dirty="0"/>
              <a:t>Leverage social media sites to highlight Genomics SNOMED CT focus</a:t>
            </a:r>
          </a:p>
          <a:p>
            <a:pPr marL="342900" marR="0" lvl="0" indent="-215900" algn="l" rtl="0">
              <a:lnSpc>
                <a:spcPct val="80000"/>
              </a:lnSpc>
              <a:spcBef>
                <a:spcPts val="200"/>
              </a:spcBef>
              <a:spcAft>
                <a:spcPts val="0"/>
              </a:spcAft>
              <a:buClr>
                <a:srgbClr val="0055B0"/>
              </a:buClr>
              <a:buSzPct val="100909"/>
              <a:buFont typeface="Arial"/>
              <a:buChar char="▪"/>
            </a:pPr>
            <a:r>
              <a:rPr lang="en-US" sz="2000" b="0" i="0" u="none" strike="noStrike" cap="none" dirty="0">
                <a:solidFill>
                  <a:srgbClr val="000090"/>
                </a:solidFill>
                <a:sym typeface="Arial"/>
              </a:rPr>
              <a:t>Measure of success: </a:t>
            </a:r>
          </a:p>
          <a:p>
            <a:pPr marL="742950" marR="0" lvl="1" indent="-184150" algn="l" rtl="0">
              <a:lnSpc>
                <a:spcPct val="80000"/>
              </a:lnSpc>
              <a:spcBef>
                <a:spcPts val="200"/>
              </a:spcBef>
              <a:spcAft>
                <a:spcPts val="0"/>
              </a:spcAft>
              <a:buClr>
                <a:srgbClr val="0070C0"/>
              </a:buClr>
              <a:buSzPct val="97368"/>
              <a:buFont typeface="Arial"/>
              <a:buChar char="▪"/>
            </a:pPr>
            <a:r>
              <a:rPr lang="en-US" b="0" i="0" u="none" strike="noStrike" cap="none" dirty="0">
                <a:solidFill>
                  <a:srgbClr val="0070C0"/>
                </a:solidFill>
                <a:sym typeface="Arial"/>
              </a:rPr>
              <a:t>Number of attendees at the various events</a:t>
            </a:r>
          </a:p>
          <a:p>
            <a:pPr marL="742950" marR="0" lvl="1" indent="-184150" algn="l" rtl="0">
              <a:lnSpc>
                <a:spcPct val="80000"/>
              </a:lnSpc>
              <a:spcBef>
                <a:spcPts val="200"/>
              </a:spcBef>
              <a:spcAft>
                <a:spcPts val="0"/>
              </a:spcAft>
              <a:buClr>
                <a:srgbClr val="0070C0"/>
              </a:buClr>
              <a:buSzPct val="97368"/>
              <a:buFont typeface="Arial"/>
              <a:buChar char="▪"/>
            </a:pPr>
            <a:r>
              <a:rPr lang="en-US" b="0" i="0" u="none" strike="noStrike" cap="none" dirty="0">
                <a:solidFill>
                  <a:srgbClr val="0070C0"/>
                </a:solidFill>
                <a:sym typeface="Arial"/>
              </a:rPr>
              <a:t>Number of users accessing materials</a:t>
            </a:r>
          </a:p>
        </p:txBody>
      </p:sp>
      <p:sp>
        <p:nvSpPr>
          <p:cNvPr id="260" name="Shape 260"/>
          <p:cNvSpPr txBox="1"/>
          <p:nvPr/>
        </p:nvSpPr>
        <p:spPr>
          <a:xfrm>
            <a:off x="27023" y="40529"/>
            <a:ext cx="1553230" cy="400109"/>
          </a:xfrm>
          <a:prstGeom prst="rect">
            <a:avLst/>
          </a:prstGeom>
          <a:solidFill>
            <a:srgbClr val="FF66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a:buNone/>
            </a:pPr>
            <a:r>
              <a:rPr lang="en-US" sz="2000" b="1" i="0" u="none" strike="noStrike" cap="none">
                <a:solidFill>
                  <a:schemeClr val="lt1"/>
                </a:solidFill>
                <a:latin typeface="Arial"/>
                <a:ea typeface="Arial"/>
                <a:cs typeface="Arial"/>
                <a:sym typeface="Arial"/>
              </a:rPr>
              <a:t>Objective 5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Shape 272"/>
          <p:cNvSpPr txBox="1">
            <a:spLocks noGrp="1"/>
          </p:cNvSpPr>
          <p:nvPr>
            <p:ph type="body" idx="1"/>
          </p:nvPr>
        </p:nvSpPr>
        <p:spPr>
          <a:xfrm>
            <a:off x="457200" y="1339420"/>
            <a:ext cx="8229600" cy="5075672"/>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1700" b="0" i="0" u="none" strike="noStrike" cap="none" dirty="0">
                <a:solidFill>
                  <a:srgbClr val="000090"/>
                </a:solidFill>
                <a:sym typeface="Arial"/>
              </a:rPr>
              <a:t>Community building</a:t>
            </a:r>
          </a:p>
          <a:p>
            <a:pPr marL="742950" marR="0" lvl="1" indent="-184150" algn="l" rtl="0">
              <a:lnSpc>
                <a:spcPct val="100000"/>
              </a:lnSpc>
              <a:spcBef>
                <a:spcPts val="200"/>
              </a:spcBef>
              <a:spcAft>
                <a:spcPts val="0"/>
              </a:spcAft>
              <a:buClr>
                <a:srgbClr val="0070C0"/>
              </a:buClr>
              <a:buSzPct val="100000"/>
              <a:buFont typeface="Arial"/>
              <a:buChar char="▪"/>
            </a:pPr>
            <a:r>
              <a:rPr lang="en-US" sz="1700" b="0" i="0" u="none" strike="noStrike" cap="none" dirty="0">
                <a:solidFill>
                  <a:srgbClr val="0070C0"/>
                </a:solidFill>
                <a:sym typeface="Arial"/>
              </a:rPr>
              <a:t>Stakeholders</a:t>
            </a:r>
          </a:p>
          <a:p>
            <a:pPr marR="0" lvl="2" algn="l" rtl="0">
              <a:lnSpc>
                <a:spcPct val="100000"/>
              </a:lnSpc>
              <a:spcBef>
                <a:spcPts val="200"/>
              </a:spcBef>
              <a:spcAft>
                <a:spcPts val="0"/>
              </a:spcAft>
            </a:pPr>
            <a:r>
              <a:rPr lang="en-US" sz="1700" dirty="0"/>
              <a:t>Identify stakeholders/stakeholder groups</a:t>
            </a:r>
          </a:p>
          <a:p>
            <a:pPr marR="0" lvl="2" algn="l" rtl="0">
              <a:lnSpc>
                <a:spcPct val="100000"/>
              </a:lnSpc>
              <a:spcBef>
                <a:spcPts val="200"/>
              </a:spcBef>
              <a:spcAft>
                <a:spcPts val="0"/>
              </a:spcAft>
            </a:pPr>
            <a:r>
              <a:rPr lang="en-US" sz="1700" dirty="0"/>
              <a:t>Stakeholder engagement</a:t>
            </a:r>
          </a:p>
          <a:p>
            <a:pPr marL="742950" marR="0" lvl="1" indent="-184150" algn="l" rtl="0">
              <a:lnSpc>
                <a:spcPct val="100000"/>
              </a:lnSpc>
              <a:spcBef>
                <a:spcPts val="200"/>
              </a:spcBef>
              <a:spcAft>
                <a:spcPts val="0"/>
              </a:spcAft>
              <a:buClr>
                <a:srgbClr val="0070C0"/>
              </a:buClr>
              <a:buSzPct val="100000"/>
              <a:buFont typeface="Arial"/>
              <a:buChar char="▪"/>
            </a:pPr>
            <a:r>
              <a:rPr lang="en-US" sz="1700" b="0" i="0" u="none" strike="noStrike" cap="none" dirty="0">
                <a:solidFill>
                  <a:srgbClr val="0070C0"/>
                </a:solidFill>
                <a:sym typeface="Arial"/>
              </a:rPr>
              <a:t>External resources</a:t>
            </a:r>
          </a:p>
          <a:p>
            <a:pPr marR="0" lvl="2" algn="l" rtl="0">
              <a:lnSpc>
                <a:spcPct val="100000"/>
              </a:lnSpc>
              <a:spcBef>
                <a:spcPts val="200"/>
              </a:spcBef>
              <a:spcAft>
                <a:spcPts val="0"/>
              </a:spcAft>
            </a:pPr>
            <a:r>
              <a:rPr lang="en-US" sz="1700" dirty="0"/>
              <a:t>Identify resources that can be leveraged to support the development</a:t>
            </a:r>
          </a:p>
          <a:p>
            <a:pPr marL="742950" marR="0" lvl="1" indent="-184150" algn="l" rtl="0">
              <a:lnSpc>
                <a:spcPct val="100000"/>
              </a:lnSpc>
              <a:spcBef>
                <a:spcPts val="200"/>
              </a:spcBef>
              <a:spcAft>
                <a:spcPts val="0"/>
              </a:spcAft>
              <a:buClr>
                <a:srgbClr val="0070C0"/>
              </a:buClr>
              <a:buSzPct val="100000"/>
              <a:buFont typeface="Arial"/>
              <a:buChar char="▪"/>
            </a:pPr>
            <a:r>
              <a:rPr lang="en-US" sz="1700" b="0" i="0" u="none" strike="noStrike" cap="none" dirty="0">
                <a:solidFill>
                  <a:srgbClr val="0070C0"/>
                </a:solidFill>
                <a:sym typeface="Arial"/>
              </a:rPr>
              <a:t>Internal working groups</a:t>
            </a:r>
          </a:p>
          <a:p>
            <a:pPr marR="0" lvl="2" algn="l" rtl="0">
              <a:lnSpc>
                <a:spcPct val="100000"/>
              </a:lnSpc>
              <a:spcBef>
                <a:spcPts val="200"/>
              </a:spcBef>
              <a:spcAft>
                <a:spcPts val="0"/>
              </a:spcAft>
            </a:pPr>
            <a:r>
              <a:rPr lang="en-US" sz="1700" dirty="0"/>
              <a:t>Subject matter expert group (expert input)</a:t>
            </a:r>
          </a:p>
          <a:p>
            <a:pPr marR="0" lvl="2" algn="l" rtl="0">
              <a:lnSpc>
                <a:spcPct val="100000"/>
              </a:lnSpc>
              <a:spcBef>
                <a:spcPts val="200"/>
              </a:spcBef>
              <a:spcAft>
                <a:spcPts val="0"/>
              </a:spcAft>
            </a:pPr>
            <a:r>
              <a:rPr lang="en-US" sz="1700" dirty="0"/>
              <a:t>Genomics clinical reference group (community engagement)</a:t>
            </a:r>
          </a:p>
          <a:p>
            <a:pPr marL="342900" marR="0" lvl="0" indent="-215900" algn="l" rtl="0">
              <a:lnSpc>
                <a:spcPct val="100000"/>
              </a:lnSpc>
              <a:spcBef>
                <a:spcPts val="200"/>
              </a:spcBef>
              <a:spcAft>
                <a:spcPts val="0"/>
              </a:spcAft>
              <a:buClr>
                <a:srgbClr val="0055B0"/>
              </a:buClr>
              <a:buSzPct val="100000"/>
              <a:buFont typeface="Arial"/>
              <a:buChar char="▪"/>
            </a:pPr>
            <a:r>
              <a:rPr lang="en-US" sz="1700" b="0" i="0" u="none" strike="noStrike" cap="none" dirty="0">
                <a:solidFill>
                  <a:srgbClr val="000090"/>
                </a:solidFill>
                <a:sym typeface="Arial"/>
              </a:rPr>
              <a:t>Working group / task force creation</a:t>
            </a:r>
          </a:p>
          <a:p>
            <a:pPr marL="742950" marR="0" lvl="1" indent="-184150" algn="l" rtl="0">
              <a:lnSpc>
                <a:spcPct val="100000"/>
              </a:lnSpc>
              <a:spcBef>
                <a:spcPts val="200"/>
              </a:spcBef>
              <a:spcAft>
                <a:spcPts val="0"/>
              </a:spcAft>
              <a:buClr>
                <a:srgbClr val="0070C0"/>
              </a:buClr>
              <a:buSzPct val="100000"/>
              <a:buFont typeface="Arial"/>
              <a:buChar char="▪"/>
            </a:pPr>
            <a:r>
              <a:rPr lang="en-US" sz="1700" b="0" i="0" u="none" strike="noStrike" cap="none" dirty="0">
                <a:solidFill>
                  <a:srgbClr val="0070C0"/>
                </a:solidFill>
                <a:sym typeface="Arial"/>
              </a:rPr>
              <a:t>Goals</a:t>
            </a:r>
          </a:p>
          <a:p>
            <a:pPr marL="742950" marR="0" lvl="1" indent="-184150" algn="l" rtl="0">
              <a:lnSpc>
                <a:spcPct val="100000"/>
              </a:lnSpc>
              <a:spcBef>
                <a:spcPts val="200"/>
              </a:spcBef>
              <a:spcAft>
                <a:spcPts val="0"/>
              </a:spcAft>
              <a:buClr>
                <a:srgbClr val="0070C0"/>
              </a:buClr>
              <a:buSzPct val="100000"/>
              <a:buFont typeface="Arial"/>
              <a:buChar char="▪"/>
            </a:pPr>
            <a:r>
              <a:rPr lang="en-US" sz="1700" b="0" i="0" u="none" strike="noStrike" cap="none" dirty="0">
                <a:solidFill>
                  <a:srgbClr val="0070C0"/>
                </a:solidFill>
                <a:sym typeface="Arial"/>
              </a:rPr>
              <a:t>Action plan</a:t>
            </a:r>
          </a:p>
          <a:p>
            <a:pPr marL="742950" marR="0" lvl="1" indent="-184150" algn="l" rtl="0">
              <a:lnSpc>
                <a:spcPct val="100000"/>
              </a:lnSpc>
              <a:spcBef>
                <a:spcPts val="200"/>
              </a:spcBef>
              <a:spcAft>
                <a:spcPts val="0"/>
              </a:spcAft>
              <a:buClr>
                <a:srgbClr val="0070C0"/>
              </a:buClr>
              <a:buSzPct val="100000"/>
              <a:buFont typeface="Arial"/>
              <a:buChar char="▪"/>
            </a:pPr>
            <a:r>
              <a:rPr lang="en-US" sz="1700" b="0" i="0" u="none" strike="noStrike" cap="none" dirty="0">
                <a:solidFill>
                  <a:srgbClr val="0070C0"/>
                </a:solidFill>
                <a:sym typeface="Arial"/>
              </a:rPr>
              <a:t>Taking ownership of the strategy</a:t>
            </a:r>
          </a:p>
          <a:p>
            <a:pPr marL="342900" marR="0" lvl="0" indent="-215900" algn="l" rtl="0">
              <a:lnSpc>
                <a:spcPct val="100000"/>
              </a:lnSpc>
              <a:spcBef>
                <a:spcPts val="200"/>
              </a:spcBef>
              <a:spcAft>
                <a:spcPts val="0"/>
              </a:spcAft>
              <a:buClr>
                <a:srgbClr val="0055B0"/>
              </a:buClr>
              <a:buSzPct val="100000"/>
              <a:buFont typeface="Arial"/>
              <a:buChar char="▪"/>
            </a:pPr>
            <a:r>
              <a:rPr lang="en-US" sz="1700" b="0" i="0" u="none" strike="noStrike" cap="none" dirty="0">
                <a:solidFill>
                  <a:srgbClr val="000090"/>
                </a:solidFill>
                <a:sym typeface="Arial"/>
              </a:rPr>
              <a:t>Implementation</a:t>
            </a:r>
          </a:p>
          <a:p>
            <a:pPr marL="742950" marR="0" lvl="1" indent="-184150" algn="l" rtl="0">
              <a:lnSpc>
                <a:spcPct val="100000"/>
              </a:lnSpc>
              <a:spcBef>
                <a:spcPts val="200"/>
              </a:spcBef>
              <a:spcAft>
                <a:spcPts val="0"/>
              </a:spcAft>
              <a:buClr>
                <a:srgbClr val="0070C0"/>
              </a:buClr>
              <a:buSzPct val="100000"/>
              <a:buFont typeface="Arial"/>
              <a:buChar char="▪"/>
            </a:pPr>
            <a:r>
              <a:rPr lang="en-US" sz="1700" b="0" i="0" u="none" strike="noStrike" cap="none" dirty="0">
                <a:solidFill>
                  <a:srgbClr val="0070C0"/>
                </a:solidFill>
                <a:sym typeface="Arial"/>
              </a:rPr>
              <a:t>Development</a:t>
            </a:r>
          </a:p>
          <a:p>
            <a:pPr marL="742950" marR="0" lvl="1" indent="-184150" algn="l" rtl="0">
              <a:lnSpc>
                <a:spcPct val="100000"/>
              </a:lnSpc>
              <a:spcBef>
                <a:spcPts val="200"/>
              </a:spcBef>
              <a:spcAft>
                <a:spcPts val="0"/>
              </a:spcAft>
              <a:buClr>
                <a:srgbClr val="0070C0"/>
              </a:buClr>
              <a:buSzPct val="100000"/>
              <a:buFont typeface="Arial"/>
              <a:buChar char="▪"/>
            </a:pPr>
            <a:r>
              <a:rPr lang="en-US" sz="1700" b="0" i="0" u="none" strike="noStrike" cap="none" dirty="0">
                <a:solidFill>
                  <a:srgbClr val="0070C0"/>
                </a:solidFill>
                <a:sym typeface="Arial"/>
              </a:rPr>
              <a:t>Validation</a:t>
            </a:r>
          </a:p>
          <a:p>
            <a:pPr marL="742950" marR="0" lvl="1" indent="-184150" algn="l" rtl="0">
              <a:lnSpc>
                <a:spcPct val="100000"/>
              </a:lnSpc>
              <a:spcBef>
                <a:spcPts val="200"/>
              </a:spcBef>
              <a:spcAft>
                <a:spcPts val="0"/>
              </a:spcAft>
              <a:buClr>
                <a:srgbClr val="0070C0"/>
              </a:buClr>
              <a:buSzPct val="100000"/>
              <a:buFont typeface="Arial"/>
              <a:buChar char="▪"/>
            </a:pPr>
            <a:r>
              <a:rPr lang="en-US" sz="1700" b="0" i="0" u="none" strike="noStrike" cap="none" dirty="0">
                <a:solidFill>
                  <a:srgbClr val="0070C0"/>
                </a:solidFill>
                <a:sym typeface="Arial"/>
              </a:rPr>
              <a:t>Application</a:t>
            </a:r>
          </a:p>
          <a:p>
            <a:pPr marL="342900" marR="0" lvl="0" indent="-215900" algn="l" rtl="0">
              <a:lnSpc>
                <a:spcPct val="100000"/>
              </a:lnSpc>
              <a:spcBef>
                <a:spcPts val="200"/>
              </a:spcBef>
              <a:spcAft>
                <a:spcPts val="0"/>
              </a:spcAft>
              <a:buClr>
                <a:srgbClr val="0055B0"/>
              </a:buClr>
              <a:buSzPct val="100000"/>
              <a:buFont typeface="Arial"/>
              <a:buChar char="▪"/>
            </a:pPr>
            <a:r>
              <a:rPr lang="en-US" sz="1700" b="0" i="0" u="none" strike="noStrike" cap="none" dirty="0">
                <a:solidFill>
                  <a:srgbClr val="000090"/>
                </a:solidFill>
                <a:sym typeface="Arial"/>
              </a:rPr>
              <a:t>Outreach</a:t>
            </a:r>
          </a:p>
        </p:txBody>
      </p:sp>
      <p:sp>
        <p:nvSpPr>
          <p:cNvPr id="273" name="Shape 273"/>
          <p:cNvSpPr txBox="1">
            <a:spLocks noGrp="1"/>
          </p:cNvSpPr>
          <p:nvPr>
            <p:ph type="title"/>
          </p:nvPr>
        </p:nvSpPr>
        <p:spPr>
          <a:xfrm>
            <a:off x="457200" y="714356"/>
            <a:ext cx="7519776"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700" b="0" i="0" u="none" strike="noStrike" cap="none">
                <a:solidFill>
                  <a:srgbClr val="21218A"/>
                </a:solidFill>
                <a:latin typeface="Arial"/>
                <a:ea typeface="Arial"/>
                <a:cs typeface="Arial"/>
                <a:sym typeface="Arial"/>
              </a:rPr>
              <a:t>Next steps</a:t>
            </a:r>
          </a:p>
        </p:txBody>
      </p:sp>
      <p:sp>
        <p:nvSpPr>
          <p:cNvPr id="274" name="Shape 274"/>
          <p:cNvSpPr txBox="1"/>
          <p:nvPr/>
        </p:nvSpPr>
        <p:spPr>
          <a:xfrm>
            <a:off x="27023" y="40529"/>
            <a:ext cx="1481846" cy="400109"/>
          </a:xfrm>
          <a:prstGeom prst="rect">
            <a:avLst/>
          </a:prstGeom>
          <a:solidFill>
            <a:srgbClr val="A5A5A5"/>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2000" b="1" i="0" u="none" strike="noStrike" cap="none">
                <a:solidFill>
                  <a:srgbClr val="000000"/>
                </a:solidFill>
                <a:latin typeface="Arial"/>
                <a:ea typeface="Arial"/>
                <a:cs typeface="Arial"/>
                <a:sym typeface="Arial"/>
              </a:rPr>
              <a:t>Next steps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Shape 280"/>
          <p:cNvSpPr txBox="1">
            <a:spLocks noGrp="1"/>
          </p:cNvSpPr>
          <p:nvPr>
            <p:ph type="body" idx="1"/>
          </p:nvPr>
        </p:nvSpPr>
        <p:spPr>
          <a:xfrm>
            <a:off x="457200" y="1359176"/>
            <a:ext cx="8229600" cy="4658100"/>
          </a:xfrm>
          <a:prstGeom prst="rect">
            <a:avLst/>
          </a:prstGeom>
        </p:spPr>
        <p:txBody>
          <a:bodyPr lIns="91425" tIns="91425" rIns="91425" bIns="91425" anchor="t" anchorCtr="0">
            <a:noAutofit/>
          </a:bodyPr>
          <a:lstStyle/>
          <a:p>
            <a:pPr marL="457200" lvl="0" indent="-228600" rtl="0">
              <a:spcBef>
                <a:spcPts val="0"/>
              </a:spcBef>
            </a:pPr>
            <a:r>
              <a:rPr lang="en-US" sz="2000" dirty="0"/>
              <a:t>Agreed strategy in place</a:t>
            </a:r>
          </a:p>
          <a:p>
            <a:pPr marL="457200" lvl="0" indent="-228600">
              <a:spcBef>
                <a:spcPts val="0"/>
              </a:spcBef>
            </a:pPr>
            <a:r>
              <a:rPr lang="en-US" sz="2000" dirty="0"/>
              <a:t>Agreed work plan in place</a:t>
            </a:r>
          </a:p>
          <a:p>
            <a:pPr marL="914400" lvl="1">
              <a:spcBef>
                <a:spcPts val="0"/>
              </a:spcBef>
            </a:pPr>
            <a:r>
              <a:rPr lang="en-US" sz="1800" dirty="0"/>
              <a:t>Detailed work plan for 2017</a:t>
            </a:r>
          </a:p>
          <a:p>
            <a:pPr marL="914400" lvl="1" rtl="0">
              <a:spcBef>
                <a:spcPts val="0"/>
              </a:spcBef>
            </a:pPr>
            <a:r>
              <a:rPr lang="en-US" sz="1800" dirty="0"/>
              <a:t>Work plan for 1-3 years</a:t>
            </a:r>
          </a:p>
          <a:p>
            <a:pPr marL="457200" lvl="0" indent="-228600">
              <a:spcBef>
                <a:spcPts val="0"/>
              </a:spcBef>
            </a:pPr>
            <a:r>
              <a:rPr lang="en-US" sz="2000" dirty="0"/>
              <a:t>Engagement activities</a:t>
            </a:r>
          </a:p>
          <a:p>
            <a:pPr marL="914400" lvl="1">
              <a:spcBef>
                <a:spcPts val="0"/>
              </a:spcBef>
            </a:pPr>
            <a:r>
              <a:rPr lang="en-US" sz="1800" dirty="0"/>
              <a:t>Genomics SME group</a:t>
            </a:r>
          </a:p>
          <a:p>
            <a:pPr marL="914400" lvl="1" rtl="0">
              <a:spcBef>
                <a:spcPts val="0"/>
              </a:spcBef>
            </a:pPr>
            <a:r>
              <a:rPr lang="en-US" sz="1800" dirty="0"/>
              <a:t>Genomics Clinical Reference Group</a:t>
            </a:r>
          </a:p>
          <a:p>
            <a:pPr marL="457200" lvl="0" indent="-228600" rtl="0">
              <a:spcBef>
                <a:spcPts val="0"/>
              </a:spcBef>
            </a:pPr>
            <a:r>
              <a:rPr lang="en-US" sz="2000" dirty="0"/>
              <a:t>Pilot site - identify and establish</a:t>
            </a:r>
          </a:p>
          <a:p>
            <a:pPr marL="457200" lvl="0" indent="-228600" rtl="0">
              <a:spcBef>
                <a:spcPts val="0"/>
              </a:spcBef>
            </a:pPr>
            <a:r>
              <a:rPr lang="en-US" sz="2000" dirty="0"/>
              <a:t>Detailed requirements for the representation of phenotypic data within SNOMED CT</a:t>
            </a:r>
          </a:p>
          <a:p>
            <a:pPr marL="457200" lvl="0" indent="-228600" rtl="0">
              <a:spcBef>
                <a:spcPts val="0"/>
              </a:spcBef>
            </a:pPr>
            <a:r>
              <a:rPr lang="en-US" sz="2000" dirty="0"/>
              <a:t>Detailed requirements for the linkage of SNOMED CT to external global phenotype terminologies</a:t>
            </a:r>
          </a:p>
          <a:p>
            <a:pPr marL="457200" lvl="0" indent="-228600" rtl="0">
              <a:spcBef>
                <a:spcPts val="0"/>
              </a:spcBef>
              <a:spcAft>
                <a:spcPts val="0"/>
              </a:spcAft>
            </a:pPr>
            <a:r>
              <a:rPr lang="en-US" sz="2000" dirty="0"/>
              <a:t>White paper on SNOMED CT and Precision Medicine</a:t>
            </a:r>
          </a:p>
        </p:txBody>
      </p:sp>
      <p:sp>
        <p:nvSpPr>
          <p:cNvPr id="281" name="Shape 281"/>
          <p:cNvSpPr txBox="1">
            <a:spLocks noGrp="1"/>
          </p:cNvSpPr>
          <p:nvPr>
            <p:ph type="title"/>
          </p:nvPr>
        </p:nvSpPr>
        <p:spPr>
          <a:xfrm>
            <a:off x="457200" y="714356"/>
            <a:ext cx="6591900" cy="507900"/>
          </a:xfrm>
          <a:prstGeom prst="rect">
            <a:avLst/>
          </a:prstGeom>
        </p:spPr>
        <p:txBody>
          <a:bodyPr lIns="91425" tIns="91425" rIns="91425" bIns="91425" anchor="ctr" anchorCtr="0">
            <a:noAutofit/>
          </a:bodyPr>
          <a:lstStyle/>
          <a:p>
            <a:pPr lvl="0">
              <a:spcBef>
                <a:spcPts val="0"/>
              </a:spcBef>
              <a:buNone/>
            </a:pPr>
            <a:r>
              <a:rPr lang="en-US"/>
              <a:t>Next steps - 2017 deliverables</a:t>
            </a:r>
          </a:p>
        </p:txBody>
      </p:sp>
      <p:sp>
        <p:nvSpPr>
          <p:cNvPr id="282" name="Shape 282"/>
          <p:cNvSpPr txBox="1"/>
          <p:nvPr/>
        </p:nvSpPr>
        <p:spPr>
          <a:xfrm>
            <a:off x="27023" y="40530"/>
            <a:ext cx="1481700" cy="400199"/>
          </a:xfrm>
          <a:prstGeom prst="rect">
            <a:avLst/>
          </a:prstGeom>
          <a:solidFill>
            <a:srgbClr val="A5A5A5"/>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2000" b="1" i="0" u="none" strike="noStrike" cap="none">
                <a:solidFill>
                  <a:srgbClr val="000000"/>
                </a:solidFill>
                <a:latin typeface="Arial"/>
                <a:ea typeface="Arial"/>
                <a:cs typeface="Arial"/>
                <a:sym typeface="Arial"/>
              </a:rPr>
              <a:t>Next steps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2000" dirty="0">
                <a:solidFill>
                  <a:srgbClr val="000090"/>
                </a:solidFill>
              </a:rPr>
              <a:t>White paper on SNOMED CT and Precision medicine </a:t>
            </a:r>
            <a:endParaRPr lang="en-US" sz="2000" dirty="0" smtClean="0">
              <a:solidFill>
                <a:srgbClr val="000090"/>
              </a:solidFill>
            </a:endParaRPr>
          </a:p>
          <a:p>
            <a:pPr lvl="1" indent="-215900">
              <a:spcBef>
                <a:spcPts val="0"/>
              </a:spcBef>
              <a:spcAft>
                <a:spcPts val="0"/>
              </a:spcAft>
              <a:buClr>
                <a:srgbClr val="0055B0"/>
              </a:buClr>
            </a:pPr>
            <a:r>
              <a:rPr lang="en-US" sz="1800" dirty="0" smtClean="0"/>
              <a:t>Delivery </a:t>
            </a:r>
            <a:r>
              <a:rPr lang="en-US" sz="1800" dirty="0"/>
              <a:t>Q3 2017</a:t>
            </a:r>
          </a:p>
          <a:p>
            <a:pPr marL="0" marR="0" lvl="0" indent="0" algn="l" rtl="0">
              <a:lnSpc>
                <a:spcPct val="100000"/>
              </a:lnSpc>
              <a:spcBef>
                <a:spcPts val="0"/>
              </a:spcBef>
              <a:spcAft>
                <a:spcPts val="0"/>
              </a:spcAft>
              <a:buNone/>
            </a:pPr>
            <a:endParaRPr sz="2000" dirty="0">
              <a:solidFill>
                <a:srgbClr val="000090"/>
              </a:solidFill>
            </a:endParaRPr>
          </a:p>
          <a:p>
            <a:pPr marL="342900" marR="0" lvl="0" indent="-215900" algn="l" rtl="0">
              <a:lnSpc>
                <a:spcPct val="100000"/>
              </a:lnSpc>
              <a:spcBef>
                <a:spcPts val="0"/>
              </a:spcBef>
              <a:spcAft>
                <a:spcPts val="0"/>
              </a:spcAft>
              <a:buClr>
                <a:srgbClr val="0055B0"/>
              </a:buClr>
              <a:buSzPct val="100000"/>
              <a:buFont typeface="Arial"/>
              <a:buChar char="▪"/>
            </a:pPr>
            <a:r>
              <a:rPr lang="en-US" sz="2000" b="0" i="0" u="none" strike="noStrike" cap="none" dirty="0">
                <a:solidFill>
                  <a:srgbClr val="000090"/>
                </a:solidFill>
                <a:latin typeface="Arial"/>
                <a:ea typeface="Arial"/>
                <a:cs typeface="Arial"/>
                <a:sym typeface="Arial"/>
              </a:rPr>
              <a:t>Review requirements for Genomics information to feed into EHR’s</a:t>
            </a:r>
          </a:p>
          <a:p>
            <a:pPr marL="742950" marR="0" lvl="1" indent="-184150" algn="l" rtl="0">
              <a:lnSpc>
                <a:spcPct val="100000"/>
              </a:lnSpc>
              <a:spcBef>
                <a:spcPts val="200"/>
              </a:spcBef>
              <a:spcAft>
                <a:spcPts val="0"/>
              </a:spcAft>
              <a:buClr>
                <a:srgbClr val="0070C0"/>
              </a:buClr>
              <a:buSzPct val="100000"/>
              <a:buFont typeface="Arial"/>
              <a:buChar char="▪"/>
            </a:pPr>
            <a:r>
              <a:rPr lang="en-US" sz="1800" b="0" i="0" u="none" strike="noStrike" cap="none" dirty="0">
                <a:solidFill>
                  <a:srgbClr val="0070C0"/>
                </a:solidFill>
                <a:latin typeface="Arial"/>
                <a:ea typeface="Arial"/>
                <a:cs typeface="Arial"/>
                <a:sym typeface="Arial"/>
              </a:rPr>
              <a:t>Completeness of concepts within SNOMED CT</a:t>
            </a:r>
          </a:p>
          <a:p>
            <a:pPr marL="742950" marR="0" lvl="1" indent="-184150" algn="l" rtl="0">
              <a:lnSpc>
                <a:spcPct val="100000"/>
              </a:lnSpc>
              <a:spcBef>
                <a:spcPts val="200"/>
              </a:spcBef>
              <a:spcAft>
                <a:spcPts val="0"/>
              </a:spcAft>
              <a:buClr>
                <a:srgbClr val="0070C0"/>
              </a:buClr>
              <a:buSzPct val="100000"/>
              <a:buFont typeface="Arial"/>
              <a:buChar char="▪"/>
            </a:pPr>
            <a:r>
              <a:rPr lang="en-US" sz="1800" b="0" i="0" u="none" strike="noStrike" cap="none" dirty="0">
                <a:solidFill>
                  <a:srgbClr val="0070C0"/>
                </a:solidFill>
                <a:latin typeface="Arial"/>
                <a:ea typeface="Arial"/>
                <a:cs typeface="Arial"/>
                <a:sym typeface="Arial"/>
              </a:rPr>
              <a:t>Review/updating of terming in line with Genomics led changes</a:t>
            </a:r>
          </a:p>
          <a:p>
            <a:pPr marL="742950" marR="0" lvl="1" indent="-184150" algn="l" rtl="0">
              <a:lnSpc>
                <a:spcPct val="100000"/>
              </a:lnSpc>
              <a:spcBef>
                <a:spcPts val="200"/>
              </a:spcBef>
              <a:spcAft>
                <a:spcPts val="0"/>
              </a:spcAft>
              <a:buClr>
                <a:srgbClr val="0070C0"/>
              </a:buClr>
              <a:buSzPct val="100000"/>
              <a:buFont typeface="Arial"/>
              <a:buChar char="▪"/>
            </a:pPr>
            <a:r>
              <a:rPr lang="en-US" sz="1800" b="0" i="0" u="none" strike="noStrike" cap="none" dirty="0">
                <a:solidFill>
                  <a:srgbClr val="0070C0"/>
                </a:solidFill>
                <a:latin typeface="Arial"/>
                <a:ea typeface="Arial"/>
                <a:cs typeface="Arial"/>
                <a:sym typeface="Arial"/>
              </a:rPr>
              <a:t>Analytics requirements</a:t>
            </a:r>
          </a:p>
          <a:p>
            <a:pPr marL="742950" marR="0" lvl="1" indent="-184150" algn="l" rtl="0">
              <a:lnSpc>
                <a:spcPct val="100000"/>
              </a:lnSpc>
              <a:spcBef>
                <a:spcPts val="200"/>
              </a:spcBef>
              <a:spcAft>
                <a:spcPts val="0"/>
              </a:spcAft>
              <a:buClr>
                <a:srgbClr val="0070C0"/>
              </a:buClr>
              <a:buSzPct val="100000"/>
              <a:buFont typeface="Arial"/>
              <a:buChar char="▪"/>
            </a:pPr>
            <a:r>
              <a:rPr lang="en-US" sz="1800" b="0" i="0" u="none" strike="noStrike" cap="none" dirty="0">
                <a:solidFill>
                  <a:srgbClr val="0070C0"/>
                </a:solidFill>
                <a:latin typeface="Arial"/>
                <a:ea typeface="Arial"/>
                <a:cs typeface="Arial"/>
                <a:sym typeface="Arial"/>
              </a:rPr>
              <a:t>Decision support requirements based on the implementation of precision medicine</a:t>
            </a:r>
          </a:p>
          <a:p>
            <a:pPr marL="742950" marR="0" lvl="1" indent="-184150" algn="l" rtl="0">
              <a:lnSpc>
                <a:spcPct val="100000"/>
              </a:lnSpc>
              <a:spcBef>
                <a:spcPts val="200"/>
              </a:spcBef>
              <a:spcAft>
                <a:spcPts val="0"/>
              </a:spcAft>
              <a:buClr>
                <a:srgbClr val="0070C0"/>
              </a:buClr>
              <a:buSzPct val="100000"/>
              <a:buFont typeface="Arial"/>
              <a:buNone/>
            </a:pPr>
            <a:endParaRPr sz="1800" b="0" i="0" u="none" strike="noStrike" cap="none" dirty="0">
              <a:solidFill>
                <a:srgbClr val="0070C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100000"/>
              <a:buFont typeface="Arial"/>
              <a:buChar char="▪"/>
            </a:pPr>
            <a:r>
              <a:rPr lang="en-US" sz="2000" b="0" i="0" u="none" strike="noStrike" cap="none" dirty="0">
                <a:solidFill>
                  <a:srgbClr val="000090"/>
                </a:solidFill>
                <a:latin typeface="Arial"/>
                <a:ea typeface="Arial"/>
                <a:cs typeface="Arial"/>
                <a:sym typeface="Arial"/>
              </a:rPr>
              <a:t>Access to emerging knowledge</a:t>
            </a:r>
          </a:p>
          <a:p>
            <a:pPr marL="742950" marR="0" lvl="1" indent="-184150" algn="l" rtl="0">
              <a:lnSpc>
                <a:spcPct val="100000"/>
              </a:lnSpc>
              <a:spcBef>
                <a:spcPts val="200"/>
              </a:spcBef>
              <a:spcAft>
                <a:spcPts val="0"/>
              </a:spcAft>
              <a:buClr>
                <a:srgbClr val="0070C0"/>
              </a:buClr>
              <a:buSzPct val="100000"/>
              <a:buFont typeface="Arial"/>
              <a:buChar char="▪"/>
            </a:pPr>
            <a:r>
              <a:rPr lang="en-US" sz="1800" b="0" i="0" u="none" strike="noStrike" cap="none" dirty="0">
                <a:solidFill>
                  <a:srgbClr val="0070C0"/>
                </a:solidFill>
                <a:latin typeface="Arial"/>
                <a:ea typeface="Arial"/>
                <a:cs typeface="Arial"/>
                <a:sym typeface="Arial"/>
              </a:rPr>
              <a:t>Links to national Precision Medicine </a:t>
            </a:r>
            <a:r>
              <a:rPr lang="en-US" sz="1800" b="0" i="0" u="none" strike="noStrike" cap="none" dirty="0" err="1">
                <a:solidFill>
                  <a:srgbClr val="0070C0"/>
                </a:solidFill>
                <a:latin typeface="Arial"/>
                <a:ea typeface="Arial"/>
                <a:cs typeface="Arial"/>
                <a:sym typeface="Arial"/>
              </a:rPr>
              <a:t>programmes</a:t>
            </a:r>
            <a:r>
              <a:rPr lang="en-US" sz="1800" b="0" i="0" u="none" strike="noStrike" cap="none" dirty="0">
                <a:solidFill>
                  <a:srgbClr val="0070C0"/>
                </a:solidFill>
                <a:latin typeface="Arial"/>
                <a:ea typeface="Arial"/>
                <a:cs typeface="Arial"/>
                <a:sym typeface="Arial"/>
              </a:rPr>
              <a:t>, e.g. US, UK</a:t>
            </a:r>
          </a:p>
        </p:txBody>
      </p:sp>
      <p:sp>
        <p:nvSpPr>
          <p:cNvPr id="288" name="Shape 288"/>
          <p:cNvSpPr txBox="1">
            <a:spLocks noGrp="1"/>
          </p:cNvSpPr>
          <p:nvPr>
            <p:ph type="title"/>
          </p:nvPr>
        </p:nvSpPr>
        <p:spPr>
          <a:xfrm>
            <a:off x="457200" y="595823"/>
            <a:ext cx="6591900" cy="507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dirty="0"/>
              <a:t>The future - Developing Genomic Medicine to support Precision Medicine</a:t>
            </a:r>
          </a:p>
        </p:txBody>
      </p:sp>
      <p:sp>
        <p:nvSpPr>
          <p:cNvPr id="289" name="Shape 289"/>
          <p:cNvSpPr txBox="1"/>
          <p:nvPr/>
        </p:nvSpPr>
        <p:spPr>
          <a:xfrm>
            <a:off x="27023" y="40529"/>
            <a:ext cx="1481846" cy="400109"/>
          </a:xfrm>
          <a:prstGeom prst="rect">
            <a:avLst/>
          </a:prstGeom>
          <a:solidFill>
            <a:srgbClr val="A5A5A5"/>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2000" b="1" i="0" u="none" strike="noStrike" cap="none">
                <a:solidFill>
                  <a:srgbClr val="000000"/>
                </a:solidFill>
                <a:latin typeface="Arial"/>
                <a:ea typeface="Arial"/>
                <a:cs typeface="Arial"/>
                <a:sym typeface="Arial"/>
              </a:rPr>
              <a:t>Next steps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199" y="714356"/>
            <a:ext cx="7503225"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Overview</a:t>
            </a:r>
          </a:p>
        </p:txBody>
      </p:sp>
      <p:sp>
        <p:nvSpPr>
          <p:cNvPr id="63" name="Shape 63"/>
          <p:cNvSpPr txBox="1">
            <a:spLocks noGrp="1"/>
          </p:cNvSpPr>
          <p:nvPr>
            <p:ph type="body" idx="1"/>
          </p:nvPr>
        </p:nvSpPr>
        <p:spPr>
          <a:xfrm>
            <a:off x="416125" y="1503658"/>
            <a:ext cx="8229600" cy="4658100"/>
          </a:xfrm>
          <a:prstGeom prst="rect">
            <a:avLst/>
          </a:prstGeom>
          <a:noFill/>
          <a:ln>
            <a:noFill/>
          </a:ln>
        </p:spPr>
        <p:txBody>
          <a:bodyPr lIns="91425" tIns="91425" rIns="91425" bIns="91425" anchor="t" anchorCtr="0">
            <a:noAutofit/>
          </a:bodyPr>
          <a:lstStyle/>
          <a:p>
            <a:pPr marL="129541" marR="0" lvl="0" indent="-2541" algn="l" rtl="0">
              <a:lnSpc>
                <a:spcPct val="100000"/>
              </a:lnSpc>
              <a:spcBef>
                <a:spcPts val="0"/>
              </a:spcBef>
              <a:spcAft>
                <a:spcPts val="0"/>
              </a:spcAft>
              <a:buClr>
                <a:srgbClr val="0055B0"/>
              </a:buClr>
              <a:buSzPct val="25000"/>
              <a:buFont typeface="Arial"/>
              <a:buNone/>
            </a:pPr>
            <a:r>
              <a:rPr lang="en-US" sz="2800" b="1" i="0" u="none" strike="noStrike" cap="none" dirty="0">
                <a:solidFill>
                  <a:srgbClr val="000090"/>
                </a:solidFill>
                <a:latin typeface="Arial"/>
                <a:ea typeface="Arial"/>
                <a:cs typeface="Arial"/>
                <a:sym typeface="Arial"/>
              </a:rPr>
              <a:t>Implementing Genomic Medicine</a:t>
            </a:r>
          </a:p>
          <a:p>
            <a:pPr marL="129541" marR="0" lvl="0" indent="-2541" algn="l" rtl="0">
              <a:lnSpc>
                <a:spcPct val="100000"/>
              </a:lnSpc>
              <a:spcBef>
                <a:spcPts val="200"/>
              </a:spcBef>
              <a:spcAft>
                <a:spcPts val="0"/>
              </a:spcAft>
              <a:buClr>
                <a:srgbClr val="0055B0"/>
              </a:buClr>
              <a:buSzPct val="25000"/>
              <a:buFont typeface="Arial"/>
              <a:buNone/>
            </a:pPr>
            <a:endParaRPr sz="2800" b="1" i="0" u="none" strike="noStrike" cap="none" dirty="0">
              <a:solidFill>
                <a:srgbClr val="000090"/>
              </a:solidFill>
              <a:latin typeface="Arial"/>
              <a:ea typeface="Arial"/>
              <a:cs typeface="Arial"/>
              <a:sym typeface="Arial"/>
            </a:endParaRPr>
          </a:p>
          <a:p>
            <a:pPr marL="643891" marR="0" lvl="0" indent="-516891" algn="l" rtl="0">
              <a:lnSpc>
                <a:spcPct val="100000"/>
              </a:lnSpc>
              <a:spcBef>
                <a:spcPts val="200"/>
              </a:spcBef>
              <a:spcAft>
                <a:spcPts val="0"/>
              </a:spcAft>
              <a:buClr>
                <a:srgbClr val="0055B0"/>
              </a:buClr>
              <a:buSzPct val="100000"/>
              <a:buFont typeface="Arial"/>
              <a:buAutoNum type="arabicPeriod"/>
            </a:pPr>
            <a:r>
              <a:rPr lang="en-US" b="0" i="0" u="none" strike="noStrike" cap="none" dirty="0">
                <a:solidFill>
                  <a:srgbClr val="000090"/>
                </a:solidFill>
                <a:sym typeface="Arial"/>
              </a:rPr>
              <a:t>Vision</a:t>
            </a:r>
          </a:p>
          <a:p>
            <a:pPr marL="643891" marR="0" lvl="0" indent="-516891" algn="l" rtl="0">
              <a:lnSpc>
                <a:spcPct val="100000"/>
              </a:lnSpc>
              <a:spcBef>
                <a:spcPts val="200"/>
              </a:spcBef>
              <a:spcAft>
                <a:spcPts val="0"/>
              </a:spcAft>
              <a:buClr>
                <a:srgbClr val="000090"/>
              </a:buClr>
              <a:buSzPct val="100000"/>
              <a:buFont typeface="Arial"/>
              <a:buAutoNum type="arabicPeriod"/>
            </a:pPr>
            <a:r>
              <a:rPr lang="en-US" dirty="0" smtClean="0">
                <a:solidFill>
                  <a:srgbClr val="000090"/>
                </a:solidFill>
              </a:rPr>
              <a:t>Scope &amp; Purpose</a:t>
            </a:r>
            <a:endParaRPr lang="en-US" dirty="0">
              <a:solidFill>
                <a:srgbClr val="000090"/>
              </a:solidFill>
            </a:endParaRPr>
          </a:p>
          <a:p>
            <a:pPr marL="643891" marR="0" lvl="0" indent="-516890" algn="l" rtl="0">
              <a:lnSpc>
                <a:spcPct val="100000"/>
              </a:lnSpc>
              <a:spcBef>
                <a:spcPts val="200"/>
              </a:spcBef>
              <a:spcAft>
                <a:spcPts val="0"/>
              </a:spcAft>
              <a:buClr>
                <a:srgbClr val="0055B0"/>
              </a:buClr>
              <a:buSzPct val="100000"/>
              <a:buFont typeface="Arial"/>
              <a:buAutoNum type="arabicPeriod"/>
            </a:pPr>
            <a:r>
              <a:rPr lang="en-US" b="0" i="0" u="none" strike="noStrike" cap="none" dirty="0" smtClean="0">
                <a:solidFill>
                  <a:srgbClr val="000090"/>
                </a:solidFill>
                <a:sym typeface="Arial"/>
              </a:rPr>
              <a:t>Background</a:t>
            </a:r>
            <a:endParaRPr lang="en-US" b="0" i="0" u="none" strike="noStrike" cap="none" dirty="0">
              <a:solidFill>
                <a:srgbClr val="000090"/>
              </a:solidFill>
              <a:sym typeface="Arial"/>
            </a:endParaRPr>
          </a:p>
          <a:p>
            <a:pPr marL="643891" marR="0" lvl="0" indent="-516891" algn="l" rtl="0">
              <a:lnSpc>
                <a:spcPct val="100000"/>
              </a:lnSpc>
              <a:spcBef>
                <a:spcPts val="200"/>
              </a:spcBef>
              <a:spcAft>
                <a:spcPts val="0"/>
              </a:spcAft>
              <a:buClr>
                <a:srgbClr val="0055B0"/>
              </a:buClr>
              <a:buSzPct val="100000"/>
              <a:buFont typeface="Arial"/>
              <a:buAutoNum type="arabicPeriod"/>
            </a:pPr>
            <a:r>
              <a:rPr lang="en-US" b="0" i="0" u="none" strike="noStrike" cap="none" dirty="0">
                <a:solidFill>
                  <a:srgbClr val="000090"/>
                </a:solidFill>
                <a:sym typeface="Arial"/>
              </a:rPr>
              <a:t>SNOMED CT Strategy </a:t>
            </a:r>
            <a:r>
              <a:rPr lang="en-US" sz="2000" b="0" i="0" u="none" strike="noStrike" cap="none" dirty="0">
                <a:solidFill>
                  <a:schemeClr val="lt2"/>
                </a:solidFill>
                <a:latin typeface="Arial"/>
                <a:ea typeface="Arial"/>
                <a:cs typeface="Arial"/>
                <a:sym typeface="Arial"/>
              </a:rPr>
              <a:t>(what &amp; how)</a:t>
            </a:r>
          </a:p>
          <a:p>
            <a:pPr marR="0" lvl="1" algn="l" rtl="0">
              <a:lnSpc>
                <a:spcPct val="100000"/>
              </a:lnSpc>
              <a:spcBef>
                <a:spcPts val="200"/>
              </a:spcBef>
              <a:spcAft>
                <a:spcPts val="0"/>
              </a:spcAft>
              <a:buClr>
                <a:srgbClr val="000090"/>
              </a:buClr>
              <a:buSzPct val="100000"/>
            </a:pPr>
            <a:r>
              <a:rPr lang="en-US" sz="2400" dirty="0">
                <a:solidFill>
                  <a:srgbClr val="000090"/>
                </a:solidFill>
              </a:rPr>
              <a:t>Strategic objectives</a:t>
            </a:r>
          </a:p>
          <a:p>
            <a:pPr marL="643891" marR="0" lvl="0" indent="-516890" algn="l" rtl="0">
              <a:lnSpc>
                <a:spcPct val="100000"/>
              </a:lnSpc>
              <a:spcBef>
                <a:spcPts val="200"/>
              </a:spcBef>
              <a:spcAft>
                <a:spcPts val="0"/>
              </a:spcAft>
              <a:buClr>
                <a:srgbClr val="0055B0"/>
              </a:buClr>
              <a:buSzPct val="100000"/>
              <a:buFont typeface="Arial"/>
              <a:buAutoNum type="arabicPeriod"/>
            </a:pPr>
            <a:r>
              <a:rPr lang="en-US" b="0" i="0" u="none" strike="noStrike" cap="none" dirty="0">
                <a:solidFill>
                  <a:srgbClr val="000090"/>
                </a:solidFill>
                <a:sym typeface="Arial"/>
              </a:rPr>
              <a:t>Next steps</a:t>
            </a:r>
            <a:r>
              <a:rPr lang="en-US" sz="2000" b="0" i="0" u="none" strike="noStrike" cap="none" dirty="0">
                <a:solidFill>
                  <a:srgbClr val="000090"/>
                </a:solidFill>
                <a:latin typeface="Arial"/>
                <a:ea typeface="Arial"/>
                <a:cs typeface="Arial"/>
                <a:sym typeface="Arial"/>
              </a:rPr>
              <a:t> </a:t>
            </a:r>
            <a:r>
              <a:rPr lang="en-US" sz="2000" b="0" i="0" u="none" strike="noStrike" cap="none" dirty="0">
                <a:solidFill>
                  <a:schemeClr val="lt2"/>
                </a:solidFill>
                <a:latin typeface="Arial"/>
                <a:ea typeface="Arial"/>
                <a:cs typeface="Arial"/>
                <a:sym typeface="Arial"/>
              </a:rPr>
              <a:t>(what next)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714356"/>
            <a:ext cx="6591900" cy="507900"/>
          </a:xfrm>
          <a:prstGeom prst="rect">
            <a:avLst/>
          </a:prstGeom>
        </p:spPr>
        <p:txBody>
          <a:bodyPr lIns="91425" tIns="91425" rIns="91425" bIns="91425" anchor="ctr" anchorCtr="0">
            <a:noAutofit/>
          </a:bodyPr>
          <a:lstStyle/>
          <a:p>
            <a:pPr lvl="0">
              <a:spcBef>
                <a:spcPts val="0"/>
              </a:spcBef>
              <a:buNone/>
            </a:pPr>
            <a:r>
              <a:rPr lang="en-US" dirty="0" smtClean="0"/>
              <a:t>Scope and Purpose</a:t>
            </a:r>
            <a:endParaRPr lang="en-US" dirty="0"/>
          </a:p>
        </p:txBody>
      </p:sp>
      <p:sp>
        <p:nvSpPr>
          <p:cNvPr id="70" name="Shape 70"/>
          <p:cNvSpPr txBox="1">
            <a:spLocks noGrp="1"/>
          </p:cNvSpPr>
          <p:nvPr>
            <p:ph type="body" idx="1"/>
          </p:nvPr>
        </p:nvSpPr>
        <p:spPr>
          <a:xfrm>
            <a:off x="189091" y="1452309"/>
            <a:ext cx="8768645" cy="1863802"/>
          </a:xfrm>
          <a:prstGeom prst="rect">
            <a:avLst/>
          </a:prstGeom>
          <a:ln>
            <a:solidFill>
              <a:schemeClr val="tx1"/>
            </a:solidFill>
          </a:ln>
        </p:spPr>
        <p:txBody>
          <a:bodyPr lIns="91425" tIns="91425" rIns="91425" bIns="91425" anchor="t" anchorCtr="0">
            <a:noAutofit/>
          </a:bodyPr>
          <a:lstStyle/>
          <a:p>
            <a:pPr lvl="0" algn="just">
              <a:spcBef>
                <a:spcPts val="0"/>
              </a:spcBef>
              <a:buNone/>
            </a:pPr>
            <a:r>
              <a:rPr lang="en-US" sz="1800" dirty="0" smtClean="0"/>
              <a:t>Genomics </a:t>
            </a:r>
            <a:r>
              <a:rPr lang="en-US" sz="1800" dirty="0"/>
              <a:t>promises to change the way that medical care is delivered across the globe. These changes will be delivered through the implementation of precision/</a:t>
            </a:r>
            <a:r>
              <a:rPr lang="en-US" sz="1800" dirty="0" err="1"/>
              <a:t>personalised</a:t>
            </a:r>
            <a:r>
              <a:rPr lang="en-US" sz="1800" dirty="0"/>
              <a:t> medicine. Discoveries within Genomics requires detailed health information to be made available to researchers, and in future the genomics community will supply actionable genomics based guidance to be made available within healthcare institutions, and specifically within EHR systems</a:t>
            </a:r>
            <a:r>
              <a:rPr lang="en-US" sz="1800" dirty="0" smtClean="0"/>
              <a:t>.</a:t>
            </a:r>
            <a:endParaRPr sz="1800" dirty="0"/>
          </a:p>
          <a:p>
            <a:pPr lvl="0" algn="just" rtl="0">
              <a:spcBef>
                <a:spcPts val="0"/>
              </a:spcBef>
              <a:buNone/>
            </a:pPr>
            <a:endParaRPr sz="1800" dirty="0"/>
          </a:p>
        </p:txBody>
      </p:sp>
      <p:sp>
        <p:nvSpPr>
          <p:cNvPr id="4" name="Shape 70"/>
          <p:cNvSpPr txBox="1">
            <a:spLocks/>
          </p:cNvSpPr>
          <p:nvPr/>
        </p:nvSpPr>
        <p:spPr>
          <a:xfrm>
            <a:off x="4543778" y="3485409"/>
            <a:ext cx="4428069" cy="2897874"/>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pPr>
              <a:spcBef>
                <a:spcPts val="0"/>
              </a:spcBef>
              <a:buFont typeface="Arial"/>
              <a:buNone/>
            </a:pPr>
            <a:r>
              <a:rPr lang="en-US" sz="1800" b="1" dirty="0" smtClean="0"/>
              <a:t>PURPOSE</a:t>
            </a:r>
          </a:p>
          <a:p>
            <a:pPr>
              <a:spcBef>
                <a:spcPts val="0"/>
              </a:spcBef>
              <a:buFont typeface="Arial"/>
              <a:buNone/>
            </a:pPr>
            <a:endParaRPr lang="en-US" sz="1800" dirty="0" smtClean="0"/>
          </a:p>
          <a:p>
            <a:pPr lvl="0">
              <a:spcBef>
                <a:spcPts val="0"/>
              </a:spcBef>
              <a:buNone/>
            </a:pPr>
            <a:r>
              <a:rPr lang="en-US" sz="1800" dirty="0"/>
              <a:t>The purpose of the following SNOMED International strategy, is to ensure that moving forwards, SNOMED International and SNOMED CT can support the needs of the global Genomics community, and to ensure that SNOMED CT can fully support the future global implementation of Precision Medicine.</a:t>
            </a:r>
          </a:p>
          <a:p>
            <a:pPr>
              <a:spcBef>
                <a:spcPts val="0"/>
              </a:spcBef>
              <a:buFont typeface="Arial"/>
              <a:buNone/>
            </a:pPr>
            <a:endParaRPr lang="en-US" sz="1800" dirty="0"/>
          </a:p>
        </p:txBody>
      </p:sp>
      <p:sp>
        <p:nvSpPr>
          <p:cNvPr id="5" name="Shape 70"/>
          <p:cNvSpPr txBox="1">
            <a:spLocks/>
          </p:cNvSpPr>
          <p:nvPr/>
        </p:nvSpPr>
        <p:spPr>
          <a:xfrm>
            <a:off x="203202" y="3490505"/>
            <a:ext cx="4072467" cy="2219402"/>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pPr>
              <a:spcBef>
                <a:spcPts val="0"/>
              </a:spcBef>
              <a:buFont typeface="Arial"/>
              <a:buNone/>
            </a:pPr>
            <a:r>
              <a:rPr lang="en-US" sz="1800" b="1" dirty="0" smtClean="0"/>
              <a:t>SCOPE</a:t>
            </a:r>
          </a:p>
          <a:p>
            <a:pPr>
              <a:spcBef>
                <a:spcPts val="0"/>
              </a:spcBef>
              <a:buFont typeface="Arial"/>
              <a:buNone/>
            </a:pPr>
            <a:endParaRPr lang="en-US" sz="1800" dirty="0" smtClean="0"/>
          </a:p>
          <a:p>
            <a:pPr>
              <a:spcBef>
                <a:spcPts val="0"/>
              </a:spcBef>
              <a:buFont typeface="Arial"/>
              <a:buNone/>
            </a:pPr>
            <a:r>
              <a:rPr lang="en-US" sz="1800" dirty="0" smtClean="0"/>
              <a:t>The scope of the following strategy is to focus future developments of SNOMED International to ensure that the requirements for the global Genomics community are supported by SNOMED CT. </a:t>
            </a:r>
          </a:p>
          <a:p>
            <a:pPr>
              <a:spcBef>
                <a:spcPts val="0"/>
              </a:spcBef>
              <a:buFont typeface="Arial"/>
              <a:buNone/>
            </a:pPr>
            <a:endParaRPr lang="en-US" sz="1800" dirty="0" smtClean="0"/>
          </a:p>
          <a:p>
            <a:pPr>
              <a:spcBef>
                <a:spcPts val="0"/>
              </a:spcBef>
              <a:buFont typeface="Arial"/>
              <a:buNone/>
            </a:pPr>
            <a:endParaRPr 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Vision</a:t>
            </a:r>
          </a:p>
        </p:txBody>
      </p:sp>
      <p:sp>
        <p:nvSpPr>
          <p:cNvPr id="84" name="Shape 84"/>
          <p:cNvSpPr txBox="1">
            <a:spLocks noGrp="1"/>
          </p:cNvSpPr>
          <p:nvPr>
            <p:ph type="body" idx="1"/>
          </p:nvPr>
        </p:nvSpPr>
        <p:spPr>
          <a:xfrm>
            <a:off x="457200" y="1452308"/>
            <a:ext cx="8229600" cy="4658007"/>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55B0"/>
              </a:buClr>
              <a:buSzPct val="25000"/>
              <a:buFont typeface="Arial"/>
              <a:buNone/>
            </a:pPr>
            <a:r>
              <a:rPr lang="en-US" sz="3800" b="0" i="0" u="none" strike="noStrike" cap="none">
                <a:solidFill>
                  <a:srgbClr val="800000"/>
                </a:solidFill>
                <a:latin typeface="Arial"/>
                <a:ea typeface="Arial"/>
                <a:cs typeface="Arial"/>
                <a:sym typeface="Arial"/>
              </a:rPr>
              <a:t>SNOMED CT: </a:t>
            </a:r>
            <a:r>
              <a:rPr lang="en-US" sz="3200" b="0" i="0" u="none" strike="noStrike" cap="none">
                <a:solidFill>
                  <a:srgbClr val="0055B0"/>
                </a:solidFill>
                <a:latin typeface="Arial"/>
                <a:ea typeface="Arial"/>
                <a:cs typeface="Arial"/>
                <a:sym typeface="Arial"/>
              </a:rPr>
              <a:t>The global clinical terminology to support Genomic and Precision Medicine implementation.</a:t>
            </a:r>
          </a:p>
          <a:p>
            <a:pPr marL="0" marR="0" lvl="0" indent="0" algn="ctr" rtl="0">
              <a:lnSpc>
                <a:spcPct val="100000"/>
              </a:lnSpc>
              <a:spcBef>
                <a:spcPts val="200"/>
              </a:spcBef>
              <a:spcAft>
                <a:spcPts val="0"/>
              </a:spcAft>
              <a:buClr>
                <a:srgbClr val="0055B0"/>
              </a:buClr>
              <a:buSzPct val="25000"/>
              <a:buFont typeface="Arial"/>
              <a:buNone/>
            </a:pPr>
            <a:r>
              <a:rPr lang="en-US" sz="2400" b="0" i="0" u="none" strike="noStrike" cap="none">
                <a:solidFill>
                  <a:srgbClr val="0055B0"/>
                </a:solidFill>
                <a:latin typeface="Arial"/>
                <a:ea typeface="Arial"/>
                <a:cs typeface="Arial"/>
                <a:sym typeface="Arial"/>
              </a:rPr>
              <a:t>(Supporting clinical information to the Genomics community and detailed genomics information to the clinical community)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a:xfrm>
            <a:off x="457200" y="1353531"/>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1800" b="0" i="0" u="none" strike="noStrike" cap="none" dirty="0">
                <a:solidFill>
                  <a:srgbClr val="0055B0"/>
                </a:solidFill>
                <a:sym typeface="Arial"/>
              </a:rPr>
              <a:t>SNOMED CT will not look to </a:t>
            </a:r>
            <a:r>
              <a:rPr lang="en-US" sz="1800" dirty="0"/>
              <a:t>include content from</a:t>
            </a:r>
            <a:r>
              <a:rPr lang="en-US" sz="1800" b="0" i="0" u="none" strike="noStrike" cap="none" dirty="0">
                <a:solidFill>
                  <a:srgbClr val="0055B0"/>
                </a:solidFill>
                <a:sym typeface="Arial"/>
              </a:rPr>
              <a:t> all Genomic terminologies, but </a:t>
            </a:r>
            <a:r>
              <a:rPr lang="en-US" sz="1800" dirty="0"/>
              <a:t>rather to align to</a:t>
            </a:r>
            <a:r>
              <a:rPr lang="en-US" sz="1800" b="0" i="0" u="none" strike="noStrike" cap="none" dirty="0">
                <a:solidFill>
                  <a:srgbClr val="0055B0"/>
                </a:solidFill>
                <a:sym typeface="Arial"/>
              </a:rPr>
              <a:t> those with a clear link to clinical practice through the </a:t>
            </a:r>
            <a:r>
              <a:rPr lang="en-US" sz="1800" b="0" i="0" u="none" strike="noStrike" cap="none" dirty="0" smtClean="0">
                <a:solidFill>
                  <a:srgbClr val="0055B0"/>
                </a:solidFill>
                <a:sym typeface="Arial"/>
              </a:rPr>
              <a:t>EHR</a:t>
            </a:r>
          </a:p>
          <a:p>
            <a:pPr marL="342900" marR="0" lvl="0" indent="-215900" algn="l" rtl="0">
              <a:lnSpc>
                <a:spcPct val="100000"/>
              </a:lnSpc>
              <a:spcBef>
                <a:spcPts val="0"/>
              </a:spcBef>
              <a:spcAft>
                <a:spcPts val="0"/>
              </a:spcAft>
              <a:buClr>
                <a:srgbClr val="0055B0"/>
              </a:buClr>
              <a:buSzPct val="100000"/>
              <a:buFont typeface="Arial"/>
              <a:buChar char="▪"/>
            </a:pPr>
            <a:endParaRPr lang="en-US" sz="1800" b="0" i="0" u="none" strike="noStrike" cap="none" dirty="0">
              <a:solidFill>
                <a:srgbClr val="0055B0"/>
              </a:solidFill>
              <a:sym typeface="Arial"/>
            </a:endParaRP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sym typeface="Arial"/>
              </a:rPr>
              <a:t>SNOMED CT will look to leverage existing linkages between terminologies/classifications (both clinical and genomic) to enhance its </a:t>
            </a:r>
            <a:r>
              <a:rPr lang="en-US" sz="1800" b="0" i="0" u="none" strike="noStrike" cap="none" dirty="0" smtClean="0">
                <a:solidFill>
                  <a:srgbClr val="0055B0"/>
                </a:solidFill>
                <a:sym typeface="Arial"/>
              </a:rPr>
              <a:t>usability</a:t>
            </a:r>
          </a:p>
          <a:p>
            <a:pPr marL="342900" marR="0" lvl="0" indent="-215900" algn="l" rtl="0">
              <a:lnSpc>
                <a:spcPct val="100000"/>
              </a:lnSpc>
              <a:spcBef>
                <a:spcPts val="200"/>
              </a:spcBef>
              <a:spcAft>
                <a:spcPts val="0"/>
              </a:spcAft>
              <a:buClr>
                <a:srgbClr val="0055B0"/>
              </a:buClr>
              <a:buSzPct val="100000"/>
              <a:buFont typeface="Arial"/>
              <a:buChar char="▪"/>
            </a:pPr>
            <a:endParaRPr lang="en-US" sz="1800" b="0" i="0" u="none" strike="noStrike" cap="none" dirty="0">
              <a:solidFill>
                <a:srgbClr val="0055B0"/>
              </a:solidFill>
              <a:sym typeface="Arial"/>
            </a:endParaRPr>
          </a:p>
          <a:p>
            <a:pPr marL="342900" marR="0" lvl="0" indent="-215900" algn="l" rtl="0">
              <a:lnSpc>
                <a:spcPct val="100000"/>
              </a:lnSpc>
              <a:spcBef>
                <a:spcPts val="200"/>
              </a:spcBef>
              <a:spcAft>
                <a:spcPts val="0"/>
              </a:spcAft>
              <a:buClr>
                <a:srgbClr val="0055B0"/>
              </a:buClr>
              <a:buSzPct val="100000"/>
              <a:buFont typeface="Arial"/>
              <a:buChar char="▪"/>
            </a:pPr>
            <a:r>
              <a:rPr lang="en-US" sz="1800" dirty="0"/>
              <a:t>SNOMED CT will look to develop relationships with terminologies and classifications that will support the implementation of Genomics within SNOMED </a:t>
            </a:r>
            <a:r>
              <a:rPr lang="en-US" sz="1800" dirty="0" smtClean="0"/>
              <a:t>CT</a:t>
            </a:r>
          </a:p>
          <a:p>
            <a:pPr marL="342900" marR="0" lvl="0" indent="-215900" algn="l" rtl="0">
              <a:lnSpc>
                <a:spcPct val="100000"/>
              </a:lnSpc>
              <a:spcBef>
                <a:spcPts val="200"/>
              </a:spcBef>
              <a:spcAft>
                <a:spcPts val="0"/>
              </a:spcAft>
              <a:buClr>
                <a:srgbClr val="0055B0"/>
              </a:buClr>
              <a:buSzPct val="100000"/>
              <a:buFont typeface="Arial"/>
              <a:buChar char="▪"/>
            </a:pPr>
            <a:endParaRPr lang="en-US" sz="1800" dirty="0"/>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sym typeface="Arial"/>
              </a:rPr>
              <a:t>SNOMED CT will look to ad</a:t>
            </a:r>
            <a:r>
              <a:rPr lang="en-US" sz="1800" dirty="0"/>
              <a:t>o</a:t>
            </a:r>
            <a:r>
              <a:rPr lang="en-US" sz="1800" b="0" i="0" u="none" strike="noStrike" cap="none" dirty="0">
                <a:solidFill>
                  <a:srgbClr val="0055B0"/>
                </a:solidFill>
                <a:sym typeface="Arial"/>
              </a:rPr>
              <a:t>pt new clinical language and clinical definitions arising from Genomics, and reflect these changes </a:t>
            </a:r>
            <a:r>
              <a:rPr lang="en-US" sz="1800" dirty="0"/>
              <a:t>within the descriptions included within the International release, when there are clear use case requirements to do so</a:t>
            </a:r>
          </a:p>
        </p:txBody>
      </p:sp>
      <p:sp>
        <p:nvSpPr>
          <p:cNvPr id="90" name="Shape 90"/>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Clarity of vision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457199" y="714356"/>
            <a:ext cx="7503225"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a:t>SNOMED International</a:t>
            </a:r>
            <a:r>
              <a:rPr lang="en-US" sz="2800" b="0" i="0" u="none" strike="noStrike" cap="none">
                <a:solidFill>
                  <a:srgbClr val="21218A"/>
                </a:solidFill>
                <a:latin typeface="Arial"/>
                <a:ea typeface="Arial"/>
                <a:cs typeface="Arial"/>
                <a:sym typeface="Arial"/>
              </a:rPr>
              <a:t> Strategic directions</a:t>
            </a:r>
          </a:p>
        </p:txBody>
      </p:sp>
      <p:sp>
        <p:nvSpPr>
          <p:cNvPr id="185" name="Shape 185"/>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03200" algn="l" rtl="0">
              <a:lnSpc>
                <a:spcPct val="100000"/>
              </a:lnSpc>
              <a:spcBef>
                <a:spcPts val="200"/>
              </a:spcBef>
              <a:spcAft>
                <a:spcPts val="0"/>
              </a:spcAft>
              <a:buClr>
                <a:srgbClr val="0055B0"/>
              </a:buClr>
              <a:buSzPct val="100000"/>
              <a:buFont typeface="Arial"/>
              <a:buChar char="▪"/>
            </a:pPr>
            <a:r>
              <a:rPr lang="en-US" sz="2000" b="1">
                <a:solidFill>
                  <a:srgbClr val="0055B0"/>
                </a:solidFill>
              </a:rPr>
              <a:t>SD1.</a:t>
            </a:r>
            <a:r>
              <a:rPr lang="en-US" sz="2000">
                <a:solidFill>
                  <a:srgbClr val="0055B0"/>
                </a:solidFill>
              </a:rPr>
              <a:t>    </a:t>
            </a:r>
            <a:r>
              <a:rPr lang="en-US" sz="2000" b="1">
                <a:solidFill>
                  <a:srgbClr val="0055B0"/>
                </a:solidFill>
              </a:rPr>
              <a:t>Product: </a:t>
            </a:r>
            <a:r>
              <a:rPr lang="en-US" sz="2000">
                <a:solidFill>
                  <a:srgbClr val="0055B0"/>
                </a:solidFill>
              </a:rPr>
              <a:t>Enable continuous development of the product to meet customer requirements </a:t>
            </a:r>
          </a:p>
          <a:p>
            <a:pPr marL="0" marR="0" lvl="0" indent="0" algn="l" rtl="0">
              <a:lnSpc>
                <a:spcPct val="100000"/>
              </a:lnSpc>
              <a:spcBef>
                <a:spcPts val="200"/>
              </a:spcBef>
              <a:spcAft>
                <a:spcPts val="0"/>
              </a:spcAft>
              <a:buNone/>
            </a:pPr>
            <a:endParaRPr sz="2000">
              <a:solidFill>
                <a:srgbClr val="0055B0"/>
              </a:solidFill>
            </a:endParaRPr>
          </a:p>
          <a:p>
            <a:pPr marL="342900" marR="0" lvl="0" indent="-203200" algn="l" rtl="0">
              <a:lnSpc>
                <a:spcPct val="100000"/>
              </a:lnSpc>
              <a:spcBef>
                <a:spcPts val="200"/>
              </a:spcBef>
              <a:spcAft>
                <a:spcPts val="0"/>
              </a:spcAft>
              <a:buClr>
                <a:srgbClr val="888888"/>
              </a:buClr>
              <a:buSzPct val="100000"/>
              <a:buFont typeface="Arial"/>
              <a:buChar char="▪"/>
            </a:pPr>
            <a:r>
              <a:rPr lang="en-US" sz="2000" b="1">
                <a:solidFill>
                  <a:srgbClr val="888888"/>
                </a:solidFill>
              </a:rPr>
              <a:t>SD2.</a:t>
            </a:r>
            <a:r>
              <a:rPr lang="en-US" sz="2000">
                <a:solidFill>
                  <a:srgbClr val="888888"/>
                </a:solidFill>
              </a:rPr>
              <a:t>    </a:t>
            </a:r>
            <a:r>
              <a:rPr lang="en-US" sz="2000" b="1">
                <a:solidFill>
                  <a:srgbClr val="888888"/>
                </a:solidFill>
              </a:rPr>
              <a:t>Adoption: </a:t>
            </a:r>
            <a:r>
              <a:rPr lang="en-US" sz="2000">
                <a:solidFill>
                  <a:srgbClr val="888888"/>
                </a:solidFill>
              </a:rPr>
              <a:t>Provide scalable products and services that remove barriers to drive adoption of SNOMED CT</a:t>
            </a:r>
          </a:p>
          <a:p>
            <a:pPr marL="0" marR="0" lvl="0" indent="0" algn="l" rtl="0">
              <a:lnSpc>
                <a:spcPct val="100000"/>
              </a:lnSpc>
              <a:spcBef>
                <a:spcPts val="200"/>
              </a:spcBef>
              <a:spcAft>
                <a:spcPts val="0"/>
              </a:spcAft>
              <a:buNone/>
            </a:pPr>
            <a:endParaRPr sz="2000">
              <a:solidFill>
                <a:srgbClr val="888888"/>
              </a:solidFill>
            </a:endParaRPr>
          </a:p>
          <a:p>
            <a:pPr marL="342900" marR="0" lvl="0" indent="-203200" algn="l" rtl="0">
              <a:lnSpc>
                <a:spcPct val="100000"/>
              </a:lnSpc>
              <a:spcBef>
                <a:spcPts val="200"/>
              </a:spcBef>
              <a:spcAft>
                <a:spcPts val="0"/>
              </a:spcAft>
              <a:buClr>
                <a:srgbClr val="0055B0"/>
              </a:buClr>
              <a:buSzPct val="100000"/>
              <a:buFont typeface="Arial"/>
              <a:buChar char="▪"/>
            </a:pPr>
            <a:r>
              <a:rPr lang="en-US" sz="2000" b="1">
                <a:solidFill>
                  <a:srgbClr val="0055B0"/>
                </a:solidFill>
              </a:rPr>
              <a:t>SD3.</a:t>
            </a:r>
            <a:r>
              <a:rPr lang="en-US" sz="2000">
                <a:solidFill>
                  <a:srgbClr val="0055B0"/>
                </a:solidFill>
              </a:rPr>
              <a:t>    </a:t>
            </a:r>
            <a:r>
              <a:rPr lang="en-US" sz="2000" b="1">
                <a:solidFill>
                  <a:srgbClr val="0055B0"/>
                </a:solidFill>
              </a:rPr>
              <a:t>Innovation: </a:t>
            </a:r>
            <a:r>
              <a:rPr lang="en-US" sz="2000">
                <a:solidFill>
                  <a:srgbClr val="0055B0"/>
                </a:solidFill>
              </a:rPr>
              <a:t>Leverage new trends and technologies that benefit SNOMED CT and its stakeholders</a:t>
            </a:r>
          </a:p>
        </p:txBody>
      </p:sp>
    </p:spTree>
    <p:extLst>
      <p:ext uri="{BB962C8B-B14F-4D97-AF65-F5344CB8AC3E}">
        <p14:creationId xmlns:p14="http://schemas.microsoft.com/office/powerpoint/2010/main" val="1522246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714356"/>
            <a:ext cx="7519776"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700" b="0" i="0" u="none" strike="noStrike" cap="none">
                <a:solidFill>
                  <a:srgbClr val="21218A"/>
                </a:solidFill>
                <a:latin typeface="Arial"/>
                <a:ea typeface="Arial"/>
                <a:cs typeface="Arial"/>
                <a:sym typeface="Arial"/>
              </a:rPr>
              <a:t>Patient journey in Genomic Medicine</a:t>
            </a:r>
          </a:p>
        </p:txBody>
      </p:sp>
      <p:pic>
        <p:nvPicPr>
          <p:cNvPr id="96" name="Shape 96" descr="Screen Shot 2017-01-30 at 10.17.39 pm.png"/>
          <p:cNvPicPr preferRelativeResize="0"/>
          <p:nvPr/>
        </p:nvPicPr>
        <p:blipFill rotWithShape="1">
          <a:blip r:embed="rId3">
            <a:alphaModFix/>
          </a:blip>
          <a:srcRect/>
          <a:stretch/>
        </p:blipFill>
        <p:spPr>
          <a:xfrm>
            <a:off x="595100" y="1606063"/>
            <a:ext cx="5698500" cy="3948900"/>
          </a:xfrm>
          <a:prstGeom prst="rect">
            <a:avLst/>
          </a:prstGeom>
          <a:noFill/>
          <a:ln>
            <a:noFill/>
          </a:ln>
        </p:spPr>
      </p:pic>
      <p:sp>
        <p:nvSpPr>
          <p:cNvPr id="97" name="Shape 97"/>
          <p:cNvSpPr txBox="1"/>
          <p:nvPr/>
        </p:nvSpPr>
        <p:spPr>
          <a:xfrm>
            <a:off x="6080287" y="1689352"/>
            <a:ext cx="3098099" cy="2390399"/>
          </a:xfrm>
          <a:prstGeom prst="rect">
            <a:avLst/>
          </a:prstGeom>
          <a:noFill/>
          <a:ln>
            <a:noFill/>
          </a:ln>
        </p:spPr>
        <p:txBody>
          <a:bodyPr lIns="91425" tIns="91425" rIns="91425" bIns="91425" anchor="t" anchorCtr="0">
            <a:noAutofit/>
          </a:bodyPr>
          <a:lstStyle/>
          <a:p>
            <a:pPr marL="742950" marR="0" lvl="1" indent="-184150" algn="l" rtl="0">
              <a:lnSpc>
                <a:spcPct val="100000"/>
              </a:lnSpc>
              <a:spcBef>
                <a:spcPts val="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Individual genomic data</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Accurate clinical data</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Alignment to the existing body of knowledge</a:t>
            </a:r>
          </a:p>
        </p:txBody>
      </p:sp>
      <p:sp>
        <p:nvSpPr>
          <p:cNvPr id="98" name="Shape 98"/>
          <p:cNvSpPr txBox="1"/>
          <p:nvPr/>
        </p:nvSpPr>
        <p:spPr>
          <a:xfrm>
            <a:off x="762904" y="5938682"/>
            <a:ext cx="4862400" cy="4155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50" b="0" i="0" u="none" strike="noStrike" cap="none">
                <a:solidFill>
                  <a:srgbClr val="000000"/>
                </a:solidFill>
                <a:latin typeface="Arial"/>
                <a:ea typeface="Arial"/>
                <a:cs typeface="Arial"/>
                <a:sym typeface="Arial"/>
              </a:rPr>
              <a:t>Mattick JS, et al. </a:t>
            </a:r>
            <a:r>
              <a:rPr lang="en-US" sz="1050" b="0" i="1" u="none" strike="noStrike" cap="none">
                <a:solidFill>
                  <a:srgbClr val="000000"/>
                </a:solidFill>
                <a:latin typeface="Arial"/>
                <a:ea typeface="Arial"/>
                <a:cs typeface="Arial"/>
                <a:sym typeface="Arial"/>
              </a:rPr>
              <a:t>The impact of genomics on the future of medicine and health</a:t>
            </a:r>
            <a:r>
              <a:rPr lang="en-US" sz="1050" b="0" i="0" u="none" strike="noStrike" cap="none">
                <a:solidFill>
                  <a:srgbClr val="000000"/>
                </a:solidFill>
                <a:latin typeface="Arial"/>
                <a:ea typeface="Arial"/>
                <a:cs typeface="Arial"/>
                <a:sym typeface="Arial"/>
              </a:rPr>
              <a:t>.</a:t>
            </a:r>
          </a:p>
          <a:p>
            <a:pPr marL="0" marR="0" lvl="0" indent="0" algn="l" rtl="0">
              <a:lnSpc>
                <a:spcPct val="100000"/>
              </a:lnSpc>
              <a:spcBef>
                <a:spcPts val="0"/>
              </a:spcBef>
              <a:spcAft>
                <a:spcPts val="0"/>
              </a:spcAft>
              <a:buClr>
                <a:srgbClr val="000000"/>
              </a:buClr>
              <a:buSzPct val="25000"/>
              <a:buFont typeface="Arial"/>
              <a:buNone/>
            </a:pPr>
            <a:r>
              <a:rPr lang="en-US" sz="1050" b="0" i="0" u="none" strike="noStrike" cap="none">
                <a:solidFill>
                  <a:srgbClr val="000000"/>
                </a:solidFill>
                <a:latin typeface="Arial"/>
                <a:ea typeface="Arial"/>
                <a:cs typeface="Arial"/>
                <a:sym typeface="Arial"/>
              </a:rPr>
              <a:t>Med J Aust. 2014 Jul 7;201(1):17-20.</a:t>
            </a:r>
          </a:p>
        </p:txBody>
      </p:sp>
      <p:sp>
        <p:nvSpPr>
          <p:cNvPr id="99" name="Shape 99"/>
          <p:cNvSpPr txBox="1"/>
          <p:nvPr/>
        </p:nvSpPr>
        <p:spPr>
          <a:xfrm>
            <a:off x="27023" y="40529"/>
            <a:ext cx="1680968" cy="400109"/>
          </a:xfrm>
          <a:prstGeom prst="rect">
            <a:avLst/>
          </a:prstGeom>
          <a:solidFill>
            <a:srgbClr val="27FFC8"/>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2000" b="1" i="0" u="none" strike="noStrike" cap="none">
                <a:solidFill>
                  <a:srgbClr val="000000"/>
                </a:solidFill>
                <a:latin typeface="Arial"/>
                <a:ea typeface="Arial"/>
                <a:cs typeface="Arial"/>
                <a:sym typeface="Arial"/>
              </a:rPr>
              <a:t>Background </a:t>
            </a:r>
          </a:p>
        </p:txBody>
      </p:sp>
      <p:sp>
        <p:nvSpPr>
          <p:cNvPr id="100" name="Shape 100"/>
          <p:cNvSpPr/>
          <p:nvPr/>
        </p:nvSpPr>
        <p:spPr>
          <a:xfrm>
            <a:off x="68650" y="1797700"/>
            <a:ext cx="1059000" cy="3540300"/>
          </a:xfrm>
          <a:prstGeom prst="curvedRightArrow">
            <a:avLst>
              <a:gd name="adj1" fmla="val 16817"/>
              <a:gd name="adj2" fmla="val 33087"/>
              <a:gd name="adj3" fmla="val 25000"/>
            </a:avLst>
          </a:prstGeom>
          <a:solidFill>
            <a:srgbClr val="ACACEA">
              <a:alpha val="54900"/>
            </a:srgbClr>
          </a:solidFill>
          <a:ln>
            <a:noFill/>
          </a:ln>
          <a:effectLst>
            <a:outerShdw blurRad="39999" dist="23000" dir="5400000" rotWithShape="0">
              <a:srgbClr val="000000">
                <a:alpha val="34900"/>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dk1"/>
              </a:solidFill>
              <a:latin typeface="Arial"/>
              <a:ea typeface="Arial"/>
              <a:cs typeface="Arial"/>
              <a:sym typeface="Arial"/>
            </a:endParaRPr>
          </a:p>
        </p:txBody>
      </p:sp>
      <p:sp>
        <p:nvSpPr>
          <p:cNvPr id="101" name="Shape 101"/>
          <p:cNvSpPr/>
          <p:nvPr/>
        </p:nvSpPr>
        <p:spPr>
          <a:xfrm rot="10800000">
            <a:off x="5856350" y="1649125"/>
            <a:ext cx="924600" cy="3688800"/>
          </a:xfrm>
          <a:prstGeom prst="curvedRightArrow">
            <a:avLst>
              <a:gd name="adj1" fmla="val 16817"/>
              <a:gd name="adj2" fmla="val 33087"/>
              <a:gd name="adj3" fmla="val 25000"/>
            </a:avLst>
          </a:prstGeom>
          <a:solidFill>
            <a:srgbClr val="ACACEA">
              <a:alpha val="54900"/>
            </a:srgbClr>
          </a:solidFill>
          <a:ln>
            <a:noFill/>
          </a:ln>
          <a:effectLst>
            <a:outerShdw blurRad="39999" dist="23000" dir="5400000" rotWithShape="0">
              <a:srgbClr val="000000">
                <a:alpha val="34900"/>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457200" y="545024"/>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dirty="0"/>
              <a:t>Genomics Strategy</a:t>
            </a:r>
            <a:r>
              <a:rPr lang="en-US" sz="2800" b="0" i="0" u="none" strike="noStrike" cap="none" dirty="0">
                <a:solidFill>
                  <a:srgbClr val="21218A"/>
                </a:solidFill>
                <a:latin typeface="Arial"/>
                <a:ea typeface="Arial"/>
                <a:cs typeface="Arial"/>
                <a:sym typeface="Arial"/>
              </a:rPr>
              <a:t> objectives</a:t>
            </a:r>
          </a:p>
        </p:txBody>
      </p:sp>
      <p:sp>
        <p:nvSpPr>
          <p:cNvPr id="192" name="Shape 192"/>
          <p:cNvSpPr txBox="1">
            <a:spLocks noGrp="1"/>
          </p:cNvSpPr>
          <p:nvPr>
            <p:ph type="body" idx="1"/>
          </p:nvPr>
        </p:nvSpPr>
        <p:spPr>
          <a:xfrm>
            <a:off x="457200" y="1452308"/>
            <a:ext cx="8229600" cy="4919713"/>
          </a:xfrm>
          <a:prstGeom prst="rect">
            <a:avLst/>
          </a:prstGeom>
          <a:noFill/>
          <a:ln>
            <a:noFill/>
          </a:ln>
        </p:spPr>
        <p:txBody>
          <a:bodyPr lIns="91425" tIns="91425" rIns="91425" bIns="91425" anchor="t" anchorCtr="0">
            <a:noAutofit/>
          </a:bodyPr>
          <a:lstStyle/>
          <a:p>
            <a:pPr marL="342900" marR="0" lvl="0" indent="-215900" algn="l" rtl="0">
              <a:lnSpc>
                <a:spcPct val="90000"/>
              </a:lnSpc>
              <a:spcBef>
                <a:spcPts val="0"/>
              </a:spcBef>
              <a:spcAft>
                <a:spcPts val="0"/>
              </a:spcAft>
              <a:buClr>
                <a:srgbClr val="0055B0"/>
              </a:buClr>
              <a:buSzPct val="100909"/>
              <a:buFont typeface="Arial"/>
              <a:buChar char="▪"/>
            </a:pPr>
            <a:r>
              <a:rPr lang="en-US" sz="2220" b="1" i="0" u="none" strike="noStrike" cap="none">
                <a:solidFill>
                  <a:srgbClr val="800000"/>
                </a:solidFill>
                <a:latin typeface="Arial"/>
                <a:ea typeface="Arial"/>
                <a:cs typeface="Arial"/>
                <a:sym typeface="Arial"/>
              </a:rPr>
              <a:t>Objective 1: </a:t>
            </a:r>
            <a:r>
              <a:rPr lang="en-US" sz="2220" b="0" i="0" u="none" strike="noStrike" cap="none">
                <a:solidFill>
                  <a:srgbClr val="0055B0"/>
                </a:solidFill>
                <a:latin typeface="Arial"/>
                <a:ea typeface="Arial"/>
                <a:cs typeface="Arial"/>
                <a:sym typeface="Arial"/>
              </a:rPr>
              <a:t>Identify key stakeholders with appetite for trial/adoption of SNOMED CT for Genomic Medicine</a:t>
            </a:r>
          </a:p>
          <a:p>
            <a:pPr marL="342900" marR="0" lvl="0" indent="-215900" algn="l" rtl="0">
              <a:lnSpc>
                <a:spcPct val="90000"/>
              </a:lnSpc>
              <a:spcBef>
                <a:spcPts val="200"/>
              </a:spcBef>
              <a:spcAft>
                <a:spcPts val="0"/>
              </a:spcAft>
              <a:buClr>
                <a:srgbClr val="0055B0"/>
              </a:buClr>
              <a:buSzPct val="100909"/>
              <a:buFont typeface="Arial"/>
              <a:buNone/>
            </a:pPr>
            <a:endParaRPr sz="2220" b="1" i="0" u="none" strike="noStrike" cap="none">
              <a:solidFill>
                <a:srgbClr val="800000"/>
              </a:solidFill>
              <a:latin typeface="Arial"/>
              <a:ea typeface="Arial"/>
              <a:cs typeface="Arial"/>
              <a:sym typeface="Arial"/>
            </a:endParaRPr>
          </a:p>
          <a:p>
            <a:pPr marL="342900" marR="0" lvl="0" indent="-215900" algn="l" rtl="0">
              <a:lnSpc>
                <a:spcPct val="90000"/>
              </a:lnSpc>
              <a:spcBef>
                <a:spcPts val="200"/>
              </a:spcBef>
              <a:spcAft>
                <a:spcPts val="0"/>
              </a:spcAft>
              <a:buClr>
                <a:srgbClr val="0055B0"/>
              </a:buClr>
              <a:buSzPct val="100909"/>
              <a:buFont typeface="Arial"/>
              <a:buChar char="▪"/>
            </a:pPr>
            <a:r>
              <a:rPr lang="en-US" sz="2220" b="1" i="0" u="none" strike="noStrike" cap="none">
                <a:solidFill>
                  <a:srgbClr val="800000"/>
                </a:solidFill>
                <a:latin typeface="Arial"/>
                <a:ea typeface="Arial"/>
                <a:cs typeface="Arial"/>
                <a:sym typeface="Arial"/>
              </a:rPr>
              <a:t>Objective 2: </a:t>
            </a:r>
            <a:r>
              <a:rPr lang="en-US" sz="2220" b="0" i="0" u="none" strike="noStrike" cap="none">
                <a:solidFill>
                  <a:srgbClr val="0055B0"/>
                </a:solidFill>
                <a:latin typeface="Arial"/>
                <a:ea typeface="Arial"/>
                <a:cs typeface="Arial"/>
                <a:sym typeface="Arial"/>
              </a:rPr>
              <a:t>Identify and gather use cases to support and validate SNOMED CT in the context of Genomic Medicine</a:t>
            </a:r>
          </a:p>
          <a:p>
            <a:pPr marL="342900" marR="0" lvl="0" indent="-215900" algn="l" rtl="0">
              <a:lnSpc>
                <a:spcPct val="90000"/>
              </a:lnSpc>
              <a:spcBef>
                <a:spcPts val="200"/>
              </a:spcBef>
              <a:spcAft>
                <a:spcPts val="0"/>
              </a:spcAft>
              <a:buClr>
                <a:srgbClr val="0055B0"/>
              </a:buClr>
              <a:buSzPct val="100909"/>
              <a:buFont typeface="Arial"/>
              <a:buNone/>
            </a:pPr>
            <a:endParaRPr sz="2220" b="1" i="0" u="none" strike="noStrike" cap="none">
              <a:solidFill>
                <a:srgbClr val="800000"/>
              </a:solidFill>
              <a:latin typeface="Arial"/>
              <a:ea typeface="Arial"/>
              <a:cs typeface="Arial"/>
              <a:sym typeface="Arial"/>
            </a:endParaRPr>
          </a:p>
          <a:p>
            <a:pPr marL="342900" marR="0" lvl="0" indent="-215900" algn="l" rtl="0">
              <a:lnSpc>
                <a:spcPct val="90000"/>
              </a:lnSpc>
              <a:spcBef>
                <a:spcPts val="200"/>
              </a:spcBef>
              <a:spcAft>
                <a:spcPts val="0"/>
              </a:spcAft>
              <a:buClr>
                <a:srgbClr val="0055B0"/>
              </a:buClr>
              <a:buSzPct val="100909"/>
              <a:buFont typeface="Arial"/>
              <a:buChar char="▪"/>
            </a:pPr>
            <a:r>
              <a:rPr lang="en-US" sz="2220" b="1" i="0" u="none" strike="noStrike" cap="none">
                <a:solidFill>
                  <a:srgbClr val="800000"/>
                </a:solidFill>
                <a:latin typeface="Arial"/>
                <a:ea typeface="Arial"/>
                <a:cs typeface="Arial"/>
                <a:sym typeface="Arial"/>
              </a:rPr>
              <a:t>Objective 3: </a:t>
            </a:r>
            <a:r>
              <a:rPr lang="en-US" sz="2220" b="0" i="0" u="none" strike="noStrike" cap="none">
                <a:solidFill>
                  <a:srgbClr val="0055B0"/>
                </a:solidFill>
                <a:latin typeface="Arial"/>
                <a:ea typeface="Arial"/>
                <a:cs typeface="Arial"/>
                <a:sym typeface="Arial"/>
              </a:rPr>
              <a:t>Restructure domain knowledge around clinical genomics in SNOMED CT</a:t>
            </a:r>
          </a:p>
          <a:p>
            <a:pPr marL="342900" marR="0" lvl="0" indent="-215900" algn="l" rtl="0">
              <a:lnSpc>
                <a:spcPct val="90000"/>
              </a:lnSpc>
              <a:spcBef>
                <a:spcPts val="200"/>
              </a:spcBef>
              <a:spcAft>
                <a:spcPts val="0"/>
              </a:spcAft>
              <a:buClr>
                <a:srgbClr val="0055B0"/>
              </a:buClr>
              <a:buSzPct val="100909"/>
              <a:buFont typeface="Arial"/>
              <a:buNone/>
            </a:pPr>
            <a:endParaRPr sz="2220" b="1" i="0" u="none" strike="noStrike" cap="none">
              <a:solidFill>
                <a:srgbClr val="800000"/>
              </a:solidFill>
              <a:latin typeface="Arial"/>
              <a:ea typeface="Arial"/>
              <a:cs typeface="Arial"/>
              <a:sym typeface="Arial"/>
            </a:endParaRPr>
          </a:p>
          <a:p>
            <a:pPr marL="342900" marR="0" lvl="0" indent="-215900" algn="l" rtl="0">
              <a:lnSpc>
                <a:spcPct val="90000"/>
              </a:lnSpc>
              <a:spcBef>
                <a:spcPts val="200"/>
              </a:spcBef>
              <a:spcAft>
                <a:spcPts val="0"/>
              </a:spcAft>
              <a:buClr>
                <a:srgbClr val="0055B0"/>
              </a:buClr>
              <a:buSzPct val="100909"/>
              <a:buFont typeface="Arial"/>
              <a:buChar char="▪"/>
            </a:pPr>
            <a:r>
              <a:rPr lang="en-US" sz="2220" b="1" i="0" u="none" strike="noStrike" cap="none">
                <a:solidFill>
                  <a:srgbClr val="800000"/>
                </a:solidFill>
                <a:latin typeface="Arial"/>
                <a:ea typeface="Arial"/>
                <a:cs typeface="Arial"/>
                <a:sym typeface="Arial"/>
              </a:rPr>
              <a:t>Objective 4: </a:t>
            </a:r>
            <a:r>
              <a:rPr lang="en-US" sz="2220" b="0" i="0" u="none" strike="noStrike" cap="none">
                <a:solidFill>
                  <a:srgbClr val="0055B0"/>
                </a:solidFill>
                <a:latin typeface="Arial"/>
                <a:ea typeface="Arial"/>
                <a:cs typeface="Arial"/>
                <a:sym typeface="Arial"/>
              </a:rPr>
              <a:t>Demonstrate added value provided by SNOMED CT in the context of Genomic Medicine</a:t>
            </a:r>
          </a:p>
          <a:p>
            <a:pPr marL="342900" marR="0" lvl="0" indent="-215900" algn="l" rtl="0">
              <a:lnSpc>
                <a:spcPct val="90000"/>
              </a:lnSpc>
              <a:spcBef>
                <a:spcPts val="200"/>
              </a:spcBef>
              <a:spcAft>
                <a:spcPts val="0"/>
              </a:spcAft>
              <a:buClr>
                <a:srgbClr val="0055B0"/>
              </a:buClr>
              <a:buSzPct val="100909"/>
              <a:buFont typeface="Arial"/>
              <a:buNone/>
            </a:pPr>
            <a:endParaRPr sz="2220" b="1" i="0" u="none" strike="noStrike" cap="none">
              <a:solidFill>
                <a:srgbClr val="800000"/>
              </a:solidFill>
              <a:latin typeface="Arial"/>
              <a:ea typeface="Arial"/>
              <a:cs typeface="Arial"/>
              <a:sym typeface="Arial"/>
            </a:endParaRPr>
          </a:p>
          <a:p>
            <a:pPr marL="342900" marR="0" lvl="0" indent="-215900" algn="l" rtl="0">
              <a:lnSpc>
                <a:spcPct val="90000"/>
              </a:lnSpc>
              <a:spcBef>
                <a:spcPts val="200"/>
              </a:spcBef>
              <a:spcAft>
                <a:spcPts val="0"/>
              </a:spcAft>
              <a:buClr>
                <a:srgbClr val="0055B0"/>
              </a:buClr>
              <a:buSzPct val="100909"/>
              <a:buFont typeface="Arial"/>
              <a:buChar char="▪"/>
            </a:pPr>
            <a:r>
              <a:rPr lang="en-US" sz="2220" b="1" i="0" u="none" strike="noStrike" cap="none">
                <a:solidFill>
                  <a:srgbClr val="800000"/>
                </a:solidFill>
                <a:latin typeface="Arial"/>
                <a:ea typeface="Arial"/>
                <a:cs typeface="Arial"/>
                <a:sym typeface="Arial"/>
              </a:rPr>
              <a:t>Objective 5: </a:t>
            </a:r>
            <a:r>
              <a:rPr lang="en-US" sz="2220" b="0" i="0" u="none" strike="noStrike" cap="none">
                <a:solidFill>
                  <a:srgbClr val="0055B0"/>
                </a:solidFill>
                <a:latin typeface="Arial"/>
                <a:ea typeface="Arial"/>
                <a:cs typeface="Arial"/>
                <a:sym typeface="Arial"/>
              </a:rPr>
              <a:t>Raise awareness around SNOMED CT globally, and re</a:t>
            </a:r>
            <a:r>
              <a:rPr lang="en-US" sz="2220"/>
              <a:t>i</a:t>
            </a:r>
            <a:r>
              <a:rPr lang="en-US" sz="2220" b="0" i="0" u="none" strike="noStrike" cap="none">
                <a:solidFill>
                  <a:srgbClr val="0055B0"/>
                </a:solidFill>
                <a:latin typeface="Arial"/>
                <a:ea typeface="Arial"/>
                <a:cs typeface="Arial"/>
                <a:sym typeface="Arial"/>
              </a:rPr>
              <a:t>nforce its suitability for supporting Precision Medicine</a:t>
            </a:r>
          </a:p>
        </p:txBody>
      </p:sp>
      <p:sp>
        <p:nvSpPr>
          <p:cNvPr id="193" name="Shape 193"/>
          <p:cNvSpPr/>
          <p:nvPr/>
        </p:nvSpPr>
        <p:spPr>
          <a:xfrm>
            <a:off x="175651" y="1676107"/>
            <a:ext cx="418861" cy="283709"/>
          </a:xfrm>
          <a:prstGeom prst="rect">
            <a:avLst/>
          </a:prstGeom>
          <a:solidFill>
            <a:srgbClr val="FF0000"/>
          </a:solidFill>
          <a:ln>
            <a:noFill/>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94" name="Shape 194"/>
          <p:cNvSpPr/>
          <p:nvPr/>
        </p:nvSpPr>
        <p:spPr>
          <a:xfrm>
            <a:off x="175651" y="2644990"/>
            <a:ext cx="418861" cy="283709"/>
          </a:xfrm>
          <a:prstGeom prst="rect">
            <a:avLst/>
          </a:prstGeom>
          <a:solidFill>
            <a:srgbClr val="0000FF"/>
          </a:solidFill>
          <a:ln>
            <a:noFill/>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95" name="Shape 195"/>
          <p:cNvSpPr/>
          <p:nvPr/>
        </p:nvSpPr>
        <p:spPr>
          <a:xfrm>
            <a:off x="167488" y="3600507"/>
            <a:ext cx="418861" cy="283709"/>
          </a:xfrm>
          <a:prstGeom prst="rect">
            <a:avLst/>
          </a:prstGeom>
          <a:solidFill>
            <a:srgbClr val="008000"/>
          </a:solidFill>
          <a:ln>
            <a:noFill/>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96" name="Shape 196"/>
          <p:cNvSpPr/>
          <p:nvPr/>
        </p:nvSpPr>
        <p:spPr>
          <a:xfrm>
            <a:off x="156173" y="4562492"/>
            <a:ext cx="418861" cy="283709"/>
          </a:xfrm>
          <a:prstGeom prst="rect">
            <a:avLst/>
          </a:prstGeom>
          <a:solidFill>
            <a:srgbClr val="800000"/>
          </a:solidFill>
          <a:ln>
            <a:noFill/>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197" name="Shape 197"/>
          <p:cNvSpPr/>
          <p:nvPr/>
        </p:nvSpPr>
        <p:spPr>
          <a:xfrm>
            <a:off x="140466" y="5524619"/>
            <a:ext cx="418861" cy="283709"/>
          </a:xfrm>
          <a:prstGeom prst="rect">
            <a:avLst/>
          </a:prstGeom>
          <a:solidFill>
            <a:srgbClr val="FF6600"/>
          </a:solidFill>
          <a:ln>
            <a:noFill/>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Identification of key stakeholders</a:t>
            </a:r>
          </a:p>
        </p:txBody>
      </p:sp>
      <p:sp>
        <p:nvSpPr>
          <p:cNvPr id="203" name="Shape 203"/>
          <p:cNvSpPr txBox="1">
            <a:spLocks noGrp="1"/>
          </p:cNvSpPr>
          <p:nvPr>
            <p:ph type="body" idx="1"/>
          </p:nvPr>
        </p:nvSpPr>
        <p:spPr>
          <a:xfrm>
            <a:off x="457200" y="1452308"/>
            <a:ext cx="8229600" cy="4986553"/>
          </a:xfrm>
          <a:prstGeom prst="rect">
            <a:avLst/>
          </a:prstGeom>
          <a:noFill/>
          <a:ln>
            <a:noFill/>
          </a:ln>
        </p:spPr>
        <p:txBody>
          <a:bodyPr lIns="91425" tIns="91425" rIns="91425" bIns="91425" anchor="t" anchorCtr="0">
            <a:noAutofit/>
          </a:bodyPr>
          <a:lstStyle/>
          <a:p>
            <a:pPr marL="342900" marR="0" lvl="0" indent="-215900" algn="l" rtl="0">
              <a:lnSpc>
                <a:spcPct val="80000"/>
              </a:lnSpc>
              <a:spcBef>
                <a:spcPts val="0"/>
              </a:spcBef>
              <a:spcAft>
                <a:spcPts val="0"/>
              </a:spcAft>
              <a:buClr>
                <a:srgbClr val="0055B0"/>
              </a:buClr>
              <a:buSzPct val="100909"/>
              <a:buFont typeface="Arial"/>
              <a:buChar char="▪"/>
            </a:pPr>
            <a:r>
              <a:rPr lang="en-US" sz="2220" b="0" i="0" u="none" strike="noStrike" cap="none">
                <a:solidFill>
                  <a:srgbClr val="000090"/>
                </a:solidFill>
                <a:latin typeface="Arial"/>
                <a:ea typeface="Arial"/>
                <a:cs typeface="Arial"/>
                <a:sym typeface="Arial"/>
              </a:rPr>
              <a:t>Deliverable: </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Identified group of key genomics stakeholders/collaborators</a:t>
            </a:r>
          </a:p>
          <a:p>
            <a:pPr marL="342900" marR="0" lvl="0" indent="-215900" algn="l" rtl="0">
              <a:lnSpc>
                <a:spcPct val="80000"/>
              </a:lnSpc>
              <a:spcBef>
                <a:spcPts val="200"/>
              </a:spcBef>
              <a:spcAft>
                <a:spcPts val="0"/>
              </a:spcAft>
              <a:buClr>
                <a:srgbClr val="0055B0"/>
              </a:buClr>
              <a:buSzPct val="100909"/>
              <a:buFont typeface="Arial"/>
              <a:buChar char="▪"/>
            </a:pPr>
            <a:r>
              <a:rPr lang="en-US" sz="2220" b="0" i="0" u="none" strike="noStrike" cap="none">
                <a:solidFill>
                  <a:srgbClr val="000090"/>
                </a:solidFill>
                <a:latin typeface="Arial"/>
                <a:ea typeface="Arial"/>
                <a:cs typeface="Arial"/>
                <a:sym typeface="Arial"/>
              </a:rPr>
              <a:t>Action plan:</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Select (or expand and then select) a group of key collaborators through direct contact</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Form a SNOMED CT </a:t>
            </a:r>
            <a:r>
              <a:rPr lang="en-US" sz="1850"/>
              <a:t>subject matter expert</a:t>
            </a:r>
            <a:r>
              <a:rPr lang="en-US" sz="1850" b="0" i="0" u="none" strike="noStrike" cap="none">
                <a:solidFill>
                  <a:srgbClr val="0070C0"/>
                </a:solidFill>
                <a:latin typeface="Arial"/>
                <a:ea typeface="Arial"/>
                <a:cs typeface="Arial"/>
                <a:sym typeface="Arial"/>
              </a:rPr>
              <a:t> group to provide </a:t>
            </a:r>
            <a:r>
              <a:rPr lang="en-US" sz="1850"/>
              <a:t>continuous</a:t>
            </a:r>
            <a:r>
              <a:rPr lang="en-US" sz="1850" b="0" i="0" u="none" strike="noStrike" cap="none">
                <a:solidFill>
                  <a:srgbClr val="0070C0"/>
                </a:solidFill>
                <a:latin typeface="Arial"/>
                <a:ea typeface="Arial"/>
                <a:cs typeface="Arial"/>
                <a:sym typeface="Arial"/>
              </a:rPr>
              <a:t> input into </a:t>
            </a:r>
            <a:r>
              <a:rPr lang="en-US" sz="1850"/>
              <a:t>developments</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Develop and deliver engagement sessions </a:t>
            </a:r>
            <a:r>
              <a:rPr lang="en-US" sz="1850"/>
              <a:t>focuse</a:t>
            </a:r>
            <a:r>
              <a:rPr lang="en-US" sz="1850" b="0" i="0" u="none" strike="noStrike" cap="none">
                <a:solidFill>
                  <a:srgbClr val="0070C0"/>
                </a:solidFill>
                <a:latin typeface="Arial"/>
                <a:ea typeface="Arial"/>
                <a:cs typeface="Arial"/>
                <a:sym typeface="Arial"/>
              </a:rPr>
              <a:t>d on SNOMED CT</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Scope out and deliver a mid-to-long term engagement plan with the stakeholders forming the SNOMED CT stakeholders consultancy group</a:t>
            </a:r>
          </a:p>
          <a:p>
            <a:pPr marL="342900" marR="0" lvl="0" indent="-215900" algn="l" rtl="0">
              <a:lnSpc>
                <a:spcPct val="80000"/>
              </a:lnSpc>
              <a:spcBef>
                <a:spcPts val="200"/>
              </a:spcBef>
              <a:spcAft>
                <a:spcPts val="0"/>
              </a:spcAft>
              <a:buClr>
                <a:srgbClr val="0055B0"/>
              </a:buClr>
              <a:buSzPct val="100909"/>
              <a:buFont typeface="Arial"/>
              <a:buChar char="▪"/>
            </a:pPr>
            <a:r>
              <a:rPr lang="en-US" sz="2220" b="0" i="0" u="none" strike="noStrike" cap="none">
                <a:solidFill>
                  <a:srgbClr val="000090"/>
                </a:solidFill>
                <a:latin typeface="Arial"/>
                <a:ea typeface="Arial"/>
                <a:cs typeface="Arial"/>
                <a:sym typeface="Arial"/>
              </a:rPr>
              <a:t>Measure of success: </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List of key genomics stakeholders/collaborators actively involved in SNOMED </a:t>
            </a:r>
            <a:r>
              <a:rPr lang="en-US" sz="1850"/>
              <a:t>International developments</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Agreed mid-to-long term engagement plan</a:t>
            </a:r>
          </a:p>
          <a:p>
            <a:pPr marL="742950" marR="0" lvl="1" indent="-184150" algn="l" rtl="0">
              <a:lnSpc>
                <a:spcPct val="80000"/>
              </a:lnSpc>
              <a:spcBef>
                <a:spcPts val="200"/>
              </a:spcBef>
              <a:spcAft>
                <a:spcPts val="0"/>
              </a:spcAft>
              <a:buClr>
                <a:srgbClr val="0070C0"/>
              </a:buClr>
              <a:buSzPct val="97368"/>
              <a:buFont typeface="Arial"/>
              <a:buChar char="▪"/>
            </a:pPr>
            <a:r>
              <a:rPr lang="en-US" sz="1850" b="0" i="0" u="none" strike="noStrike" cap="none">
                <a:solidFill>
                  <a:srgbClr val="0070C0"/>
                </a:solidFill>
                <a:latin typeface="Arial"/>
                <a:ea typeface="Arial"/>
                <a:cs typeface="Arial"/>
                <a:sym typeface="Arial"/>
              </a:rPr>
              <a:t>(longer term) Proactive participation of stakeholders in showcasing events (see Objective 5)</a:t>
            </a:r>
          </a:p>
        </p:txBody>
      </p:sp>
      <p:sp>
        <p:nvSpPr>
          <p:cNvPr id="204" name="Shape 204"/>
          <p:cNvSpPr txBox="1"/>
          <p:nvPr/>
        </p:nvSpPr>
        <p:spPr>
          <a:xfrm>
            <a:off x="27023" y="40529"/>
            <a:ext cx="1553230" cy="400109"/>
          </a:xfrm>
          <a:prstGeom prst="rect">
            <a:avLst/>
          </a:prstGeom>
          <a:solidFill>
            <a:srgbClr val="FF0000"/>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lt1"/>
              </a:buClr>
              <a:buSzPct val="25000"/>
              <a:buFont typeface="Arial"/>
              <a:buNone/>
            </a:pPr>
            <a:r>
              <a:rPr lang="en-US" sz="2000" b="1" i="0" u="none" strike="noStrike" cap="none">
                <a:solidFill>
                  <a:schemeClr val="lt1"/>
                </a:solidFill>
                <a:latin typeface="Arial"/>
                <a:ea typeface="Arial"/>
                <a:cs typeface="Arial"/>
                <a:sym typeface="Arial"/>
              </a:rPr>
              <a:t>Objective 1 </a:t>
            </a:r>
          </a:p>
        </p:txBody>
      </p:sp>
    </p:spTree>
  </p:cSld>
  <p:clrMapOvr>
    <a:masterClrMapping/>
  </p:clrMapOvr>
</p:sld>
</file>

<file path=ppt/theme/theme1.xml><?xml version="1.0" encoding="utf-8"?>
<a:theme xmlns:a="http://schemas.openxmlformats.org/drawingml/2006/main" name="Slide deck simple SI">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1340</Words>
  <Application>Microsoft Macintosh PowerPoint</Application>
  <PresentationFormat>On-screen Show (4:3)</PresentationFormat>
  <Paragraphs>183</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Slide deck simple SI</vt:lpstr>
      <vt:lpstr>SNOMED CT and Genomic Medicine</vt:lpstr>
      <vt:lpstr>Overview</vt:lpstr>
      <vt:lpstr>Scope and Purpose</vt:lpstr>
      <vt:lpstr>Vision</vt:lpstr>
      <vt:lpstr>Clarity of vision</vt:lpstr>
      <vt:lpstr>SNOMED International Strategic directions</vt:lpstr>
      <vt:lpstr>Patient journey in Genomic Medicine</vt:lpstr>
      <vt:lpstr>Genomics Strategy objectives</vt:lpstr>
      <vt:lpstr>Identification of key stakeholders</vt:lpstr>
      <vt:lpstr>Gathering of use cases</vt:lpstr>
      <vt:lpstr>Restructure domain knowledge around clinical genomics in SNOMED CT</vt:lpstr>
      <vt:lpstr>Showcasing added value</vt:lpstr>
      <vt:lpstr>Showcasing added value – Pilot sites</vt:lpstr>
      <vt:lpstr>Raising awareness</vt:lpstr>
      <vt:lpstr>Next steps</vt:lpstr>
      <vt:lpstr>Next steps - 2017 deliverables</vt:lpstr>
      <vt:lpstr>The future - Developing Genomic Medicine to support Precision Medicine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and Genomic Medicine</dc:title>
  <cp:lastModifiedBy>Ian Green</cp:lastModifiedBy>
  <cp:revision>6</cp:revision>
  <dcterms:modified xsi:type="dcterms:W3CDTF">2017-06-22T19:19:37Z</dcterms:modified>
</cp:coreProperties>
</file>