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10"/>
  </p:notesMasterIdLst>
  <p:sldIdLst>
    <p:sldId id="264" r:id="rId2"/>
    <p:sldId id="271" r:id="rId3"/>
    <p:sldId id="265" r:id="rId4"/>
    <p:sldId id="268" r:id="rId5"/>
    <p:sldId id="273" r:id="rId6"/>
    <p:sldId id="272" r:id="rId7"/>
    <p:sldId id="266" r:id="rId8"/>
    <p:sldId id="274" r:id="rId9"/>
  </p:sldIdLst>
  <p:sldSz cx="9144000" cy="6858000" type="screen4x3"/>
  <p:notesSz cx="9144000" cy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33" autoAdjust="0"/>
    <p:restoredTop sz="94729" autoAdjust="0"/>
  </p:normalViewPr>
  <p:slideViewPr>
    <p:cSldViewPr snapToGrid="0" snapToObjects="1">
      <p:cViewPr varScale="1">
        <p:scale>
          <a:sx n="99" d="100"/>
          <a:sy n="99" d="100"/>
        </p:scale>
        <p:origin x="184" y="3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5179483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2857500" y="514350"/>
            <a:ext cx="3429000" cy="25717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5179483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76294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1863">
              <a:defRPr sz="2000">
                <a:solidFill>
                  <a:schemeClr val="tx2"/>
                </a:solidFill>
                <a:uFillTx/>
                <a:latin typeface="Verdana" charset="0"/>
                <a:ea typeface="MS PGothic" charset="0"/>
                <a:cs typeface="MS PGothic" charset="0"/>
              </a:defRPr>
            </a:lvl1pPr>
            <a:lvl2pPr marL="742950" indent="-285750" defTabSz="931863">
              <a:defRPr sz="2000">
                <a:solidFill>
                  <a:schemeClr val="tx2"/>
                </a:solidFill>
                <a:uFillTx/>
                <a:latin typeface="Verdana" charset="0"/>
                <a:ea typeface="MS PGothic" charset="0"/>
                <a:cs typeface="MS PGothic" charset="0"/>
              </a:defRPr>
            </a:lvl2pPr>
            <a:lvl3pPr marL="1143000" indent="-228600" defTabSz="931863">
              <a:defRPr sz="2000">
                <a:solidFill>
                  <a:schemeClr val="tx2"/>
                </a:solidFill>
                <a:uFillTx/>
                <a:latin typeface="Verdana" charset="0"/>
                <a:ea typeface="MS PGothic" charset="0"/>
                <a:cs typeface="MS PGothic" charset="0"/>
              </a:defRPr>
            </a:lvl3pPr>
            <a:lvl4pPr marL="1600200" indent="-228600" defTabSz="931863">
              <a:defRPr sz="2000">
                <a:solidFill>
                  <a:schemeClr val="tx2"/>
                </a:solidFill>
                <a:uFillTx/>
                <a:latin typeface="Verdana" charset="0"/>
                <a:ea typeface="MS PGothic" charset="0"/>
                <a:cs typeface="MS PGothic" charset="0"/>
              </a:defRPr>
            </a:lvl4pPr>
            <a:lvl5pPr marL="2057400" indent="-228600" defTabSz="931863">
              <a:defRPr sz="2000">
                <a:solidFill>
                  <a:schemeClr val="tx2"/>
                </a:solidFill>
                <a:uFillTx/>
                <a:latin typeface="Verdana" charset="0"/>
                <a:ea typeface="MS PGothic" charset="0"/>
                <a:cs typeface="MS PGothic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uFillTx/>
                <a:latin typeface="Verdana" charset="0"/>
                <a:ea typeface="MS PGothic" charset="0"/>
                <a:cs typeface="MS PGothic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uFillTx/>
                <a:latin typeface="Verdana" charset="0"/>
                <a:ea typeface="MS PGothic" charset="0"/>
                <a:cs typeface="MS PGothic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uFillTx/>
                <a:latin typeface="Verdana" charset="0"/>
                <a:ea typeface="MS PGothic" charset="0"/>
                <a:cs typeface="MS PGothic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uFillTx/>
                <a:latin typeface="Verdana" charset="0"/>
                <a:ea typeface="MS PGothic" charset="0"/>
                <a:cs typeface="MS PGothic" charset="0"/>
              </a:defRPr>
            </a:lvl9pPr>
          </a:lstStyle>
          <a:p>
            <a:fld id="{F07F21DD-D723-D74B-8ADD-0C346ADA31B3}" type="slidenum">
              <a:rPr lang="en-CA" sz="1200">
                <a:solidFill>
                  <a:prstClr val="black"/>
                </a:solidFill>
                <a:latin typeface="Arial" charset="0"/>
              </a:rPr>
              <a:pPr/>
              <a:t>1</a:t>
            </a:fld>
            <a:endParaRPr lang="en-CA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40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1402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>
              <a:uFillTx/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71777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dirty="0" smtClean="0"/>
              <a:t>Hidden GCI </a:t>
            </a:r>
            <a:r>
              <a:rPr lang="mr-IN" dirty="0" smtClean="0"/>
              <a:t>–</a:t>
            </a:r>
            <a:r>
              <a:rPr lang="en-US" dirty="0" smtClean="0"/>
              <a:t> Modeling for product role, e.g.</a:t>
            </a:r>
          </a:p>
          <a:p>
            <a:pPr lvl="2"/>
            <a:r>
              <a:rPr lang="en-US" dirty="0" smtClean="0"/>
              <a:t>Product containing timolol 0.5% eye drops (clinical drug)  </a:t>
            </a:r>
            <a:r>
              <a:rPr lang="en-US" b="1" i="1" dirty="0" err="1" smtClean="0"/>
              <a:t>SubClassOf</a:t>
            </a:r>
            <a:r>
              <a:rPr lang="en-US" dirty="0" smtClean="0"/>
              <a:t> Anti glaucoma preparation (product)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5489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dirty="0" smtClean="0"/>
              <a:t>Property Chain </a:t>
            </a:r>
            <a:r>
              <a:rPr lang="mr-IN" dirty="0" smtClean="0"/>
              <a:t>–</a:t>
            </a:r>
            <a:r>
              <a:rPr lang="en-US" dirty="0" smtClean="0"/>
              <a:t> Drug containing substance or its modifications, e.g.</a:t>
            </a:r>
          </a:p>
          <a:p>
            <a:pPr lvl="2"/>
            <a:r>
              <a:rPr lang="en-US" dirty="0" smtClean="0"/>
              <a:t>|Has active ingredient| o |Modification of| </a:t>
            </a:r>
            <a:r>
              <a:rPr lang="en-US" dirty="0" err="1" smtClean="0"/>
              <a:t>SubPropertyOf</a:t>
            </a:r>
            <a:r>
              <a:rPr lang="en-US" dirty="0" smtClean="0"/>
              <a:t> |Has active ingredient|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9386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810069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2" y="2501900"/>
            <a:ext cx="7772400" cy="1362075"/>
          </a:xfrm>
        </p:spPr>
        <p:txBody>
          <a:bodyPr anchor="t"/>
          <a:lstStyle>
            <a:lvl1pPr algn="l">
              <a:defRPr sz="4000" b="0" i="0" cap="none">
                <a:latin typeface="Museo 500"/>
                <a:cs typeface="Museo 500"/>
              </a:defRPr>
            </a:lvl1pPr>
          </a:lstStyle>
          <a:p>
            <a:r>
              <a:rPr lang="en-GB" smtClean="0"/>
              <a:t>Click to edit Master title style</a:t>
            </a:r>
            <a:endParaRPr lang="da-DK" dirty="0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484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ison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cxnSp>
        <p:nvCxnSpPr>
          <p:cNvPr id="11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8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59204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610448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cxnSp>
        <p:nvCxnSpPr>
          <p:cNvPr id="7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13" cy="7207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892621"/>
            <a:ext cx="5111750" cy="52335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 b="0" i="0">
                <a:latin typeface="Museo 300"/>
                <a:cs typeface="Museo 300"/>
              </a:defRPr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597" y="1428736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288" y="883418"/>
            <a:ext cx="5486399" cy="39029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dias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2143116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rgbClr val="21218A"/>
                </a:solidFill>
                <a:uFillTx/>
                <a:latin typeface="Trebuchet MS Bold"/>
                <a:ea typeface="Arial"/>
                <a:cs typeface="Trebuchet MS Bold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>
                <a:uFillTx/>
              </a:rPr>
              <a:t>Click to edit Master title style</a:t>
            </a:r>
            <a:endParaRPr dirty="0">
              <a:uFillTx/>
            </a:endParaRPr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85800" y="3895402"/>
            <a:ext cx="6400799" cy="14695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sz="2400" b="0" i="0" u="none" strike="noStrike" cap="none" baseline="0">
                <a:solidFill>
                  <a:srgbClr val="0070C0"/>
                </a:solidFill>
                <a:uFillTx/>
                <a:latin typeface="Trebuchet MS"/>
                <a:ea typeface="Arial"/>
                <a:cs typeface="Trebuchet MS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>
                <a:uFillTx/>
              </a:rPr>
              <a:t>Click to edit Master subtitle style</a:t>
            </a:r>
            <a:endParaRPr dirty="0">
              <a:uFillTx/>
            </a:endParaRPr>
          </a:p>
        </p:txBody>
      </p:sp>
      <p:pic>
        <p:nvPicPr>
          <p:cNvPr id="3" name="Picture 2" descr="delivering_snomed_tagline_CMYK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7675" y="5722818"/>
            <a:ext cx="2426053" cy="1033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47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438" y="2486025"/>
            <a:ext cx="7772400" cy="1362075"/>
          </a:xfrm>
        </p:spPr>
        <p:txBody>
          <a:bodyPr anchor="t"/>
          <a:lstStyle>
            <a:lvl1pPr algn="l">
              <a:defRPr sz="4000" b="0" i="0" cap="all">
                <a:uFillTx/>
                <a:latin typeface="Trebuchet MS Bold"/>
                <a:cs typeface="Trebuchet MS Bold"/>
              </a:defRPr>
            </a:lvl1pPr>
          </a:lstStyle>
          <a:p>
            <a:r>
              <a:rPr lang="en-GB" smtClean="0">
                <a:uFillTx/>
              </a:rPr>
              <a:t>Click to edit Master title style</a:t>
            </a:r>
            <a:endParaRPr lang="da-DK">
              <a:uFillTx/>
            </a:endParaRP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uFillTx/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773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1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71167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 descr="snomed-brand-RGB-small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8125" y="190502"/>
            <a:ext cx="1104898" cy="1104898"/>
          </a:xfrm>
          <a:prstGeom prst="rect">
            <a:avLst/>
          </a:prstGeom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80" r:id="rId1"/>
    <p:sldLayoutId id="2147483679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90" r:id="rId8"/>
    <p:sldLayoutId id="2147483684" r:id="rId9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500"/>
          <a:ea typeface="Arial"/>
          <a:cs typeface="Museo 5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300"/>
          <a:ea typeface="Arial"/>
          <a:cs typeface="Museo 3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6" Type="http://schemas.openxmlformats.org/officeDocument/2006/relationships/image" Target="../media/image6.jpe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9267" name="Group 1"/>
          <p:cNvGrpSpPr/>
          <p:nvPr/>
        </p:nvGrpSpPr>
        <p:grpSpPr>
          <a:xfrm>
            <a:off x="-1588" y="4221163"/>
            <a:ext cx="9145588" cy="1728787"/>
            <a:chOff x="-1588" y="4221163"/>
            <a:chExt cx="9145588" cy="1728787"/>
          </a:xfrm>
        </p:grpSpPr>
        <p:pic>
          <p:nvPicPr>
            <p:cNvPr id="139268" name="Picture 13" descr="MPj04388700000[1]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692275" y="4229100"/>
              <a:ext cx="2555875" cy="17208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9269" name="Picture 28" descr="MPj04222600000[1]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211638" y="4221163"/>
              <a:ext cx="2593975" cy="17287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9270" name="Picture 34" descr="MPj04424370000[1]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551613" y="4221163"/>
              <a:ext cx="2592387" cy="17287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9271" name="Picture 37" descr="MPj04265570000[1]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-1588" y="4221163"/>
              <a:ext cx="1728788" cy="172878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uFillTx/>
              </a:rPr>
              <a:t/>
            </a:r>
            <a:br>
              <a:rPr lang="en-US" dirty="0">
                <a:uFillTx/>
              </a:rPr>
            </a:br>
            <a:r>
              <a:rPr lang="en-US" dirty="0" smtClean="0"/>
              <a:t>SNOMED CT Logic Profile</a:t>
            </a:r>
            <a:r>
              <a:rPr lang="en-US" dirty="0"/>
              <a:t> </a:t>
            </a:r>
            <a:r>
              <a:rPr lang="en-US" dirty="0" smtClean="0"/>
              <a:t>Enhancement</a:t>
            </a:r>
            <a:r>
              <a:rPr lang="en-US" dirty="0">
                <a:uFillTx/>
              </a:rPr>
              <a:t/>
            </a:r>
            <a:br>
              <a:rPr lang="en-US" dirty="0">
                <a:uFillTx/>
              </a:rPr>
            </a:br>
            <a:r>
              <a:rPr lang="en-US" dirty="0" smtClean="0">
                <a:uFillTx/>
              </a:rPr>
              <a:t/>
            </a:r>
            <a:br>
              <a:rPr lang="en-US" dirty="0" smtClean="0">
                <a:uFillTx/>
              </a:rPr>
            </a:br>
            <a:r>
              <a:rPr lang="en-US" sz="1800" dirty="0" smtClean="0"/>
              <a:t>Yongsheng Gao</a:t>
            </a:r>
            <a:r>
              <a:rPr lang="en-US" sz="1800" dirty="0" smtClean="0">
                <a:uFillTx/>
              </a:rPr>
              <a:t>, 2017/07/11</a:t>
            </a:r>
            <a:endParaRPr lang="en-US" sz="1800" dirty="0"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54680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14356"/>
            <a:ext cx="7603958" cy="507995"/>
          </a:xfrm>
        </p:spPr>
        <p:txBody>
          <a:bodyPr/>
          <a:lstStyle/>
          <a:p>
            <a:r>
              <a:rPr lang="en-US" dirty="0"/>
              <a:t>Requirements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2771191"/>
              </p:ext>
            </p:extLst>
          </p:nvPr>
        </p:nvGraphicFramePr>
        <p:xfrm>
          <a:off x="558798" y="1590841"/>
          <a:ext cx="8157412" cy="4892842"/>
        </p:xfrm>
        <a:graphic>
          <a:graphicData uri="http://schemas.openxmlformats.org/drawingml/2006/table">
            <a:tbl>
              <a:tblPr firstRow="1"/>
              <a:tblGrid>
                <a:gridCol w="2124462"/>
                <a:gridCol w="958412"/>
                <a:gridCol w="839958"/>
                <a:gridCol w="1208024"/>
                <a:gridCol w="1311503"/>
                <a:gridCol w="1715053"/>
              </a:tblGrid>
              <a:tr h="646360">
                <a:tc>
                  <a:txBody>
                    <a:bodyPr/>
                    <a:lstStyle/>
                    <a:p>
                      <a:pPr algn="l" fontAlgn="b">
                        <a:lnSpc>
                          <a:spcPct val="110000"/>
                        </a:lnSpc>
                      </a:pPr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Key Features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Anatomy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Drug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Substance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Observables LOINC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r>
                        <a:rPr lang="en-US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General</a:t>
                      </a:r>
                      <a:r>
                        <a:rPr lang="en-US" sz="16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content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2066">
                <a:tc>
                  <a:txBody>
                    <a:bodyPr/>
                    <a:lstStyle/>
                    <a:p>
                      <a:pPr algn="l" fontAlgn="b">
                        <a:lnSpc>
                          <a:spcPct val="110000"/>
                        </a:lnSpc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GCI (general concept inclusion) / multiple definitions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Yes</a:t>
                      </a:r>
                      <a:endParaRPr lang="uk-UA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Yes</a:t>
                      </a:r>
                      <a:endParaRPr lang="mr-IN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endParaRPr lang="mr-IN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Yes</a:t>
                      </a:r>
                      <a:endParaRPr lang="mr-IN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Yes</a:t>
                      </a:r>
                      <a:endParaRPr lang="mr-IN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6360">
                <a:tc>
                  <a:txBody>
                    <a:bodyPr/>
                    <a:lstStyle/>
                    <a:p>
                      <a:pPr algn="l" fontAlgn="b">
                        <a:lnSpc>
                          <a:spcPct val="110000"/>
                        </a:lnSpc>
                      </a:pPr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Transitive Object Property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Yes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Maybe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Yes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endParaRPr lang="mr-IN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endParaRPr lang="mr-IN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6360">
                <a:tc>
                  <a:txBody>
                    <a:bodyPr/>
                    <a:lstStyle/>
                    <a:p>
                      <a:pPr algn="l" fontAlgn="b">
                        <a:lnSpc>
                          <a:spcPct val="110000"/>
                        </a:lnSpc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Reflexive Object Property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r>
                        <a:rPr lang="is-I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Yes</a:t>
                      </a:r>
                      <a:endParaRPr lang="is-I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Maybe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endParaRPr lang="mr-IN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endParaRPr lang="mr-IN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endParaRPr lang="mr-IN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8342">
                <a:tc>
                  <a:txBody>
                    <a:bodyPr/>
                    <a:lstStyle/>
                    <a:p>
                      <a:pPr algn="l" fontAlgn="b">
                        <a:lnSpc>
                          <a:spcPct val="110000"/>
                        </a:lnSpc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Property Chain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Yes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Yes</a:t>
                      </a:r>
                      <a:endParaRPr lang="mr-IN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Yes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endParaRPr lang="mr-IN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r>
                        <a:rPr lang="en-GB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Yes</a:t>
                      </a:r>
                      <a:endParaRPr lang="mr-IN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6360">
                <a:tc>
                  <a:txBody>
                    <a:bodyPr/>
                    <a:lstStyle/>
                    <a:p>
                      <a:pPr algn="l" fontAlgn="b">
                        <a:lnSpc>
                          <a:spcPct val="110000"/>
                        </a:lnSpc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Data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Property / concrete domains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endParaRPr lang="mr-IN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Yes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endParaRPr lang="mr-IN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endParaRPr lang="mr-IN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endParaRPr lang="mr-IN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497">
                <a:tc>
                  <a:txBody>
                    <a:bodyPr/>
                    <a:lstStyle/>
                    <a:p>
                      <a:pPr algn="l" fontAlgn="b">
                        <a:lnSpc>
                          <a:spcPct val="110000"/>
                        </a:lnSpc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Disjointness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Yes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endParaRPr lang="mr-IN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endParaRPr lang="mr-IN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endParaRPr lang="mr-IN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r>
                        <a:rPr lang="en-GB" sz="16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Maybe</a:t>
                      </a:r>
                      <a:endParaRPr lang="mr-IN" sz="16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497">
                <a:tc>
                  <a:txBody>
                    <a:bodyPr/>
                    <a:lstStyle/>
                    <a:p>
                      <a:pPr algn="l" fontAlgn="b">
                        <a:lnSpc>
                          <a:spcPct val="110000"/>
                        </a:lnSpc>
                      </a:pPr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Nesting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Yes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Yes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Yes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r>
                        <a:rPr lang="en-US" sz="1600" b="0" i="1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Yes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0000"/>
                        </a:lnSpc>
                      </a:pPr>
                      <a:r>
                        <a:rPr lang="en-US" sz="16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Yes</a:t>
                      </a:r>
                      <a:endParaRPr lang="en-US" sz="1600" b="0" i="1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1191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52308"/>
            <a:ext cx="8229600" cy="507148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Increased </a:t>
            </a:r>
            <a:r>
              <a:rPr lang="en-US" dirty="0"/>
              <a:t>efficiency, consistency, precision and quality of authoring through reduced manual effort to organise content</a:t>
            </a:r>
          </a:p>
          <a:p>
            <a:r>
              <a:rPr lang="en-US" dirty="0" smtClean="0"/>
              <a:t>Lower </a:t>
            </a:r>
            <a:r>
              <a:rPr lang="en-US" dirty="0"/>
              <a:t>costs to author and maintain content through reduced manual effort</a:t>
            </a:r>
          </a:p>
          <a:p>
            <a:r>
              <a:rPr lang="en-US" dirty="0" smtClean="0"/>
              <a:t>A </a:t>
            </a:r>
            <a:r>
              <a:rPr lang="en-US" dirty="0"/>
              <a:t>more complete and consistent product that is, as a consequence, more usable (for implementers and end users) and attractive (to drive adoption and implementation)</a:t>
            </a:r>
          </a:p>
          <a:p>
            <a:r>
              <a:rPr lang="en-US" dirty="0" smtClean="0"/>
              <a:t>Reduction </a:t>
            </a:r>
            <a:r>
              <a:rPr lang="en-US" dirty="0"/>
              <a:t>in the cost of assessing the impact of modelling change, because changes also become systematically describable (and transformable).</a:t>
            </a:r>
          </a:p>
          <a:p>
            <a:r>
              <a:rPr lang="en-US" dirty="0" smtClean="0"/>
              <a:t>Simplification </a:t>
            </a:r>
            <a:r>
              <a:rPr lang="en-US" dirty="0"/>
              <a:t>of content modelling by removing </a:t>
            </a:r>
            <a:r>
              <a:rPr lang="en-US" dirty="0" smtClean="0"/>
              <a:t>workaround</a:t>
            </a:r>
          </a:p>
          <a:p>
            <a:r>
              <a:rPr lang="en-US" dirty="0"/>
              <a:t>Conforming to international standard, e.g. OWL , for better semantic interoperability to other standards and applications </a:t>
            </a:r>
          </a:p>
          <a:p>
            <a:r>
              <a:rPr lang="en-US" dirty="0"/>
              <a:t>Explicitly specified logic profile for DL features available in SNOMED CT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of Logic Profile Enhancement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164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52307"/>
            <a:ext cx="8229600" cy="5140649"/>
          </a:xfrm>
        </p:spPr>
        <p:txBody>
          <a:bodyPr/>
          <a:lstStyle/>
          <a:p>
            <a:r>
              <a:rPr lang="en-US" dirty="0" smtClean="0"/>
              <a:t>SNOMED CT Logic Profile is a subset of OWL 2 EL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Concept logical definitions will be represented by a new OWL axiom reference set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No or minimum changes to the existing release data files</a:t>
            </a:r>
            <a:endParaRPr lang="en-US" dirty="0"/>
          </a:p>
          <a:p>
            <a:r>
              <a:rPr lang="en-US" dirty="0" smtClean="0"/>
              <a:t>Potential impacts have been assessed </a:t>
            </a:r>
          </a:p>
          <a:p>
            <a:pPr lvl="1"/>
            <a:r>
              <a:rPr lang="en-US" dirty="0" smtClean="0"/>
              <a:t>Authoring tools</a:t>
            </a:r>
          </a:p>
          <a:p>
            <a:pPr lvl="1"/>
            <a:r>
              <a:rPr lang="en-US" dirty="0" smtClean="0"/>
              <a:t>DNF</a:t>
            </a:r>
          </a:p>
          <a:p>
            <a:pPr lvl="1"/>
            <a:r>
              <a:rPr lang="en-US" dirty="0" smtClean="0"/>
              <a:t>IHTSDO </a:t>
            </a:r>
            <a:r>
              <a:rPr lang="en-US" dirty="0"/>
              <a:t>f</a:t>
            </a:r>
            <a:r>
              <a:rPr lang="en-US" dirty="0" smtClean="0"/>
              <a:t>amily of languages</a:t>
            </a:r>
          </a:p>
          <a:p>
            <a:pPr lvl="1"/>
            <a:r>
              <a:rPr lang="en-US" dirty="0" smtClean="0"/>
              <a:t>Subsumption</a:t>
            </a:r>
          </a:p>
          <a:p>
            <a:pPr lvl="1"/>
            <a:r>
              <a:rPr lang="en-US" dirty="0" smtClean="0"/>
              <a:t>Diagramming</a:t>
            </a:r>
          </a:p>
          <a:p>
            <a:pPr lvl="1"/>
            <a:r>
              <a:rPr lang="en-US" dirty="0" smtClean="0"/>
              <a:t>MRCM</a:t>
            </a:r>
          </a:p>
          <a:p>
            <a:pPr lvl="1"/>
            <a:r>
              <a:rPr lang="en-US" dirty="0" smtClean="0"/>
              <a:t>Implementations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14356"/>
            <a:ext cx="7603958" cy="507995"/>
          </a:xfrm>
        </p:spPr>
        <p:txBody>
          <a:bodyPr/>
          <a:lstStyle/>
          <a:p>
            <a:r>
              <a:rPr lang="en-US" dirty="0" smtClean="0"/>
              <a:t>Logic Profile, Representation and Impacts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00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Hidden GCI example</a:t>
            </a:r>
            <a:endParaRPr lang="en-AU" dirty="0"/>
          </a:p>
        </p:txBody>
      </p:sp>
      <p:sp>
        <p:nvSpPr>
          <p:cNvPr id="7" name="Rectangle 6"/>
          <p:cNvSpPr/>
          <p:nvPr/>
        </p:nvSpPr>
        <p:spPr>
          <a:xfrm>
            <a:off x="539552" y="1435653"/>
            <a:ext cx="6077816" cy="426404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schemeClr val="tx1"/>
                </a:solidFill>
              </a:rPr>
              <a:t>Product containing </a:t>
            </a:r>
            <a:r>
              <a:rPr lang="en-AU" dirty="0" smtClean="0">
                <a:solidFill>
                  <a:schemeClr val="tx1"/>
                </a:solidFill>
              </a:rPr>
              <a:t>timolol in eye drops form </a:t>
            </a:r>
            <a:r>
              <a:rPr lang="en-AU" dirty="0">
                <a:solidFill>
                  <a:schemeClr val="tx1"/>
                </a:solidFill>
              </a:rPr>
              <a:t>(clinical drug)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2309984" y="3706616"/>
            <a:ext cx="430548" cy="4045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7" name="Flowchart: Terminator 26"/>
          <p:cNvSpPr/>
          <p:nvPr/>
        </p:nvSpPr>
        <p:spPr>
          <a:xfrm>
            <a:off x="2475050" y="2865720"/>
            <a:ext cx="2844316" cy="513587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Has manufactured dose form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29" name="Elbow Connector 28"/>
          <p:cNvCxnSpPr>
            <a:stCxn id="27" idx="3"/>
            <a:endCxn id="32" idx="1"/>
          </p:cNvCxnSpPr>
          <p:nvPr/>
        </p:nvCxnSpPr>
        <p:spPr>
          <a:xfrm>
            <a:off x="5319366" y="3122514"/>
            <a:ext cx="625684" cy="4172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>
            <a:stCxn id="66" idx="6"/>
            <a:endCxn id="14" idx="2"/>
          </p:cNvCxnSpPr>
          <p:nvPr/>
        </p:nvCxnSpPr>
        <p:spPr>
          <a:xfrm>
            <a:off x="1926240" y="2507946"/>
            <a:ext cx="383744" cy="1400965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Flowchart: Terminator 45"/>
          <p:cNvSpPr/>
          <p:nvPr/>
        </p:nvSpPr>
        <p:spPr>
          <a:xfrm>
            <a:off x="3421676" y="3657800"/>
            <a:ext cx="2487905" cy="505586"/>
          </a:xfrm>
          <a:prstGeom prst="flowChartTerminator">
            <a:avLst/>
          </a:prstGeom>
          <a:solidFill>
            <a:srgbClr val="FFFFCC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Has active ingredient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48" name="Elbow Connector 47"/>
          <p:cNvCxnSpPr>
            <a:stCxn id="46" idx="3"/>
            <a:endCxn id="33" idx="1"/>
          </p:cNvCxnSpPr>
          <p:nvPr/>
        </p:nvCxnSpPr>
        <p:spPr>
          <a:xfrm>
            <a:off x="5909581" y="3910593"/>
            <a:ext cx="475884" cy="144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Elbow Connector 63"/>
          <p:cNvCxnSpPr>
            <a:stCxn id="14" idx="6"/>
            <a:endCxn id="46" idx="1"/>
          </p:cNvCxnSpPr>
          <p:nvPr/>
        </p:nvCxnSpPr>
        <p:spPr>
          <a:xfrm>
            <a:off x="2740532" y="3908911"/>
            <a:ext cx="681144" cy="1682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Isosceles Triangle 59"/>
          <p:cNvSpPr/>
          <p:nvPr/>
        </p:nvSpPr>
        <p:spPr>
          <a:xfrm rot="5400000">
            <a:off x="2519772" y="2360752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3" name="Oval 62"/>
          <p:cNvSpPr/>
          <p:nvPr/>
        </p:nvSpPr>
        <p:spPr>
          <a:xfrm>
            <a:off x="1036104" y="2242801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 smtClean="0">
                <a:solidFill>
                  <a:schemeClr val="tx1"/>
                </a:solidFill>
                <a:latin typeface="Arial Unicode MS"/>
                <a:ea typeface="Arial Unicode MS"/>
                <a:cs typeface="Arial Unicode MS"/>
              </a:rPr>
              <a:t>≡</a:t>
            </a:r>
            <a:endParaRPr lang="en-AU" sz="3200" dirty="0"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6" name="Oval 65"/>
          <p:cNvSpPr/>
          <p:nvPr/>
        </p:nvSpPr>
        <p:spPr>
          <a:xfrm>
            <a:off x="1782224" y="2435938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112" name="Elbow Connector 111"/>
          <p:cNvCxnSpPr>
            <a:stCxn id="66" idx="6"/>
            <a:endCxn id="60" idx="3"/>
          </p:cNvCxnSpPr>
          <p:nvPr/>
        </p:nvCxnSpPr>
        <p:spPr>
          <a:xfrm flipV="1">
            <a:off x="1926240" y="2504768"/>
            <a:ext cx="557528" cy="3178"/>
          </a:xfrm>
          <a:prstGeom prst="straightConnector1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Elbow Connector 130"/>
          <p:cNvCxnSpPr>
            <a:stCxn id="63" idx="6"/>
            <a:endCxn id="66" idx="2"/>
          </p:cNvCxnSpPr>
          <p:nvPr/>
        </p:nvCxnSpPr>
        <p:spPr>
          <a:xfrm>
            <a:off x="1576164" y="2507946"/>
            <a:ext cx="20606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34"/>
          <p:cNvCxnSpPr>
            <a:endCxn id="63" idx="2"/>
          </p:cNvCxnSpPr>
          <p:nvPr/>
        </p:nvCxnSpPr>
        <p:spPr>
          <a:xfrm rot="16200000" flipH="1">
            <a:off x="536893" y="2008734"/>
            <a:ext cx="645887" cy="352536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/>
        </p:nvSpPr>
        <p:spPr>
          <a:xfrm>
            <a:off x="1009368" y="4698050"/>
            <a:ext cx="540060" cy="5302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3200" dirty="0">
                <a:solidFill>
                  <a:schemeClr val="tx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⊑</a:t>
            </a:r>
          </a:p>
        </p:txBody>
      </p:sp>
      <p:sp>
        <p:nvSpPr>
          <p:cNvPr id="34" name="Rectangle 33"/>
          <p:cNvSpPr/>
          <p:nvPr/>
        </p:nvSpPr>
        <p:spPr>
          <a:xfrm>
            <a:off x="2807803" y="4698049"/>
            <a:ext cx="3582280" cy="530290"/>
          </a:xfrm>
          <a:prstGeom prst="rect">
            <a:avLst/>
          </a:prstGeom>
          <a:solidFill>
            <a:srgbClr val="CCCCFF"/>
          </a:solidFill>
          <a:ln w="63500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schemeClr val="tx1"/>
                </a:solidFill>
              </a:rPr>
              <a:t>Anti glaucoma preparation (product)</a:t>
            </a:r>
            <a:endParaRPr lang="en-AU" sz="1400" dirty="0" smtClean="0">
              <a:solidFill>
                <a:schemeClr val="tx1"/>
              </a:solidFill>
            </a:endParaRPr>
          </a:p>
        </p:txBody>
      </p:sp>
      <p:sp>
        <p:nvSpPr>
          <p:cNvPr id="38" name="Isosceles Triangle 37"/>
          <p:cNvSpPr/>
          <p:nvPr/>
        </p:nvSpPr>
        <p:spPr>
          <a:xfrm rot="5400000">
            <a:off x="2493036" y="4819377"/>
            <a:ext cx="216024" cy="28803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9" name="Oval 38"/>
          <p:cNvSpPr/>
          <p:nvPr/>
        </p:nvSpPr>
        <p:spPr>
          <a:xfrm>
            <a:off x="1808960" y="4894563"/>
            <a:ext cx="144016" cy="14401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cxnSp>
        <p:nvCxnSpPr>
          <p:cNvPr id="40" name="Elbow Connector 111"/>
          <p:cNvCxnSpPr>
            <a:stCxn id="39" idx="6"/>
            <a:endCxn id="38" idx="3"/>
          </p:cNvCxnSpPr>
          <p:nvPr/>
        </p:nvCxnSpPr>
        <p:spPr>
          <a:xfrm flipV="1">
            <a:off x="1952976" y="4963393"/>
            <a:ext cx="504056" cy="3178"/>
          </a:xfrm>
          <a:prstGeom prst="straightConnector1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>
            <a:stCxn id="30" idx="6"/>
            <a:endCxn id="39" idx="2"/>
          </p:cNvCxnSpPr>
          <p:nvPr/>
        </p:nvCxnSpPr>
        <p:spPr>
          <a:xfrm>
            <a:off x="1549428" y="4963195"/>
            <a:ext cx="259532" cy="3376"/>
          </a:xfrm>
          <a:prstGeom prst="bentConnector3">
            <a:avLst>
              <a:gd name="adj1" fmla="val 50000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>
            <a:endCxn id="30" idx="2"/>
          </p:cNvCxnSpPr>
          <p:nvPr/>
        </p:nvCxnSpPr>
        <p:spPr>
          <a:xfrm rot="16200000" flipH="1">
            <a:off x="-704102" y="3249724"/>
            <a:ext cx="3101139" cy="325802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2771799" y="2319831"/>
            <a:ext cx="4277443" cy="373157"/>
          </a:xfrm>
          <a:prstGeom prst="rect">
            <a:avLst/>
          </a:prstGeom>
          <a:solidFill>
            <a:srgbClr val="99CCFF"/>
          </a:solidFill>
          <a:ln w="254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schemeClr val="tx1"/>
                </a:solidFill>
              </a:rPr>
              <a:t>Pharmaceutical / biologic product (product)</a:t>
            </a:r>
            <a:endParaRPr lang="en-AU" sz="1400" dirty="0">
              <a:solidFill>
                <a:schemeClr val="tx1"/>
              </a:solidFill>
            </a:endParaRPr>
          </a:p>
        </p:txBody>
      </p:sp>
      <p:cxnSp>
        <p:nvCxnSpPr>
          <p:cNvPr id="50" name="Elbow Connector 49"/>
          <p:cNvCxnSpPr/>
          <p:nvPr/>
        </p:nvCxnSpPr>
        <p:spPr>
          <a:xfrm>
            <a:off x="1926240" y="2507946"/>
            <a:ext cx="557528" cy="618739"/>
          </a:xfrm>
          <a:prstGeom prst="bentConnector3">
            <a:avLst>
              <a:gd name="adj1" fmla="val 35613"/>
            </a:avLst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5945050" y="2874309"/>
            <a:ext cx="1302391" cy="504754"/>
          </a:xfrm>
          <a:prstGeom prst="rect">
            <a:avLst/>
          </a:prstGeom>
          <a:solidFill>
            <a:srgbClr val="99CCFF"/>
          </a:solidFill>
          <a:ln w="254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 smtClean="0">
                <a:solidFill>
                  <a:schemeClr val="tx1"/>
                </a:solidFill>
              </a:rPr>
              <a:t>Eye drops</a:t>
            </a:r>
            <a:endParaRPr lang="en-AU" sz="1400" dirty="0">
              <a:solidFill>
                <a:schemeClr val="tx1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6385465" y="3690929"/>
            <a:ext cx="1300824" cy="439616"/>
          </a:xfrm>
          <a:prstGeom prst="rect">
            <a:avLst/>
          </a:prstGeom>
          <a:solidFill>
            <a:srgbClr val="99CCFF"/>
          </a:solidFill>
          <a:ln w="25400" cmpd="sng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>
                <a:solidFill>
                  <a:schemeClr val="tx1"/>
                </a:solidFill>
              </a:rPr>
              <a:t>Timolol</a:t>
            </a:r>
            <a:endParaRPr lang="en-AU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493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4" grpId="0" animBg="1"/>
      <p:bldP spid="38" grpId="0" animBg="1"/>
      <p:bldP spid="3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Property Chain</a:t>
            </a:r>
            <a:endParaRPr lang="en-US" dirty="0"/>
          </a:p>
        </p:txBody>
      </p:sp>
      <p:pic>
        <p:nvPicPr>
          <p:cNvPr id="5" name="Picture 4" descr="Screen Shot 2017-06-14 at 17.49.1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3" y="1455157"/>
            <a:ext cx="9050421" cy="681419"/>
          </a:xfrm>
          <a:prstGeom prst="rect">
            <a:avLst/>
          </a:prstGeom>
        </p:spPr>
      </p:pic>
      <p:pic>
        <p:nvPicPr>
          <p:cNvPr id="6" name="Picture 5" descr="Screen Shot 2017-06-14 at 17.50.0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68740"/>
            <a:ext cx="9144000" cy="1850571"/>
          </a:xfrm>
          <a:prstGeom prst="rect">
            <a:avLst/>
          </a:prstGeom>
        </p:spPr>
      </p:pic>
      <p:pic>
        <p:nvPicPr>
          <p:cNvPr id="7" name="Picture 6" descr="Screen Shot 2017-06-14 at 17.53.01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72944"/>
            <a:ext cx="9144000" cy="990600"/>
          </a:xfrm>
          <a:prstGeom prst="rect">
            <a:avLst/>
          </a:prstGeom>
        </p:spPr>
      </p:pic>
      <p:pic>
        <p:nvPicPr>
          <p:cNvPr id="2" name="Picture 1" descr="Screen Shot 2017-06-14 at 21.41.51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589379"/>
            <a:ext cx="4876800" cy="90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329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6896130"/>
              </p:ext>
            </p:extLst>
          </p:nvPr>
        </p:nvGraphicFramePr>
        <p:xfrm>
          <a:off x="457200" y="1684421"/>
          <a:ext cx="8229600" cy="3747806"/>
        </p:xfrm>
        <a:graphic>
          <a:graphicData uri="http://schemas.openxmlformats.org/drawingml/2006/table">
            <a:tbl>
              <a:tblPr firstRow="1" bandRow="1"/>
              <a:tblGrid>
                <a:gridCol w="746539"/>
                <a:gridCol w="1071218"/>
                <a:gridCol w="1656521"/>
                <a:gridCol w="1888435"/>
                <a:gridCol w="1495287"/>
                <a:gridCol w="1371600"/>
              </a:tblGrid>
              <a:tr h="54460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Stage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Release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Stated relationship</a:t>
                      </a:r>
                      <a:r>
                        <a:rPr lang="en-US" b="1" baseline="0" dirty="0" smtClean="0"/>
                        <a:t> table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Additional features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Production OWL </a:t>
                      </a:r>
                      <a:r>
                        <a:rPr lang="en-US" b="1" dirty="0" err="1" smtClean="0"/>
                        <a:t>Refset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Tech preview OWL </a:t>
                      </a:r>
                      <a:r>
                        <a:rPr lang="en-US" b="1" dirty="0" err="1" smtClean="0"/>
                        <a:t>refset</a:t>
                      </a:r>
                      <a:endParaRPr lang="en-US" b="1" dirty="0"/>
                    </a:p>
                  </a:txBody>
                  <a:tcPr anchor="ctr"/>
                </a:tc>
              </a:tr>
              <a:tr h="54460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s-IS" dirty="0" smtClean="0"/>
                        <a:t>20170731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Source of truth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Nil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Snapshot of stated rels</a:t>
                      </a:r>
                      <a:endParaRPr lang="en-US" dirty="0"/>
                    </a:p>
                  </a:txBody>
                  <a:tcPr anchor="ctr"/>
                </a:tc>
              </a:tr>
              <a:tr h="583596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s-IS" dirty="0" smtClean="0"/>
                        <a:t>20180131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Source of truth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Nil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Snapshot of stated rels</a:t>
                      </a:r>
                    </a:p>
                    <a:p>
                      <a:r>
                        <a:rPr lang="en-US" dirty="0" smtClean="0"/>
                        <a:t>+ GCI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r>
                        <a:rPr lang="en-US" baseline="0" dirty="0" smtClean="0"/>
                        <a:t>+ Property Axioms</a:t>
                      </a:r>
                      <a:endParaRPr lang="en-US" dirty="0"/>
                    </a:p>
                  </a:txBody>
                  <a:tcPr anchor="ctr"/>
                </a:tc>
              </a:tr>
              <a:tr h="583596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s-IS" dirty="0" smtClean="0"/>
                        <a:t>20180731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Partial source of truth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 GCI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r>
                        <a:rPr lang="en-US" baseline="0" dirty="0" smtClean="0"/>
                        <a:t>+ Property Axioms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First</a:t>
                      </a:r>
                      <a:r>
                        <a:rPr lang="en-US" baseline="0" dirty="0" smtClean="0"/>
                        <a:t> release of OWL </a:t>
                      </a:r>
                      <a:r>
                        <a:rPr lang="en-US" baseline="0" dirty="0" err="1" smtClean="0"/>
                        <a:t>refset</a:t>
                      </a:r>
                      <a:r>
                        <a:rPr lang="en-US" baseline="0" dirty="0" smtClean="0"/>
                        <a:t>,</a:t>
                      </a:r>
                    </a:p>
                    <a:p>
                      <a:r>
                        <a:rPr lang="en-US" baseline="0" dirty="0" smtClean="0"/>
                        <a:t>Source of truth?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</a:tr>
              <a:tr h="768847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s-IS" dirty="0" smtClean="0"/>
                        <a:t>20190131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Deprecated?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Support all</a:t>
                      </a:r>
                      <a:r>
                        <a:rPr lang="en-US" baseline="0" dirty="0" smtClean="0"/>
                        <a:t> features in SNOMED CT logic profile</a:t>
                      </a: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Full, Snapshot and Delta of all content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10147" y="714356"/>
            <a:ext cx="7791116" cy="507995"/>
          </a:xfrm>
        </p:spPr>
        <p:txBody>
          <a:bodyPr/>
          <a:lstStyle/>
          <a:p>
            <a:r>
              <a:rPr lang="en-US" sz="2400" dirty="0" smtClean="0"/>
              <a:t>Proposed Roadmap for Logic Profile by Releases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57319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Using </a:t>
            </a:r>
            <a:r>
              <a:rPr lang="en-US" dirty="0"/>
              <a:t>the OWL </a:t>
            </a:r>
            <a:r>
              <a:rPr lang="en-US" dirty="0" smtClean="0"/>
              <a:t>axiom </a:t>
            </a:r>
            <a:r>
              <a:rPr lang="en-US" dirty="0" err="1" smtClean="0"/>
              <a:t>refset</a:t>
            </a:r>
            <a:r>
              <a:rPr lang="en-US" dirty="0" smtClean="0"/>
              <a:t> as the source of true for stated relationships and the </a:t>
            </a:r>
            <a:r>
              <a:rPr lang="en-US" dirty="0"/>
              <a:t>DL </a:t>
            </a:r>
            <a:r>
              <a:rPr lang="en-US" dirty="0" smtClean="0"/>
              <a:t>classification.</a:t>
            </a:r>
          </a:p>
          <a:p>
            <a:endParaRPr lang="en-US" dirty="0" smtClean="0"/>
          </a:p>
          <a:p>
            <a:r>
              <a:rPr lang="en-US" dirty="0" smtClean="0"/>
              <a:t>Anyone who is using the stated relationship table and DL classification will need to handle the above changes.</a:t>
            </a:r>
          </a:p>
          <a:p>
            <a:endParaRPr lang="en-US" dirty="0" smtClean="0"/>
          </a:p>
          <a:p>
            <a:r>
              <a:rPr lang="en-US" dirty="0" smtClean="0"/>
              <a:t>Potential UI changes to support the new DL features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roposed changes in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0388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 deck simple with alternative cover SI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 deck simple with alternative cover SI.potx</Template>
  <TotalTime>1360</TotalTime>
  <Words>470</Words>
  <Application>Microsoft Macintosh PowerPoint</Application>
  <PresentationFormat>On-screen Show (4:3)</PresentationFormat>
  <Paragraphs>113</Paragraphs>
  <Slides>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Arial</vt:lpstr>
      <vt:lpstr>Arial Unicode MS</vt:lpstr>
      <vt:lpstr>Mangal</vt:lpstr>
      <vt:lpstr>MS PGothic</vt:lpstr>
      <vt:lpstr>Museo 300</vt:lpstr>
      <vt:lpstr>Museo 500</vt:lpstr>
      <vt:lpstr>Trebuchet MS</vt:lpstr>
      <vt:lpstr>Trebuchet MS Bold</vt:lpstr>
      <vt:lpstr>Slide deck simple with alternative cover SI</vt:lpstr>
      <vt:lpstr> SNOMED CT Logic Profile Enhancement  Yongsheng Gao, 2017/07/11</vt:lpstr>
      <vt:lpstr>Requirements</vt:lpstr>
      <vt:lpstr>Benefits of Logic Profile Enhancement</vt:lpstr>
      <vt:lpstr>Logic Profile, Representation and Impacts</vt:lpstr>
      <vt:lpstr>Hidden GCI example</vt:lpstr>
      <vt:lpstr>Property Chain</vt:lpstr>
      <vt:lpstr>Proposed Roadmap for Logic Profile by Releases</vt:lpstr>
      <vt:lpstr>Proposed changes in 2018</vt:lpstr>
    </vt:vector>
  </TitlesOfParts>
  <Manager/>
  <Company>SNOMED International</Company>
  <LinksUpToDate>false</LinksUpToDate>
  <SharedDoc>false</SharedDoc>
  <HyperlinkBase/>
  <HyperlinksChanged>false</HyperlinksChanged>
  <AppVersion>15.0036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deck</dc:title>
  <dc:subject/>
  <dc:creator/>
  <cp:keywords/>
  <dc:description/>
  <cp:lastModifiedBy>Penny Stewart</cp:lastModifiedBy>
  <cp:revision>62</cp:revision>
  <dcterms:created xsi:type="dcterms:W3CDTF">2015-03-19T10:29:13Z</dcterms:created>
  <dcterms:modified xsi:type="dcterms:W3CDTF">2017-07-27T09:01:35Z</dcterms:modified>
  <cp:category/>
</cp:coreProperties>
</file>