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9"/>
  </p:notesMasterIdLst>
  <p:sldIdLst>
    <p:sldId id="258" r:id="rId2"/>
    <p:sldId id="274" r:id="rId3"/>
    <p:sldId id="266" r:id="rId4"/>
    <p:sldId id="275" r:id="rId5"/>
    <p:sldId id="276" r:id="rId6"/>
    <p:sldId id="278" r:id="rId7"/>
    <p:sldId id="279" r:id="rId8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80300" autoAdjust="0"/>
  </p:normalViewPr>
  <p:slideViewPr>
    <p:cSldViewPr snapToGrid="0" snapToObjects="1">
      <p:cViewPr varScale="1">
        <p:scale>
          <a:sx n="66" d="100"/>
          <a:sy n="66" d="100"/>
        </p:scale>
        <p:origin x="1803" y="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Neonatal aspect </a:t>
            </a:r>
            <a:r>
              <a:rPr lang="en-US" dirty="0" smtClean="0"/>
              <a:t>of blood pressure concepts</a:t>
            </a:r>
            <a:r>
              <a:rPr lang="en-US" baseline="0" dirty="0" smtClean="0"/>
              <a:t> </a:t>
            </a:r>
            <a:r>
              <a:rPr lang="en-US" dirty="0" smtClean="0"/>
              <a:t>not </a:t>
            </a:r>
            <a:r>
              <a:rPr lang="en-US" dirty="0" smtClean="0"/>
              <a:t>modeled for July 2017 release, left as primitive for now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60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Neonatal aspect not modeled for July 2017 release, left as primitive for now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78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70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Life stage observables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3140"/>
            <a:ext cx="6607800" cy="1972800"/>
          </a:xfrm>
        </p:spPr>
        <p:txBody>
          <a:bodyPr/>
          <a:lstStyle/>
          <a:p>
            <a:r>
              <a:rPr lang="en-US" dirty="0" smtClean="0"/>
              <a:t>Observables and Investigation Model Project </a:t>
            </a:r>
            <a:r>
              <a:rPr lang="en-US" dirty="0" smtClean="0"/>
              <a:t>Suzanne </a:t>
            </a:r>
            <a:r>
              <a:rPr lang="en-US" dirty="0" smtClean="0"/>
              <a:t>Santamaria and </a:t>
            </a:r>
            <a:r>
              <a:rPr lang="en-US" dirty="0" err="1" smtClean="0"/>
              <a:t>Farzaneh</a:t>
            </a:r>
            <a:r>
              <a:rPr lang="en-US" dirty="0" smtClean="0"/>
              <a:t> Ashrafi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Neonatal observables</a:t>
            </a:r>
          </a:p>
          <a:p>
            <a:r>
              <a:rPr lang="en-US" dirty="0" smtClean="0"/>
              <a:t>Baby observables</a:t>
            </a:r>
          </a:p>
          <a:p>
            <a:r>
              <a:rPr lang="en-US" dirty="0"/>
              <a:t>Fetal </a:t>
            </a:r>
            <a:r>
              <a:rPr lang="en-US" dirty="0" smtClean="0"/>
              <a:t>observables</a:t>
            </a:r>
            <a:endParaRPr lang="en-US" dirty="0" smtClean="0"/>
          </a:p>
          <a:p>
            <a:r>
              <a:rPr lang="en-US" dirty="0" smtClean="0"/>
              <a:t>Adult observables</a:t>
            </a:r>
          </a:p>
          <a:p>
            <a:r>
              <a:rPr lang="en-US" dirty="0" smtClean="0"/>
              <a:t>Elderly observables</a:t>
            </a:r>
          </a:p>
          <a:p>
            <a:r>
              <a:rPr lang="en-US" dirty="0" smtClean="0"/>
              <a:t>Geriatric observables</a:t>
            </a:r>
          </a:p>
          <a:p>
            <a:r>
              <a:rPr lang="en-US" dirty="0" smtClean="0"/>
              <a:t>Child observables</a:t>
            </a:r>
          </a:p>
          <a:p>
            <a:pPr marL="129541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2756"/>
            <a:ext cx="6592043" cy="507995"/>
          </a:xfrm>
        </p:spPr>
        <p:txBody>
          <a:bodyPr/>
          <a:lstStyle/>
          <a:p>
            <a:r>
              <a:rPr lang="en-US" dirty="0" smtClean="0"/>
              <a:t>Life stage observables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962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 with “neonatal,” “neonate” or “newborn” in FSN + 30 descendants of “Neonatal observable” with implied status </a:t>
            </a:r>
          </a:p>
          <a:p>
            <a:pPr lvl="1"/>
            <a:r>
              <a:rPr lang="en-US" dirty="0" err="1" smtClean="0"/>
              <a:t>E.g</a:t>
            </a:r>
            <a:r>
              <a:rPr lang="en-US" dirty="0" smtClean="0"/>
              <a:t>, Systolic </a:t>
            </a:r>
            <a:r>
              <a:rPr lang="en-US" dirty="0"/>
              <a:t>blood pressure of neonate at </a:t>
            </a:r>
            <a:r>
              <a:rPr lang="en-US" dirty="0" smtClean="0"/>
              <a:t>birth, </a:t>
            </a:r>
            <a:r>
              <a:rPr lang="en-US" dirty="0"/>
              <a:t>Temperature of neonate at </a:t>
            </a:r>
            <a:r>
              <a:rPr lang="en-US" dirty="0" smtClean="0"/>
              <a:t>birth, Neonatal </a:t>
            </a:r>
            <a:r>
              <a:rPr lang="en-US" dirty="0"/>
              <a:t>hair </a:t>
            </a:r>
            <a:r>
              <a:rPr lang="en-US" dirty="0" smtClean="0"/>
              <a:t>appearance, </a:t>
            </a:r>
            <a:r>
              <a:rPr lang="en-US" dirty="0"/>
              <a:t>Apgar color </a:t>
            </a:r>
            <a:r>
              <a:rPr lang="en-US" dirty="0" smtClean="0"/>
              <a:t>score, Birth weight </a:t>
            </a:r>
          </a:p>
          <a:p>
            <a:r>
              <a:rPr lang="en-US" dirty="0" smtClean="0"/>
              <a:t>Baby observables: 9 concepts (7 of which are not descendant of Neonatal observable)</a:t>
            </a:r>
          </a:p>
          <a:p>
            <a:pPr lvl="1"/>
            <a:r>
              <a:rPr lang="en-US" dirty="0" smtClean="0"/>
              <a:t>E.g., </a:t>
            </a:r>
            <a:r>
              <a:rPr lang="en-US" dirty="0"/>
              <a:t>Ability to position baby at breast for feeding 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2756"/>
            <a:ext cx="6592043" cy="507995"/>
          </a:xfrm>
        </p:spPr>
        <p:txBody>
          <a:bodyPr/>
          <a:lstStyle/>
          <a:p>
            <a:r>
              <a:rPr lang="en-US" dirty="0"/>
              <a:t>Neonatal </a:t>
            </a:r>
            <a:r>
              <a:rPr lang="en-US" dirty="0" smtClean="0"/>
              <a:t>and baby observables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131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55 descendants of “Fetal observable” with implied status </a:t>
            </a:r>
          </a:p>
          <a:p>
            <a:pPr lvl="1"/>
            <a:r>
              <a:rPr lang="en-US" dirty="0" err="1" smtClean="0"/>
              <a:t>E.g</a:t>
            </a:r>
            <a:r>
              <a:rPr lang="en-US" dirty="0" smtClean="0"/>
              <a:t>, </a:t>
            </a:r>
            <a:r>
              <a:rPr lang="en-US" dirty="0"/>
              <a:t>Fetal heart </a:t>
            </a:r>
            <a:r>
              <a:rPr lang="en-US" dirty="0" smtClean="0"/>
              <a:t>rate, </a:t>
            </a:r>
            <a:r>
              <a:rPr lang="en-US" dirty="0"/>
              <a:t>Fetus </a:t>
            </a:r>
            <a:r>
              <a:rPr lang="en-US" dirty="0" smtClean="0"/>
              <a:t>size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2756"/>
            <a:ext cx="6592043" cy="507995"/>
          </a:xfrm>
        </p:spPr>
        <p:txBody>
          <a:bodyPr/>
          <a:lstStyle/>
          <a:p>
            <a:r>
              <a:rPr lang="en-US" dirty="0" smtClean="0"/>
              <a:t>Fetal observables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009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Adult: 11 concepts </a:t>
            </a:r>
          </a:p>
          <a:p>
            <a:pPr lvl="1"/>
            <a:r>
              <a:rPr lang="en-US" dirty="0" smtClean="0"/>
              <a:t>E.g.: </a:t>
            </a:r>
          </a:p>
          <a:p>
            <a:pPr lvl="2"/>
            <a:r>
              <a:rPr lang="en-US" dirty="0" smtClean="0"/>
              <a:t>Adult </a:t>
            </a:r>
            <a:r>
              <a:rPr lang="en-US" dirty="0"/>
              <a:t>early warning scoring system </a:t>
            </a:r>
            <a:r>
              <a:rPr lang="en-US" dirty="0" smtClean="0"/>
              <a:t>score</a:t>
            </a:r>
          </a:p>
          <a:p>
            <a:pPr lvl="2"/>
            <a:r>
              <a:rPr lang="en-US" dirty="0" smtClean="0"/>
              <a:t>Stages of adulthood:</a:t>
            </a:r>
          </a:p>
          <a:p>
            <a:pPr lvl="3"/>
            <a:r>
              <a:rPr lang="en-US" dirty="0"/>
              <a:t>Status of progression of development in middle </a:t>
            </a:r>
            <a:r>
              <a:rPr lang="en-US" dirty="0" smtClean="0"/>
              <a:t>adulthood</a:t>
            </a:r>
          </a:p>
          <a:p>
            <a:r>
              <a:rPr lang="en-US" dirty="0" smtClean="0"/>
              <a:t>Elderly:  8 concepts</a:t>
            </a:r>
          </a:p>
          <a:p>
            <a:pPr lvl="1"/>
            <a:r>
              <a:rPr lang="en-US" dirty="0" smtClean="0"/>
              <a:t>E.g., Falls </a:t>
            </a:r>
            <a:r>
              <a:rPr lang="en-US" dirty="0"/>
              <a:t>risk assessment score for the </a:t>
            </a:r>
            <a:r>
              <a:rPr lang="en-US" dirty="0" smtClean="0"/>
              <a:t>elderly, </a:t>
            </a:r>
            <a:r>
              <a:rPr lang="en-US" dirty="0"/>
              <a:t>Elderly Assessment System </a:t>
            </a:r>
            <a:r>
              <a:rPr lang="en-US" dirty="0" smtClean="0"/>
              <a:t>score</a:t>
            </a:r>
          </a:p>
          <a:p>
            <a:r>
              <a:rPr lang="en-US" dirty="0" smtClean="0"/>
              <a:t>Geriatric: 4 concepts</a:t>
            </a:r>
          </a:p>
          <a:p>
            <a:pPr lvl="1"/>
            <a:r>
              <a:rPr lang="en-US" dirty="0" smtClean="0"/>
              <a:t>E.g., </a:t>
            </a:r>
            <a:r>
              <a:rPr lang="en-US" dirty="0"/>
              <a:t>Geriatric depression </a:t>
            </a:r>
            <a:r>
              <a:rPr lang="en-US" dirty="0" smtClean="0"/>
              <a:t>score</a:t>
            </a:r>
            <a:endParaRPr lang="en-US" dirty="0"/>
          </a:p>
          <a:p>
            <a:r>
              <a:rPr lang="en-US" dirty="0" smtClean="0"/>
              <a:t>Adolescent: 7 concepts</a:t>
            </a:r>
          </a:p>
          <a:p>
            <a:pPr lvl="1"/>
            <a:r>
              <a:rPr lang="en-US" dirty="0" smtClean="0"/>
              <a:t>E.g., Fullerton </a:t>
            </a:r>
            <a:r>
              <a:rPr lang="en-US" dirty="0"/>
              <a:t>Language Test for Adolescents score </a:t>
            </a:r>
            <a:endParaRPr lang="en-US" dirty="0" smtClean="0"/>
          </a:p>
          <a:p>
            <a:r>
              <a:rPr lang="en-US" dirty="0" smtClean="0"/>
              <a:t>Child: 71 concepts</a:t>
            </a:r>
          </a:p>
          <a:p>
            <a:pPr lvl="1"/>
            <a:r>
              <a:rPr lang="en-US" dirty="0" smtClean="0"/>
              <a:t>E.g., </a:t>
            </a:r>
            <a:r>
              <a:rPr lang="en-US" dirty="0"/>
              <a:t>Child weight </a:t>
            </a:r>
            <a:r>
              <a:rPr lang="en-US" dirty="0" smtClean="0"/>
              <a:t>centile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2756"/>
            <a:ext cx="6592043" cy="507995"/>
          </a:xfrm>
        </p:spPr>
        <p:txBody>
          <a:bodyPr/>
          <a:lstStyle/>
          <a:p>
            <a:r>
              <a:rPr lang="en-US" dirty="0" smtClean="0"/>
              <a:t>Other life stage observables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289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1600" y="1344308"/>
            <a:ext cx="8229600" cy="4658007"/>
          </a:xfrm>
        </p:spPr>
        <p:txBody>
          <a:bodyPr/>
          <a:lstStyle/>
          <a:p>
            <a:r>
              <a:rPr lang="en-US" sz="2000" dirty="0" smtClean="0"/>
              <a:t>Options:</a:t>
            </a:r>
            <a:endParaRPr lang="en-US" sz="2000" dirty="0"/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 smtClean="0"/>
              <a:t>Use </a:t>
            </a:r>
            <a:r>
              <a:rPr lang="en-US" sz="1800" dirty="0" smtClean="0"/>
              <a:t>existing attribute, e.g. Precondition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sz="1800" dirty="0" smtClean="0"/>
              <a:t>Use </a:t>
            </a:r>
            <a:r>
              <a:rPr lang="en-US" sz="1800" dirty="0"/>
              <a:t>Precondition = </a:t>
            </a:r>
            <a:r>
              <a:rPr lang="en-US" sz="1800" dirty="0" smtClean="0"/>
              <a:t>Newborn </a:t>
            </a:r>
            <a:r>
              <a:rPr lang="en-US" sz="1800" dirty="0"/>
              <a:t>(finding) </a:t>
            </a:r>
            <a:endParaRPr lang="en-US" sz="1800" dirty="0" smtClean="0"/>
          </a:p>
          <a:p>
            <a:pPr marL="1879600" lvl="3" indent="-457200">
              <a:buFont typeface="+mj-lt"/>
              <a:buAutoNum type="arabicPeriod"/>
            </a:pPr>
            <a:r>
              <a:rPr lang="en-US" sz="1400" dirty="0" smtClean="0"/>
              <a:t>Would not need to extend the range of Precondition attribute</a:t>
            </a:r>
          </a:p>
          <a:p>
            <a:pPr marL="1879600" lvl="3" indent="-457200">
              <a:buFont typeface="+mj-lt"/>
              <a:buAutoNum type="arabicPeriod"/>
            </a:pPr>
            <a:r>
              <a:rPr lang="en-US" sz="1400" dirty="0" smtClean="0"/>
              <a:t>Similar concepts for “Adult,” etc. are not found in findings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sz="1800" dirty="0" smtClean="0"/>
              <a:t>Use Precondition = Descendant of </a:t>
            </a:r>
            <a:r>
              <a:rPr lang="en-US" sz="1800" dirty="0"/>
              <a:t>Periods of life (qualifier value</a:t>
            </a:r>
            <a:r>
              <a:rPr lang="en-US" sz="1800" dirty="0" smtClean="0"/>
              <a:t>)</a:t>
            </a:r>
          </a:p>
          <a:p>
            <a:pPr marL="1879600" lvl="3" indent="-457200">
              <a:buFont typeface="+mj-lt"/>
              <a:buAutoNum type="arabicPeriod"/>
            </a:pPr>
            <a:r>
              <a:rPr lang="en-US" sz="1400" dirty="0" smtClean="0"/>
              <a:t>E.g., Adulthood (qualifier value); Neonatal (qualifier value)</a:t>
            </a:r>
          </a:p>
          <a:p>
            <a:pPr marL="1879600" lvl="3" indent="-457200">
              <a:buFont typeface="+mj-lt"/>
              <a:buAutoNum type="arabicPeriod"/>
            </a:pPr>
            <a:r>
              <a:rPr lang="en-US" sz="1400" dirty="0" smtClean="0"/>
              <a:t>Would need to extend the range for Precondition attribute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sz="1800" dirty="0" smtClean="0"/>
              <a:t>Use Precondition = Descendant of Person categorized by age (person)</a:t>
            </a:r>
          </a:p>
          <a:p>
            <a:pPr marL="1879600" lvl="3" indent="-457200">
              <a:buFont typeface="+mj-lt"/>
              <a:buAutoNum type="arabicPeriod"/>
            </a:pPr>
            <a:r>
              <a:rPr lang="en-US" sz="1400" dirty="0" smtClean="0"/>
              <a:t>E.g., Adult (person); Newborn </a:t>
            </a:r>
            <a:r>
              <a:rPr lang="en-US" sz="1400" dirty="0"/>
              <a:t>(person</a:t>
            </a:r>
            <a:r>
              <a:rPr lang="en-US" sz="1400" dirty="0" smtClean="0"/>
              <a:t>)</a:t>
            </a:r>
          </a:p>
          <a:p>
            <a:pPr marL="1879600" lvl="3" indent="-457200">
              <a:buFont typeface="+mj-lt"/>
              <a:buAutoNum type="arabicPeriod"/>
            </a:pPr>
            <a:r>
              <a:rPr lang="en-US" sz="1400" dirty="0" smtClean="0"/>
              <a:t>Would need to extend the range for Precondition </a:t>
            </a:r>
            <a:r>
              <a:rPr lang="en-US" sz="1400" dirty="0" smtClean="0"/>
              <a:t>attribute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 smtClean="0"/>
              <a:t>Add attribute to Observables model for “Occurrence” (or “Life stage”?)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sz="1800" dirty="0" smtClean="0"/>
              <a:t>Current range of Occurrence attribute is Periods of life (qualifier value)</a:t>
            </a:r>
            <a:endParaRPr lang="en-US" sz="1800" dirty="0" smtClean="0"/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 smtClean="0"/>
              <a:t>Do not model this aspect; leave primitive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2756"/>
            <a:ext cx="6592043" cy="507995"/>
          </a:xfrm>
        </p:spPr>
        <p:txBody>
          <a:bodyPr/>
          <a:lstStyle/>
          <a:p>
            <a:r>
              <a:rPr lang="en-US" dirty="0" smtClean="0"/>
              <a:t>Life stage observables: how to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525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1600" y="1344308"/>
            <a:ext cx="8229600" cy="4658007"/>
          </a:xfrm>
        </p:spPr>
        <p:txBody>
          <a:bodyPr/>
          <a:lstStyle/>
          <a:p>
            <a:r>
              <a:rPr lang="en-US" sz="2000" dirty="0" smtClean="0"/>
              <a:t>Add </a:t>
            </a:r>
            <a:r>
              <a:rPr lang="en-US" sz="2000" dirty="0"/>
              <a:t>a GCI rule saying |finding|:|interprets|=(|observable|: |precondition|=|newborn|) --&gt; |finding|:|occurrence|=|neonatal| </a:t>
            </a:r>
          </a:p>
          <a:p>
            <a:r>
              <a:rPr lang="en-US" sz="2000" dirty="0"/>
              <a:t>What happens when these are used e.g. to define findings with occurrences? 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2756"/>
            <a:ext cx="6592043" cy="507995"/>
          </a:xfrm>
        </p:spPr>
        <p:txBody>
          <a:bodyPr/>
          <a:lstStyle/>
          <a:p>
            <a:r>
              <a:rPr lang="en-US" dirty="0" smtClean="0"/>
              <a:t>Life stage observables: how to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904815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SI</Template>
  <TotalTime>236</TotalTime>
  <Words>377</Words>
  <Application>Microsoft Office PowerPoint</Application>
  <PresentationFormat>On-screen Show (4:3)</PresentationFormat>
  <Paragraphs>53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Museo 300</vt:lpstr>
      <vt:lpstr>Museo 500</vt:lpstr>
      <vt:lpstr>Slide deck simple SI</vt:lpstr>
      <vt:lpstr>Life stage observables</vt:lpstr>
      <vt:lpstr>Life stage observables</vt:lpstr>
      <vt:lpstr>Neonatal and baby observables</vt:lpstr>
      <vt:lpstr>Fetal observables</vt:lpstr>
      <vt:lpstr>Other life stage observables</vt:lpstr>
      <vt:lpstr>Life stage observables: how to model</vt:lpstr>
      <vt:lpstr>Life stage observables: how to model</vt:lpstr>
    </vt:vector>
  </TitlesOfParts>
  <Manager/>
  <Company>SNOMED International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Observables Implementation Issues</dc:title>
  <dc:subject/>
  <dc:creator>Sue Santamaria</dc:creator>
  <cp:keywords/>
  <dc:description/>
  <cp:lastModifiedBy>Suzanne Santamaria</cp:lastModifiedBy>
  <cp:revision>21</cp:revision>
  <dcterms:created xsi:type="dcterms:W3CDTF">2017-04-12T13:56:50Z</dcterms:created>
  <dcterms:modified xsi:type="dcterms:W3CDTF">2017-04-25T09:54:47Z</dcterms:modified>
  <cp:category/>
</cp:coreProperties>
</file>