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2"/>
  </p:notesMasterIdLst>
  <p:sldIdLst>
    <p:sldId id="256" r:id="rId2"/>
    <p:sldId id="320" r:id="rId3"/>
    <p:sldId id="321" r:id="rId4"/>
    <p:sldId id="327" r:id="rId5"/>
    <p:sldId id="325" r:id="rId6"/>
    <p:sldId id="322" r:id="rId7"/>
    <p:sldId id="323" r:id="rId8"/>
    <p:sldId id="324" r:id="rId9"/>
    <p:sldId id="32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39" autoAdjust="0"/>
  </p:normalViewPr>
  <p:slideViewPr>
    <p:cSldViewPr snapToGrid="0" snapToObjects="1">
      <p:cViewPr>
        <p:scale>
          <a:sx n="82" d="100"/>
          <a:sy n="82" d="100"/>
        </p:scale>
        <p:origin x="-10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A1D8A-F569-4596-A9CF-04DB7334748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5D507-01D0-4CCC-8830-AB74C11E6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9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96361"/>
          </a:xfrm>
        </p:spPr>
        <p:txBody>
          <a:bodyPr tIns="0" bIns="0"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490267"/>
          </a:xfrm>
        </p:spPr>
        <p:txBody>
          <a:bodyPr>
            <a:normAutofit/>
          </a:bodyPr>
          <a:lstStyle>
            <a:lvl1pPr marL="285750" indent="-28575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597306"/>
            <a:ext cx="3465576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597306"/>
            <a:ext cx="3465137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31085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423686"/>
            <a:ext cx="7282212" cy="5148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ct val="200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93427"/>
            <a:ext cx="6480951" cy="2476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Template: Genetic </a:t>
            </a:r>
            <a:r>
              <a:rPr lang="en-US" sz="3600" dirty="0" smtClean="0"/>
              <a:t>Testing in Microbiology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2581155"/>
            <a:ext cx="7139260" cy="1944546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/>
              <a:t>James R. Campbell MD</a:t>
            </a:r>
            <a:endParaRPr lang="en-US" sz="7200" baseline="30000" dirty="0" smtClean="0"/>
          </a:p>
          <a:p>
            <a:r>
              <a:rPr lang="en-US" sz="7200" dirty="0" smtClean="0"/>
              <a:t>W. Scott Campbell PhD</a:t>
            </a:r>
            <a:endParaRPr lang="en-US" sz="7200" baseline="30000" dirty="0"/>
          </a:p>
          <a:p>
            <a:endParaRPr lang="en-US" sz="7200" dirty="0" smtClean="0"/>
          </a:p>
          <a:p>
            <a:r>
              <a:rPr lang="en-US" sz="7200" dirty="0" smtClean="0"/>
              <a:t>Departments of Internal Medicine and Pathology</a:t>
            </a:r>
          </a:p>
          <a:p>
            <a:r>
              <a:rPr lang="en-US" sz="7200" dirty="0" smtClean="0"/>
              <a:t>University of Nebraska Medical Center</a:t>
            </a:r>
          </a:p>
          <a:p>
            <a:endParaRPr lang="en-US" sz="7200" dirty="0"/>
          </a:p>
          <a:p>
            <a:r>
              <a:rPr lang="en-US" sz="7200" dirty="0" smtClean="0"/>
              <a:t>Observables </a:t>
            </a:r>
            <a:r>
              <a:rPr lang="en-US" sz="7200" dirty="0"/>
              <a:t>Project </a:t>
            </a:r>
            <a:r>
              <a:rPr lang="en-US" sz="7200" dirty="0" smtClean="0"/>
              <a:t>Group and </a:t>
            </a:r>
            <a:r>
              <a:rPr lang="en-US" sz="7200" dirty="0" err="1" smtClean="0"/>
              <a:t>iPALM</a:t>
            </a:r>
            <a:r>
              <a:rPr lang="en-US" sz="7200" dirty="0" smtClean="0"/>
              <a:t> SIG; </a:t>
            </a:r>
            <a:r>
              <a:rPr lang="en-US" sz="7200" dirty="0"/>
              <a:t>IHTSDO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Biofire</a:t>
            </a:r>
            <a:r>
              <a:rPr lang="en-US" dirty="0" smtClean="0"/>
              <a:t>® Microbial Detection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36" b="8148"/>
          <a:stretch/>
        </p:blipFill>
        <p:spPr bwMode="auto">
          <a:xfrm>
            <a:off x="19688" y="1632015"/>
            <a:ext cx="9144000" cy="393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1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608" y="395831"/>
            <a:ext cx="8507392" cy="796361"/>
          </a:xfrm>
        </p:spPr>
        <p:txBody>
          <a:bodyPr>
            <a:noAutofit/>
          </a:bodyPr>
          <a:lstStyle/>
          <a:p>
            <a:r>
              <a:rPr lang="en-US" sz="2600" dirty="0"/>
              <a:t>82160-3 Adenovirus DNA detected in nasopharyngeal sample by PCR(Observable entity</a:t>
            </a:r>
            <a:r>
              <a:rPr lang="en-US" sz="2600" dirty="0" smtClean="0"/>
              <a:t>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IS_A - Observable entity</a:t>
            </a:r>
          </a:p>
          <a:p>
            <a:r>
              <a:rPr lang="en-US" sz="2400" dirty="0" smtClean="0"/>
              <a:t>INHERES_IN </a:t>
            </a:r>
            <a:r>
              <a:rPr lang="en-US" sz="2400" dirty="0" smtClean="0"/>
              <a:t>– </a:t>
            </a:r>
            <a:r>
              <a:rPr lang="en-US" sz="2400" dirty="0" smtClean="0">
                <a:solidFill>
                  <a:srgbClr val="FF0000"/>
                </a:solidFill>
              </a:rPr>
              <a:t>121246006 |</a:t>
            </a:r>
            <a:r>
              <a:rPr lang="en-US" sz="2400" dirty="0" smtClean="0">
                <a:solidFill>
                  <a:srgbClr val="FF0000"/>
                </a:solidFill>
              </a:rPr>
              <a:t>Adenovirus Deoxyribonucleic acid (substance)|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INHERENT_LOCATION - 71836000 |Nasopharyngeal structure(body structure)|</a:t>
            </a:r>
          </a:p>
          <a:p>
            <a:r>
              <a:rPr lang="en-US" sz="2400" dirty="0" smtClean="0"/>
              <a:t>TECHNIQUE – </a:t>
            </a:r>
            <a:r>
              <a:rPr lang="en-US" sz="2400" dirty="0">
                <a:solidFill>
                  <a:srgbClr val="FF0000"/>
                </a:solidFill>
              </a:rPr>
              <a:t>Non-probe with target amplification technique</a:t>
            </a:r>
          </a:p>
          <a:p>
            <a:r>
              <a:rPr lang="en-US" sz="2400" dirty="0" smtClean="0"/>
              <a:t>DIRECT </a:t>
            </a:r>
            <a:r>
              <a:rPr lang="en-US" sz="2400" dirty="0" smtClean="0"/>
              <a:t>SITE – 433871000124101 |Nasal washings (specimen)|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761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488431"/>
            <a:ext cx="7606427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 Preview:</a:t>
            </a:r>
            <a:br>
              <a:rPr lang="en-US" dirty="0" smtClean="0"/>
            </a:br>
            <a:r>
              <a:rPr lang="en-US" dirty="0" smtClean="0"/>
              <a:t>Adenovirus DNA in blood…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8" b="17721"/>
          <a:stretch/>
        </p:blipFill>
        <p:spPr bwMode="auto">
          <a:xfrm>
            <a:off x="775504" y="1724630"/>
            <a:ext cx="8229600" cy="3345711"/>
          </a:xfrm>
          <a:prstGeom prst="rect">
            <a:avLst/>
          </a:prstGeom>
          <a:noFill/>
          <a:ln w="38100">
            <a:solidFill>
              <a:srgbClr val="AC1F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9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608" y="395831"/>
            <a:ext cx="8507392" cy="796361"/>
          </a:xfrm>
        </p:spPr>
        <p:txBody>
          <a:bodyPr>
            <a:noAutofit/>
          </a:bodyPr>
          <a:lstStyle/>
          <a:p>
            <a:r>
              <a:rPr lang="en-US" sz="2600" dirty="0" smtClean="0"/>
              <a:t>82475-5 </a:t>
            </a:r>
            <a:r>
              <a:rPr lang="en-US" sz="2600" dirty="0" err="1" smtClean="0"/>
              <a:t>Borrelia</a:t>
            </a:r>
            <a:r>
              <a:rPr lang="en-US" sz="2600" dirty="0" smtClean="0"/>
              <a:t> </a:t>
            </a:r>
            <a:r>
              <a:rPr lang="en-US" sz="2600" dirty="0" err="1" smtClean="0"/>
              <a:t>miyamotoi</a:t>
            </a:r>
            <a:r>
              <a:rPr lang="en-US" sz="2600" dirty="0" smtClean="0"/>
              <a:t>  </a:t>
            </a:r>
            <a:r>
              <a:rPr lang="en-US" sz="2600" dirty="0" err="1" smtClean="0"/>
              <a:t>glpQ</a:t>
            </a:r>
            <a:r>
              <a:rPr lang="en-US" sz="2600" dirty="0" smtClean="0"/>
              <a:t> gene d</a:t>
            </a:r>
            <a:r>
              <a:rPr lang="en-US" sz="2600" dirty="0" smtClean="0"/>
              <a:t>etected </a:t>
            </a:r>
            <a:r>
              <a:rPr lang="en-US" sz="2600" dirty="0"/>
              <a:t>in </a:t>
            </a:r>
            <a:r>
              <a:rPr lang="en-US" sz="2600" dirty="0" smtClean="0"/>
              <a:t>blood sample </a:t>
            </a:r>
            <a:r>
              <a:rPr lang="en-US" sz="2600" dirty="0"/>
              <a:t>by PCR(Observable entity</a:t>
            </a:r>
            <a:r>
              <a:rPr lang="en-US" sz="2600" dirty="0" smtClean="0"/>
              <a:t>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IS_A - Observable entity</a:t>
            </a:r>
          </a:p>
          <a:p>
            <a:r>
              <a:rPr lang="en-US" sz="2400" dirty="0" smtClean="0"/>
              <a:t>INHERES_IN </a:t>
            </a:r>
            <a:r>
              <a:rPr lang="en-US" sz="2400" dirty="0" smtClean="0"/>
              <a:t>– </a:t>
            </a:r>
            <a:r>
              <a:rPr lang="en-US" sz="2400" dirty="0" err="1" smtClean="0">
                <a:solidFill>
                  <a:srgbClr val="FF0000"/>
                </a:solidFill>
              </a:rPr>
              <a:t>glpQ</a:t>
            </a:r>
            <a:r>
              <a:rPr lang="en-US" sz="2400" dirty="0" smtClean="0">
                <a:solidFill>
                  <a:srgbClr val="FF0000"/>
                </a:solidFill>
              </a:rPr>
              <a:t> gene of </a:t>
            </a:r>
            <a:r>
              <a:rPr lang="en-US" sz="2400" dirty="0" err="1" smtClean="0">
                <a:solidFill>
                  <a:srgbClr val="FF0000"/>
                </a:solidFill>
              </a:rPr>
              <a:t>Borrelia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miyamotoi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 smtClean="0"/>
          </a:p>
          <a:p>
            <a:r>
              <a:rPr lang="en-US" sz="2400" dirty="0" smtClean="0"/>
              <a:t>INHERENT_LOCATION - 71836000 |Nasopharyngeal structure(body structure)|</a:t>
            </a:r>
          </a:p>
          <a:p>
            <a:r>
              <a:rPr lang="en-US" sz="2400" dirty="0" smtClean="0"/>
              <a:t>TECHNIQUE – </a:t>
            </a:r>
            <a:r>
              <a:rPr lang="en-US" sz="2400" dirty="0" smtClean="0">
                <a:solidFill>
                  <a:srgbClr val="FF0000"/>
                </a:solidFill>
              </a:rPr>
              <a:t>Non-probe </a:t>
            </a:r>
            <a:r>
              <a:rPr lang="en-US" sz="2400" dirty="0" smtClean="0">
                <a:solidFill>
                  <a:srgbClr val="FF0000"/>
                </a:solidFill>
              </a:rPr>
              <a:t>with </a:t>
            </a:r>
            <a:r>
              <a:rPr lang="en-US" sz="2400" dirty="0" smtClean="0">
                <a:solidFill>
                  <a:srgbClr val="FF0000"/>
                </a:solidFill>
              </a:rPr>
              <a:t>target amplification </a:t>
            </a:r>
            <a:r>
              <a:rPr lang="en-US" sz="2400" dirty="0" smtClean="0">
                <a:solidFill>
                  <a:srgbClr val="FF0000"/>
                </a:solidFill>
              </a:rPr>
              <a:t>technique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DIRECT SITE – </a:t>
            </a:r>
            <a:r>
              <a:rPr lang="en-US" sz="2400" dirty="0" smtClean="0"/>
              <a:t>119297000 |Blood specimen (specimen)|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607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17886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Genes (human nucleotide sequences): Nebraska Lexicon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1" r="25541" b="21994"/>
          <a:stretch/>
        </p:blipFill>
        <p:spPr bwMode="auto">
          <a:xfrm>
            <a:off x="775504" y="1493135"/>
            <a:ext cx="8229600" cy="418854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93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 (human!)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7" r="28387" b="26266"/>
          <a:stretch/>
        </p:blipFill>
        <p:spPr bwMode="auto">
          <a:xfrm>
            <a:off x="752357" y="1561191"/>
            <a:ext cx="8229600" cy="4109689"/>
          </a:xfrm>
          <a:prstGeom prst="rect">
            <a:avLst/>
          </a:prstGeom>
          <a:noFill/>
          <a:ln w="38100">
            <a:solidFill>
              <a:srgbClr val="AC1F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8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(substance)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Adenovirus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" t="9019" r="23139" b="26107"/>
          <a:stretch/>
        </p:blipFill>
        <p:spPr bwMode="auto">
          <a:xfrm>
            <a:off x="717630" y="1562584"/>
            <a:ext cx="8229600" cy="3937148"/>
          </a:xfrm>
          <a:prstGeom prst="rect">
            <a:avLst/>
          </a:prstGeom>
          <a:noFill/>
          <a:ln w="38100">
            <a:solidFill>
              <a:srgbClr val="AD12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1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9192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interoperate results obtained from sequencing vs probe vs non-probe methods, </a:t>
            </a:r>
            <a:r>
              <a:rPr lang="en-US" dirty="0" err="1" smtClean="0"/>
              <a:t>Inheres_in</a:t>
            </a:r>
            <a:r>
              <a:rPr lang="en-US" dirty="0" smtClean="0"/>
              <a:t> - either substance or nucleotide structure – should be used uniformly in test definitions</a:t>
            </a:r>
          </a:p>
          <a:p>
            <a:r>
              <a:rPr lang="en-US" dirty="0" smtClean="0"/>
              <a:t>To employ nucleotide structure, SNOMED human genetic structures need to be disambiguated from other species (and flagged for non-human </a:t>
            </a:r>
            <a:r>
              <a:rPr lang="en-US" dirty="0" err="1" smtClean="0"/>
              <a:t>refset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use case we reviewed and agreed for immunohistochemistry and sequencing concluded that we would use the gene loci (nucleotide sequence) as the independent continuant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2647</TotalTime>
  <Words>236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NeMed_Presentation</vt:lpstr>
      <vt:lpstr>Template: Genetic Testing in Microbiology</vt:lpstr>
      <vt:lpstr>Biofire® Microbial Detection</vt:lpstr>
      <vt:lpstr>82160-3 Adenovirus DNA detected in nasopharyngeal sample by PCR(Observable entity)</vt:lpstr>
      <vt:lpstr>Tech Preview: Adenovirus DNA in blood…</vt:lpstr>
      <vt:lpstr>82475-5 Borrelia miyamotoi  glpQ gene detected in blood sample by PCR(Observable entity)</vt:lpstr>
      <vt:lpstr>Genes (human nucleotide sequences): Nebraska Lexicon</vt:lpstr>
      <vt:lpstr>Chromosome (human!)</vt:lpstr>
      <vt:lpstr>DNA (substance)</vt:lpstr>
      <vt:lpstr>Options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Administrator</cp:lastModifiedBy>
  <cp:revision>182</cp:revision>
  <dcterms:created xsi:type="dcterms:W3CDTF">2014-09-17T15:14:42Z</dcterms:created>
  <dcterms:modified xsi:type="dcterms:W3CDTF">2017-04-25T16:01:53Z</dcterms:modified>
</cp:coreProperties>
</file>