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handoutMasterIdLst>
    <p:handoutMasterId r:id="rId28"/>
  </p:handoutMasterIdLst>
  <p:sldIdLst>
    <p:sldId id="299" r:id="rId2"/>
    <p:sldId id="257" r:id="rId3"/>
    <p:sldId id="300" r:id="rId4"/>
    <p:sldId id="315" r:id="rId5"/>
    <p:sldId id="324" r:id="rId6"/>
    <p:sldId id="302" r:id="rId7"/>
    <p:sldId id="316" r:id="rId8"/>
    <p:sldId id="303" r:id="rId9"/>
    <p:sldId id="318" r:id="rId10"/>
    <p:sldId id="319" r:id="rId11"/>
    <p:sldId id="321" r:id="rId12"/>
    <p:sldId id="320" r:id="rId13"/>
    <p:sldId id="317" r:id="rId14"/>
    <p:sldId id="304" r:id="rId15"/>
    <p:sldId id="325" r:id="rId16"/>
    <p:sldId id="326" r:id="rId17"/>
    <p:sldId id="331" r:id="rId18"/>
    <p:sldId id="341" r:id="rId19"/>
    <p:sldId id="343" r:id="rId20"/>
    <p:sldId id="342" r:id="rId21"/>
    <p:sldId id="345" r:id="rId22"/>
    <p:sldId id="344" r:id="rId23"/>
    <p:sldId id="305" r:id="rId24"/>
    <p:sldId id="306" r:id="rId25"/>
    <p:sldId id="31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Bird" initials="L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9193"/>
    <a:srgbClr val="FF9300"/>
    <a:srgbClr val="ED967F"/>
    <a:srgbClr val="B0DD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253"/>
    <p:restoredTop sz="95447"/>
  </p:normalViewPr>
  <p:slideViewPr>
    <p:cSldViewPr snapToGrid="0" snapToObjects="1">
      <p:cViewPr>
        <p:scale>
          <a:sx n="95" d="100"/>
          <a:sy n="95" d="100"/>
        </p:scale>
        <p:origin x="144" y="2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C38D4D-82BF-364B-9276-4FFE3474ACE8}" type="datetimeFigureOut">
              <a:rPr lang="en-US" smtClean="0"/>
              <a:t>4/29/17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16BD27-1D83-F14F-85F5-19F57E37A475}" type="slidenum">
              <a:rPr lang="en-US" smtClean="0"/>
              <a:t>‹#›</a:t>
            </a:fld>
            <a:endParaRPr lang="en-US"/>
          </a:p>
        </p:txBody>
      </p:sp>
    </p:spTree>
    <p:extLst>
      <p:ext uri="{BB962C8B-B14F-4D97-AF65-F5344CB8AC3E}">
        <p14:creationId xmlns:p14="http://schemas.microsoft.com/office/powerpoint/2010/main" val="195784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D90D6C-3635-334B-A710-8A00355AAB1B}" type="datetimeFigureOut">
              <a:rPr lang="en-US" smtClean="0"/>
              <a:t>4/29/17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377C71-0588-4647-BEAF-657D2A3A355B}" type="slidenum">
              <a:rPr lang="en-US" smtClean="0"/>
              <a:t>‹#›</a:t>
            </a:fld>
            <a:endParaRPr lang="en-US"/>
          </a:p>
        </p:txBody>
      </p:sp>
    </p:spTree>
    <p:extLst>
      <p:ext uri="{BB962C8B-B14F-4D97-AF65-F5344CB8AC3E}">
        <p14:creationId xmlns:p14="http://schemas.microsoft.com/office/powerpoint/2010/main" val="201588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notesMaster" Target="../notesMasters/notesMaster1.xml"/><Relationship Id="rId3"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notesMaster" Target="../notesMasters/notesMaster1.xml"/><Relationship Id="rId3"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a:lnSpc>
                <a:spcPct val="107000"/>
              </a:lnSpc>
              <a:spcAft>
                <a:spcPts val="0"/>
              </a:spcAft>
            </a:pP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SNOMED CT Expression Constraints, on the other hand, are computable rules that can be used to define a bounded </a:t>
            </a:r>
            <a:r>
              <a:rPr lang="en-AU" b="1">
                <a:solidFill>
                  <a:srgbClr val="000000"/>
                </a:solidFill>
                <a:latin typeface="Calibri" panose="020F0502020204030204" pitchFamily="34" charset="0"/>
                <a:ea typeface="Times New Roman" panose="02020603050405020304" pitchFamily="18" charset="0"/>
                <a:cs typeface="Calibri" panose="020F0502020204030204" pitchFamily="34" charset="0"/>
              </a:rPr>
              <a:t>set </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of clinical meanings.</a:t>
            </a:r>
            <a:endParaRPr lang="en-US">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b="1">
                <a:solidFill>
                  <a:srgbClr val="000000"/>
                </a:solidFill>
                <a:latin typeface="Calibri" panose="020F0502020204030204" pitchFamily="34" charset="0"/>
                <a:ea typeface="Times New Roman" panose="02020603050405020304" pitchFamily="18" charset="0"/>
                <a:cs typeface="Calibri" panose="020F0502020204030204" pitchFamily="34" charset="0"/>
              </a:rPr>
              <a:t>#click</a:t>
            </a:r>
            <a:endParaRPr lang="en-US">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So, for example, to represent the set of lung disorders where the associated morphology is a type of edema, you can write </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Descendant of Disorder of lung, with an associated morphology which is a descendant or self of edema.</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 The single less than sign indicates that matching concepts must be a </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descendant</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 of disorder of lung, and the double less than sign indicates that matching attributes values can either be a descendant of edema or the concept </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edema</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 itself.</a:t>
            </a:r>
            <a:endParaRPr lang="en-US">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b="1">
                <a:solidFill>
                  <a:srgbClr val="000000"/>
                </a:solidFill>
                <a:latin typeface="Calibri" panose="020F0502020204030204" pitchFamily="34" charset="0"/>
                <a:ea typeface="Times New Roman" panose="02020603050405020304" pitchFamily="18" charset="0"/>
                <a:cs typeface="Calibri" panose="020F0502020204030204" pitchFamily="34" charset="0"/>
              </a:rPr>
              <a:t>#click</a:t>
            </a:r>
            <a:endParaRPr lang="en-US">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So when applying this constraint to a substrate of precoordinated concepts, we may find these concepts (from Toxic pulmonary edema to Adult respiratory distress syndrome) are valid with respect to this constraint. All of these concepts are descendants of disorder of lung, and they also have an associated morphology which is either </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edema</a:t>
            </a:r>
            <a:r>
              <a:rPr lang="en-AU">
                <a:solidFill>
                  <a:srgbClr val="000000"/>
                </a:solidFill>
                <a:latin typeface="Arial" panose="020B0604020202020204" pitchFamily="34" charset="0"/>
                <a:ea typeface="Times New Roman" panose="02020603050405020304" pitchFamily="18" charset="0"/>
                <a:cs typeface="Times New Roman" panose="02020603050405020304" pitchFamily="18" charset="0"/>
              </a:rPr>
              <a:t>'</a:t>
            </a:r>
            <a:r>
              <a:rPr lang="en-AU">
                <a:solidFill>
                  <a:srgbClr val="000000"/>
                </a:solidFill>
                <a:latin typeface="Calibri" panose="020F0502020204030204" pitchFamily="34" charset="0"/>
                <a:ea typeface="Times New Roman" panose="02020603050405020304" pitchFamily="18" charset="0"/>
                <a:cs typeface="Calibri" panose="020F0502020204030204" pitchFamily="34" charset="0"/>
              </a:rPr>
              <a:t> or a descendant of edema</a:t>
            </a:r>
            <a:r>
              <a:rPr lang="en-AU"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a:t>
            </a:r>
            <a:endParaRPr lang="en-US">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idx="10"/>
          </p:nvPr>
        </p:nvSpPr>
        <p:spPr/>
        <p:txBody>
          <a:bodyPr/>
          <a:lstStyle/>
          <a:p>
            <a:endParaRPr lang="en-AU"/>
          </a:p>
        </p:txBody>
      </p:sp>
    </p:spTree>
    <p:extLst>
      <p:ext uri="{BB962C8B-B14F-4D97-AF65-F5344CB8AC3E}">
        <p14:creationId xmlns:p14="http://schemas.microsoft.com/office/powerpoint/2010/main" val="1502192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baseline="0" dirty="0" smtClean="0"/>
              <a:t>When this expression constraint is applied to a substrate that includes postcoordinated expressions, we may find some additional clinical meanings that are valid against this constraint. For example, the expressions “Disorder of lung, with an associated morphology of </a:t>
            </a:r>
            <a:r>
              <a:rPr lang="en-AU" baseline="0" dirty="0" err="1" smtClean="0"/>
              <a:t>edema</a:t>
            </a:r>
            <a:r>
              <a:rPr lang="en-AU" baseline="0" dirty="0" smtClean="0"/>
              <a:t>”, “Disorder of lung with an associated morphology of acute </a:t>
            </a:r>
            <a:r>
              <a:rPr lang="en-AU" baseline="0" dirty="0" err="1" smtClean="0"/>
              <a:t>edema</a:t>
            </a:r>
            <a:r>
              <a:rPr lang="en-AU" baseline="0" dirty="0" smtClean="0"/>
              <a:t>” and “Lung cyst with an associated morphology of inflammatory </a:t>
            </a:r>
            <a:r>
              <a:rPr lang="en-AU" baseline="0" dirty="0" err="1" smtClean="0"/>
              <a:t>edema</a:t>
            </a:r>
            <a:r>
              <a:rPr lang="en-AU" baseline="0" dirty="0" smtClean="0"/>
              <a:t>” all represent clinical meanings which are a descendants of disorder of lung, and also have an associated morphology of either ‘</a:t>
            </a:r>
            <a:r>
              <a:rPr lang="en-AU" baseline="0" dirty="0" err="1" smtClean="0"/>
              <a:t>edema</a:t>
            </a:r>
            <a:r>
              <a:rPr lang="en-AU" baseline="0" dirty="0" smtClean="0"/>
              <a:t>’ or a descendant of </a:t>
            </a:r>
            <a:r>
              <a:rPr lang="en-AU" baseline="0" dirty="0" err="1" smtClean="0"/>
              <a:t>edema</a:t>
            </a:r>
            <a:r>
              <a:rPr lang="en-AU" baseline="0" dirty="0" smtClean="0"/>
              <a:t>.</a:t>
            </a:r>
            <a:endParaRPr lang="en-AU"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baseline="0"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4" name="Slide Number Placeholder 3"/>
          <p:cNvSpPr>
            <a:spLocks noGrp="1"/>
          </p:cNvSpPr>
          <p:nvPr>
            <p:ph type="sldNum" idx="10"/>
          </p:nvPr>
        </p:nvSpPr>
        <p:spPr/>
        <p:txBody>
          <a:bodyPr/>
          <a:lstStyle/>
          <a:p>
            <a:endParaRPr lang="en-AU"/>
          </a:p>
        </p:txBody>
      </p:sp>
    </p:spTree>
    <p:extLst>
      <p:ext uri="{BB962C8B-B14F-4D97-AF65-F5344CB8AC3E}">
        <p14:creationId xmlns:p14="http://schemas.microsoft.com/office/powerpoint/2010/main" val="2094415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15</a:t>
            </a:fld>
            <a:endParaRPr lang="en-US"/>
          </a:p>
        </p:txBody>
      </p:sp>
    </p:spTree>
    <p:extLst>
      <p:ext uri="{BB962C8B-B14F-4D97-AF65-F5344CB8AC3E}">
        <p14:creationId xmlns:p14="http://schemas.microsoft.com/office/powerpoint/2010/main" val="1745014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16</a:t>
            </a:fld>
            <a:endParaRPr lang="en-US"/>
          </a:p>
        </p:txBody>
      </p:sp>
    </p:spTree>
    <p:extLst>
      <p:ext uri="{BB962C8B-B14F-4D97-AF65-F5344CB8AC3E}">
        <p14:creationId xmlns:p14="http://schemas.microsoft.com/office/powerpoint/2010/main" val="573391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17</a:t>
            </a:fld>
            <a:endParaRPr lang="en-US"/>
          </a:p>
        </p:txBody>
      </p:sp>
    </p:spTree>
    <p:extLst>
      <p:ext uri="{BB962C8B-B14F-4D97-AF65-F5344CB8AC3E}">
        <p14:creationId xmlns:p14="http://schemas.microsoft.com/office/powerpoint/2010/main" val="1329012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18</a:t>
            </a:fld>
            <a:endParaRPr lang="en-US"/>
          </a:p>
        </p:txBody>
      </p:sp>
    </p:spTree>
    <p:extLst>
      <p:ext uri="{BB962C8B-B14F-4D97-AF65-F5344CB8AC3E}">
        <p14:creationId xmlns:p14="http://schemas.microsoft.com/office/powerpoint/2010/main" val="1608744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The SNOMED CT Query Language, is a</a:t>
            </a:r>
            <a:r>
              <a:rPr lang="en-AU" baseline="0" dirty="0" smtClean="0"/>
              <a:t> superset of the expression constraint language, which will also be available for comment shortly. The query language is used for </a:t>
            </a:r>
            <a:r>
              <a:rPr lang="en-AU" baseline="0" dirty="0" err="1" smtClean="0"/>
              <a:t>quering</a:t>
            </a:r>
            <a:r>
              <a:rPr lang="en-AU" baseline="0" dirty="0" smtClean="0"/>
              <a:t> SNOMED CT content, defining </a:t>
            </a:r>
            <a:r>
              <a:rPr lang="en-AU" baseline="0" dirty="0" err="1" smtClean="0"/>
              <a:t>intensional</a:t>
            </a:r>
            <a:r>
              <a:rPr lang="en-AU" baseline="0" dirty="0" smtClean="0"/>
              <a:t> reference sets, querying patient data and binding SNOMED CT to ICD-11 </a:t>
            </a:r>
            <a:r>
              <a:rPr lang="en-AU" baseline="0" dirty="0" err="1" smtClean="0"/>
              <a:t>linearizations</a:t>
            </a:r>
            <a:r>
              <a:rPr lang="en-AU" baseline="0" dirty="0" smtClean="0"/>
              <a:t>. The main difference between the expression constraint language and the query language is the introduction of filters, which allow the results to be further constrained based on various SNOMED CT specific characteristics. In the query language, you can filter on a specific version of SNOMED CT, restrict lexical searches to a specific language reference set, the preferred terms, the fully specified names, or the acceptable terms. You can filter on the effective time, the active status, or the module id. You can filter descriptions on their language, type, case significance, or the term itself. You can filter relationships on their characteristic type, and you can filter the members of a reference set based on specific reference set attribute values. </a:t>
            </a:r>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19</a:t>
            </a:fld>
            <a:endParaRPr lang="en-US"/>
          </a:p>
        </p:txBody>
      </p:sp>
    </p:spTree>
    <p:extLst>
      <p:ext uri="{BB962C8B-B14F-4D97-AF65-F5344CB8AC3E}">
        <p14:creationId xmlns:p14="http://schemas.microsoft.com/office/powerpoint/2010/main" val="410413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20</a:t>
            </a:fld>
            <a:endParaRPr lang="en-US"/>
          </a:p>
        </p:txBody>
      </p:sp>
    </p:spTree>
    <p:extLst>
      <p:ext uri="{BB962C8B-B14F-4D97-AF65-F5344CB8AC3E}">
        <p14:creationId xmlns:p14="http://schemas.microsoft.com/office/powerpoint/2010/main" val="1568017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AU" dirty="0" smtClean="0"/>
              <a:t>Let’s look at some examples. The first query returns those diseases that have a term with the string “heart” somewhere inside. Notice that the filter condition</a:t>
            </a:r>
            <a:r>
              <a:rPr lang="en-AU" baseline="0" dirty="0" smtClean="0"/>
              <a:t> is placed inside double braces and that the value uses a Regex expression. </a:t>
            </a:r>
            <a:r>
              <a:rPr lang="en-AU" dirty="0" smtClean="0"/>
              <a:t>The</a:t>
            </a:r>
            <a:r>
              <a:rPr lang="en-AU" baseline="0" dirty="0" smtClean="0"/>
              <a:t> second query returns only those diseases whose preferred term contains the string “heart”. In this case, the language reference set which the preferred term belongs to is assumed. If we want to make it explicit as to which language reference set we’re using, then we can use the ‘</a:t>
            </a:r>
            <a:r>
              <a:rPr lang="en-AU" baseline="0" dirty="0" err="1" smtClean="0"/>
              <a:t>languageRefSet</a:t>
            </a:r>
            <a:r>
              <a:rPr lang="en-AU" baseline="0" dirty="0" smtClean="0"/>
              <a:t>’ filter. In this case we have selected the Great Britain English language reference set – however we could have selected the Singapore language reference set, the Spanish language reference set, the Danish language reference set, or any other language reference set. In the next query, we actually define the substrate of the query – that is, the specific SNOMED CT edition over which the query should be executed. Often the substrate is assumed by using whichever edition is currently loaded in the tool. However, in some cases (for example, where there is more than one Edition that is available in a given country) it is important to be specific about which Edition is intended to be used. The value for version uses the SNOMED CT URI standard, in which the Edition is identified using the most dependent module and the effective time of the specific version of that edition. In the last example, the query uses a customized reference set called ‘procedure frequency </a:t>
            </a:r>
            <a:r>
              <a:rPr lang="en-AU" baseline="0" dirty="0" err="1" smtClean="0"/>
              <a:t>refset</a:t>
            </a:r>
            <a:r>
              <a:rPr lang="en-AU" baseline="0" dirty="0" smtClean="0"/>
              <a:t>’ which has an additional attribute column added called ‘frequency’. The query then selects those members of the reference set with a ‘frequency’ greater than 100.</a:t>
            </a:r>
          </a:p>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21</a:t>
            </a:fld>
            <a:endParaRPr lang="en-US"/>
          </a:p>
        </p:txBody>
      </p:sp>
    </p:spTree>
    <p:extLst>
      <p:ext uri="{BB962C8B-B14F-4D97-AF65-F5344CB8AC3E}">
        <p14:creationId xmlns:p14="http://schemas.microsoft.com/office/powerpoint/2010/main" val="1367840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8149" y="1823972"/>
            <a:ext cx="3784606" cy="3784311"/>
          </a:xfrm>
        </p:spPr>
        <p:txBody>
          <a:bodyPr anchor="t" anchorCtr="0"/>
          <a:lstStyle>
            <a:lvl1pPr algn="l">
              <a:defRPr sz="2700" b="1" i="0" cap="none">
                <a:latin typeface="+mj-lt"/>
                <a:cs typeface="Trebuchet MS Bold"/>
              </a:defRPr>
            </a:lvl1pPr>
          </a:lstStyle>
          <a:p>
            <a:r>
              <a:rPr lang="en-US" dirty="0"/>
              <a:t>Click to Add Section Title</a:t>
            </a:r>
            <a:endParaRPr lang="da-DK" dirty="0"/>
          </a:p>
        </p:txBody>
      </p:sp>
      <p:sp>
        <p:nvSpPr>
          <p:cNvPr id="9" name="Content Placeholder 8"/>
          <p:cNvSpPr>
            <a:spLocks noGrp="1"/>
          </p:cNvSpPr>
          <p:nvPr>
            <p:ph sz="quarter" idx="10" hasCustomPrompt="1"/>
          </p:nvPr>
        </p:nvSpPr>
        <p:spPr>
          <a:xfrm>
            <a:off x="5114332" y="1968865"/>
            <a:ext cx="3528890" cy="3443384"/>
          </a:xfrm>
        </p:spPr>
        <p:txBody>
          <a:bodyPr vert="horz"/>
          <a:lstStyle>
            <a:lvl1pPr marL="97156" indent="0">
              <a:buNone/>
              <a:defRPr sz="1350"/>
            </a:lvl1pPr>
            <a:lvl2pPr>
              <a:defRPr sz="1200"/>
            </a:lvl2pPr>
          </a:lstStyle>
          <a:p>
            <a:pPr lvl="0"/>
            <a:r>
              <a:rPr lang="en-GB" dirty="0"/>
              <a:t>Optional image</a:t>
            </a:r>
          </a:p>
        </p:txBody>
      </p:sp>
      <p:sp>
        <p:nvSpPr>
          <p:cNvPr id="10"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3" name="Content Placeholder 2"/>
          <p:cNvSpPr>
            <a:spLocks noGrp="1"/>
          </p:cNvSpPr>
          <p:nvPr>
            <p:ph idx="1" hasCustomPrompt="1"/>
          </p:nvPr>
        </p:nvSpPr>
        <p:spPr>
          <a:xfrm>
            <a:off x="457200" y="1428736"/>
            <a:ext cx="8229600" cy="5000660"/>
          </a:xfrm>
        </p:spPr>
        <p:txBody>
          <a:bodyPr/>
          <a:lstStyle>
            <a:lvl1pPr>
              <a:defRPr>
                <a:latin typeface="+mn-lt"/>
              </a:defRPr>
            </a:lvl1pPr>
            <a:lvl2pPr>
              <a:defRPr>
                <a:latin typeface="+mn-lt"/>
              </a:defRPr>
            </a:lvl2pPr>
            <a:lvl3pPr>
              <a:defRPr>
                <a:latin typeface="+mn-lt"/>
              </a:defRPr>
            </a:lvl3pPr>
            <a:lvl4pPr marL="1200150" indent="-95250">
              <a:buClrTx/>
              <a:buFont typeface="Arial"/>
              <a:buChar char="•"/>
              <a:defRPr lang="en-US" sz="1350" dirty="0" smtClean="0">
                <a:solidFill>
                  <a:srgbClr val="3399FF"/>
                </a:solidFill>
                <a:latin typeface="+mn-lt"/>
              </a:defRPr>
            </a:lvl4pPr>
            <a:lvl5pPr>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 Titled Column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1" y="1535112"/>
            <a:ext cx="4040187"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hasCustomPrompt="1"/>
          </p:nvPr>
        </p:nvSpPr>
        <p:spPr>
          <a:xfrm>
            <a:off x="457201" y="739912"/>
            <a:ext cx="732424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57200" y="2301273"/>
            <a:ext cx="4040188" cy="4128125"/>
          </a:xfrm>
        </p:spPr>
        <p:txBody>
          <a:bodyPr vert="horz"/>
          <a:lstStyle>
            <a:lvl1pPr>
              <a:defRPr sz="1500" baseline="0"/>
            </a:lvl1pPr>
            <a:lvl2pPr>
              <a:defRPr sz="1350"/>
            </a:lvl2pPr>
          </a:lstStyle>
          <a:p>
            <a:pPr lvl="0"/>
            <a:r>
              <a:rPr lang="en-GB" dirty="0"/>
              <a:t>Click to add column 1 text</a:t>
            </a:r>
          </a:p>
        </p:txBody>
      </p:sp>
      <p:sp>
        <p:nvSpPr>
          <p:cNvPr id="5" name="Content Placeholder 4"/>
          <p:cNvSpPr>
            <a:spLocks noGrp="1"/>
          </p:cNvSpPr>
          <p:nvPr>
            <p:ph sz="quarter" idx="12" hasCustomPrompt="1"/>
          </p:nvPr>
        </p:nvSpPr>
        <p:spPr>
          <a:xfrm>
            <a:off x="4645026" y="2301273"/>
            <a:ext cx="4041775" cy="4128125"/>
          </a:xfrm>
        </p:spPr>
        <p:txBody>
          <a:bodyPr vert="horz"/>
          <a:lstStyle>
            <a:lvl1pPr>
              <a:defRPr sz="1500"/>
            </a:lvl1pPr>
            <a:lvl2pPr>
              <a:defRPr sz="1350"/>
            </a:lvl2pPr>
          </a:lstStyle>
          <a:p>
            <a:pPr lvl="0"/>
            <a:r>
              <a:rPr lang="en-GB" dirty="0"/>
              <a:t>Click to add column 2 text</a:t>
            </a:r>
          </a:p>
        </p:txBody>
      </p:sp>
      <p:sp>
        <p:nvSpPr>
          <p:cNvPr id="13" name="Line 222"/>
          <p:cNvSpPr>
            <a:spLocks noChangeShapeType="1"/>
          </p:cNvSpPr>
          <p:nvPr/>
        </p:nvSpPr>
        <p:spPr bwMode="auto">
          <a:xfrm>
            <a:off x="457201"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5" name="Line 222"/>
          <p:cNvSpPr>
            <a:spLocks noChangeShapeType="1"/>
          </p:cNvSpPr>
          <p:nvPr/>
        </p:nvSpPr>
        <p:spPr bwMode="auto">
          <a:xfrm>
            <a:off x="4635502"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 Two Contents">
    <p:spTree>
      <p:nvGrpSpPr>
        <p:cNvPr id="1" name="Shape 34"/>
        <p:cNvGrpSpPr/>
        <p:nvPr/>
      </p:nvGrpSpPr>
      <p:grpSpPr>
        <a:xfrm>
          <a:off x="0" y="0"/>
          <a:ext cx="0" cy="0"/>
          <a:chOff x="0" y="0"/>
          <a:chExt cx="0" cy="0"/>
        </a:xfrm>
      </p:grpSpPr>
      <p:sp>
        <p:nvSpPr>
          <p:cNvPr id="10" name="Shape 18"/>
          <p:cNvSpPr txBox="1">
            <a:spLocks noGrp="1"/>
          </p:cNvSpPr>
          <p:nvPr>
            <p:ph type="title" hasCustomPrompt="1"/>
          </p:nvPr>
        </p:nvSpPr>
        <p:spPr>
          <a:xfrm>
            <a:off x="457201" y="741523"/>
            <a:ext cx="7276011" cy="538391"/>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68313" y="1457325"/>
            <a:ext cx="4024312" cy="4972050"/>
          </a:xfrm>
        </p:spPr>
        <p:txBody>
          <a:bodyPr vert="horz"/>
          <a:lstStyle>
            <a:lvl1pPr marL="97156" indent="0">
              <a:buNone/>
              <a:defRPr sz="1500" baseline="0"/>
            </a:lvl1pPr>
            <a:lvl2pPr>
              <a:defRPr sz="1350"/>
            </a:lvl2pPr>
          </a:lstStyle>
          <a:p>
            <a:pPr lvl="0"/>
            <a:r>
              <a:rPr lang="en-GB" dirty="0"/>
              <a:t>Text or image</a:t>
            </a:r>
          </a:p>
        </p:txBody>
      </p:sp>
      <p:sp>
        <p:nvSpPr>
          <p:cNvPr id="12" name="Content Placeholder 2"/>
          <p:cNvSpPr>
            <a:spLocks noGrp="1"/>
          </p:cNvSpPr>
          <p:nvPr>
            <p:ph sz="quarter" idx="12" hasCustomPrompt="1"/>
          </p:nvPr>
        </p:nvSpPr>
        <p:spPr>
          <a:xfrm>
            <a:off x="4662489" y="1457325"/>
            <a:ext cx="4024312" cy="4972050"/>
          </a:xfrm>
        </p:spPr>
        <p:txBody>
          <a:bodyPr vert="horz"/>
          <a:lstStyle>
            <a:lvl1pPr marL="97156" indent="0">
              <a:buNone/>
              <a:defRPr sz="1500" baseline="0"/>
            </a:lvl1pPr>
            <a:lvl2pPr>
              <a:defRPr sz="1350"/>
            </a:lvl2pPr>
          </a:lstStyle>
          <a:p>
            <a:pPr lvl="0"/>
            <a:r>
              <a:rPr lang="en-GB" dirty="0"/>
              <a:t>Text or object</a:t>
            </a:r>
          </a:p>
        </p:txBody>
      </p:sp>
      <p:sp>
        <p:nvSpPr>
          <p:cNvPr id="1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 Titled Row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3"/>
            <a:ext cx="2468898" cy="2351083"/>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57200" y="4069073"/>
            <a:ext cx="2468898" cy="2340438"/>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p:nvPr>
        </p:nvSpPr>
        <p:spPr>
          <a:xfrm>
            <a:off x="457201" y="755987"/>
            <a:ext cx="725993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smtClean="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3200416" y="1545756"/>
            <a:ext cx="5475273" cy="2340438"/>
          </a:xfrm>
        </p:spPr>
        <p:txBody>
          <a:bodyPr vert="horz"/>
          <a:lstStyle>
            <a:lvl1pPr>
              <a:defRPr sz="1500" baseline="0"/>
            </a:lvl1pPr>
            <a:lvl2pPr>
              <a:defRPr sz="1350"/>
            </a:lvl2pPr>
          </a:lstStyle>
          <a:p>
            <a:pPr lvl="0"/>
            <a:r>
              <a:rPr lang="en-GB" dirty="0"/>
              <a:t>Click to add row 1 item</a:t>
            </a:r>
          </a:p>
        </p:txBody>
      </p:sp>
      <p:sp>
        <p:nvSpPr>
          <p:cNvPr id="5" name="Content Placeholder 4"/>
          <p:cNvSpPr>
            <a:spLocks noGrp="1"/>
          </p:cNvSpPr>
          <p:nvPr>
            <p:ph sz="quarter" idx="12" hasCustomPrompt="1"/>
          </p:nvPr>
        </p:nvSpPr>
        <p:spPr>
          <a:xfrm>
            <a:off x="3200416" y="4069073"/>
            <a:ext cx="5486385" cy="2340438"/>
          </a:xfrm>
        </p:spPr>
        <p:txBody>
          <a:bodyPr vert="horz"/>
          <a:lstStyle>
            <a:lvl1pPr>
              <a:defRPr sz="1500"/>
            </a:lvl1pPr>
            <a:lvl2pPr>
              <a:defRPr sz="1350"/>
            </a:lvl2pPr>
          </a:lstStyle>
          <a:p>
            <a:pPr lvl="0"/>
            <a:r>
              <a:rPr lang="en-GB" dirty="0"/>
              <a:t>Click to add row 2 item</a:t>
            </a:r>
          </a:p>
        </p:txBody>
      </p:sp>
      <p:sp>
        <p:nvSpPr>
          <p:cNvPr id="13" name="Line 222"/>
          <p:cNvSpPr>
            <a:spLocks noChangeShapeType="1"/>
          </p:cNvSpPr>
          <p:nvPr/>
        </p:nvSpPr>
        <p:spPr bwMode="auto">
          <a:xfrm flipV="1">
            <a:off x="457200" y="3958550"/>
            <a:ext cx="2651776" cy="19085"/>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4"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Clean Page">
    <p:spTree>
      <p:nvGrpSpPr>
        <p:cNvPr id="1" name="Shape 50"/>
        <p:cNvGrpSpPr/>
        <p:nvPr/>
      </p:nvGrpSpPr>
      <p:grpSpPr>
        <a:xfrm>
          <a:off x="0" y="0"/>
          <a:ext cx="0" cy="0"/>
          <a:chOff x="0" y="0"/>
          <a:chExt cx="0" cy="0"/>
        </a:xfrm>
      </p:grpSpPr>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1503" y="1306270"/>
            <a:ext cx="2734302" cy="1162051"/>
          </a:xfrm>
        </p:spPr>
        <p:txBody>
          <a:bodyPr anchor="t"/>
          <a:lstStyle>
            <a:lvl1pPr algn="l">
              <a:lnSpc>
                <a:spcPct val="80000"/>
              </a:lnSpc>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195342" y="1306273"/>
            <a:ext cx="5111750" cy="4862053"/>
          </a:xfrm>
        </p:spPr>
        <p:txBody>
          <a:bodyPr>
            <a:normAutofit/>
          </a:bodyPr>
          <a:lstStyle>
            <a:lvl1pPr marL="192020" indent="-192020">
              <a:lnSpc>
                <a:spcPct val="80000"/>
              </a:lnSpc>
              <a:defRPr sz="1800"/>
            </a:lvl1pPr>
            <a:lvl2pPr>
              <a:lnSpc>
                <a:spcPct val="80000"/>
              </a:lnSpc>
              <a:defRPr sz="1800"/>
            </a:lvl2pPr>
            <a:lvl3pPr>
              <a:lnSpc>
                <a:spcPct val="80000"/>
              </a:lnSpc>
              <a:defRPr sz="1800"/>
            </a:lvl3pPr>
            <a:lvl4pPr>
              <a:lnSpc>
                <a:spcPct val="80000"/>
              </a:lnSpc>
              <a:defRPr sz="1800"/>
            </a:lvl4pPr>
            <a:lvl5pPr>
              <a:lnSpc>
                <a:spcPct val="80000"/>
              </a:lnSpc>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351503" y="2468322"/>
            <a:ext cx="2734302" cy="3700004"/>
          </a:xfrm>
        </p:spPr>
        <p:txBody>
          <a:bodyPr/>
          <a:lstStyle>
            <a:lvl1pPr marL="192020" indent="-192020">
              <a:lnSpc>
                <a:spcPct val="80000"/>
              </a:lnSpc>
              <a:buFont typeface="Arial"/>
              <a:buChar char="•"/>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6341441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7"/>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1" y="744214"/>
            <a:ext cx="7276011"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pic>
        <p:nvPicPr>
          <p:cNvPr id="7" name="Picture 6" descr="snomed-brand-RGB-small.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58125" y="190502"/>
            <a:ext cx="1104898" cy="1104898"/>
          </a:xfrm>
          <a:prstGeom prst="rect">
            <a:avLst/>
          </a:prstGeom>
        </p:spPr>
      </p:pic>
    </p:spTree>
    <p:extLst>
      <p:ext uri="{BB962C8B-B14F-4D97-AF65-F5344CB8AC3E}">
        <p14:creationId xmlns:p14="http://schemas.microsoft.com/office/powerpoint/2010/main" val="105887252"/>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1"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17.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ihtsdotools.org/display/SLPG/SNOMED+CT+Languages+Project+Group" TargetMode="Externa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1" Type="http://schemas.openxmlformats.org/officeDocument/2006/relationships/hyperlink" Target="NULL" TargetMode="External"/><Relationship Id="rId12" Type="http://schemas.openxmlformats.org/officeDocument/2006/relationships/hyperlink" Target="NULL" TargetMode="External"/><Relationship Id="rId1" Type="http://schemas.openxmlformats.org/officeDocument/2006/relationships/slideLayout" Target="../slideLayouts/slideLayout2.xml"/><Relationship Id="rId2" Type="http://schemas.openxmlformats.org/officeDocument/2006/relationships/hyperlink" Target="http://snomed.info/syntax/scg/version/2.1" TargetMode="External"/><Relationship Id="rId3" Type="http://schemas.openxmlformats.org/officeDocument/2006/relationships/hyperlink" Target="http://snomed.info/syntax/ecl/version/1.2" TargetMode="External"/><Relationship Id="rId4" Type="http://schemas.openxmlformats.org/officeDocument/2006/relationships/hyperlink" Target="http://snomed.info/syntax/qry/version/1.0" TargetMode="External"/><Relationship Id="rId5" Type="http://schemas.openxmlformats.org/officeDocument/2006/relationships/hyperlink" Target="http://snomed.info/syntax/sts/version/1.0" TargetMode="External"/><Relationship Id="rId6" Type="http://schemas.openxmlformats.org/officeDocument/2006/relationships/hyperlink" Target="http://snomed.info/syntax/etl/version/1.0" TargetMode="External"/><Relationship Id="rId7" Type="http://schemas.openxmlformats.org/officeDocument/2006/relationships/hyperlink" Target="http://snomed.info/syntax/ect/version/1.0" TargetMode="External"/><Relationship Id="rId8" Type="http://schemas.openxmlformats.org/officeDocument/2006/relationships/hyperlink" Target="http://snomed.info/syntax/qtl/version/1.0" TargetMode="External"/><Relationship Id="rId9" Type="http://schemas.openxmlformats.org/officeDocument/2006/relationships/hyperlink" Target="http://snomed.info/id/404684003" TargetMode="External"/><Relationship Id="rId10" Type="http://schemas.openxmlformats.org/officeDocument/2006/relationships/hyperlink" Target="http://snomed.info/scg/404684003:47429007=79654002"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hyperlink" Target="http://snomed.org/sc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1" Type="http://schemas.openxmlformats.org/officeDocument/2006/relationships/image" Target="../media/image21.png"/><Relationship Id="rId12" Type="http://schemas.openxmlformats.org/officeDocument/2006/relationships/image" Target="../media/image22.png"/><Relationship Id="rId13" Type="http://schemas.openxmlformats.org/officeDocument/2006/relationships/image" Target="../media/image23.png"/><Relationship Id="rId14" Type="http://schemas.openxmlformats.org/officeDocument/2006/relationships/image" Target="../media/image24.png"/><Relationship Id="rId15" Type="http://schemas.openxmlformats.org/officeDocument/2006/relationships/hyperlink" Target="http://snomed.org/ecl" TargetMode="External"/><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0"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6684912.jpg"/>
          <p:cNvPicPr>
            <a:picLocks noChangeAspect="1"/>
          </p:cNvPicPr>
          <p:nvPr/>
        </p:nvPicPr>
        <p:blipFill>
          <a:blip r:embed="rId2" cstate="print">
            <a:extLst/>
          </a:blip>
          <a:srcRect l="12845" t="33876" r="973" b="28536"/>
          <a:stretch>
            <a:fillRect/>
          </a:stretch>
        </p:blipFill>
        <p:spPr>
          <a:xfrm>
            <a:off x="1" y="5013170"/>
            <a:ext cx="9143999" cy="1844830"/>
          </a:xfrm>
          <a:prstGeom prst="rect">
            <a:avLst/>
          </a:prstGeom>
          <a:ln w="3175">
            <a:miter lim="400000"/>
          </a:ln>
        </p:spPr>
      </p:pic>
      <p:pic>
        <p:nvPicPr>
          <p:cNvPr id="2" name="Picture 1"/>
          <p:cNvPicPr>
            <a:picLocks noChangeAspect="1"/>
          </p:cNvPicPr>
          <p:nvPr/>
        </p:nvPicPr>
        <p:blipFill rotWithShape="1">
          <a:blip r:embed="rId3" cstate="print"/>
          <a:srcRect r="55307"/>
          <a:stretch/>
        </p:blipFill>
        <p:spPr>
          <a:xfrm>
            <a:off x="371939" y="732055"/>
            <a:ext cx="3005353" cy="3028770"/>
          </a:xfrm>
          <a:prstGeom prst="rect">
            <a:avLst/>
          </a:prstGeom>
        </p:spPr>
      </p:pic>
      <p:sp>
        <p:nvSpPr>
          <p:cNvPr id="4" name="Shape 166"/>
          <p:cNvSpPr/>
          <p:nvPr/>
        </p:nvSpPr>
        <p:spPr>
          <a:xfrm>
            <a:off x="3533479" y="1479175"/>
            <a:ext cx="5099533" cy="22245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ctr">
              <a:defRPr sz="2800" spc="0">
                <a:solidFill>
                  <a:srgbClr val="53585F"/>
                </a:solidFill>
                <a:latin typeface="Museo Sans 500"/>
                <a:ea typeface="Museo Sans 500"/>
                <a:cs typeface="Museo Sans 500"/>
                <a:sym typeface="Museo Sans 500"/>
              </a:defRPr>
            </a:pPr>
            <a:r>
              <a:rPr lang="en-US" sz="2800" b="1" dirty="0" smtClean="0">
                <a:solidFill>
                  <a:schemeClr val="accent2">
                    <a:lumMod val="75000"/>
                  </a:schemeClr>
                </a:solidFill>
                <a:latin typeface="+mj-lt"/>
                <a:ea typeface="Trebuchet MS" charset="0"/>
                <a:cs typeface="Trebuchet MS" charset="0"/>
              </a:rPr>
              <a:t>SNOMED CT Computable Languages Project Group</a:t>
            </a:r>
          </a:p>
          <a:p>
            <a:pPr algn="ctr">
              <a:spcBef>
                <a:spcPts val="1238"/>
              </a:spcBef>
              <a:defRPr sz="2800" i="1" spc="0">
                <a:solidFill>
                  <a:srgbClr val="A6AAA9"/>
                </a:solidFill>
                <a:latin typeface="Museo Sans 500"/>
                <a:ea typeface="Museo Sans 500"/>
                <a:cs typeface="Museo Sans 500"/>
                <a:sym typeface="Museo Sans 500"/>
              </a:defRPr>
            </a:pPr>
            <a:r>
              <a:rPr lang="en-US" sz="2400" i="1" dirty="0" smtClean="0">
                <a:solidFill>
                  <a:schemeClr val="accent2">
                    <a:lumMod val="75000"/>
                  </a:schemeClr>
                </a:solidFill>
                <a:ea typeface="Trebuchet MS" charset="0"/>
                <a:cs typeface="Trebuchet MS" charset="0"/>
                <a:sym typeface="Museo Sans 500"/>
              </a:rPr>
              <a:t>Wednesday 26</a:t>
            </a:r>
            <a:r>
              <a:rPr lang="en-US" sz="2400" i="1" baseline="30000" dirty="0" smtClean="0">
                <a:solidFill>
                  <a:schemeClr val="accent2">
                    <a:lumMod val="75000"/>
                  </a:schemeClr>
                </a:solidFill>
                <a:ea typeface="Trebuchet MS" charset="0"/>
                <a:cs typeface="Trebuchet MS" charset="0"/>
                <a:sym typeface="Museo Sans 500"/>
              </a:rPr>
              <a:t>th</a:t>
            </a:r>
            <a:r>
              <a:rPr lang="en-US" sz="2400" i="1" dirty="0" smtClean="0">
                <a:solidFill>
                  <a:schemeClr val="accent2">
                    <a:lumMod val="75000"/>
                  </a:schemeClr>
                </a:solidFill>
                <a:ea typeface="Trebuchet MS" charset="0"/>
                <a:cs typeface="Trebuchet MS" charset="0"/>
                <a:sym typeface="Museo Sans 500"/>
              </a:rPr>
              <a:t> </a:t>
            </a:r>
            <a:r>
              <a:rPr lang="en-US" sz="2400" i="1" dirty="0">
                <a:solidFill>
                  <a:schemeClr val="accent2">
                    <a:lumMod val="75000"/>
                  </a:schemeClr>
                </a:solidFill>
                <a:ea typeface="Trebuchet MS" charset="0"/>
                <a:cs typeface="Trebuchet MS" charset="0"/>
                <a:sym typeface="Museo Sans 500"/>
              </a:rPr>
              <a:t>April 2017</a:t>
            </a:r>
          </a:p>
          <a:p>
            <a:pPr algn="ctr">
              <a:spcBef>
                <a:spcPts val="38"/>
              </a:spcBef>
              <a:defRPr sz="2800" i="1" spc="0">
                <a:solidFill>
                  <a:srgbClr val="A6AAA9"/>
                </a:solidFill>
                <a:latin typeface="Museo Sans 500"/>
                <a:ea typeface="Museo Sans 500"/>
                <a:cs typeface="Museo Sans 500"/>
                <a:sym typeface="Museo Sans 500"/>
              </a:defRPr>
            </a:pPr>
            <a:r>
              <a:rPr lang="en-US" sz="2400" i="1" dirty="0">
                <a:solidFill>
                  <a:schemeClr val="accent2">
                    <a:lumMod val="75000"/>
                  </a:schemeClr>
                </a:solidFill>
                <a:ea typeface="Trebuchet MS" charset="0"/>
                <a:cs typeface="Trebuchet MS" charset="0"/>
                <a:sym typeface="Museo Sans 500"/>
              </a:rPr>
              <a:t>Room: </a:t>
            </a:r>
            <a:r>
              <a:rPr lang="en-US" sz="2400" i="1" dirty="0" smtClean="0">
                <a:solidFill>
                  <a:schemeClr val="accent2">
                    <a:lumMod val="75000"/>
                  </a:schemeClr>
                </a:solidFill>
                <a:ea typeface="Trebuchet MS" charset="0"/>
                <a:cs typeface="Trebuchet MS" charset="0"/>
                <a:sym typeface="Museo Sans 500"/>
              </a:rPr>
              <a:t>Trafalgar</a:t>
            </a:r>
            <a:endParaRPr lang="en-US" sz="2400" b="1" dirty="0" smtClean="0">
              <a:solidFill>
                <a:schemeClr val="accent2">
                  <a:lumMod val="75000"/>
                </a:schemeClr>
              </a:solidFill>
              <a:latin typeface="+mj-lt"/>
              <a:ea typeface="Trebuchet MS" charset="0"/>
              <a:cs typeface="Trebuchet MS" charset="0"/>
            </a:endParaRPr>
          </a:p>
        </p:txBody>
      </p:sp>
      <p:sp>
        <p:nvSpPr>
          <p:cNvPr id="7" name="Shape 166"/>
          <p:cNvSpPr/>
          <p:nvPr/>
        </p:nvSpPr>
        <p:spPr>
          <a:xfrm>
            <a:off x="5214642" y="3922458"/>
            <a:ext cx="3800283" cy="871930"/>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Linda Bird</a:t>
            </a:r>
          </a:p>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Head of Product Support</a:t>
            </a:r>
            <a:endParaRPr lang="en-US" sz="2000" dirty="0">
              <a:solidFill>
                <a:schemeClr val="bg2">
                  <a:lumMod val="95000"/>
                  <a:lumOff val="5000"/>
                </a:schemeClr>
              </a:solidFill>
              <a:latin typeface="+mj-lt"/>
              <a:ea typeface="Trebuchet MS" charset="0"/>
              <a:cs typeface="Trebuchet MS" charset="0"/>
            </a:endParaRPr>
          </a:p>
        </p:txBody>
      </p:sp>
    </p:spTree>
    <p:extLst>
      <p:ext uri="{BB962C8B-B14F-4D97-AF65-F5344CB8AC3E}">
        <p14:creationId xmlns:p14="http://schemas.microsoft.com/office/powerpoint/2010/main" val="1638846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Expression </a:t>
            </a:r>
            <a:r>
              <a:rPr lang="en-AU" dirty="0"/>
              <a:t>Constraint Language (ECL)</a:t>
            </a:r>
          </a:p>
        </p:txBody>
      </p:sp>
      <p:sp>
        <p:nvSpPr>
          <p:cNvPr id="3" name="Content Placeholder 2"/>
          <p:cNvSpPr>
            <a:spLocks noGrp="1"/>
          </p:cNvSpPr>
          <p:nvPr>
            <p:ph idx="1"/>
          </p:nvPr>
        </p:nvSpPr>
        <p:spPr>
          <a:xfrm>
            <a:off x="457200" y="1428736"/>
            <a:ext cx="8229600" cy="4828815"/>
          </a:xfrm>
        </p:spPr>
        <p:txBody>
          <a:bodyPr/>
          <a:lstStyle/>
          <a:p>
            <a:pPr marL="0" indent="0">
              <a:spcBef>
                <a:spcPts val="1200"/>
              </a:spcBef>
              <a:buNone/>
            </a:pPr>
            <a:r>
              <a:rPr lang="en-GB" dirty="0" smtClean="0">
                <a:solidFill>
                  <a:srgbClr val="229BB8"/>
                </a:solidFill>
              </a:rPr>
              <a:t>Example: </a:t>
            </a:r>
            <a:r>
              <a:rPr lang="en-GB" i="1" dirty="0" smtClean="0">
                <a:solidFill>
                  <a:schemeClr val="accent2">
                    <a:lumMod val="40000"/>
                    <a:lumOff val="60000"/>
                  </a:schemeClr>
                </a:solidFill>
              </a:rPr>
              <a:t>Lung disorders with morphology a type of </a:t>
            </a:r>
            <a:r>
              <a:rPr lang="en-GB" i="1" dirty="0" err="1" smtClean="0">
                <a:solidFill>
                  <a:schemeClr val="accent2">
                    <a:lumMod val="40000"/>
                    <a:lumOff val="60000"/>
                  </a:schemeClr>
                </a:solidFill>
              </a:rPr>
              <a:t>edema</a:t>
            </a:r>
            <a:endParaRPr lang="en-GB" dirty="0" smtClean="0">
              <a:solidFill>
                <a:srgbClr val="CCCCFF"/>
              </a:solidFill>
            </a:endParaRPr>
          </a:p>
          <a:p>
            <a:pPr marL="712788" lvl="1" indent="0">
              <a:spcAft>
                <a:spcPts val="0"/>
              </a:spcAft>
              <a:buNone/>
            </a:pPr>
            <a:r>
              <a:rPr lang="en-GB" dirty="0" smtClean="0">
                <a:solidFill>
                  <a:srgbClr val="FF0000"/>
                </a:solidFill>
              </a:rPr>
              <a:t>&lt;</a:t>
            </a:r>
            <a:r>
              <a:rPr lang="en-GB" sz="1800" dirty="0" smtClean="0">
                <a:solidFill>
                  <a:srgbClr val="FF0000"/>
                </a:solidFill>
              </a:rPr>
              <a:t> </a:t>
            </a:r>
            <a:r>
              <a:rPr lang="en-GB" sz="1800" dirty="0" smtClean="0">
                <a:solidFill>
                  <a:schemeClr val="tx1"/>
                </a:solidFill>
              </a:rPr>
              <a:t>19829001 </a:t>
            </a:r>
            <a:r>
              <a:rPr lang="en-GB" sz="2400" dirty="0" smtClean="0">
                <a:solidFill>
                  <a:schemeClr val="accent5"/>
                </a:solidFill>
              </a:rPr>
              <a:t>|</a:t>
            </a:r>
            <a:r>
              <a:rPr lang="en-GB" dirty="0" smtClean="0">
                <a:solidFill>
                  <a:schemeClr val="accent2"/>
                </a:solidFill>
              </a:rPr>
              <a:t>disorder of lung</a:t>
            </a:r>
            <a:r>
              <a:rPr lang="en-GB" sz="2400" dirty="0" smtClean="0">
                <a:solidFill>
                  <a:schemeClr val="accent5"/>
                </a:solidFill>
              </a:rPr>
              <a:t>|</a:t>
            </a:r>
            <a:r>
              <a:rPr lang="en-GB" dirty="0" smtClean="0">
                <a:solidFill>
                  <a:schemeClr val="accent5"/>
                </a:solidFill>
              </a:rPr>
              <a:t> </a:t>
            </a:r>
            <a:r>
              <a:rPr lang="en-GB" sz="1800" dirty="0">
                <a:solidFill>
                  <a:srgbClr val="FF0000"/>
                </a:solidFill>
              </a:rPr>
              <a:t>:</a:t>
            </a:r>
            <a:r>
              <a:rPr lang="en-GB" dirty="0">
                <a:solidFill>
                  <a:schemeClr val="accent5"/>
                </a:solidFill>
              </a:rPr>
              <a:t> </a:t>
            </a:r>
            <a:endParaRPr lang="en-GB" dirty="0" smtClean="0">
              <a:solidFill>
                <a:schemeClr val="accent5"/>
              </a:solidFill>
            </a:endParaRPr>
          </a:p>
          <a:p>
            <a:pPr marL="1257300" lvl="1" indent="0">
              <a:spcBef>
                <a:spcPts val="0"/>
              </a:spcBef>
              <a:buNone/>
            </a:pPr>
            <a:r>
              <a:rPr lang="en-GB" sz="1800" dirty="0" smtClean="0">
                <a:solidFill>
                  <a:schemeClr val="tx1"/>
                </a:solidFill>
              </a:rPr>
              <a:t>116676008</a:t>
            </a:r>
            <a:r>
              <a:rPr lang="en-GB" sz="1400" dirty="0" smtClean="0">
                <a:solidFill>
                  <a:schemeClr val="tx1"/>
                </a:solidFill>
              </a:rPr>
              <a:t> </a:t>
            </a:r>
            <a:r>
              <a:rPr lang="en-GB" sz="2400" dirty="0" smtClean="0">
                <a:solidFill>
                  <a:schemeClr val="accent5"/>
                </a:solidFill>
              </a:rPr>
              <a:t>|</a:t>
            </a:r>
            <a:r>
              <a:rPr lang="en-GB" dirty="0" smtClean="0">
                <a:solidFill>
                  <a:schemeClr val="accent2"/>
                </a:solidFill>
              </a:rPr>
              <a:t>associated morphology</a:t>
            </a:r>
            <a:r>
              <a:rPr lang="en-GB" sz="2400" dirty="0" smtClean="0">
                <a:solidFill>
                  <a:schemeClr val="accent5"/>
                </a:solidFill>
              </a:rPr>
              <a:t>| </a:t>
            </a:r>
            <a:r>
              <a:rPr lang="en-GB" sz="1800" dirty="0" smtClean="0">
                <a:solidFill>
                  <a:srgbClr val="FF0000"/>
                </a:solidFill>
              </a:rPr>
              <a:t>= </a:t>
            </a:r>
            <a:r>
              <a:rPr lang="en-GB" dirty="0" smtClean="0">
                <a:solidFill>
                  <a:srgbClr val="FF0000"/>
                </a:solidFill>
              </a:rPr>
              <a:t>&lt;&lt;</a:t>
            </a:r>
            <a:r>
              <a:rPr lang="en-GB" sz="1800" dirty="0" smtClean="0">
                <a:solidFill>
                  <a:srgbClr val="FF0000"/>
                </a:solidFill>
              </a:rPr>
              <a:t> </a:t>
            </a:r>
            <a:r>
              <a:rPr lang="en-GB" sz="1800" dirty="0" smtClean="0">
                <a:solidFill>
                  <a:schemeClr val="tx1"/>
                </a:solidFill>
              </a:rPr>
              <a:t>79654002 </a:t>
            </a:r>
            <a:r>
              <a:rPr lang="en-GB" sz="2400" dirty="0" smtClean="0">
                <a:solidFill>
                  <a:schemeClr val="accent5"/>
                </a:solidFill>
              </a:rPr>
              <a:t>|</a:t>
            </a:r>
            <a:r>
              <a:rPr lang="en-GB" dirty="0" err="1" smtClean="0">
                <a:solidFill>
                  <a:schemeClr val="accent2"/>
                </a:solidFill>
              </a:rPr>
              <a:t>edema</a:t>
            </a:r>
            <a:r>
              <a:rPr lang="en-GB" sz="2400" dirty="0" smtClean="0">
                <a:solidFill>
                  <a:schemeClr val="accent5"/>
                </a:solidFill>
              </a:rPr>
              <a:t>|</a:t>
            </a:r>
          </a:p>
          <a:p>
            <a:pPr marL="0" indent="0">
              <a:spcBef>
                <a:spcPts val="1200"/>
              </a:spcBef>
              <a:buNone/>
            </a:pPr>
            <a:r>
              <a:rPr lang="en-GB" dirty="0" smtClean="0">
                <a:solidFill>
                  <a:srgbClr val="229BB8"/>
                </a:solidFill>
              </a:rPr>
              <a:t>Valid Expressions:</a:t>
            </a:r>
            <a:endParaRPr lang="en-GB" dirty="0">
              <a:solidFill>
                <a:srgbClr val="229BB8"/>
              </a:solidFill>
            </a:endParaRPr>
          </a:p>
          <a:p>
            <a:pPr marL="129541" indent="0">
              <a:buNone/>
            </a:pPr>
            <a:endParaRPr lang="en-AU" dirty="0"/>
          </a:p>
        </p:txBody>
      </p:sp>
      <p:graphicFrame>
        <p:nvGraphicFramePr>
          <p:cNvPr id="4" name="Table 3"/>
          <p:cNvGraphicFramePr>
            <a:graphicFrameLocks noGrp="1"/>
          </p:cNvGraphicFramePr>
          <p:nvPr>
            <p:extLst>
              <p:ext uri="{D42A27DB-BD31-4B8C-83A1-F6EECF244321}">
                <p14:modId xmlns:p14="http://schemas.microsoft.com/office/powerpoint/2010/main" val="649334750"/>
              </p:ext>
            </p:extLst>
          </p:nvPr>
        </p:nvGraphicFramePr>
        <p:xfrm>
          <a:off x="1843586" y="3421084"/>
          <a:ext cx="5456828" cy="3114040"/>
        </p:xfrm>
        <a:graphic>
          <a:graphicData uri="http://schemas.openxmlformats.org/drawingml/2006/table">
            <a:tbl>
              <a:tblPr firstRow="1" bandRow="1"/>
              <a:tblGrid>
                <a:gridCol w="5456828"/>
              </a:tblGrid>
              <a:tr h="370840">
                <a:tc>
                  <a:txBody>
                    <a:bodyPr/>
                    <a:lstStyle/>
                    <a:p>
                      <a:pPr algn="ctr"/>
                      <a:r>
                        <a:rPr lang="en-AU" sz="1800" b="1" dirty="0" smtClean="0">
                          <a:solidFill>
                            <a:schemeClr val="bg1"/>
                          </a:solidFill>
                        </a:rPr>
                        <a:t>Expression</a:t>
                      </a:r>
                      <a:endParaRPr lang="en-AU" sz="1800" b="1" dirty="0">
                        <a:solidFill>
                          <a:schemeClr val="bg1"/>
                        </a:solidFill>
                      </a:endParaRPr>
                    </a:p>
                  </a:txBody>
                  <a:tcPr anchor="ctr">
                    <a:solidFill>
                      <a:srgbClr val="336699"/>
                    </a:solidFill>
                  </a:tcPr>
                </a:tc>
              </a:tr>
              <a:tr h="370840">
                <a:tc>
                  <a:txBody>
                    <a:bodyPr/>
                    <a:lstStyle/>
                    <a:p>
                      <a:pPr>
                        <a:spcBef>
                          <a:spcPts val="600"/>
                        </a:spcBef>
                        <a:spcAft>
                          <a:spcPts val="0"/>
                        </a:spcAft>
                      </a:pPr>
                      <a:r>
                        <a:rPr lang="en-US" sz="1800" dirty="0" smtClean="0">
                          <a:effectLst/>
                          <a:latin typeface="+mn-lt"/>
                          <a:ea typeface="MS Mincho" panose="02020609040205080304" pitchFamily="49" charset="-128"/>
                          <a:cs typeface="Monaco"/>
                        </a:rPr>
                        <a:t>19829001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disorder of lung</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a:t>
                      </a:r>
                    </a:p>
                    <a:p>
                      <a:pPr>
                        <a:spcBef>
                          <a:spcPts val="0"/>
                        </a:spcBef>
                        <a:spcAft>
                          <a:spcPts val="0"/>
                        </a:spcAft>
                      </a:pPr>
                      <a:r>
                        <a:rPr lang="en-US" sz="1800" dirty="0" smtClean="0">
                          <a:effectLst/>
                          <a:latin typeface="+mn-lt"/>
                          <a:ea typeface="MS Mincho" panose="02020609040205080304" pitchFamily="49" charset="-128"/>
                          <a:cs typeface="Monaco"/>
                        </a:rPr>
                        <a:t>      116676008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associated morphology</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 </a:t>
                      </a:r>
                    </a:p>
                    <a:p>
                      <a:pPr>
                        <a:spcBef>
                          <a:spcPts val="0"/>
                        </a:spcBef>
                        <a:spcAft>
                          <a:spcPts val="600"/>
                        </a:spcAft>
                      </a:pPr>
                      <a:r>
                        <a:rPr lang="en-US" sz="1800" dirty="0" smtClean="0">
                          <a:effectLst/>
                          <a:latin typeface="+mn-lt"/>
                          <a:ea typeface="MS Mincho" panose="02020609040205080304" pitchFamily="49" charset="-128"/>
                          <a:cs typeface="Monaco"/>
                        </a:rPr>
                        <a:t>             =  </a:t>
                      </a:r>
                      <a:r>
                        <a:rPr lang="en-GB" sz="1800" dirty="0" smtClean="0">
                          <a:effectLst/>
                          <a:latin typeface="+mn-lt"/>
                          <a:ea typeface="Times New Roman" panose="02020603050405020304" pitchFamily="18" charset="0"/>
                          <a:cs typeface="Arial" panose="020B0604020202020204" pitchFamily="34" charset="0"/>
                        </a:rPr>
                        <a:t>79654002</a:t>
                      </a:r>
                      <a:r>
                        <a:rPr lang="en-GB" sz="1800" dirty="0" smtClean="0">
                          <a:effectLst/>
                          <a:latin typeface="+mn-lt"/>
                          <a:ea typeface="MS Mincho" panose="02020609040205080304" pitchFamily="49" charset="-128"/>
                          <a:cs typeface="Monaco"/>
                        </a:rPr>
                        <a:t>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edema</a:t>
                      </a:r>
                      <a:r>
                        <a:rPr lang="en-US" sz="1800" dirty="0" smtClean="0">
                          <a:solidFill>
                            <a:srgbClr val="4BACC6"/>
                          </a:solidFill>
                          <a:effectLst/>
                          <a:latin typeface="+mn-lt"/>
                          <a:ea typeface="MS Mincho" panose="02020609040205080304" pitchFamily="49" charset="-128"/>
                          <a:cs typeface="Monaco"/>
                        </a:rPr>
                        <a:t>|</a:t>
                      </a:r>
                      <a:endParaRPr lang="en-AU" sz="2800" dirty="0">
                        <a:effectLst/>
                        <a:latin typeface="+mn-lt"/>
                        <a:ea typeface="Times New Roman" panose="02020603050405020304" pitchFamily="18" charset="0"/>
                        <a:cs typeface="Times New Roman" panose="02020603050405020304" pitchFamily="18" charset="0"/>
                      </a:endParaRPr>
                    </a:p>
                  </a:txBody>
                  <a:tcPr anchor="ctr"/>
                </a:tc>
              </a:tr>
              <a:tr h="370840">
                <a:tc>
                  <a:txBody>
                    <a:bodyPr/>
                    <a:lstStyle/>
                    <a:p>
                      <a:pPr>
                        <a:spcBef>
                          <a:spcPts val="600"/>
                        </a:spcBef>
                        <a:spcAft>
                          <a:spcPts val="0"/>
                        </a:spcAft>
                      </a:pPr>
                      <a:r>
                        <a:rPr lang="en-US" sz="1800" dirty="0" smtClean="0">
                          <a:effectLst/>
                          <a:latin typeface="+mn-lt"/>
                          <a:ea typeface="MS Mincho" panose="02020609040205080304" pitchFamily="49" charset="-128"/>
                          <a:cs typeface="Monaco"/>
                        </a:rPr>
                        <a:t>19829001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disorder of lung</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a:t>
                      </a:r>
                    </a:p>
                    <a:p>
                      <a:pPr>
                        <a:spcBef>
                          <a:spcPts val="0"/>
                        </a:spcBef>
                        <a:spcAft>
                          <a:spcPts val="0"/>
                        </a:spcAft>
                      </a:pPr>
                      <a:r>
                        <a:rPr lang="en-US" sz="1800" dirty="0" smtClean="0">
                          <a:effectLst/>
                          <a:latin typeface="+mn-lt"/>
                          <a:ea typeface="MS Mincho" panose="02020609040205080304" pitchFamily="49" charset="-128"/>
                          <a:cs typeface="Monaco"/>
                        </a:rPr>
                        <a:t>      116676008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associated morphology</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 </a:t>
                      </a:r>
                    </a:p>
                    <a:p>
                      <a:pPr>
                        <a:spcBef>
                          <a:spcPts val="0"/>
                        </a:spcBef>
                        <a:spcAft>
                          <a:spcPts val="600"/>
                        </a:spcAft>
                      </a:pPr>
                      <a:r>
                        <a:rPr lang="en-US" sz="1800" dirty="0" smtClean="0">
                          <a:effectLst/>
                          <a:latin typeface="+mn-lt"/>
                          <a:ea typeface="MS Mincho" panose="02020609040205080304" pitchFamily="49" charset="-128"/>
                          <a:cs typeface="Monaco"/>
                        </a:rPr>
                        <a:t>             =  </a:t>
                      </a:r>
                      <a:r>
                        <a:rPr lang="en-GB" sz="1800" dirty="0" smtClean="0">
                          <a:effectLst/>
                          <a:latin typeface="+mn-lt"/>
                          <a:ea typeface="Times New Roman" panose="02020603050405020304" pitchFamily="18" charset="0"/>
                          <a:cs typeface="Arial" panose="020B0604020202020204" pitchFamily="34" charset="0"/>
                        </a:rPr>
                        <a:t>40829002</a:t>
                      </a:r>
                      <a:r>
                        <a:rPr lang="en-GB" sz="1800" dirty="0" smtClean="0">
                          <a:effectLst/>
                          <a:latin typeface="+mn-lt"/>
                          <a:ea typeface="MS Mincho" panose="02020609040205080304" pitchFamily="49" charset="-128"/>
                          <a:cs typeface="Monaco"/>
                        </a:rPr>
                        <a:t>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acute edema</a:t>
                      </a:r>
                      <a:r>
                        <a:rPr lang="en-US" sz="1800" dirty="0" smtClean="0">
                          <a:solidFill>
                            <a:srgbClr val="4BACC6"/>
                          </a:solidFill>
                          <a:effectLst/>
                          <a:latin typeface="+mn-lt"/>
                          <a:ea typeface="MS Mincho" panose="02020609040205080304" pitchFamily="49" charset="-128"/>
                          <a:cs typeface="Monaco"/>
                        </a:rPr>
                        <a:t>|</a:t>
                      </a:r>
                      <a:endParaRPr lang="en-AU" sz="2800" dirty="0">
                        <a:effectLst/>
                        <a:latin typeface="+mn-lt"/>
                        <a:ea typeface="Times New Roman" panose="02020603050405020304" pitchFamily="18" charset="0"/>
                        <a:cs typeface="Times New Roman" panose="02020603050405020304" pitchFamily="18" charset="0"/>
                      </a:endParaRPr>
                    </a:p>
                  </a:txBody>
                  <a:tcPr anchor="ctr"/>
                </a:tc>
              </a:tr>
              <a:tr h="370840">
                <a:tc>
                  <a:txBody>
                    <a:bodyPr/>
                    <a:lstStyle/>
                    <a:p>
                      <a:pPr>
                        <a:spcBef>
                          <a:spcPts val="600"/>
                        </a:spcBef>
                        <a:spcAft>
                          <a:spcPts val="0"/>
                        </a:spcAft>
                      </a:pPr>
                      <a:r>
                        <a:rPr lang="en-US" sz="1800" dirty="0" smtClean="0">
                          <a:effectLst/>
                          <a:latin typeface="+mn-lt"/>
                          <a:ea typeface="MS Mincho" panose="02020609040205080304" pitchFamily="49" charset="-128"/>
                          <a:cs typeface="Monaco"/>
                        </a:rPr>
                        <a:t>275504005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lung cyst</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 </a:t>
                      </a:r>
                    </a:p>
                    <a:p>
                      <a:pPr>
                        <a:spcBef>
                          <a:spcPts val="0"/>
                        </a:spcBef>
                        <a:spcAft>
                          <a:spcPts val="0"/>
                        </a:spcAft>
                      </a:pPr>
                      <a:r>
                        <a:rPr lang="en-US" sz="1800" dirty="0" smtClean="0">
                          <a:effectLst/>
                          <a:latin typeface="+mn-lt"/>
                          <a:ea typeface="MS Mincho" panose="02020609040205080304" pitchFamily="49" charset="-128"/>
                          <a:cs typeface="Monaco"/>
                        </a:rPr>
                        <a:t>      116676008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associated morphology</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 </a:t>
                      </a:r>
                    </a:p>
                    <a:p>
                      <a:pPr>
                        <a:spcBef>
                          <a:spcPts val="0"/>
                        </a:spcBef>
                        <a:spcAft>
                          <a:spcPts val="600"/>
                        </a:spcAft>
                      </a:pPr>
                      <a:r>
                        <a:rPr lang="en-US" sz="1800" dirty="0" smtClean="0">
                          <a:effectLst/>
                          <a:latin typeface="+mn-lt"/>
                          <a:ea typeface="MS Mincho" panose="02020609040205080304" pitchFamily="49" charset="-128"/>
                          <a:cs typeface="Monaco"/>
                        </a:rPr>
                        <a:t>             = 103619005 </a:t>
                      </a:r>
                      <a:r>
                        <a:rPr lang="en-US" sz="1800" dirty="0" smtClean="0">
                          <a:solidFill>
                            <a:srgbClr val="4BACC6"/>
                          </a:solidFill>
                          <a:effectLst/>
                          <a:latin typeface="+mn-lt"/>
                          <a:ea typeface="MS Mincho" panose="02020609040205080304" pitchFamily="49" charset="-128"/>
                          <a:cs typeface="Monaco"/>
                        </a:rPr>
                        <a:t>|</a:t>
                      </a:r>
                      <a:r>
                        <a:rPr lang="en-US" sz="1800" dirty="0" smtClean="0">
                          <a:effectLst/>
                          <a:latin typeface="+mn-lt"/>
                          <a:ea typeface="MS Mincho" panose="02020609040205080304" pitchFamily="49" charset="-128"/>
                          <a:cs typeface="Monaco"/>
                        </a:rPr>
                        <a:t>inflammatory edema</a:t>
                      </a:r>
                      <a:r>
                        <a:rPr lang="en-US" sz="1800" dirty="0" smtClean="0">
                          <a:solidFill>
                            <a:srgbClr val="4BACC6"/>
                          </a:solidFill>
                          <a:effectLst/>
                          <a:latin typeface="+mn-lt"/>
                          <a:ea typeface="MS Mincho" panose="02020609040205080304" pitchFamily="49" charset="-128"/>
                          <a:cs typeface="Monaco"/>
                        </a:rPr>
                        <a:t>|</a:t>
                      </a:r>
                      <a:endParaRPr lang="en-AU" sz="2800" dirty="0">
                        <a:effectLst/>
                        <a:latin typeface="+mn-lt"/>
                        <a:ea typeface="Times New Roman" panose="02020603050405020304" pitchFamily="18" charset="0"/>
                        <a:cs typeface="Times New Roman" panose="02020603050405020304" pitchFamily="18" charset="0"/>
                      </a:endParaRPr>
                    </a:p>
                  </a:txBody>
                  <a:tcPr anchor="ctr"/>
                </a:tc>
              </a:tr>
            </a:tbl>
          </a:graphicData>
        </a:graphic>
      </p:graphicFrame>
    </p:spTree>
    <p:custDataLst>
      <p:tags r:id="rId1"/>
    </p:custDataLst>
    <p:extLst>
      <p:ext uri="{BB962C8B-B14F-4D97-AF65-F5344CB8AC3E}">
        <p14:creationId xmlns:p14="http://schemas.microsoft.com/office/powerpoint/2010/main" val="1530719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Expression Constraint Language (ECL)</a:t>
            </a:r>
            <a:endParaRPr lang="en-US" dirty="0"/>
          </a:p>
        </p:txBody>
      </p:sp>
      <p:sp>
        <p:nvSpPr>
          <p:cNvPr id="3" name="Content Placeholder 2"/>
          <p:cNvSpPr>
            <a:spLocks noGrp="1"/>
          </p:cNvSpPr>
          <p:nvPr>
            <p:ph idx="1"/>
          </p:nvPr>
        </p:nvSpPr>
        <p:spPr>
          <a:xfrm>
            <a:off x="457199" y="1428736"/>
            <a:ext cx="8686801" cy="5000660"/>
          </a:xfrm>
        </p:spPr>
        <p:txBody>
          <a:bodyPr/>
          <a:lstStyle/>
          <a:p>
            <a:pPr>
              <a:buClr>
                <a:schemeClr val="accent6">
                  <a:lumMod val="20000"/>
                  <a:lumOff val="80000"/>
                </a:schemeClr>
              </a:buClr>
            </a:pPr>
            <a:r>
              <a:rPr lang="en-GB" i="1" dirty="0" smtClean="0">
                <a:solidFill>
                  <a:schemeClr val="accent2">
                    <a:lumMod val="40000"/>
                    <a:lumOff val="60000"/>
                  </a:schemeClr>
                </a:solidFill>
              </a:rPr>
              <a:t>Products with 1 to 3 active ingredients</a:t>
            </a:r>
            <a:endParaRPr lang="en-US" dirty="0" smtClean="0">
              <a:solidFill>
                <a:schemeClr val="accent6">
                  <a:lumMod val="20000"/>
                  <a:lumOff val="80000"/>
                </a:schemeClr>
              </a:solidFill>
            </a:endParaRPr>
          </a:p>
          <a:p>
            <a:pPr marL="712788" lvl="1" indent="0">
              <a:spcBef>
                <a:spcPts val="0"/>
              </a:spcBef>
              <a:spcAft>
                <a:spcPts val="0"/>
              </a:spcAft>
              <a:buNone/>
            </a:pPr>
            <a:r>
              <a:rPr lang="en-AU" sz="2400" dirty="0">
                <a:solidFill>
                  <a:srgbClr val="FF0000"/>
                </a:solidFill>
              </a:rPr>
              <a:t>&lt;</a:t>
            </a:r>
            <a:r>
              <a:rPr lang="en-AU" sz="1800" dirty="0">
                <a:solidFill>
                  <a:srgbClr val="FF0000"/>
                </a:solidFill>
              </a:rPr>
              <a:t> </a:t>
            </a:r>
            <a:r>
              <a:rPr lang="en-GB" sz="1800" dirty="0">
                <a:solidFill>
                  <a:schemeClr val="tx1"/>
                </a:solidFill>
              </a:rPr>
              <a:t>373873005 </a:t>
            </a:r>
            <a:r>
              <a:rPr lang="en-GB" sz="2400" b="1" dirty="0" smtClean="0">
                <a:solidFill>
                  <a:srgbClr val="00B0F0"/>
                </a:solidFill>
              </a:rPr>
              <a:t>|</a:t>
            </a:r>
            <a:r>
              <a:rPr lang="en-GB" dirty="0" smtClean="0">
                <a:solidFill>
                  <a:schemeClr val="accent2"/>
                </a:solidFill>
              </a:rPr>
              <a:t>Pharmaceutical </a:t>
            </a:r>
            <a:r>
              <a:rPr lang="en-GB" dirty="0">
                <a:solidFill>
                  <a:schemeClr val="accent2"/>
                </a:solidFill>
              </a:rPr>
              <a:t>/ biologic </a:t>
            </a:r>
            <a:r>
              <a:rPr lang="en-GB" dirty="0" smtClean="0">
                <a:solidFill>
                  <a:schemeClr val="accent2"/>
                </a:solidFill>
              </a:rPr>
              <a:t>product</a:t>
            </a:r>
            <a:r>
              <a:rPr lang="en-GB" sz="2400" b="1" dirty="0" smtClean="0">
                <a:solidFill>
                  <a:srgbClr val="00B0F0"/>
                </a:solidFill>
              </a:rPr>
              <a:t>| </a:t>
            </a:r>
            <a:r>
              <a:rPr lang="en-AU" sz="2400" dirty="0" smtClean="0">
                <a:solidFill>
                  <a:srgbClr val="FF0000"/>
                </a:solidFill>
              </a:rPr>
              <a:t>: </a:t>
            </a:r>
            <a:endParaRPr lang="en-AU" sz="2400" dirty="0">
              <a:solidFill>
                <a:srgbClr val="FF0000"/>
              </a:solidFill>
            </a:endParaRPr>
          </a:p>
          <a:p>
            <a:pPr marL="1797050" lvl="1" indent="0">
              <a:spcBef>
                <a:spcPts val="0"/>
              </a:spcBef>
              <a:spcAft>
                <a:spcPts val="0"/>
              </a:spcAft>
              <a:buNone/>
            </a:pPr>
            <a:r>
              <a:rPr lang="en-AU" dirty="0">
                <a:solidFill>
                  <a:srgbClr val="FF0000"/>
                </a:solidFill>
              </a:rPr>
              <a:t>[1..3]</a:t>
            </a:r>
            <a:r>
              <a:rPr lang="en-AU" sz="1800" dirty="0">
                <a:solidFill>
                  <a:srgbClr val="FF0000"/>
                </a:solidFill>
              </a:rPr>
              <a:t> </a:t>
            </a:r>
            <a:r>
              <a:rPr lang="en-GB" sz="1800" dirty="0">
                <a:solidFill>
                  <a:schemeClr val="tx1"/>
                </a:solidFill>
              </a:rPr>
              <a:t>127489000 </a:t>
            </a:r>
            <a:r>
              <a:rPr lang="en-GB" sz="2400" b="1" dirty="0" smtClean="0">
                <a:solidFill>
                  <a:srgbClr val="00B0F0"/>
                </a:solidFill>
              </a:rPr>
              <a:t>|</a:t>
            </a:r>
            <a:r>
              <a:rPr lang="en-GB" dirty="0" smtClean="0">
                <a:solidFill>
                  <a:schemeClr val="accent2"/>
                </a:solidFill>
              </a:rPr>
              <a:t>Has </a:t>
            </a:r>
            <a:r>
              <a:rPr lang="en-GB" dirty="0">
                <a:solidFill>
                  <a:schemeClr val="accent2"/>
                </a:solidFill>
              </a:rPr>
              <a:t>active </a:t>
            </a:r>
            <a:r>
              <a:rPr lang="en-GB" dirty="0" smtClean="0">
                <a:solidFill>
                  <a:schemeClr val="accent2"/>
                </a:solidFill>
              </a:rPr>
              <a:t>ingredient</a:t>
            </a:r>
            <a:r>
              <a:rPr lang="en-GB" sz="2400" b="1" dirty="0" smtClean="0">
                <a:solidFill>
                  <a:srgbClr val="00B0F0"/>
                </a:solidFill>
              </a:rPr>
              <a:t>|</a:t>
            </a:r>
            <a:r>
              <a:rPr lang="en-GB" sz="2400" dirty="0" smtClean="0">
                <a:solidFill>
                  <a:schemeClr val="accent5"/>
                </a:solidFill>
              </a:rPr>
              <a:t> </a:t>
            </a:r>
            <a:endParaRPr lang="en-GB" sz="2400" dirty="0">
              <a:solidFill>
                <a:schemeClr val="accent5"/>
              </a:solidFill>
            </a:endParaRPr>
          </a:p>
          <a:p>
            <a:pPr marL="2514600" lvl="1" indent="0">
              <a:spcBef>
                <a:spcPts val="0"/>
              </a:spcBef>
              <a:spcAft>
                <a:spcPts val="0"/>
              </a:spcAft>
              <a:buNone/>
            </a:pPr>
            <a:r>
              <a:rPr lang="en-AU" dirty="0" smtClean="0">
                <a:solidFill>
                  <a:srgbClr val="FF0000"/>
                </a:solidFill>
              </a:rPr>
              <a:t>= </a:t>
            </a:r>
            <a:r>
              <a:rPr lang="en-AU" sz="2400" dirty="0" smtClean="0">
                <a:solidFill>
                  <a:srgbClr val="FF0000"/>
                </a:solidFill>
              </a:rPr>
              <a:t>&lt; </a:t>
            </a:r>
            <a:r>
              <a:rPr lang="en-GB" sz="1800" dirty="0" smtClean="0">
                <a:solidFill>
                  <a:schemeClr val="tx1"/>
                </a:solidFill>
              </a:rPr>
              <a:t>105590001</a:t>
            </a:r>
            <a:r>
              <a:rPr lang="en-AU" sz="1800" dirty="0" smtClean="0">
                <a:solidFill>
                  <a:schemeClr val="tx1"/>
                </a:solidFill>
              </a:rPr>
              <a:t> </a:t>
            </a:r>
            <a:r>
              <a:rPr lang="en-GB" sz="2400" b="1" dirty="0" smtClean="0">
                <a:solidFill>
                  <a:srgbClr val="00B0F0"/>
                </a:solidFill>
              </a:rPr>
              <a:t>|</a:t>
            </a:r>
            <a:r>
              <a:rPr lang="en-GB" dirty="0" smtClean="0">
                <a:solidFill>
                  <a:schemeClr val="accent2"/>
                </a:solidFill>
              </a:rPr>
              <a:t>Substance</a:t>
            </a:r>
            <a:r>
              <a:rPr lang="en-GB" sz="2400" b="1" dirty="0" smtClean="0">
                <a:solidFill>
                  <a:srgbClr val="00B0F0"/>
                </a:solidFill>
              </a:rPr>
              <a:t>|</a:t>
            </a:r>
            <a:endParaRPr lang="en-GB" sz="2400" dirty="0" smtClean="0">
              <a:solidFill>
                <a:schemeClr val="accent5"/>
              </a:solidFill>
            </a:endParaRPr>
          </a:p>
          <a:p>
            <a:pPr>
              <a:buClr>
                <a:schemeClr val="accent6">
                  <a:lumMod val="20000"/>
                  <a:lumOff val="80000"/>
                </a:schemeClr>
              </a:buClr>
            </a:pPr>
            <a:r>
              <a:rPr lang="en-GB" i="1" dirty="0" smtClean="0">
                <a:solidFill>
                  <a:schemeClr val="accent2">
                    <a:lumMod val="40000"/>
                    <a:lumOff val="60000"/>
                  </a:schemeClr>
                </a:solidFill>
              </a:rPr>
              <a:t>Findings with a morphology of ulcer or </a:t>
            </a:r>
            <a:r>
              <a:rPr lang="en-GB" i="1" dirty="0" err="1" smtClean="0">
                <a:solidFill>
                  <a:schemeClr val="accent2">
                    <a:lumMod val="40000"/>
                    <a:lumOff val="60000"/>
                  </a:schemeClr>
                </a:solidFill>
              </a:rPr>
              <a:t>hemorrhage</a:t>
            </a:r>
            <a:endParaRPr lang="en-GB" i="1" dirty="0" smtClean="0">
              <a:solidFill>
                <a:schemeClr val="accent2">
                  <a:lumMod val="40000"/>
                  <a:lumOff val="60000"/>
                </a:schemeClr>
              </a:solidFill>
            </a:endParaRPr>
          </a:p>
          <a:p>
            <a:pPr marL="712788" lvl="1" indent="0">
              <a:spcBef>
                <a:spcPts val="0"/>
              </a:spcBef>
              <a:spcAft>
                <a:spcPts val="0"/>
              </a:spcAft>
              <a:buNone/>
            </a:pPr>
            <a:r>
              <a:rPr lang="en-AU" sz="2400" dirty="0">
                <a:solidFill>
                  <a:srgbClr val="FF0000"/>
                </a:solidFill>
              </a:rPr>
              <a:t>&lt;</a:t>
            </a:r>
            <a:r>
              <a:rPr lang="en-AU" sz="1800" dirty="0">
                <a:solidFill>
                  <a:srgbClr val="FF0000"/>
                </a:solidFill>
              </a:rPr>
              <a:t> </a:t>
            </a:r>
            <a:r>
              <a:rPr lang="en-GB" sz="1800" dirty="0">
                <a:solidFill>
                  <a:schemeClr val="tx1"/>
                </a:solidFill>
              </a:rPr>
              <a:t>404684003 </a:t>
            </a:r>
            <a:r>
              <a:rPr lang="en-GB" sz="2400" b="1" dirty="0" smtClean="0">
                <a:solidFill>
                  <a:srgbClr val="00B0F0"/>
                </a:solidFill>
              </a:rPr>
              <a:t>|</a:t>
            </a:r>
            <a:r>
              <a:rPr lang="en-GB" dirty="0" smtClean="0">
                <a:solidFill>
                  <a:schemeClr val="accent2"/>
                </a:solidFill>
              </a:rPr>
              <a:t>Clinical finding</a:t>
            </a:r>
            <a:r>
              <a:rPr lang="en-GB" sz="2400" b="1" dirty="0" smtClean="0">
                <a:solidFill>
                  <a:srgbClr val="00B0F0"/>
                </a:solidFill>
              </a:rPr>
              <a:t>|</a:t>
            </a:r>
            <a:r>
              <a:rPr lang="en-AU" sz="2400" dirty="0" smtClean="0">
                <a:solidFill>
                  <a:srgbClr val="FF0000"/>
                </a:solidFill>
              </a:rPr>
              <a:t>: </a:t>
            </a:r>
            <a:r>
              <a:rPr lang="en-GB" sz="1800" dirty="0">
                <a:solidFill>
                  <a:schemeClr val="tx1"/>
                </a:solidFill>
              </a:rPr>
              <a:t>116676008 </a:t>
            </a:r>
            <a:r>
              <a:rPr lang="en-GB" sz="2400" b="1" dirty="0" smtClean="0">
                <a:solidFill>
                  <a:srgbClr val="00B0F0"/>
                </a:solidFill>
              </a:rPr>
              <a:t>|</a:t>
            </a:r>
            <a:r>
              <a:rPr lang="en-GB" dirty="0" smtClean="0">
                <a:solidFill>
                  <a:schemeClr val="accent2"/>
                </a:solidFill>
              </a:rPr>
              <a:t>Associated morphology</a:t>
            </a:r>
            <a:r>
              <a:rPr lang="en-GB" sz="2400" b="1" dirty="0" smtClean="0">
                <a:solidFill>
                  <a:srgbClr val="00B0F0"/>
                </a:solidFill>
              </a:rPr>
              <a:t>|</a:t>
            </a:r>
            <a:r>
              <a:rPr lang="en-GB" sz="2400" dirty="0" smtClean="0">
                <a:solidFill>
                  <a:schemeClr val="accent5"/>
                </a:solidFill>
              </a:rPr>
              <a:t> </a:t>
            </a:r>
            <a:r>
              <a:rPr lang="en-AU" dirty="0">
                <a:solidFill>
                  <a:srgbClr val="FF0000"/>
                </a:solidFill>
              </a:rPr>
              <a:t>=</a:t>
            </a:r>
            <a:r>
              <a:rPr lang="en-AU" sz="2400" dirty="0">
                <a:solidFill>
                  <a:srgbClr val="FF0000"/>
                </a:solidFill>
              </a:rPr>
              <a:t> </a:t>
            </a:r>
          </a:p>
          <a:p>
            <a:pPr marL="990600" lvl="1" indent="0">
              <a:spcBef>
                <a:spcPts val="0"/>
              </a:spcBef>
              <a:spcAft>
                <a:spcPts val="0"/>
              </a:spcAft>
              <a:buNone/>
            </a:pPr>
            <a:r>
              <a:rPr lang="en-AU" sz="2400" dirty="0" smtClean="0">
                <a:solidFill>
                  <a:srgbClr val="FF0000"/>
                </a:solidFill>
              </a:rPr>
              <a:t>(&lt;&lt; </a:t>
            </a:r>
            <a:r>
              <a:rPr lang="en-GB" sz="1800" dirty="0" smtClean="0">
                <a:solidFill>
                  <a:schemeClr val="tx1"/>
                </a:solidFill>
              </a:rPr>
              <a:t>56208002 </a:t>
            </a:r>
            <a:r>
              <a:rPr lang="en-GB" sz="2400" b="1" dirty="0" smtClean="0">
                <a:solidFill>
                  <a:srgbClr val="00B0F0"/>
                </a:solidFill>
              </a:rPr>
              <a:t>|</a:t>
            </a:r>
            <a:r>
              <a:rPr lang="en-GB" dirty="0" smtClean="0">
                <a:solidFill>
                  <a:schemeClr val="accent2"/>
                </a:solidFill>
              </a:rPr>
              <a:t>Ulcer</a:t>
            </a:r>
            <a:r>
              <a:rPr lang="en-GB" sz="2400" b="1" dirty="0" smtClean="0">
                <a:solidFill>
                  <a:srgbClr val="00B0F0"/>
                </a:solidFill>
              </a:rPr>
              <a:t>|</a:t>
            </a:r>
            <a:r>
              <a:rPr lang="en-GB" dirty="0" smtClean="0">
                <a:solidFill>
                  <a:schemeClr val="accent5"/>
                </a:solidFill>
              </a:rPr>
              <a:t> </a:t>
            </a:r>
            <a:r>
              <a:rPr lang="en-AU" dirty="0" smtClean="0">
                <a:solidFill>
                  <a:srgbClr val="FF0000"/>
                </a:solidFill>
              </a:rPr>
              <a:t>OR </a:t>
            </a:r>
            <a:r>
              <a:rPr lang="en-AU" sz="2400" dirty="0" smtClean="0">
                <a:solidFill>
                  <a:srgbClr val="FF0000"/>
                </a:solidFill>
              </a:rPr>
              <a:t>&lt;&lt; </a:t>
            </a:r>
            <a:r>
              <a:rPr lang="en-GB" sz="1800" dirty="0" smtClean="0">
                <a:solidFill>
                  <a:schemeClr val="tx1"/>
                </a:solidFill>
              </a:rPr>
              <a:t>50960005 </a:t>
            </a:r>
            <a:r>
              <a:rPr lang="en-GB" sz="2400" b="1" dirty="0" smtClean="0">
                <a:solidFill>
                  <a:srgbClr val="00B0F0"/>
                </a:solidFill>
              </a:rPr>
              <a:t>|</a:t>
            </a:r>
            <a:r>
              <a:rPr lang="en-GB" dirty="0" err="1" smtClean="0">
                <a:solidFill>
                  <a:schemeClr val="accent2"/>
                </a:solidFill>
              </a:rPr>
              <a:t>Hemorrhage</a:t>
            </a:r>
            <a:r>
              <a:rPr lang="en-GB" sz="2400" b="1" dirty="0" smtClean="0">
                <a:solidFill>
                  <a:srgbClr val="00B0F0"/>
                </a:solidFill>
              </a:rPr>
              <a:t>|</a:t>
            </a:r>
            <a:r>
              <a:rPr lang="en-AU" sz="2400" dirty="0" smtClean="0">
                <a:solidFill>
                  <a:srgbClr val="FF0000"/>
                </a:solidFill>
              </a:rPr>
              <a:t>)</a:t>
            </a:r>
            <a:endParaRPr lang="en-GB" i="1" dirty="0" smtClean="0">
              <a:solidFill>
                <a:schemeClr val="accent2">
                  <a:lumMod val="40000"/>
                  <a:lumOff val="60000"/>
                </a:schemeClr>
              </a:solidFill>
            </a:endParaRPr>
          </a:p>
          <a:p>
            <a:pPr>
              <a:buClr>
                <a:schemeClr val="accent6">
                  <a:lumMod val="20000"/>
                  <a:lumOff val="80000"/>
                </a:schemeClr>
              </a:buClr>
            </a:pPr>
            <a:r>
              <a:rPr lang="en-GB" i="1" dirty="0" smtClean="0">
                <a:solidFill>
                  <a:schemeClr val="accent2">
                    <a:lumMod val="40000"/>
                    <a:lumOff val="60000"/>
                  </a:schemeClr>
                </a:solidFill>
              </a:rPr>
              <a:t>Lung disorders that are not in the cardiology </a:t>
            </a:r>
            <a:r>
              <a:rPr lang="en-GB" i="1" dirty="0" err="1" smtClean="0">
                <a:solidFill>
                  <a:schemeClr val="accent2">
                    <a:lumMod val="40000"/>
                    <a:lumOff val="60000"/>
                  </a:schemeClr>
                </a:solidFill>
              </a:rPr>
              <a:t>refset</a:t>
            </a:r>
            <a:endParaRPr lang="en-GB" i="1" dirty="0" smtClean="0">
              <a:solidFill>
                <a:schemeClr val="accent2">
                  <a:lumMod val="40000"/>
                  <a:lumOff val="60000"/>
                </a:schemeClr>
              </a:solidFill>
            </a:endParaRPr>
          </a:p>
          <a:p>
            <a:pPr marL="712788" lvl="1" indent="0">
              <a:spcBef>
                <a:spcPts val="0"/>
              </a:spcBef>
              <a:spcAft>
                <a:spcPts val="0"/>
              </a:spcAft>
              <a:buNone/>
            </a:pPr>
            <a:r>
              <a:rPr lang="en-AU" sz="2400" dirty="0">
                <a:solidFill>
                  <a:srgbClr val="FF0000"/>
                </a:solidFill>
              </a:rPr>
              <a:t>&lt;</a:t>
            </a:r>
            <a:r>
              <a:rPr lang="en-AU" sz="1800" dirty="0">
                <a:solidFill>
                  <a:srgbClr val="FF0000"/>
                </a:solidFill>
              </a:rPr>
              <a:t> </a:t>
            </a:r>
            <a:r>
              <a:rPr lang="en-GB" sz="1800" dirty="0">
                <a:solidFill>
                  <a:schemeClr val="tx1"/>
                </a:solidFill>
              </a:rPr>
              <a:t>19829001 </a:t>
            </a:r>
            <a:r>
              <a:rPr lang="en-GB" sz="2400" b="1" dirty="0" smtClean="0">
                <a:solidFill>
                  <a:srgbClr val="00B0F0"/>
                </a:solidFill>
              </a:rPr>
              <a:t>|</a:t>
            </a:r>
            <a:r>
              <a:rPr lang="en-GB" dirty="0" smtClean="0">
                <a:solidFill>
                  <a:schemeClr val="accent2"/>
                </a:solidFill>
              </a:rPr>
              <a:t>Disorder </a:t>
            </a:r>
            <a:r>
              <a:rPr lang="en-GB" dirty="0">
                <a:solidFill>
                  <a:schemeClr val="accent2"/>
                </a:solidFill>
              </a:rPr>
              <a:t>of </a:t>
            </a:r>
            <a:r>
              <a:rPr lang="en-GB" dirty="0" smtClean="0">
                <a:solidFill>
                  <a:schemeClr val="accent2"/>
                </a:solidFill>
              </a:rPr>
              <a:t>lung</a:t>
            </a:r>
            <a:r>
              <a:rPr lang="en-GB" sz="2400" b="1" dirty="0" smtClean="0">
                <a:solidFill>
                  <a:srgbClr val="00B0F0"/>
                </a:solidFill>
              </a:rPr>
              <a:t>|</a:t>
            </a:r>
            <a:r>
              <a:rPr lang="en-AU" dirty="0" smtClean="0">
                <a:solidFill>
                  <a:srgbClr val="FF0000"/>
                </a:solidFill>
              </a:rPr>
              <a:t> </a:t>
            </a:r>
            <a:r>
              <a:rPr lang="en-AU" dirty="0">
                <a:solidFill>
                  <a:srgbClr val="FF0000"/>
                </a:solidFill>
              </a:rPr>
              <a:t>MINUS </a:t>
            </a:r>
          </a:p>
          <a:p>
            <a:pPr marL="1790700" lvl="1" indent="0">
              <a:spcBef>
                <a:spcPts val="0"/>
              </a:spcBef>
              <a:spcAft>
                <a:spcPts val="0"/>
              </a:spcAft>
              <a:buNone/>
            </a:pPr>
            <a:r>
              <a:rPr lang="en-AU" dirty="0">
                <a:solidFill>
                  <a:srgbClr val="FF0000"/>
                </a:solidFill>
              </a:rPr>
              <a:t>^</a:t>
            </a:r>
            <a:r>
              <a:rPr lang="en-AU" sz="2400" dirty="0">
                <a:solidFill>
                  <a:srgbClr val="FF0000"/>
                </a:solidFill>
              </a:rPr>
              <a:t> </a:t>
            </a:r>
            <a:r>
              <a:rPr lang="en-GB" sz="1800" dirty="0">
                <a:solidFill>
                  <a:schemeClr val="tx1"/>
                </a:solidFill>
              </a:rPr>
              <a:t>152725851000154106 </a:t>
            </a:r>
            <a:r>
              <a:rPr lang="en-GB" sz="2400" b="1" dirty="0" smtClean="0">
                <a:solidFill>
                  <a:srgbClr val="00B0F0"/>
                </a:solidFill>
              </a:rPr>
              <a:t>|</a:t>
            </a:r>
            <a:r>
              <a:rPr lang="en-GB" dirty="0" smtClean="0">
                <a:solidFill>
                  <a:schemeClr val="accent2"/>
                </a:solidFill>
              </a:rPr>
              <a:t>Cardiology </a:t>
            </a:r>
            <a:r>
              <a:rPr lang="en-GB" dirty="0">
                <a:solidFill>
                  <a:schemeClr val="accent2"/>
                </a:solidFill>
              </a:rPr>
              <a:t>reference </a:t>
            </a:r>
            <a:r>
              <a:rPr lang="en-GB" dirty="0" smtClean="0">
                <a:solidFill>
                  <a:schemeClr val="accent2"/>
                </a:solidFill>
              </a:rPr>
              <a:t>set</a:t>
            </a:r>
            <a:r>
              <a:rPr lang="en-GB" sz="2400" b="1" dirty="0" smtClean="0">
                <a:solidFill>
                  <a:srgbClr val="00B0F0"/>
                </a:solidFill>
              </a:rPr>
              <a:t>|</a:t>
            </a:r>
            <a:endParaRPr lang="en-US" dirty="0">
              <a:solidFill>
                <a:schemeClr val="accent6">
                  <a:lumMod val="20000"/>
                  <a:lumOff val="80000"/>
                </a:schemeClr>
              </a:solidFill>
            </a:endParaRPr>
          </a:p>
          <a:p>
            <a:pPr>
              <a:buClr>
                <a:schemeClr val="accent6">
                  <a:lumMod val="20000"/>
                  <a:lumOff val="80000"/>
                </a:schemeClr>
              </a:buClr>
            </a:pPr>
            <a:endParaRPr lang="en-US" dirty="0"/>
          </a:p>
        </p:txBody>
      </p:sp>
    </p:spTree>
    <p:extLst>
      <p:ext uri="{BB962C8B-B14F-4D97-AF65-F5344CB8AC3E}">
        <p14:creationId xmlns:p14="http://schemas.microsoft.com/office/powerpoint/2010/main" val="151030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Expression Constraint Language (ECL)</a:t>
            </a:r>
            <a:endParaRPr lang="en-US" dirty="0"/>
          </a:p>
        </p:txBody>
      </p:sp>
      <p:sp>
        <p:nvSpPr>
          <p:cNvPr id="3" name="Content Placeholder 2"/>
          <p:cNvSpPr>
            <a:spLocks noGrp="1"/>
          </p:cNvSpPr>
          <p:nvPr>
            <p:ph idx="1"/>
          </p:nvPr>
        </p:nvSpPr>
        <p:spPr/>
        <p:txBody>
          <a:bodyPr/>
          <a:lstStyle/>
          <a:p>
            <a:r>
              <a:rPr lang="en-US" dirty="0" smtClean="0"/>
              <a:t>Features added between ECL v1.0 and v1.2</a:t>
            </a:r>
          </a:p>
          <a:p>
            <a:pPr lvl="1"/>
            <a:r>
              <a:rPr lang="en-US" i="1" dirty="0" err="1" smtClean="0"/>
              <a:t>childOf</a:t>
            </a:r>
            <a:r>
              <a:rPr lang="en-US" dirty="0" smtClean="0"/>
              <a:t> and </a:t>
            </a:r>
            <a:r>
              <a:rPr lang="en-US" i="1" dirty="0" err="1" smtClean="0"/>
              <a:t>parentOf</a:t>
            </a:r>
            <a:r>
              <a:rPr lang="en-US" dirty="0" smtClean="0"/>
              <a:t> to select immediate children/parents</a:t>
            </a:r>
          </a:p>
          <a:p>
            <a:pPr lvl="1"/>
            <a:r>
              <a:rPr lang="en-US" i="1" dirty="0" err="1" smtClean="0"/>
              <a:t>dotNotation</a:t>
            </a:r>
            <a:r>
              <a:rPr lang="en-US" dirty="0" smtClean="0"/>
              <a:t> to refer to the attribute value of a concept/expression</a:t>
            </a:r>
          </a:p>
          <a:p>
            <a:pPr lvl="1"/>
            <a:r>
              <a:rPr lang="en-US" i="1" dirty="0" err="1" smtClean="0"/>
              <a:t>constraintOperator</a:t>
            </a:r>
            <a:r>
              <a:rPr lang="en-US" dirty="0" smtClean="0"/>
              <a:t> can apply to nested expression constraint</a:t>
            </a:r>
          </a:p>
          <a:p>
            <a:pPr lvl="1"/>
            <a:r>
              <a:rPr lang="en-US" i="1" dirty="0" err="1" smtClean="0"/>
              <a:t>memberOf</a:t>
            </a:r>
            <a:r>
              <a:rPr lang="en-US" dirty="0" smtClean="0"/>
              <a:t> can apply to nested expression constraint</a:t>
            </a:r>
            <a:endParaRPr lang="en-US" i="1" dirty="0" smtClean="0"/>
          </a:p>
          <a:p>
            <a:pPr lvl="1"/>
            <a:r>
              <a:rPr lang="en-US" i="1" dirty="0" smtClean="0"/>
              <a:t>comments</a:t>
            </a:r>
            <a:r>
              <a:rPr lang="en-US" dirty="0" smtClean="0"/>
              <a:t> within an expression constraint</a:t>
            </a:r>
          </a:p>
          <a:p>
            <a:pPr lvl="1"/>
            <a:r>
              <a:rPr lang="en-US" dirty="0" smtClean="0"/>
              <a:t>Optional brackets around subexpressions</a:t>
            </a:r>
          </a:p>
          <a:p>
            <a:r>
              <a:rPr lang="en-US" dirty="0" smtClean="0"/>
              <a:t>Examples</a:t>
            </a:r>
          </a:p>
          <a:p>
            <a:pPr marL="801688" lvl="1" indent="0">
              <a:buNone/>
            </a:pPr>
            <a:r>
              <a:rPr lang="en-GB" dirty="0" smtClean="0">
                <a:solidFill>
                  <a:srgbClr val="FF0000"/>
                </a:solidFill>
              </a:rPr>
              <a:t>&lt;!</a:t>
            </a:r>
            <a:r>
              <a:rPr lang="en-GB" sz="1600" dirty="0" smtClean="0">
                <a:solidFill>
                  <a:srgbClr val="FF0000"/>
                </a:solidFill>
              </a:rPr>
              <a:t> </a:t>
            </a:r>
            <a:r>
              <a:rPr lang="en-GB" sz="1800" dirty="0" smtClean="0">
                <a:solidFill>
                  <a:schemeClr val="tx1"/>
                </a:solidFill>
              </a:rPr>
              <a:t>404684003</a:t>
            </a:r>
            <a:r>
              <a:rPr lang="en-GB" sz="1600" dirty="0" smtClean="0">
                <a:solidFill>
                  <a:schemeClr val="tx1"/>
                </a:solidFill>
              </a:rPr>
              <a:t> </a:t>
            </a:r>
            <a:r>
              <a:rPr lang="en-GB" b="1" dirty="0" smtClean="0">
                <a:solidFill>
                  <a:srgbClr val="00B0F0"/>
                </a:solidFill>
              </a:rPr>
              <a:t>|</a:t>
            </a:r>
            <a:r>
              <a:rPr lang="en-GB" dirty="0" smtClean="0">
                <a:solidFill>
                  <a:schemeClr val="accent2"/>
                </a:solidFill>
              </a:rPr>
              <a:t>Clinical finding</a:t>
            </a:r>
            <a:r>
              <a:rPr lang="en-GB" b="1" dirty="0" smtClean="0">
                <a:solidFill>
                  <a:srgbClr val="00B0F0"/>
                </a:solidFill>
              </a:rPr>
              <a:t>|</a:t>
            </a:r>
            <a:endParaRPr lang="en-GB" dirty="0" smtClean="0">
              <a:solidFill>
                <a:srgbClr val="FF0000"/>
              </a:solidFill>
            </a:endParaRPr>
          </a:p>
          <a:p>
            <a:pPr marL="801688" lvl="1" indent="0">
              <a:buNone/>
            </a:pPr>
            <a:r>
              <a:rPr lang="en-GB" dirty="0" smtClean="0">
                <a:solidFill>
                  <a:srgbClr val="FF0000"/>
                </a:solidFill>
              </a:rPr>
              <a:t>&lt;</a:t>
            </a:r>
            <a:r>
              <a:rPr lang="en-GB" sz="1800" dirty="0" smtClean="0">
                <a:solidFill>
                  <a:srgbClr val="FF0000"/>
                </a:solidFill>
              </a:rPr>
              <a:t> </a:t>
            </a:r>
            <a:r>
              <a:rPr lang="en-GB" sz="1800" dirty="0" smtClean="0">
                <a:solidFill>
                  <a:schemeClr val="tx1"/>
                </a:solidFill>
              </a:rPr>
              <a:t>125605004 </a:t>
            </a:r>
            <a:r>
              <a:rPr lang="en-GB" sz="2400" b="1" dirty="0" smtClean="0">
                <a:solidFill>
                  <a:srgbClr val="00B0F0"/>
                </a:solidFill>
              </a:rPr>
              <a:t>|</a:t>
            </a:r>
            <a:r>
              <a:rPr lang="en-GB" dirty="0" smtClean="0">
                <a:solidFill>
                  <a:schemeClr val="accent2"/>
                </a:solidFill>
              </a:rPr>
              <a:t>Fracture of bone</a:t>
            </a:r>
            <a:r>
              <a:rPr lang="en-GB" sz="2400" b="1" dirty="0" smtClean="0">
                <a:solidFill>
                  <a:srgbClr val="00B0F0"/>
                </a:solidFill>
              </a:rPr>
              <a:t>|</a:t>
            </a:r>
            <a:r>
              <a:rPr lang="en-GB" sz="2400" dirty="0" smtClean="0">
                <a:solidFill>
                  <a:srgbClr val="FF0000"/>
                </a:solidFill>
              </a:rPr>
              <a:t>.</a:t>
            </a:r>
            <a:r>
              <a:rPr lang="en-GB" sz="1800" dirty="0" smtClean="0">
                <a:solidFill>
                  <a:schemeClr val="tx1"/>
                </a:solidFill>
              </a:rPr>
              <a:t>363698007</a:t>
            </a:r>
            <a:r>
              <a:rPr lang="en-GB" sz="1400" dirty="0" smtClean="0">
                <a:solidFill>
                  <a:schemeClr val="tx1"/>
                </a:solidFill>
              </a:rPr>
              <a:t> </a:t>
            </a:r>
            <a:r>
              <a:rPr lang="en-GB" sz="2400" b="1" dirty="0" smtClean="0">
                <a:solidFill>
                  <a:srgbClr val="00B0F0"/>
                </a:solidFill>
              </a:rPr>
              <a:t>|</a:t>
            </a:r>
            <a:r>
              <a:rPr lang="en-GB" dirty="0" smtClean="0">
                <a:solidFill>
                  <a:schemeClr val="accent2"/>
                </a:solidFill>
              </a:rPr>
              <a:t>Finding site</a:t>
            </a:r>
            <a:r>
              <a:rPr lang="en-GB" sz="2400" b="1" dirty="0" smtClean="0">
                <a:solidFill>
                  <a:srgbClr val="00B0F0"/>
                </a:solidFill>
              </a:rPr>
              <a:t>|</a:t>
            </a:r>
          </a:p>
          <a:p>
            <a:pPr marL="801688" lvl="1" indent="0">
              <a:buNone/>
            </a:pPr>
            <a:r>
              <a:rPr lang="en-GB" dirty="0" smtClean="0">
                <a:solidFill>
                  <a:srgbClr val="FF0000"/>
                </a:solidFill>
              </a:rPr>
              <a:t>^ (</a:t>
            </a:r>
            <a:r>
              <a:rPr lang="en-GB" sz="1800" dirty="0" smtClean="0">
                <a:solidFill>
                  <a:srgbClr val="FF0000"/>
                </a:solidFill>
              </a:rPr>
              <a:t> &lt; </a:t>
            </a:r>
            <a:r>
              <a:rPr lang="en-GB" sz="1800" dirty="0" smtClean="0">
                <a:solidFill>
                  <a:schemeClr val="tx1"/>
                </a:solidFill>
              </a:rPr>
              <a:t>450973005 </a:t>
            </a:r>
            <a:r>
              <a:rPr lang="en-GB" sz="2400" b="1" dirty="0" smtClean="0">
                <a:solidFill>
                  <a:srgbClr val="00B0F0"/>
                </a:solidFill>
              </a:rPr>
              <a:t>|</a:t>
            </a:r>
            <a:r>
              <a:rPr lang="en-GB" dirty="0" smtClean="0">
                <a:solidFill>
                  <a:schemeClr val="accent2"/>
                </a:solidFill>
              </a:rPr>
              <a:t>GP/FP health issue reference</a:t>
            </a:r>
            <a:r>
              <a:rPr lang="en-GB" sz="2400" b="1" dirty="0" smtClean="0">
                <a:solidFill>
                  <a:srgbClr val="00B0F0"/>
                </a:solidFill>
              </a:rPr>
              <a:t>| </a:t>
            </a:r>
            <a:r>
              <a:rPr lang="en-GB" sz="2400" dirty="0" smtClean="0">
                <a:solidFill>
                  <a:srgbClr val="FF0000"/>
                </a:solidFill>
              </a:rPr>
              <a:t>)</a:t>
            </a:r>
            <a:endParaRPr lang="en-GB" sz="2400" b="1" dirty="0">
              <a:solidFill>
                <a:srgbClr val="00B0F0"/>
              </a:solidFill>
            </a:endParaRPr>
          </a:p>
          <a:p>
            <a:pPr marL="801688" lvl="1" indent="0">
              <a:buNone/>
            </a:pPr>
            <a:r>
              <a:rPr lang="en-GB" dirty="0" smtClean="0">
                <a:solidFill>
                  <a:srgbClr val="FF0000"/>
                </a:solidFill>
              </a:rPr>
              <a:t>/* Disorders of lung with </a:t>
            </a:r>
            <a:r>
              <a:rPr lang="en-GB" dirty="0" err="1" smtClean="0">
                <a:solidFill>
                  <a:srgbClr val="FF0000"/>
                </a:solidFill>
              </a:rPr>
              <a:t>edema</a:t>
            </a:r>
            <a:r>
              <a:rPr lang="en-GB" dirty="0" smtClean="0">
                <a:solidFill>
                  <a:srgbClr val="FF0000"/>
                </a:solidFill>
              </a:rPr>
              <a:t> */ </a:t>
            </a:r>
            <a:r>
              <a:rPr lang="en-GB" sz="1800" dirty="0" smtClean="0">
                <a:solidFill>
                  <a:srgbClr val="FF0000"/>
                </a:solidFill>
              </a:rPr>
              <a:t>&lt; </a:t>
            </a:r>
            <a:r>
              <a:rPr lang="en-GB" sz="1800" dirty="0" smtClean="0">
                <a:solidFill>
                  <a:schemeClr val="tx1"/>
                </a:solidFill>
              </a:rPr>
              <a:t>19829001 </a:t>
            </a:r>
            <a:r>
              <a:rPr lang="en-GB" sz="2400" b="1" dirty="0" smtClean="0">
                <a:solidFill>
                  <a:srgbClr val="00B0F0"/>
                </a:solidFill>
              </a:rPr>
              <a:t>|</a:t>
            </a:r>
            <a:r>
              <a:rPr lang="en-GB" dirty="0" smtClean="0">
                <a:solidFill>
                  <a:schemeClr val="accent2"/>
                </a:solidFill>
              </a:rPr>
              <a:t>Disorder of lung</a:t>
            </a:r>
            <a:r>
              <a:rPr lang="en-GB" sz="2400" b="1" dirty="0" smtClean="0">
                <a:solidFill>
                  <a:srgbClr val="00B0F0"/>
                </a:solidFill>
              </a:rPr>
              <a:t>|</a:t>
            </a:r>
            <a:r>
              <a:rPr lang="en-GB" sz="1800" dirty="0" smtClean="0">
                <a:solidFill>
                  <a:srgbClr val="FF0000"/>
                </a:solidFill>
              </a:rPr>
              <a:t>:</a:t>
            </a:r>
          </a:p>
          <a:p>
            <a:pPr marL="1430338" lvl="1" indent="0">
              <a:buNone/>
            </a:pPr>
            <a:r>
              <a:rPr lang="en-GB" sz="1800" dirty="0" smtClean="0">
                <a:solidFill>
                  <a:schemeClr val="tx1"/>
                </a:solidFill>
              </a:rPr>
              <a:t>116676008 </a:t>
            </a:r>
            <a:r>
              <a:rPr lang="en-GB" sz="2400" b="1" dirty="0" smtClean="0">
                <a:solidFill>
                  <a:srgbClr val="00B0F0"/>
                </a:solidFill>
              </a:rPr>
              <a:t>|</a:t>
            </a:r>
            <a:r>
              <a:rPr lang="en-GB" dirty="0" smtClean="0">
                <a:solidFill>
                  <a:schemeClr val="accent2"/>
                </a:solidFill>
              </a:rPr>
              <a:t>Associated morphology</a:t>
            </a:r>
            <a:r>
              <a:rPr lang="en-GB" sz="2400" b="1" dirty="0" smtClean="0">
                <a:solidFill>
                  <a:srgbClr val="00B0F0"/>
                </a:solidFill>
              </a:rPr>
              <a:t>|</a:t>
            </a:r>
            <a:r>
              <a:rPr lang="en-GB" sz="1800" dirty="0" smtClean="0">
                <a:solidFill>
                  <a:srgbClr val="FF0000"/>
                </a:solidFill>
              </a:rPr>
              <a:t>= &lt;&lt;</a:t>
            </a:r>
            <a:r>
              <a:rPr lang="en-GB" sz="1800" dirty="0" smtClean="0">
                <a:solidFill>
                  <a:schemeClr val="tx1"/>
                </a:solidFill>
              </a:rPr>
              <a:t>79654002 </a:t>
            </a:r>
            <a:r>
              <a:rPr lang="en-GB" sz="2400" b="1" dirty="0" smtClean="0">
                <a:solidFill>
                  <a:srgbClr val="00B0F0"/>
                </a:solidFill>
              </a:rPr>
              <a:t>|</a:t>
            </a:r>
            <a:r>
              <a:rPr lang="en-GB" dirty="0" err="1" smtClean="0">
                <a:solidFill>
                  <a:schemeClr val="accent2"/>
                </a:solidFill>
              </a:rPr>
              <a:t>Edema</a:t>
            </a:r>
            <a:r>
              <a:rPr lang="en-GB" sz="2400" b="1" dirty="0" smtClean="0">
                <a:solidFill>
                  <a:srgbClr val="00B0F0"/>
                </a:solidFill>
              </a:rPr>
              <a:t>|</a:t>
            </a:r>
            <a:endParaRPr lang="en-GB" sz="2400" b="1" dirty="0">
              <a:solidFill>
                <a:srgbClr val="00B0F0"/>
              </a:solidFill>
            </a:endParaRPr>
          </a:p>
        </p:txBody>
      </p:sp>
    </p:spTree>
    <p:extLst>
      <p:ext uri="{BB962C8B-B14F-4D97-AF65-F5344CB8AC3E}">
        <p14:creationId xmlns:p14="http://schemas.microsoft.com/office/powerpoint/2010/main" val="798193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Expression Constraint Language (ECL)</a:t>
            </a:r>
            <a:endParaRPr lang="en-US" dirty="0"/>
          </a:p>
        </p:txBody>
      </p:sp>
      <p:sp>
        <p:nvSpPr>
          <p:cNvPr id="3" name="Content Placeholder 2"/>
          <p:cNvSpPr>
            <a:spLocks noGrp="1"/>
          </p:cNvSpPr>
          <p:nvPr>
            <p:ph idx="1"/>
          </p:nvPr>
        </p:nvSpPr>
        <p:spPr/>
        <p:txBody>
          <a:bodyPr/>
          <a:lstStyle/>
          <a:p>
            <a:r>
              <a:rPr lang="en-US" dirty="0" smtClean="0"/>
              <a:t>Implementations</a:t>
            </a:r>
            <a:endParaRPr lang="en-US" dirty="0"/>
          </a:p>
          <a:p>
            <a:pPr lvl="1"/>
            <a:r>
              <a:rPr lang="en-US" dirty="0" err="1" smtClean="0"/>
              <a:t>SNQuery</a:t>
            </a:r>
            <a:endParaRPr lang="en-US" dirty="0"/>
          </a:p>
          <a:p>
            <a:pPr lvl="1"/>
            <a:r>
              <a:rPr lang="en-US" dirty="0"/>
              <a:t>CSIRO </a:t>
            </a:r>
            <a:r>
              <a:rPr lang="en-US" dirty="0" err="1"/>
              <a:t>Ontoserver</a:t>
            </a:r>
            <a:r>
              <a:rPr lang="en-US" dirty="0"/>
              <a:t> Expression </a:t>
            </a:r>
            <a:r>
              <a:rPr lang="en-US" dirty="0" smtClean="0"/>
              <a:t>Constraints</a:t>
            </a:r>
            <a:endParaRPr lang="en-US" dirty="0"/>
          </a:p>
          <a:p>
            <a:pPr lvl="1"/>
            <a:r>
              <a:rPr lang="en-US" dirty="0" err="1"/>
              <a:t>termMed’s</a:t>
            </a:r>
            <a:r>
              <a:rPr lang="en-US" dirty="0"/>
              <a:t> </a:t>
            </a:r>
            <a:r>
              <a:rPr lang="en-US" dirty="0" err="1" smtClean="0"/>
              <a:t>termSpace</a:t>
            </a:r>
            <a:endParaRPr lang="en-US" dirty="0"/>
          </a:p>
          <a:p>
            <a:pPr lvl="1"/>
            <a:r>
              <a:rPr lang="en-US" dirty="0"/>
              <a:t>SNOMED International Terminology Server (via REST API</a:t>
            </a:r>
            <a:r>
              <a:rPr lang="en-US" dirty="0" smtClean="0"/>
              <a:t>)</a:t>
            </a:r>
            <a:endParaRPr lang="en-US" dirty="0"/>
          </a:p>
          <a:p>
            <a:pPr lvl="1"/>
            <a:r>
              <a:rPr lang="en-US" dirty="0"/>
              <a:t>SNOMED CT Query </a:t>
            </a:r>
            <a:r>
              <a:rPr lang="en-US" dirty="0" smtClean="0"/>
              <a:t>Service</a:t>
            </a:r>
            <a:endParaRPr lang="en-US" dirty="0"/>
          </a:p>
          <a:p>
            <a:pPr lvl="1"/>
            <a:r>
              <a:rPr lang="en-US" dirty="0"/>
              <a:t>Snow Owl MQ (form-based interface</a:t>
            </a:r>
            <a:r>
              <a:rPr lang="en-US" dirty="0" smtClean="0"/>
              <a:t>)</a:t>
            </a:r>
            <a:endParaRPr lang="en-US" dirty="0"/>
          </a:p>
          <a:p>
            <a:pPr lvl="1"/>
            <a:r>
              <a:rPr lang="en-US" dirty="0"/>
              <a:t>SNOMED CT Language Syntax </a:t>
            </a:r>
            <a:r>
              <a:rPr lang="en-US" dirty="0" smtClean="0"/>
              <a:t>Parsers</a:t>
            </a:r>
            <a:endParaRPr lang="en-US" dirty="0"/>
          </a:p>
          <a:p>
            <a:pPr lvl="1"/>
            <a:r>
              <a:rPr lang="en-US" dirty="0"/>
              <a:t>ECL Syntax </a:t>
            </a:r>
            <a:r>
              <a:rPr lang="en-US" dirty="0" smtClean="0"/>
              <a:t>Parser</a:t>
            </a:r>
          </a:p>
          <a:p>
            <a:r>
              <a:rPr lang="en-US" dirty="0" smtClean="0"/>
              <a:t>Proposed future features</a:t>
            </a:r>
          </a:p>
          <a:p>
            <a:pPr lvl="1"/>
            <a:r>
              <a:rPr lang="en-US" dirty="0" smtClean="0"/>
              <a:t>Using expression constraints for attribute names</a:t>
            </a:r>
          </a:p>
          <a:p>
            <a:pPr lvl="1"/>
            <a:r>
              <a:rPr lang="en-US" dirty="0" smtClean="0"/>
              <a:t>Add </a:t>
            </a:r>
            <a:r>
              <a:rPr lang="en-US" dirty="0" err="1" smtClean="0"/>
              <a:t>childOf</a:t>
            </a:r>
            <a:r>
              <a:rPr lang="en-US" dirty="0" smtClean="0"/>
              <a:t> to attribute operators</a:t>
            </a:r>
          </a:p>
          <a:p>
            <a:pPr lvl="1"/>
            <a:r>
              <a:rPr lang="en-US" dirty="0" smtClean="0"/>
              <a:t>Updated rule for dotted expressions</a:t>
            </a:r>
          </a:p>
          <a:p>
            <a:pPr lvl="1"/>
            <a:r>
              <a:rPr lang="en-US" dirty="0" smtClean="0"/>
              <a:t>Selecting concepts recorded in additional </a:t>
            </a:r>
            <a:r>
              <a:rPr lang="en-US" dirty="0" err="1" smtClean="0"/>
              <a:t>refset</a:t>
            </a:r>
            <a:r>
              <a:rPr lang="en-US" dirty="0" smtClean="0"/>
              <a:t> attributes</a:t>
            </a:r>
          </a:p>
          <a:p>
            <a:pPr lvl="1"/>
            <a:r>
              <a:rPr lang="en-US" dirty="0" smtClean="0"/>
              <a:t>Expression constraint implementation and testing artifacts</a:t>
            </a:r>
            <a:endParaRPr lang="en-US" dirty="0"/>
          </a:p>
          <a:p>
            <a:endParaRPr lang="en-US" dirty="0"/>
          </a:p>
        </p:txBody>
      </p:sp>
    </p:spTree>
    <p:extLst>
      <p:ext uri="{BB962C8B-B14F-4D97-AF65-F5344CB8AC3E}">
        <p14:creationId xmlns:p14="http://schemas.microsoft.com/office/powerpoint/2010/main" val="114530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3" end="1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Language (QRL)</a:t>
            </a:r>
            <a:endParaRPr lang="en-US" dirty="0"/>
          </a:p>
        </p:txBody>
      </p:sp>
      <p:sp>
        <p:nvSpPr>
          <p:cNvPr id="3" name="Content Placeholder 2"/>
          <p:cNvSpPr>
            <a:spLocks noGrp="1"/>
          </p:cNvSpPr>
          <p:nvPr>
            <p:ph idx="1"/>
          </p:nvPr>
        </p:nvSpPr>
        <p:spPr/>
        <p:txBody>
          <a:bodyPr/>
          <a:lstStyle/>
          <a:p>
            <a:pPr marL="129541" indent="0" algn="ctr">
              <a:buNone/>
            </a:pPr>
            <a:r>
              <a:rPr lang="en-US" i="1" dirty="0" smtClean="0"/>
              <a:t>Specifies queries over SNOMED CT content </a:t>
            </a:r>
          </a:p>
          <a:p>
            <a:pPr marL="129541" indent="0" algn="ctr">
              <a:buNone/>
            </a:pPr>
            <a:r>
              <a:rPr lang="en-US" i="1" dirty="0" smtClean="0">
                <a:solidFill>
                  <a:schemeClr val="bg1">
                    <a:lumMod val="75000"/>
                  </a:schemeClr>
                </a:solidFill>
              </a:rPr>
              <a:t>(planned for 2018 </a:t>
            </a:r>
            <a:r>
              <a:rPr lang="mr-IN" i="1" dirty="0" smtClean="0">
                <a:solidFill>
                  <a:schemeClr val="bg1">
                    <a:lumMod val="75000"/>
                  </a:schemeClr>
                </a:solidFill>
              </a:rPr>
              <a:t>–</a:t>
            </a:r>
            <a:r>
              <a:rPr lang="en-US" i="1" dirty="0" smtClean="0">
                <a:solidFill>
                  <a:schemeClr val="bg1">
                    <a:lumMod val="75000"/>
                  </a:schemeClr>
                </a:solidFill>
              </a:rPr>
              <a:t> http://</a:t>
            </a:r>
            <a:r>
              <a:rPr lang="en-US" i="1" dirty="0" err="1" smtClean="0">
                <a:solidFill>
                  <a:schemeClr val="bg1">
                    <a:lumMod val="75000"/>
                  </a:schemeClr>
                </a:solidFill>
              </a:rPr>
              <a:t>snomed.org</a:t>
            </a:r>
            <a:r>
              <a:rPr lang="en-US" i="1" dirty="0" smtClean="0">
                <a:solidFill>
                  <a:schemeClr val="bg1">
                    <a:lumMod val="75000"/>
                  </a:schemeClr>
                </a:solidFill>
              </a:rPr>
              <a:t>/</a:t>
            </a:r>
            <a:r>
              <a:rPr lang="en-US" i="1" dirty="0" err="1" smtClean="0">
                <a:solidFill>
                  <a:schemeClr val="bg1">
                    <a:lumMod val="75000"/>
                  </a:schemeClr>
                </a:solidFill>
              </a:rPr>
              <a:t>qrl</a:t>
            </a:r>
            <a:r>
              <a:rPr lang="en-US" i="1" dirty="0" smtClean="0">
                <a:solidFill>
                  <a:schemeClr val="bg1">
                    <a:lumMod val="75000"/>
                  </a:schemeClr>
                </a:solidFill>
              </a:rPr>
              <a:t>)</a:t>
            </a:r>
          </a:p>
          <a:p>
            <a:r>
              <a:rPr lang="en-US" dirty="0" smtClean="0"/>
              <a:t>History</a:t>
            </a:r>
          </a:p>
          <a:p>
            <a:pPr lvl="1"/>
            <a:r>
              <a:rPr lang="en-US" dirty="0" smtClean="0"/>
              <a:t>2014-2016: Proposed examples and requirements developed</a:t>
            </a:r>
          </a:p>
          <a:p>
            <a:pPr lvl="1"/>
            <a:r>
              <a:rPr lang="en-US" dirty="0" smtClean="0"/>
              <a:t>2017-2018: Specification to be written and published</a:t>
            </a:r>
          </a:p>
          <a:p>
            <a:pPr>
              <a:spcBef>
                <a:spcPts val="700"/>
              </a:spcBef>
            </a:pPr>
            <a:r>
              <a:rPr lang="en-US" dirty="0" smtClean="0"/>
              <a:t>Proposed Features</a:t>
            </a:r>
          </a:p>
          <a:p>
            <a:pPr lvl="1"/>
            <a:r>
              <a:rPr lang="en-US" dirty="0" smtClean="0"/>
              <a:t>ECL functionality plus filters</a:t>
            </a:r>
          </a:p>
          <a:p>
            <a:pPr lvl="1"/>
            <a:r>
              <a:rPr lang="en-US" dirty="0" smtClean="0"/>
              <a:t>Define query substrate</a:t>
            </a:r>
          </a:p>
          <a:p>
            <a:pPr lvl="1"/>
            <a:r>
              <a:rPr lang="en-US" dirty="0" smtClean="0"/>
              <a:t>Filter over RF2 component fields</a:t>
            </a:r>
          </a:p>
          <a:p>
            <a:pPr lvl="2"/>
            <a:r>
              <a:rPr lang="en-US" dirty="0" smtClean="0"/>
              <a:t>E.g. active, </a:t>
            </a:r>
            <a:r>
              <a:rPr lang="en-US" dirty="0" err="1" smtClean="0"/>
              <a:t>effectiveTime</a:t>
            </a:r>
            <a:r>
              <a:rPr lang="en-US" dirty="0" smtClean="0"/>
              <a:t>, </a:t>
            </a:r>
            <a:r>
              <a:rPr lang="en-US" dirty="0" err="1" smtClean="0"/>
              <a:t>moduleId</a:t>
            </a:r>
            <a:r>
              <a:rPr lang="en-US" dirty="0" smtClean="0"/>
              <a:t>, </a:t>
            </a:r>
            <a:r>
              <a:rPr lang="en-US" dirty="0" err="1" smtClean="0"/>
              <a:t>definitionStatus</a:t>
            </a:r>
            <a:r>
              <a:rPr lang="en-US" dirty="0" smtClean="0"/>
              <a:t>, term</a:t>
            </a:r>
          </a:p>
          <a:p>
            <a:pPr lvl="1"/>
            <a:r>
              <a:rPr lang="en-US" dirty="0" smtClean="0"/>
              <a:t>Filter over reference set fields</a:t>
            </a:r>
          </a:p>
          <a:p>
            <a:pPr lvl="2"/>
            <a:r>
              <a:rPr lang="en-US" dirty="0" smtClean="0"/>
              <a:t>E.g. acceptability, </a:t>
            </a:r>
            <a:r>
              <a:rPr lang="en-US" dirty="0" err="1" smtClean="0"/>
              <a:t>mapTargetId</a:t>
            </a:r>
            <a:endParaRPr lang="en-US" dirty="0" smtClean="0"/>
          </a:p>
          <a:p>
            <a:pPr lvl="1"/>
            <a:r>
              <a:rPr lang="en-US" dirty="0" smtClean="0"/>
              <a:t>Other keywords to simplify common queries</a:t>
            </a:r>
          </a:p>
          <a:p>
            <a:pPr lvl="2"/>
            <a:r>
              <a:rPr lang="en-US" dirty="0" err="1" smtClean="0"/>
              <a:t>preferredTerm</a:t>
            </a:r>
            <a:r>
              <a:rPr lang="en-US" dirty="0" smtClean="0"/>
              <a:t>, </a:t>
            </a:r>
            <a:r>
              <a:rPr lang="en-US" dirty="0" err="1" smtClean="0"/>
              <a:t>fullySpecifiedName</a:t>
            </a:r>
            <a:r>
              <a:rPr lang="en-US" dirty="0" smtClean="0"/>
              <a:t>, </a:t>
            </a:r>
            <a:r>
              <a:rPr lang="en-US" dirty="0" err="1" smtClean="0"/>
              <a:t>acceptableTerm</a:t>
            </a:r>
            <a:endParaRPr lang="en-US" dirty="0"/>
          </a:p>
          <a:p>
            <a:pPr lvl="1"/>
            <a:endParaRPr lang="en-US" dirty="0"/>
          </a:p>
        </p:txBody>
      </p:sp>
    </p:spTree>
    <p:extLst>
      <p:ext uri="{BB962C8B-B14F-4D97-AF65-F5344CB8AC3E}">
        <p14:creationId xmlns:p14="http://schemas.microsoft.com/office/powerpoint/2010/main" val="149359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010400" cy="579433"/>
          </a:xfrm>
        </p:spPr>
        <p:txBody>
          <a:bodyPr/>
          <a:lstStyle/>
          <a:p>
            <a:r>
              <a:rPr lang="en-AU" dirty="0" smtClean="0"/>
              <a:t>Query Language (QRL) </a:t>
            </a:r>
            <a:r>
              <a:rPr lang="mr-IN" dirty="0" smtClean="0"/>
              <a:t>–</a:t>
            </a:r>
            <a:r>
              <a:rPr lang="en-AU" dirty="0" smtClean="0"/>
              <a:t> Keywords </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37456"/>
            <a:ext cx="8686800" cy="4937340"/>
          </a:xfrm>
        </p:spPr>
        <p:txBody>
          <a:bodyPr/>
          <a:lstStyle/>
          <a:p>
            <a:pPr marL="1588" lvl="1" indent="0">
              <a:spcAft>
                <a:spcPts val="1200"/>
              </a:spcAft>
              <a:buNone/>
              <a:tabLst>
                <a:tab pos="2871788" algn="l"/>
                <a:tab pos="4489450" algn="l"/>
              </a:tabLst>
            </a:pPr>
            <a:r>
              <a:rPr lang="en-AU" b="1" dirty="0" smtClean="0">
                <a:solidFill>
                  <a:schemeClr val="tx1"/>
                </a:solidFill>
              </a:rPr>
              <a:t>  </a:t>
            </a:r>
            <a:r>
              <a:rPr lang="en-AU" b="1" u="sng" dirty="0" smtClean="0">
                <a:solidFill>
                  <a:schemeClr val="tx1"/>
                </a:solidFill>
              </a:rPr>
              <a:t>Filter</a:t>
            </a:r>
            <a:r>
              <a:rPr lang="en-AU" b="1" dirty="0" smtClean="0">
                <a:solidFill>
                  <a:schemeClr val="tx1"/>
                </a:solidFill>
              </a:rPr>
              <a:t>	</a:t>
            </a:r>
            <a:r>
              <a:rPr lang="en-AU" b="1" u="sng" dirty="0" smtClean="0">
                <a:solidFill>
                  <a:schemeClr val="tx1"/>
                </a:solidFill>
              </a:rPr>
              <a:t>Operators</a:t>
            </a:r>
            <a:r>
              <a:rPr lang="en-AU" b="1" dirty="0" smtClean="0">
                <a:solidFill>
                  <a:schemeClr val="tx1"/>
                </a:solidFill>
              </a:rPr>
              <a:t>	</a:t>
            </a:r>
            <a:r>
              <a:rPr lang="en-AU" b="1" u="sng" dirty="0" smtClean="0">
                <a:solidFill>
                  <a:schemeClr val="tx1"/>
                </a:solidFill>
              </a:rPr>
              <a:t>Valid Values</a:t>
            </a:r>
          </a:p>
          <a:p>
            <a:pPr marL="88900" lvl="1" indent="0">
              <a:buNone/>
              <a:tabLst>
                <a:tab pos="3411538" algn="ctr"/>
                <a:tab pos="4572000" algn="l"/>
              </a:tabLst>
            </a:pPr>
            <a:r>
              <a:rPr lang="en-AU" dirty="0" smtClean="0"/>
              <a:t>substrate	=	URI </a:t>
            </a:r>
          </a:p>
          <a:p>
            <a:pPr marL="88900" lvl="1" indent="0">
              <a:buNone/>
              <a:tabLst>
                <a:tab pos="3411538" algn="ctr"/>
                <a:tab pos="4572000" algn="l"/>
              </a:tabLst>
            </a:pPr>
            <a:r>
              <a:rPr lang="en-AU" dirty="0" smtClean="0"/>
              <a:t>id	=	</a:t>
            </a:r>
            <a:r>
              <a:rPr lang="en-AU" dirty="0" err="1" smtClean="0"/>
              <a:t>sctId</a:t>
            </a:r>
            <a:endParaRPr lang="en-AU" dirty="0" smtClean="0"/>
          </a:p>
          <a:p>
            <a:pPr marL="88900" lvl="1" indent="0">
              <a:buNone/>
              <a:tabLst>
                <a:tab pos="3411538" algn="ctr"/>
                <a:tab pos="4572000" algn="l"/>
              </a:tabLst>
            </a:pPr>
            <a:r>
              <a:rPr lang="en-AU" dirty="0" smtClean="0"/>
              <a:t>active	=	“0”, “1”, “any”, “yes”, “no”</a:t>
            </a:r>
            <a:endParaRPr lang="en-AU" dirty="0"/>
          </a:p>
          <a:p>
            <a:pPr marL="88900" lvl="1" indent="0">
              <a:buNone/>
              <a:tabLst>
                <a:tab pos="3411538" algn="ctr"/>
                <a:tab pos="4572000" algn="l"/>
              </a:tabLst>
            </a:pPr>
            <a:r>
              <a:rPr lang="en-AU" dirty="0" err="1" smtClean="0"/>
              <a:t>effectiveTime</a:t>
            </a:r>
            <a:r>
              <a:rPr lang="en-AU" dirty="0" smtClean="0"/>
              <a:t>	=, &lt;, &gt;, &lt;=, &gt;=	ISO-8601 date (YYYYMMDD)</a:t>
            </a:r>
            <a:endParaRPr lang="en-AU" dirty="0"/>
          </a:p>
          <a:p>
            <a:pPr marL="88900" lvl="1" indent="0">
              <a:buNone/>
              <a:tabLst>
                <a:tab pos="3411538" algn="ctr"/>
                <a:tab pos="4572000" algn="l"/>
              </a:tabLst>
            </a:pPr>
            <a:r>
              <a:rPr lang="en-AU" dirty="0" err="1" smtClean="0"/>
              <a:t>moduleId</a:t>
            </a:r>
            <a:r>
              <a:rPr lang="en-AU" dirty="0" smtClean="0"/>
              <a:t>	=	</a:t>
            </a:r>
            <a:r>
              <a:rPr lang="en-AU" dirty="0" err="1" smtClean="0"/>
              <a:t>conceptReference</a:t>
            </a:r>
            <a:endParaRPr lang="en-AU" dirty="0" smtClean="0"/>
          </a:p>
          <a:p>
            <a:pPr marL="88900" lvl="1" indent="0">
              <a:buNone/>
              <a:tabLst>
                <a:tab pos="3411538" algn="ctr"/>
                <a:tab pos="4572000" algn="l"/>
              </a:tabLst>
            </a:pPr>
            <a:r>
              <a:rPr lang="en-AU" dirty="0" smtClean="0"/>
              <a:t>module</a:t>
            </a:r>
            <a:r>
              <a:rPr lang="en-AU" dirty="0"/>
              <a:t>	=	</a:t>
            </a:r>
            <a:r>
              <a:rPr lang="en-AU" dirty="0" smtClean="0"/>
              <a:t>{“core”, “</a:t>
            </a:r>
            <a:r>
              <a:rPr lang="en-AU" dirty="0" err="1" smtClean="0"/>
              <a:t>modelComponent</a:t>
            </a:r>
            <a:r>
              <a:rPr lang="en-AU" dirty="0" smtClean="0"/>
              <a:t>”, 			“preview”}</a:t>
            </a:r>
            <a:endParaRPr lang="en-AU" dirty="0"/>
          </a:p>
          <a:p>
            <a:pPr marL="1588" lvl="1" indent="0">
              <a:spcBef>
                <a:spcPts val="1200"/>
              </a:spcBef>
              <a:buNone/>
              <a:tabLst>
                <a:tab pos="3411538" algn="ctr"/>
                <a:tab pos="4572000" algn="l"/>
              </a:tabLst>
            </a:pPr>
            <a:r>
              <a:rPr lang="en-AU" b="1" dirty="0" smtClean="0">
                <a:solidFill>
                  <a:schemeClr val="bg1">
                    <a:lumMod val="50000"/>
                  </a:schemeClr>
                </a:solidFill>
              </a:rPr>
              <a:t>Concept</a:t>
            </a:r>
          </a:p>
          <a:p>
            <a:pPr marL="88900" lvl="1" indent="0">
              <a:buNone/>
              <a:tabLst>
                <a:tab pos="3411538" algn="ctr"/>
                <a:tab pos="4572000" algn="l"/>
              </a:tabLst>
            </a:pPr>
            <a:r>
              <a:rPr lang="en-AU" dirty="0" err="1" smtClean="0"/>
              <a:t>definitionStatusId</a:t>
            </a:r>
            <a:r>
              <a:rPr lang="en-AU" dirty="0" smtClean="0"/>
              <a:t>	=</a:t>
            </a:r>
            <a:r>
              <a:rPr lang="en-AU" dirty="0" smtClean="0">
                <a:solidFill>
                  <a:schemeClr val="bg1">
                    <a:lumMod val="65000"/>
                  </a:schemeClr>
                </a:solidFill>
              </a:rPr>
              <a:t>	</a:t>
            </a:r>
            <a:r>
              <a:rPr lang="en-AU" dirty="0" err="1" smtClean="0"/>
              <a:t>conceptReference</a:t>
            </a:r>
            <a:endParaRPr lang="en-AU" dirty="0" smtClean="0"/>
          </a:p>
          <a:p>
            <a:pPr marL="88900" lvl="2" indent="0">
              <a:buNone/>
              <a:tabLst>
                <a:tab pos="3411538" algn="ctr"/>
                <a:tab pos="4572000" algn="l"/>
              </a:tabLst>
            </a:pPr>
            <a:r>
              <a:rPr lang="en-AU" dirty="0" err="1">
                <a:solidFill>
                  <a:srgbClr val="0070C0"/>
                </a:solidFill>
              </a:rPr>
              <a:t>definitionStatus</a:t>
            </a:r>
            <a:r>
              <a:rPr lang="en-AU" dirty="0" smtClean="0">
                <a:solidFill>
                  <a:schemeClr val="bg1">
                    <a:lumMod val="65000"/>
                  </a:schemeClr>
                </a:solidFill>
              </a:rPr>
              <a:t> </a:t>
            </a:r>
            <a:r>
              <a:rPr lang="en-AU" dirty="0" smtClean="0"/>
              <a:t>	</a:t>
            </a:r>
            <a:r>
              <a:rPr lang="en-AU" dirty="0" smtClean="0">
                <a:solidFill>
                  <a:srgbClr val="0070C0"/>
                </a:solidFill>
              </a:rPr>
              <a:t>=</a:t>
            </a:r>
            <a:r>
              <a:rPr lang="en-AU" dirty="0" smtClean="0"/>
              <a:t> 	</a:t>
            </a:r>
            <a:r>
              <a:rPr lang="en-AU" dirty="0" smtClean="0">
                <a:solidFill>
                  <a:srgbClr val="0070C0"/>
                </a:solidFill>
              </a:rPr>
              <a:t>“</a:t>
            </a:r>
            <a:r>
              <a:rPr lang="en-AU" dirty="0">
                <a:solidFill>
                  <a:srgbClr val="0070C0"/>
                </a:solidFill>
              </a:rPr>
              <a:t>defined”, “primitive</a:t>
            </a:r>
            <a:r>
              <a:rPr lang="en-AU" dirty="0" smtClean="0">
                <a:solidFill>
                  <a:srgbClr val="0070C0"/>
                </a:solidFill>
              </a:rPr>
              <a:t>”</a:t>
            </a:r>
            <a:endParaRPr lang="en-AU" dirty="0">
              <a:solidFill>
                <a:srgbClr val="0070C0"/>
              </a:solidFill>
            </a:endParaRPr>
          </a:p>
          <a:p>
            <a:pPr marL="1588" lvl="1" indent="0">
              <a:spcBef>
                <a:spcPts val="1200"/>
              </a:spcBef>
              <a:buNone/>
              <a:tabLst>
                <a:tab pos="3411538" algn="ctr"/>
                <a:tab pos="4572000" algn="l"/>
              </a:tabLst>
            </a:pPr>
            <a:r>
              <a:rPr lang="en-AU" b="1" dirty="0" smtClean="0">
                <a:solidFill>
                  <a:schemeClr val="bg1">
                    <a:lumMod val="50000"/>
                  </a:schemeClr>
                </a:solidFill>
              </a:rPr>
              <a:t>Relationship</a:t>
            </a:r>
            <a:endParaRPr lang="en-AU" b="1" dirty="0">
              <a:solidFill>
                <a:schemeClr val="bg1">
                  <a:lumMod val="50000"/>
                </a:schemeClr>
              </a:solidFill>
            </a:endParaRPr>
          </a:p>
          <a:p>
            <a:pPr marL="88900" lvl="1" indent="0">
              <a:buNone/>
              <a:tabLst>
                <a:tab pos="3411538" algn="ctr"/>
                <a:tab pos="4572000" algn="l"/>
              </a:tabLst>
            </a:pPr>
            <a:r>
              <a:rPr lang="en-AU" dirty="0" err="1" smtClean="0"/>
              <a:t>characteristicTypeId</a:t>
            </a:r>
            <a:r>
              <a:rPr lang="en-AU" dirty="0" smtClean="0"/>
              <a:t> </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err="1" smtClean="0"/>
              <a:t>conceptReference</a:t>
            </a:r>
            <a:endParaRPr lang="en-AU" dirty="0"/>
          </a:p>
          <a:p>
            <a:pPr marL="88900" lvl="2" indent="0">
              <a:buNone/>
              <a:tabLst>
                <a:tab pos="3411538" algn="ctr"/>
                <a:tab pos="4572000" algn="l"/>
              </a:tabLst>
            </a:pPr>
            <a:r>
              <a:rPr lang="en-AU" dirty="0" err="1">
                <a:solidFill>
                  <a:srgbClr val="0070C0"/>
                </a:solidFill>
              </a:rPr>
              <a:t>characteristicType</a:t>
            </a:r>
            <a:r>
              <a:rPr lang="en-AU" dirty="0" smtClean="0">
                <a:solidFill>
                  <a:schemeClr val="bg1">
                    <a:lumMod val="65000"/>
                  </a:schemeClr>
                </a:solidFill>
              </a:rPr>
              <a:t>	</a:t>
            </a:r>
            <a:r>
              <a:rPr lang="en-AU" dirty="0">
                <a:solidFill>
                  <a:srgbClr val="0070C0"/>
                </a:solidFill>
              </a:rPr>
              <a:t>=</a:t>
            </a:r>
            <a:r>
              <a:rPr lang="en-AU" dirty="0" smtClean="0"/>
              <a:t> </a:t>
            </a:r>
            <a:r>
              <a:rPr lang="en-AU" dirty="0" smtClean="0">
                <a:solidFill>
                  <a:schemeClr val="bg1">
                    <a:lumMod val="65000"/>
                  </a:schemeClr>
                </a:solidFill>
              </a:rPr>
              <a:t>	</a:t>
            </a:r>
            <a:r>
              <a:rPr lang="en-AU" dirty="0" smtClean="0">
                <a:solidFill>
                  <a:srgbClr val="0070C0"/>
                </a:solidFill>
              </a:rPr>
              <a:t>{“inferred”, “stated”, “additional”}</a:t>
            </a:r>
          </a:p>
          <a:p>
            <a:pPr lvl="1">
              <a:tabLst>
                <a:tab pos="3411538" algn="ctr"/>
              </a:tabLst>
            </a:pPr>
            <a:endParaRPr lang="en-AU" dirty="0" smtClean="0"/>
          </a:p>
          <a:p>
            <a:pPr lvl="1"/>
            <a:endParaRPr lang="en-AU" dirty="0" smtClean="0"/>
          </a:p>
        </p:txBody>
      </p:sp>
    </p:spTree>
    <p:custDataLst>
      <p:tags r:id="rId1"/>
    </p:custDataLst>
    <p:extLst>
      <p:ext uri="{BB962C8B-B14F-4D97-AF65-F5344CB8AC3E}">
        <p14:creationId xmlns:p14="http://schemas.microsoft.com/office/powerpoint/2010/main" val="268427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642918"/>
            <a:ext cx="7449671" cy="579433"/>
          </a:xfrm>
        </p:spPr>
        <p:txBody>
          <a:bodyPr/>
          <a:lstStyle/>
          <a:p>
            <a:r>
              <a:rPr lang="en-AU" dirty="0" smtClean="0"/>
              <a:t>Query Language (QRL) </a:t>
            </a:r>
            <a:r>
              <a:rPr lang="mr-IN" dirty="0" smtClean="0"/>
              <a:t>–</a:t>
            </a:r>
            <a:r>
              <a:rPr lang="en-AU" dirty="0" smtClean="0"/>
              <a:t> Keywords </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37456"/>
            <a:ext cx="8686800" cy="4937340"/>
          </a:xfrm>
        </p:spPr>
        <p:txBody>
          <a:bodyPr/>
          <a:lstStyle/>
          <a:p>
            <a:pPr marL="1588" lvl="1" indent="0">
              <a:buNone/>
              <a:tabLst>
                <a:tab pos="2867025" algn="l"/>
                <a:tab pos="4489450" algn="l"/>
              </a:tabLst>
            </a:pPr>
            <a:r>
              <a:rPr lang="en-AU" b="1" dirty="0">
                <a:solidFill>
                  <a:schemeClr val="tx1"/>
                </a:solidFill>
              </a:rPr>
              <a:t> </a:t>
            </a:r>
            <a:r>
              <a:rPr lang="en-AU" b="1" u="sng" dirty="0">
                <a:solidFill>
                  <a:schemeClr val="tx1"/>
                </a:solidFill>
              </a:rPr>
              <a:t>Filter</a:t>
            </a:r>
            <a:r>
              <a:rPr lang="en-AU" b="1" dirty="0">
                <a:solidFill>
                  <a:schemeClr val="tx1"/>
                </a:solidFill>
              </a:rPr>
              <a:t>	</a:t>
            </a:r>
            <a:r>
              <a:rPr lang="en-AU" b="1" u="sng" dirty="0">
                <a:solidFill>
                  <a:schemeClr val="tx1"/>
                </a:solidFill>
              </a:rPr>
              <a:t>Operators</a:t>
            </a:r>
            <a:r>
              <a:rPr lang="en-AU" b="1" dirty="0">
                <a:solidFill>
                  <a:schemeClr val="tx1"/>
                </a:solidFill>
              </a:rPr>
              <a:t>	</a:t>
            </a:r>
            <a:r>
              <a:rPr lang="en-AU" b="1" u="sng" dirty="0">
                <a:solidFill>
                  <a:schemeClr val="tx1"/>
                </a:solidFill>
              </a:rPr>
              <a:t>Valid Values</a:t>
            </a:r>
            <a:endParaRPr lang="en-AU" dirty="0" smtClean="0"/>
          </a:p>
          <a:p>
            <a:pPr marL="1588" lvl="1" indent="0">
              <a:spcBef>
                <a:spcPts val="600"/>
              </a:spcBef>
              <a:buNone/>
              <a:tabLst>
                <a:tab pos="4489450" algn="l"/>
              </a:tabLst>
            </a:pPr>
            <a:r>
              <a:rPr lang="en-AU" b="1" dirty="0" smtClean="0">
                <a:solidFill>
                  <a:schemeClr val="bg1">
                    <a:lumMod val="50000"/>
                  </a:schemeClr>
                </a:solidFill>
              </a:rPr>
              <a:t>Description</a:t>
            </a:r>
            <a:endParaRPr lang="en-AU" b="1" dirty="0">
              <a:solidFill>
                <a:schemeClr val="bg1">
                  <a:lumMod val="50000"/>
                </a:schemeClr>
              </a:solidFill>
            </a:endParaRPr>
          </a:p>
          <a:p>
            <a:pPr marL="88900" lvl="1" indent="0">
              <a:buNone/>
              <a:tabLst>
                <a:tab pos="3408363" algn="ctr"/>
                <a:tab pos="4489450" algn="l"/>
              </a:tabLst>
            </a:pPr>
            <a:r>
              <a:rPr lang="en-AU" dirty="0" err="1" smtClean="0"/>
              <a:t>languageCode</a:t>
            </a:r>
            <a:r>
              <a:rPr lang="en-AU" dirty="0" smtClean="0"/>
              <a:t> </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smtClean="0"/>
              <a:t>2 char (ISO 639-1 </a:t>
            </a:r>
            <a:r>
              <a:rPr lang="en-AU" dirty="0" err="1" smtClean="0"/>
              <a:t>lang</a:t>
            </a:r>
            <a:r>
              <a:rPr lang="en-AU" dirty="0" smtClean="0"/>
              <a:t> code)</a:t>
            </a:r>
            <a:endParaRPr lang="en-AU" dirty="0" smtClean="0">
              <a:solidFill>
                <a:schemeClr val="bg1">
                  <a:lumMod val="65000"/>
                </a:schemeClr>
              </a:solidFill>
            </a:endParaRPr>
          </a:p>
          <a:p>
            <a:pPr marL="88900" lvl="1" indent="0">
              <a:buNone/>
              <a:tabLst>
                <a:tab pos="3408363" algn="ctr"/>
                <a:tab pos="4489450" algn="l"/>
              </a:tabLst>
            </a:pPr>
            <a:r>
              <a:rPr lang="en-AU" dirty="0" err="1" smtClean="0"/>
              <a:t>typeId</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err="1" smtClean="0"/>
              <a:t>conceptReference</a:t>
            </a:r>
            <a:endParaRPr lang="en-AU" dirty="0" smtClean="0"/>
          </a:p>
          <a:p>
            <a:pPr marL="88900" lvl="1" indent="0">
              <a:buNone/>
              <a:tabLst>
                <a:tab pos="3408363" algn="ctr"/>
                <a:tab pos="4489450" algn="l"/>
              </a:tabLst>
            </a:pPr>
            <a:r>
              <a:rPr lang="en-AU" dirty="0" smtClean="0"/>
              <a:t>type	=	{“synonym”, “</a:t>
            </a:r>
            <a:r>
              <a:rPr lang="en-AU" dirty="0" err="1" smtClean="0"/>
              <a:t>fullySpecifiedName</a:t>
            </a:r>
            <a:r>
              <a:rPr lang="en-AU" dirty="0" smtClean="0"/>
              <a:t>”, 		  “definition”}</a:t>
            </a:r>
            <a:endParaRPr lang="en-AU" dirty="0"/>
          </a:p>
          <a:p>
            <a:pPr marL="88900" lvl="1" indent="0">
              <a:buNone/>
              <a:tabLst>
                <a:tab pos="3408363" algn="ctr"/>
                <a:tab pos="4489450" algn="l"/>
              </a:tabLst>
            </a:pPr>
            <a:r>
              <a:rPr lang="en-AU" dirty="0" smtClean="0"/>
              <a:t>term</a:t>
            </a:r>
            <a:r>
              <a:rPr lang="en-AU" dirty="0" smtClean="0">
                <a:solidFill>
                  <a:schemeClr val="bg1">
                    <a:lumMod val="65000"/>
                  </a:schemeClr>
                </a:solidFill>
              </a:rPr>
              <a:t>	</a:t>
            </a:r>
            <a:r>
              <a:rPr lang="en-AU" dirty="0"/>
              <a:t>=</a:t>
            </a:r>
            <a:r>
              <a:rPr lang="en-AU" dirty="0" smtClean="0">
                <a:solidFill>
                  <a:schemeClr val="bg1">
                    <a:lumMod val="65000"/>
                  </a:schemeClr>
                </a:solidFill>
              </a:rPr>
              <a:t>	</a:t>
            </a:r>
            <a:r>
              <a:rPr lang="en-AU" dirty="0" smtClean="0"/>
              <a:t>[</a:t>
            </a:r>
            <a:r>
              <a:rPr lang="en-AU" dirty="0" err="1" smtClean="0"/>
              <a:t>lexicalSearchType</a:t>
            </a:r>
            <a:r>
              <a:rPr lang="en-AU" dirty="0" smtClean="0"/>
              <a:t> ":"] String </a:t>
            </a:r>
            <a:r>
              <a:rPr lang="en-AU" dirty="0" smtClean="0">
                <a:solidFill>
                  <a:schemeClr val="bg1">
                    <a:lumMod val="85000"/>
                  </a:schemeClr>
                </a:solidFill>
              </a:rPr>
              <a:t>	</a:t>
            </a:r>
          </a:p>
          <a:p>
            <a:pPr marL="88900" lvl="2" indent="0">
              <a:buNone/>
              <a:tabLst>
                <a:tab pos="3408363" algn="ctr"/>
                <a:tab pos="4489450" algn="l"/>
              </a:tabLst>
            </a:pPr>
            <a:r>
              <a:rPr lang="en-AU" dirty="0" err="1" smtClean="0">
                <a:solidFill>
                  <a:srgbClr val="0070C0"/>
                </a:solidFill>
              </a:rPr>
              <a:t>preferredTerm</a:t>
            </a:r>
            <a:r>
              <a:rPr lang="en-AU" dirty="0" smtClean="0"/>
              <a:t>	</a:t>
            </a:r>
            <a:r>
              <a:rPr lang="en-AU" dirty="0" smtClean="0">
                <a:solidFill>
                  <a:srgbClr val="0070C0"/>
                </a:solidFill>
              </a:rPr>
              <a:t>=</a:t>
            </a:r>
            <a:r>
              <a:rPr lang="en-AU" dirty="0"/>
              <a:t>	</a:t>
            </a:r>
            <a:r>
              <a:rPr lang="en-AU" dirty="0">
                <a:solidFill>
                  <a:srgbClr val="0070C0"/>
                </a:solidFill>
              </a:rPr>
              <a:t>[</a:t>
            </a:r>
            <a:r>
              <a:rPr lang="en-AU" dirty="0" err="1">
                <a:solidFill>
                  <a:srgbClr val="0070C0"/>
                </a:solidFill>
              </a:rPr>
              <a:t>lexicalSearchType</a:t>
            </a:r>
            <a:r>
              <a:rPr lang="en-AU" dirty="0">
                <a:solidFill>
                  <a:srgbClr val="0070C0"/>
                </a:solidFill>
              </a:rPr>
              <a:t> ":"] String</a:t>
            </a:r>
          </a:p>
          <a:p>
            <a:pPr marL="88900" lvl="1" indent="0">
              <a:buNone/>
              <a:tabLst>
                <a:tab pos="3408363" algn="ctr"/>
                <a:tab pos="4489450" algn="l"/>
              </a:tabLst>
            </a:pPr>
            <a:r>
              <a:rPr lang="en-AU" dirty="0" err="1" smtClean="0">
                <a:solidFill>
                  <a:srgbClr val="0070C0"/>
                </a:solidFill>
              </a:rPr>
              <a:t>fullySpecifiedName</a:t>
            </a:r>
            <a:r>
              <a:rPr lang="en-AU" dirty="0"/>
              <a:t>	</a:t>
            </a:r>
            <a:r>
              <a:rPr lang="en-AU" dirty="0" smtClean="0"/>
              <a:t>=	[</a:t>
            </a:r>
            <a:r>
              <a:rPr lang="en-AU" dirty="0" err="1"/>
              <a:t>lexicalSearchType</a:t>
            </a:r>
            <a:r>
              <a:rPr lang="en-AU" dirty="0"/>
              <a:t> ":"] String</a:t>
            </a:r>
            <a:endParaRPr lang="en-AU" dirty="0">
              <a:solidFill>
                <a:schemeClr val="bg1">
                  <a:lumMod val="85000"/>
                </a:schemeClr>
              </a:solidFill>
            </a:endParaRPr>
          </a:p>
          <a:p>
            <a:pPr marL="88900" lvl="1" indent="0">
              <a:buNone/>
              <a:tabLst>
                <a:tab pos="3408363" algn="ctr"/>
                <a:tab pos="4489450" algn="l"/>
              </a:tabLst>
            </a:pPr>
            <a:r>
              <a:rPr lang="en-AU" dirty="0" err="1">
                <a:solidFill>
                  <a:srgbClr val="0070C0"/>
                </a:solidFill>
              </a:rPr>
              <a:t>acceptableTerm</a:t>
            </a:r>
            <a:r>
              <a:rPr lang="en-AU" dirty="0"/>
              <a:t>	</a:t>
            </a:r>
            <a:r>
              <a:rPr lang="en-AU" dirty="0" smtClean="0"/>
              <a:t>=	[</a:t>
            </a:r>
            <a:r>
              <a:rPr lang="en-AU" dirty="0" err="1"/>
              <a:t>lexicalSearchType</a:t>
            </a:r>
            <a:r>
              <a:rPr lang="en-AU" dirty="0"/>
              <a:t> ":"] String</a:t>
            </a:r>
            <a:endParaRPr lang="en-AU" dirty="0">
              <a:solidFill>
                <a:schemeClr val="bg1">
                  <a:lumMod val="85000"/>
                </a:schemeClr>
              </a:solidFill>
            </a:endParaRPr>
          </a:p>
          <a:p>
            <a:pPr marL="88900" lvl="1" indent="0">
              <a:buNone/>
              <a:tabLst>
                <a:tab pos="3408363" algn="ctr"/>
                <a:tab pos="4489450" algn="l"/>
              </a:tabLst>
            </a:pPr>
            <a:r>
              <a:rPr lang="en-AU" dirty="0" err="1" smtClean="0"/>
              <a:t>caseSignificanceId</a:t>
            </a:r>
            <a:r>
              <a:rPr lang="en-AU" dirty="0" smtClean="0"/>
              <a:t>	=</a:t>
            </a:r>
            <a:r>
              <a:rPr lang="en-AU" dirty="0" smtClean="0">
                <a:solidFill>
                  <a:schemeClr val="bg1">
                    <a:lumMod val="65000"/>
                  </a:schemeClr>
                </a:solidFill>
              </a:rPr>
              <a:t>	</a:t>
            </a:r>
            <a:r>
              <a:rPr lang="en-AU" dirty="0" err="1" smtClean="0"/>
              <a:t>conceptReference</a:t>
            </a:r>
            <a:endParaRPr lang="en-AU" dirty="0"/>
          </a:p>
          <a:p>
            <a:pPr marL="88900" lvl="2" indent="0">
              <a:buNone/>
              <a:tabLst>
                <a:tab pos="3408363" algn="ctr"/>
                <a:tab pos="4489450" algn="l"/>
              </a:tabLst>
            </a:pPr>
            <a:r>
              <a:rPr lang="en-AU" dirty="0" err="1">
                <a:solidFill>
                  <a:srgbClr val="0070C0"/>
                </a:solidFill>
              </a:rPr>
              <a:t>caseSignificance</a:t>
            </a:r>
            <a:r>
              <a:rPr lang="en-AU" dirty="0" smtClean="0"/>
              <a:t>	</a:t>
            </a:r>
            <a:r>
              <a:rPr lang="en-AU" dirty="0">
                <a:solidFill>
                  <a:srgbClr val="0070C0"/>
                </a:solidFill>
              </a:rPr>
              <a:t>=</a:t>
            </a:r>
            <a:r>
              <a:rPr lang="en-AU" dirty="0" smtClean="0"/>
              <a:t>	</a:t>
            </a:r>
            <a:r>
              <a:rPr lang="en-AU" dirty="0" smtClean="0">
                <a:solidFill>
                  <a:srgbClr val="0070C0"/>
                </a:solidFill>
              </a:rPr>
              <a:t>{“</a:t>
            </a:r>
            <a:r>
              <a:rPr lang="en-AU" dirty="0">
                <a:solidFill>
                  <a:srgbClr val="0070C0"/>
                </a:solidFill>
              </a:rPr>
              <a:t>sensitive”, “insensitive”, </a:t>
            </a:r>
          </a:p>
          <a:p>
            <a:pPr marL="88900" lvl="2" indent="0">
              <a:buNone/>
              <a:tabLst>
                <a:tab pos="3408363" algn="ctr"/>
                <a:tab pos="4489450" algn="l"/>
              </a:tabLst>
            </a:pPr>
            <a:r>
              <a:rPr lang="en-AU" dirty="0">
                <a:solidFill>
                  <a:srgbClr val="0070C0"/>
                </a:solidFill>
              </a:rPr>
              <a:t>	</a:t>
            </a:r>
            <a:r>
              <a:rPr lang="en-AU" dirty="0" smtClean="0">
                <a:solidFill>
                  <a:srgbClr val="0070C0"/>
                </a:solidFill>
              </a:rPr>
              <a:t>	“</a:t>
            </a:r>
            <a:r>
              <a:rPr lang="en-AU" dirty="0" err="1">
                <a:solidFill>
                  <a:srgbClr val="0070C0"/>
                </a:solidFill>
              </a:rPr>
              <a:t>initialCharInsensitive</a:t>
            </a:r>
            <a:r>
              <a:rPr lang="en-AU" dirty="0">
                <a:solidFill>
                  <a:srgbClr val="0070C0"/>
                </a:solidFill>
              </a:rPr>
              <a:t>”}</a:t>
            </a:r>
          </a:p>
          <a:p>
            <a:pPr marL="88900" lvl="1" indent="0">
              <a:buNone/>
              <a:tabLst>
                <a:tab pos="3408363" algn="ctr"/>
                <a:tab pos="4489450" algn="l"/>
              </a:tabLst>
            </a:pPr>
            <a:r>
              <a:rPr lang="en-AU" dirty="0" err="1" smtClean="0"/>
              <a:t>languageRefSetId</a:t>
            </a:r>
            <a:r>
              <a:rPr lang="en-AU" dirty="0" smtClean="0"/>
              <a:t>	=	</a:t>
            </a:r>
            <a:r>
              <a:rPr lang="en-AU" dirty="0" err="1" smtClean="0"/>
              <a:t>conceptReference</a:t>
            </a:r>
            <a:endParaRPr lang="en-AU" dirty="0" smtClean="0"/>
          </a:p>
          <a:p>
            <a:pPr marL="88900" lvl="1" indent="0">
              <a:buNone/>
              <a:tabLst>
                <a:tab pos="3408363" algn="ctr"/>
                <a:tab pos="4489450" algn="l"/>
              </a:tabLst>
            </a:pPr>
            <a:r>
              <a:rPr lang="en-AU" dirty="0" err="1" smtClean="0"/>
              <a:t>languageRefSet</a:t>
            </a:r>
            <a:r>
              <a:rPr lang="en-AU" dirty="0" smtClean="0"/>
              <a:t>	=	{“</a:t>
            </a:r>
            <a:r>
              <a:rPr lang="en-AU" dirty="0" err="1" smtClean="0"/>
              <a:t>en-gb</a:t>
            </a:r>
            <a:r>
              <a:rPr lang="en-AU" dirty="0" smtClean="0"/>
              <a:t>”, “</a:t>
            </a:r>
            <a:r>
              <a:rPr lang="en-AU" dirty="0" err="1" smtClean="0"/>
              <a:t>en</a:t>
            </a:r>
            <a:r>
              <a:rPr lang="en-AU" dirty="0" smtClean="0"/>
              <a:t>-us”, “</a:t>
            </a:r>
            <a:r>
              <a:rPr lang="en-AU" dirty="0" err="1" smtClean="0"/>
              <a:t>es</a:t>
            </a:r>
            <a:r>
              <a:rPr lang="en-AU" dirty="0" smtClean="0"/>
              <a:t>”}</a:t>
            </a:r>
            <a:endParaRPr lang="en-AU" dirty="0"/>
          </a:p>
          <a:p>
            <a:pPr lvl="1"/>
            <a:endParaRPr lang="en-AU" dirty="0"/>
          </a:p>
          <a:p>
            <a:pPr lvl="1"/>
            <a:endParaRPr lang="en-AU" dirty="0" smtClean="0"/>
          </a:p>
          <a:p>
            <a:pPr lvl="1"/>
            <a:endParaRPr lang="en-AU" dirty="0" smtClean="0"/>
          </a:p>
        </p:txBody>
      </p:sp>
    </p:spTree>
    <p:custDataLst>
      <p:tags r:id="rId1"/>
    </p:custDataLst>
    <p:extLst>
      <p:ext uri="{BB962C8B-B14F-4D97-AF65-F5344CB8AC3E}">
        <p14:creationId xmlns:p14="http://schemas.microsoft.com/office/powerpoint/2010/main" val="273979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Language (QRL) </a:t>
            </a:r>
            <a:r>
              <a:rPr lang="mr-IN" dirty="0" smtClean="0"/>
              <a:t>–</a:t>
            </a:r>
            <a:r>
              <a:rPr lang="en-AU" dirty="0" smtClean="0"/>
              <a:t>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28736"/>
            <a:ext cx="8686800" cy="4937340"/>
          </a:xfrm>
        </p:spPr>
        <p:txBody>
          <a:bodyPr/>
          <a:lstStyle/>
          <a:p>
            <a:pPr marL="12700" lvl="1" indent="0">
              <a:buNone/>
            </a:pPr>
            <a:r>
              <a:rPr lang="en-AU" sz="1800" b="1" dirty="0" smtClean="0">
                <a:solidFill>
                  <a:schemeClr val="bg1">
                    <a:lumMod val="50000"/>
                  </a:schemeClr>
                </a:solidFill>
              </a:rPr>
              <a:t>Substrate</a:t>
            </a:r>
            <a:endParaRPr lang="en-AU" sz="1800" kern="1200" dirty="0" smtClean="0">
              <a:solidFill>
                <a:srgbClr val="FF0000"/>
              </a:solidFill>
            </a:endParaRPr>
          </a:p>
          <a:p>
            <a:pPr marL="185738" lvl="1" indent="0">
              <a:buNone/>
            </a:pPr>
            <a:r>
              <a:rPr lang="en-AU" sz="1800" kern="1200" dirty="0" smtClean="0">
                <a:solidFill>
                  <a:srgbClr val="FF0000"/>
                </a:solidFill>
              </a:rPr>
              <a:t>*</a:t>
            </a:r>
            <a:r>
              <a:rPr lang="en-AU" sz="1800" kern="1200" dirty="0" smtClean="0">
                <a:solidFill>
                  <a:srgbClr val="229BB8"/>
                </a:solidFill>
              </a:rPr>
              <a:t>  </a:t>
            </a:r>
            <a:r>
              <a:rPr lang="en-AU" sz="1800" kern="1200" dirty="0" smtClean="0">
                <a:solidFill>
                  <a:srgbClr val="FF0000"/>
                </a:solidFill>
              </a:rPr>
              <a:t>{{ substrate = http://</a:t>
            </a:r>
            <a:r>
              <a:rPr lang="en-AU" sz="1800" kern="1200" dirty="0" err="1" smtClean="0">
                <a:solidFill>
                  <a:srgbClr val="FF0000"/>
                </a:solidFill>
              </a:rPr>
              <a:t>snomed.info</a:t>
            </a:r>
            <a:r>
              <a:rPr lang="en-AU" sz="1800" kern="1200" dirty="0" smtClean="0">
                <a:solidFill>
                  <a:srgbClr val="FF0000"/>
                </a:solidFill>
              </a:rPr>
              <a:t>/</a:t>
            </a:r>
            <a:r>
              <a:rPr lang="en-AU" sz="1800" kern="1200" dirty="0" err="1" smtClean="0">
                <a:solidFill>
                  <a:srgbClr val="FF0000"/>
                </a:solidFill>
              </a:rPr>
              <a:t>sct</a:t>
            </a:r>
            <a:r>
              <a:rPr lang="en-AU" sz="1800" kern="1200" dirty="0" smtClean="0">
                <a:solidFill>
                  <a:srgbClr val="FF0000"/>
                </a:solidFill>
              </a:rPr>
              <a:t>/</a:t>
            </a:r>
            <a:r>
              <a:rPr lang="is-IS" sz="1800" dirty="0">
                <a:solidFill>
                  <a:srgbClr val="FF0000"/>
                </a:solidFill>
              </a:rPr>
              <a:t>900000000000207008</a:t>
            </a:r>
            <a:r>
              <a:rPr lang="en-AU" sz="1800" kern="1200" dirty="0" smtClean="0">
                <a:solidFill>
                  <a:srgbClr val="FF0000"/>
                </a:solidFill>
              </a:rPr>
              <a:t>/version/20140131 }}</a:t>
            </a:r>
          </a:p>
          <a:p>
            <a:pPr marL="12700" lvl="1" indent="0">
              <a:spcBef>
                <a:spcPts val="700"/>
              </a:spcBef>
              <a:buNone/>
            </a:pPr>
            <a:r>
              <a:rPr lang="en-AU" sz="1800" b="1" dirty="0" smtClean="0">
                <a:solidFill>
                  <a:schemeClr val="bg1">
                    <a:lumMod val="50000"/>
                  </a:schemeClr>
                </a:solidFill>
              </a:rPr>
              <a:t>Id</a:t>
            </a:r>
          </a:p>
          <a:p>
            <a:pPr marL="185738" lvl="1" indent="0">
              <a:spcBef>
                <a:spcPts val="700"/>
              </a:spcBef>
              <a:buNone/>
            </a:pPr>
            <a:r>
              <a:rPr lang="en-AU" sz="1800" kern="1200" dirty="0">
                <a:solidFill>
                  <a:srgbClr val="FF0000"/>
                </a:solidFill>
              </a:rPr>
              <a:t>* {{ id = 404684003 </a:t>
            </a:r>
            <a:r>
              <a:rPr lang="en-AU" sz="1800" kern="1200" dirty="0" smtClean="0">
                <a:solidFill>
                  <a:srgbClr val="FF0000"/>
                </a:solidFill>
              </a:rPr>
              <a:t>}}</a:t>
            </a:r>
            <a:endParaRPr lang="en-AU" sz="1800" b="1" dirty="0" smtClean="0">
              <a:solidFill>
                <a:schemeClr val="bg1">
                  <a:lumMod val="50000"/>
                </a:schemeClr>
              </a:solidFill>
            </a:endParaRPr>
          </a:p>
          <a:p>
            <a:pPr marL="12700" lvl="1" indent="0">
              <a:spcBef>
                <a:spcPts val="700"/>
              </a:spcBef>
              <a:buNone/>
            </a:pPr>
            <a:r>
              <a:rPr lang="en-AU" sz="1800" b="1" dirty="0" err="1">
                <a:solidFill>
                  <a:schemeClr val="bg1">
                    <a:lumMod val="50000"/>
                  </a:schemeClr>
                </a:solidFill>
              </a:rPr>
              <a:t>EffectiveTime</a:t>
            </a:r>
            <a:endParaRPr lang="en-AU" sz="1800" b="1" dirty="0">
              <a:solidFill>
                <a:schemeClr val="bg1">
                  <a:lumMod val="50000"/>
                </a:schemeClr>
              </a:solidFill>
            </a:endParaRPr>
          </a:p>
          <a:p>
            <a:pPr marL="185738" lvl="1" indent="0">
              <a:spcBef>
                <a:spcPts val="700"/>
              </a:spcBef>
              <a:buNone/>
            </a:pPr>
            <a:r>
              <a:rPr lang="en-AU" sz="1800" kern="1200" dirty="0">
                <a:solidFill>
                  <a:srgbClr val="FF0000"/>
                </a:solidFill>
              </a:rPr>
              <a:t>* {{ </a:t>
            </a:r>
            <a:r>
              <a:rPr lang="en-AU" sz="1800" kern="1200" dirty="0" err="1">
                <a:solidFill>
                  <a:srgbClr val="FF0000"/>
                </a:solidFill>
              </a:rPr>
              <a:t>effectiveTime</a:t>
            </a:r>
            <a:r>
              <a:rPr lang="en-AU" sz="1800" kern="1200" dirty="0">
                <a:solidFill>
                  <a:srgbClr val="FF0000"/>
                </a:solidFill>
              </a:rPr>
              <a:t> = 20140131 }}</a:t>
            </a:r>
          </a:p>
          <a:p>
            <a:pPr marL="12700" lvl="1" indent="0">
              <a:spcBef>
                <a:spcPts val="700"/>
              </a:spcBef>
              <a:buNone/>
            </a:pPr>
            <a:r>
              <a:rPr lang="en-AU" sz="1800" b="1" dirty="0" smtClean="0">
                <a:solidFill>
                  <a:schemeClr val="bg1">
                    <a:lumMod val="50000"/>
                  </a:schemeClr>
                </a:solidFill>
              </a:rPr>
              <a:t>Active</a:t>
            </a:r>
            <a:endParaRPr lang="en-AU" sz="1800" kern="1200" dirty="0" smtClean="0">
              <a:solidFill>
                <a:srgbClr val="FF0000"/>
              </a:solidFill>
            </a:endParaRPr>
          </a:p>
          <a:p>
            <a:pPr marL="185738" lvl="1" indent="0">
              <a:buNone/>
            </a:pPr>
            <a:r>
              <a:rPr lang="en-US" sz="1800" kern="1200" dirty="0" smtClean="0">
                <a:solidFill>
                  <a:srgbClr val="FF0000"/>
                </a:solidFill>
              </a:rPr>
              <a:t>^</a:t>
            </a:r>
            <a:r>
              <a:rPr lang="en-US" sz="1800" kern="1200" dirty="0" smtClean="0">
                <a:solidFill>
                  <a:srgbClr val="229BB8"/>
                </a:solidFill>
              </a:rPr>
              <a:t> </a:t>
            </a:r>
            <a:r>
              <a:rPr lang="en-US" sz="1800" dirty="0">
                <a:solidFill>
                  <a:schemeClr val="tx1"/>
                </a:solidFill>
              </a:rPr>
              <a:t>700043003</a:t>
            </a:r>
            <a:r>
              <a:rPr lang="en-US" sz="1800" kern="1200" dirty="0">
                <a:solidFill>
                  <a:srgbClr val="229BB8"/>
                </a:solidFill>
              </a:rPr>
              <a:t> </a:t>
            </a:r>
            <a:r>
              <a:rPr lang="en-GB" sz="2400" b="1" dirty="0" smtClean="0">
                <a:solidFill>
                  <a:srgbClr val="00B0F0"/>
                </a:solidFill>
              </a:rPr>
              <a:t>|</a:t>
            </a:r>
            <a:r>
              <a:rPr lang="en-US" kern="1200" dirty="0" smtClean="0"/>
              <a:t>Example </a:t>
            </a:r>
            <a:r>
              <a:rPr lang="en-US" kern="1200" dirty="0"/>
              <a:t>problem list subset</a:t>
            </a:r>
            <a:r>
              <a:rPr lang="en-GB" sz="2400" b="1" kern="1200" dirty="0">
                <a:solidFill>
                  <a:srgbClr val="00B0F0"/>
                </a:solidFill>
              </a:rPr>
              <a:t>|</a:t>
            </a:r>
            <a:r>
              <a:rPr lang="en-GB" sz="1800" kern="1200" dirty="0">
                <a:solidFill>
                  <a:srgbClr val="229BB8"/>
                </a:solidFill>
              </a:rPr>
              <a:t> </a:t>
            </a:r>
            <a:r>
              <a:rPr lang="en-GB" sz="1800" kern="1200" dirty="0">
                <a:solidFill>
                  <a:srgbClr val="FF0000"/>
                </a:solidFill>
              </a:rPr>
              <a:t>{{active = 1</a:t>
            </a:r>
            <a:r>
              <a:rPr lang="en-GB" sz="1800" kern="1200" dirty="0" smtClean="0">
                <a:solidFill>
                  <a:srgbClr val="FF0000"/>
                </a:solidFill>
              </a:rPr>
              <a:t>}}</a:t>
            </a:r>
          </a:p>
          <a:p>
            <a:pPr marL="185738" lvl="1" indent="0">
              <a:buNone/>
            </a:pPr>
            <a:r>
              <a:rPr lang="en-US" sz="1800" kern="1200" dirty="0">
                <a:solidFill>
                  <a:srgbClr val="FF0000"/>
                </a:solidFill>
              </a:rPr>
              <a:t>^</a:t>
            </a:r>
            <a:r>
              <a:rPr lang="en-US" sz="1800" kern="1200" dirty="0" smtClean="0">
                <a:solidFill>
                  <a:srgbClr val="229BB8"/>
                </a:solidFill>
              </a:rPr>
              <a:t> </a:t>
            </a:r>
            <a:r>
              <a:rPr lang="en-US" sz="1800" dirty="0">
                <a:solidFill>
                  <a:schemeClr val="tx1"/>
                </a:solidFill>
              </a:rPr>
              <a:t>700043003</a:t>
            </a:r>
            <a:r>
              <a:rPr lang="en-US" sz="1800" kern="1200" dirty="0">
                <a:solidFill>
                  <a:srgbClr val="229BB8"/>
                </a:solidFill>
              </a:rPr>
              <a:t> </a:t>
            </a:r>
            <a:r>
              <a:rPr lang="en-GB" sz="2400" b="1" dirty="0" smtClean="0">
                <a:solidFill>
                  <a:srgbClr val="00B0F0"/>
                </a:solidFill>
              </a:rPr>
              <a:t>|</a:t>
            </a:r>
            <a:r>
              <a:rPr lang="en-US" kern="1200" dirty="0" smtClean="0"/>
              <a:t>Example </a:t>
            </a:r>
            <a:r>
              <a:rPr lang="en-US" kern="1200" dirty="0"/>
              <a:t>problem list subset</a:t>
            </a:r>
            <a:r>
              <a:rPr lang="en-GB" sz="2400" b="1" kern="1200" dirty="0">
                <a:solidFill>
                  <a:srgbClr val="00B0F0"/>
                </a:solidFill>
              </a:rPr>
              <a:t>|</a:t>
            </a:r>
            <a:r>
              <a:rPr lang="en-GB" sz="1800" kern="1200" dirty="0">
                <a:solidFill>
                  <a:srgbClr val="229BB8"/>
                </a:solidFill>
              </a:rPr>
              <a:t> </a:t>
            </a:r>
            <a:r>
              <a:rPr lang="en-GB" sz="1800" kern="1200" dirty="0">
                <a:solidFill>
                  <a:srgbClr val="FF0000"/>
                </a:solidFill>
              </a:rPr>
              <a:t>{{active = </a:t>
            </a:r>
            <a:r>
              <a:rPr lang="en-GB" sz="1800" kern="1200" dirty="0" smtClean="0">
                <a:solidFill>
                  <a:srgbClr val="FF0000"/>
                </a:solidFill>
              </a:rPr>
              <a:t>any}}</a:t>
            </a:r>
            <a:endParaRPr lang="en-GB" sz="1800" kern="1200" dirty="0">
              <a:solidFill>
                <a:srgbClr val="FF0000"/>
              </a:solidFill>
            </a:endParaRPr>
          </a:p>
          <a:p>
            <a:pPr marL="12700" lvl="1" indent="0">
              <a:spcBef>
                <a:spcPts val="700"/>
              </a:spcBef>
              <a:buNone/>
            </a:pPr>
            <a:r>
              <a:rPr lang="en-AU" sz="1800" b="1" dirty="0" smtClean="0">
                <a:solidFill>
                  <a:schemeClr val="bg1">
                    <a:lumMod val="50000"/>
                  </a:schemeClr>
                </a:solidFill>
              </a:rPr>
              <a:t>Module</a:t>
            </a:r>
            <a:endParaRPr lang="en-AU" sz="1800" b="1" dirty="0">
              <a:solidFill>
                <a:schemeClr val="bg1">
                  <a:lumMod val="50000"/>
                </a:schemeClr>
              </a:solidFill>
            </a:endParaRPr>
          </a:p>
          <a:p>
            <a:pPr marL="185738" lvl="1" indent="0">
              <a:spcBef>
                <a:spcPts val="700"/>
              </a:spcBef>
              <a:buNone/>
            </a:pPr>
            <a:r>
              <a:rPr lang="en-AU" sz="1800" kern="1200" dirty="0" smtClean="0">
                <a:solidFill>
                  <a:srgbClr val="FF0000"/>
                </a:solidFill>
              </a:rPr>
              <a:t>* {{ </a:t>
            </a:r>
            <a:r>
              <a:rPr lang="en-AU" sz="1800" kern="1200" dirty="0" err="1">
                <a:solidFill>
                  <a:srgbClr val="FF0000"/>
                </a:solidFill>
              </a:rPr>
              <a:t>moduleId</a:t>
            </a:r>
            <a:r>
              <a:rPr lang="en-AU" sz="1800" kern="1200" dirty="0">
                <a:solidFill>
                  <a:srgbClr val="FF0000"/>
                </a:solidFill>
              </a:rPr>
              <a:t> = 449081005 </a:t>
            </a:r>
            <a:r>
              <a:rPr lang="en-AU" sz="1800" kern="1200" dirty="0" smtClean="0">
                <a:solidFill>
                  <a:srgbClr val="FF0000"/>
                </a:solidFill>
              </a:rPr>
              <a:t>}}</a:t>
            </a:r>
          </a:p>
          <a:p>
            <a:pPr marL="185738" lvl="1" indent="0">
              <a:buNone/>
            </a:pPr>
            <a:r>
              <a:rPr lang="en-AU" sz="1800" kern="1200" dirty="0" smtClean="0">
                <a:solidFill>
                  <a:srgbClr val="FF0000"/>
                </a:solidFill>
              </a:rPr>
              <a:t>* {{ module </a:t>
            </a:r>
            <a:r>
              <a:rPr lang="en-AU" sz="1800" kern="1200" dirty="0">
                <a:solidFill>
                  <a:srgbClr val="FF0000"/>
                </a:solidFill>
              </a:rPr>
              <a:t>= </a:t>
            </a:r>
            <a:r>
              <a:rPr lang="en-AU" sz="1800" kern="1200" dirty="0" smtClean="0">
                <a:solidFill>
                  <a:srgbClr val="FF0000"/>
                </a:solidFill>
              </a:rPr>
              <a:t>core }}</a:t>
            </a:r>
          </a:p>
        </p:txBody>
      </p:sp>
    </p:spTree>
    <p:custDataLst>
      <p:tags r:id="rId1"/>
    </p:custDataLst>
    <p:extLst>
      <p:ext uri="{BB962C8B-B14F-4D97-AF65-F5344CB8AC3E}">
        <p14:creationId xmlns:p14="http://schemas.microsoft.com/office/powerpoint/2010/main" val="1215457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Language (QRL) </a:t>
            </a:r>
            <a:r>
              <a:rPr lang="mr-IN" dirty="0" smtClean="0"/>
              <a:t>–</a:t>
            </a:r>
            <a:r>
              <a:rPr lang="en-AU" dirty="0" smtClean="0"/>
              <a:t>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7" y="1428736"/>
            <a:ext cx="8229600" cy="4937340"/>
          </a:xfrm>
        </p:spPr>
        <p:txBody>
          <a:bodyPr/>
          <a:lstStyle/>
          <a:p>
            <a:pPr marL="0" lvl="1" indent="-39687">
              <a:buClr>
                <a:srgbClr val="0055B0"/>
              </a:buClr>
              <a:buNone/>
            </a:pPr>
            <a:r>
              <a:rPr lang="en-AU" sz="1800" b="1" dirty="0" smtClean="0">
                <a:solidFill>
                  <a:schemeClr val="bg1">
                    <a:lumMod val="50000"/>
                  </a:schemeClr>
                </a:solidFill>
              </a:rPr>
              <a:t>Definition Status </a:t>
            </a:r>
            <a:r>
              <a:rPr lang="en-AU" sz="1800" b="1" dirty="0" smtClean="0">
                <a:solidFill>
                  <a:schemeClr val="bg1">
                    <a:lumMod val="75000"/>
                  </a:schemeClr>
                </a:solidFill>
              </a:rPr>
              <a:t>(concept)</a:t>
            </a:r>
            <a:endParaRPr lang="en-AU" sz="1800" kern="1200" dirty="0" smtClean="0">
              <a:solidFill>
                <a:srgbClr val="FF0000"/>
              </a:solidFill>
            </a:endParaRPr>
          </a:p>
          <a:p>
            <a:pPr marL="185738" indent="-25400">
              <a:buNone/>
            </a:pPr>
            <a:r>
              <a:rPr lang="en-AU" sz="1800" kern="1200" dirty="0" smtClean="0">
                <a:solidFill>
                  <a:srgbClr val="FF0000"/>
                </a:solidFill>
              </a:rPr>
              <a:t>&lt;&lt; </a:t>
            </a:r>
            <a:r>
              <a:rPr lang="en-GB" sz="1800" dirty="0">
                <a:solidFill>
                  <a:schemeClr val="tx1"/>
                </a:solidFill>
              </a:rPr>
              <a:t>404684003 </a:t>
            </a:r>
            <a:r>
              <a:rPr lang="en-AU" b="1" dirty="0" smtClean="0">
                <a:solidFill>
                  <a:srgbClr val="00B0F0"/>
                </a:solidFill>
              </a:rPr>
              <a:t>|</a:t>
            </a:r>
            <a:r>
              <a:rPr lang="en-AU" sz="2000" kern="1200" dirty="0" smtClean="0">
                <a:solidFill>
                  <a:srgbClr val="0070C0"/>
                </a:solidFill>
              </a:rPr>
              <a:t>Clinical </a:t>
            </a:r>
            <a:r>
              <a:rPr lang="en-AU" sz="2000" kern="1200" dirty="0">
                <a:solidFill>
                  <a:srgbClr val="0070C0"/>
                </a:solidFill>
              </a:rPr>
              <a:t>finding</a:t>
            </a:r>
            <a:r>
              <a:rPr lang="en-AU" b="1" dirty="0">
                <a:solidFill>
                  <a:srgbClr val="00B0F0"/>
                </a:solidFill>
              </a:rPr>
              <a:t>|</a:t>
            </a:r>
            <a:r>
              <a:rPr lang="en-AU" sz="2200" kern="1200" dirty="0">
                <a:solidFill>
                  <a:srgbClr val="229BB8"/>
                </a:solidFill>
              </a:rPr>
              <a:t> </a:t>
            </a:r>
            <a:endParaRPr lang="en-AU" sz="2200" kern="1200" dirty="0" smtClean="0">
              <a:solidFill>
                <a:srgbClr val="1A788E"/>
              </a:solidFill>
            </a:endParaRPr>
          </a:p>
          <a:p>
            <a:pPr marL="1076325" lvl="1" indent="0">
              <a:buNone/>
            </a:pPr>
            <a:r>
              <a:rPr lang="en-AU" sz="1800" kern="1200" dirty="0" smtClean="0">
                <a:solidFill>
                  <a:srgbClr val="FF0000"/>
                </a:solidFill>
              </a:rPr>
              <a:t>{{ </a:t>
            </a:r>
            <a:r>
              <a:rPr lang="en-AU" sz="1800" kern="1200" dirty="0" err="1">
                <a:solidFill>
                  <a:srgbClr val="FF0000"/>
                </a:solidFill>
              </a:rPr>
              <a:t>definitionStatusId</a:t>
            </a:r>
            <a:r>
              <a:rPr lang="en-AU" sz="1800" kern="1200" dirty="0">
                <a:solidFill>
                  <a:srgbClr val="FF0000"/>
                </a:solidFill>
              </a:rPr>
              <a:t> = </a:t>
            </a:r>
            <a:r>
              <a:rPr lang="is-IS" sz="1800" kern="1200" dirty="0">
                <a:solidFill>
                  <a:srgbClr val="FF0000"/>
                </a:solidFill>
              </a:rPr>
              <a:t>900000000000074008 </a:t>
            </a:r>
            <a:r>
              <a:rPr lang="en-AU" sz="1800" kern="1200" dirty="0" smtClean="0">
                <a:solidFill>
                  <a:srgbClr val="FF0000"/>
                </a:solidFill>
              </a:rPr>
              <a:t>|Primitive|}}</a:t>
            </a:r>
          </a:p>
          <a:p>
            <a:pPr marL="185738" lvl="1" indent="0">
              <a:buNone/>
            </a:pPr>
            <a:r>
              <a:rPr lang="en-AU" sz="1800" kern="1200" dirty="0" smtClean="0">
                <a:solidFill>
                  <a:srgbClr val="FF0000"/>
                </a:solidFill>
              </a:rPr>
              <a:t>&lt;&lt;</a:t>
            </a:r>
            <a:r>
              <a:rPr lang="en-AU" sz="1800" kern="1200" dirty="0" smtClean="0">
                <a:solidFill>
                  <a:srgbClr val="229BB8"/>
                </a:solidFill>
              </a:rPr>
              <a:t> </a:t>
            </a:r>
            <a:r>
              <a:rPr lang="en-GB" sz="1800" dirty="0" smtClean="0">
                <a:solidFill>
                  <a:schemeClr val="tx1"/>
                </a:solidFill>
              </a:rPr>
              <a:t>404684003 </a:t>
            </a:r>
            <a:r>
              <a:rPr lang="en-AU" sz="2400" b="1" dirty="0" smtClean="0">
                <a:solidFill>
                  <a:srgbClr val="00B0F0"/>
                </a:solidFill>
              </a:rPr>
              <a:t>|</a:t>
            </a:r>
            <a:r>
              <a:rPr lang="en-AU" kern="1200" dirty="0" smtClean="0"/>
              <a:t>Clinical finding</a:t>
            </a:r>
            <a:r>
              <a:rPr lang="en-AU" sz="2400" b="1" dirty="0" smtClean="0">
                <a:solidFill>
                  <a:srgbClr val="00B0F0"/>
                </a:solidFill>
              </a:rPr>
              <a:t>| </a:t>
            </a:r>
            <a:r>
              <a:rPr lang="en-AU" sz="1800" kern="1200" dirty="0" smtClean="0">
                <a:solidFill>
                  <a:srgbClr val="FF0000"/>
                </a:solidFill>
              </a:rPr>
              <a:t>{{ </a:t>
            </a:r>
            <a:r>
              <a:rPr lang="en-AU" sz="1800" kern="1200" dirty="0" err="1" smtClean="0">
                <a:solidFill>
                  <a:srgbClr val="FF0000"/>
                </a:solidFill>
              </a:rPr>
              <a:t>definitionStatus</a:t>
            </a:r>
            <a:r>
              <a:rPr lang="en-AU" sz="1800" kern="1200" dirty="0" smtClean="0">
                <a:solidFill>
                  <a:srgbClr val="FF0000"/>
                </a:solidFill>
              </a:rPr>
              <a:t> = primitive}}</a:t>
            </a:r>
          </a:p>
          <a:p>
            <a:pPr marL="185738" lvl="1" indent="0">
              <a:buNone/>
            </a:pPr>
            <a:r>
              <a:rPr lang="en-AU" sz="1800" kern="1200" dirty="0" smtClean="0">
                <a:solidFill>
                  <a:srgbClr val="FF0000"/>
                </a:solidFill>
              </a:rPr>
              <a:t>&lt;&lt; </a:t>
            </a:r>
            <a:r>
              <a:rPr lang="en-GB" sz="1800" dirty="0" smtClean="0">
                <a:solidFill>
                  <a:schemeClr val="tx1"/>
                </a:solidFill>
              </a:rPr>
              <a:t>404684003</a:t>
            </a:r>
            <a:r>
              <a:rPr lang="en-GB" sz="1800" kern="1200" dirty="0" smtClean="0">
                <a:solidFill>
                  <a:srgbClr val="229BB8"/>
                </a:solidFill>
              </a:rPr>
              <a:t> </a:t>
            </a:r>
            <a:r>
              <a:rPr lang="en-AU" sz="2400" b="1" dirty="0" smtClean="0">
                <a:solidFill>
                  <a:srgbClr val="00B0F0"/>
                </a:solidFill>
              </a:rPr>
              <a:t>|</a:t>
            </a:r>
            <a:r>
              <a:rPr lang="en-AU" kern="1200" dirty="0" smtClean="0"/>
              <a:t>Clinical finding</a:t>
            </a:r>
            <a:r>
              <a:rPr lang="en-AU" sz="2400" b="1" dirty="0">
                <a:solidFill>
                  <a:srgbClr val="00B0F0"/>
                </a:solidFill>
              </a:rPr>
              <a:t>| </a:t>
            </a:r>
            <a:r>
              <a:rPr lang="en-AU" sz="1800" kern="1200" dirty="0" smtClean="0">
                <a:solidFill>
                  <a:srgbClr val="FF0000"/>
                </a:solidFill>
              </a:rPr>
              <a:t>{{ </a:t>
            </a:r>
            <a:r>
              <a:rPr lang="en-AU" sz="1800" kern="1200" dirty="0" err="1" smtClean="0">
                <a:solidFill>
                  <a:srgbClr val="FF0000"/>
                </a:solidFill>
              </a:rPr>
              <a:t>definitionStatus</a:t>
            </a:r>
            <a:r>
              <a:rPr lang="en-AU" sz="1800" kern="1200" dirty="0" smtClean="0">
                <a:solidFill>
                  <a:srgbClr val="FF0000"/>
                </a:solidFill>
              </a:rPr>
              <a:t> = defined}} :</a:t>
            </a:r>
          </a:p>
          <a:p>
            <a:pPr marL="1068388" lvl="1" indent="0">
              <a:buNone/>
            </a:pPr>
            <a:r>
              <a:rPr lang="en-US" sz="1800" dirty="0" smtClean="0">
                <a:solidFill>
                  <a:schemeClr val="tx1"/>
                </a:solidFill>
              </a:rPr>
              <a:t>363698007</a:t>
            </a:r>
            <a:r>
              <a:rPr lang="en-AU" sz="2400" b="1" dirty="0">
                <a:solidFill>
                  <a:srgbClr val="00B0F0"/>
                </a:solidFill>
              </a:rPr>
              <a:t> |</a:t>
            </a:r>
            <a:r>
              <a:rPr lang="en-AU" kern="1200" dirty="0" smtClean="0"/>
              <a:t>Finding site</a:t>
            </a:r>
            <a:r>
              <a:rPr lang="en-AU" sz="2400" b="1" dirty="0">
                <a:solidFill>
                  <a:srgbClr val="00B0F0"/>
                </a:solidFill>
              </a:rPr>
              <a:t>|</a:t>
            </a:r>
            <a:r>
              <a:rPr lang="en-AU" sz="1800" kern="1200" dirty="0" smtClean="0">
                <a:solidFill>
                  <a:srgbClr val="229BB8"/>
                </a:solidFill>
              </a:rPr>
              <a:t> = </a:t>
            </a:r>
            <a:r>
              <a:rPr lang="en-AU" sz="1800" kern="1200" dirty="0" smtClean="0">
                <a:solidFill>
                  <a:srgbClr val="FF0000"/>
                </a:solidFill>
              </a:rPr>
              <a:t>&lt;&lt;</a:t>
            </a:r>
            <a:r>
              <a:rPr lang="en-AU" sz="1800" kern="1200" dirty="0" smtClean="0">
                <a:solidFill>
                  <a:srgbClr val="229BB8"/>
                </a:solidFill>
              </a:rPr>
              <a:t> </a:t>
            </a:r>
            <a:r>
              <a:rPr lang="en-US" sz="1800" dirty="0" smtClean="0">
                <a:solidFill>
                  <a:schemeClr val="tx1"/>
                </a:solidFill>
              </a:rPr>
              <a:t>80891009</a:t>
            </a:r>
            <a:r>
              <a:rPr lang="en-US" sz="1800" kern="1200" dirty="0" smtClean="0">
                <a:solidFill>
                  <a:srgbClr val="229BB8"/>
                </a:solidFill>
              </a:rPr>
              <a:t> </a:t>
            </a:r>
            <a:r>
              <a:rPr lang="en-US" sz="2400" b="1" dirty="0">
                <a:solidFill>
                  <a:srgbClr val="00B0F0"/>
                </a:solidFill>
              </a:rPr>
              <a:t>|</a:t>
            </a:r>
            <a:r>
              <a:rPr lang="en-US" kern="1200" dirty="0" smtClean="0"/>
              <a:t>Heart structure</a:t>
            </a:r>
            <a:r>
              <a:rPr lang="en-US" sz="2400" b="1" dirty="0">
                <a:solidFill>
                  <a:srgbClr val="00B0F0"/>
                </a:solidFill>
              </a:rPr>
              <a:t>|</a:t>
            </a:r>
            <a:endParaRPr lang="en-AU" sz="2400" b="1" dirty="0">
              <a:solidFill>
                <a:srgbClr val="00B0F0"/>
              </a:solidFill>
            </a:endParaRPr>
          </a:p>
          <a:p>
            <a:pPr marL="185738" lvl="1" indent="0">
              <a:buNone/>
            </a:pPr>
            <a:r>
              <a:rPr lang="en-AU" sz="1800" kern="1200" dirty="0" smtClean="0">
                <a:solidFill>
                  <a:srgbClr val="FF0000"/>
                </a:solidFill>
              </a:rPr>
              <a:t>&lt;&lt;</a:t>
            </a:r>
            <a:r>
              <a:rPr lang="en-AU" sz="1800" kern="1200" dirty="0" smtClean="0">
                <a:solidFill>
                  <a:srgbClr val="229BB8"/>
                </a:solidFill>
              </a:rPr>
              <a:t> </a:t>
            </a:r>
            <a:r>
              <a:rPr lang="en-GB" sz="1800" dirty="0" smtClean="0">
                <a:solidFill>
                  <a:schemeClr val="tx1"/>
                </a:solidFill>
              </a:rPr>
              <a:t>404684003</a:t>
            </a:r>
            <a:r>
              <a:rPr lang="en-GB" sz="2400" b="1" dirty="0" smtClean="0">
                <a:solidFill>
                  <a:srgbClr val="00B0F0"/>
                </a:solidFill>
              </a:rPr>
              <a:t> </a:t>
            </a:r>
            <a:r>
              <a:rPr lang="en-AU" sz="2400" b="1" dirty="0" smtClean="0">
                <a:solidFill>
                  <a:srgbClr val="00B0F0"/>
                </a:solidFill>
              </a:rPr>
              <a:t>|</a:t>
            </a:r>
            <a:r>
              <a:rPr lang="en-AU" kern="1200" dirty="0" smtClean="0"/>
              <a:t>Clinical finding</a:t>
            </a:r>
            <a:r>
              <a:rPr lang="en-AU" sz="2400" b="1" dirty="0" smtClean="0">
                <a:solidFill>
                  <a:srgbClr val="00B0F0"/>
                </a:solidFill>
              </a:rPr>
              <a:t>|</a:t>
            </a:r>
            <a:r>
              <a:rPr lang="en-AU" sz="1800" kern="1200" dirty="0" smtClean="0">
                <a:solidFill>
                  <a:srgbClr val="FF0000"/>
                </a:solidFill>
              </a:rPr>
              <a:t>:</a:t>
            </a:r>
            <a:r>
              <a:rPr lang="en-AU" sz="1800" kern="1200" dirty="0" smtClean="0">
                <a:solidFill>
                  <a:srgbClr val="229BB8"/>
                </a:solidFill>
              </a:rPr>
              <a:t> </a:t>
            </a:r>
            <a:r>
              <a:rPr lang="en-US" sz="1800" dirty="0" smtClean="0">
                <a:solidFill>
                  <a:schemeClr val="tx1"/>
                </a:solidFill>
              </a:rPr>
              <a:t>363698007</a:t>
            </a:r>
            <a:r>
              <a:rPr lang="en-AU" sz="1800" kern="1200" dirty="0" smtClean="0">
                <a:solidFill>
                  <a:srgbClr val="229BB8"/>
                </a:solidFill>
              </a:rPr>
              <a:t> </a:t>
            </a:r>
            <a:r>
              <a:rPr lang="en-AU" sz="2400" b="1" dirty="0" smtClean="0">
                <a:solidFill>
                  <a:srgbClr val="00B0F0"/>
                </a:solidFill>
              </a:rPr>
              <a:t>|</a:t>
            </a:r>
            <a:r>
              <a:rPr lang="en-AU" kern="1200" dirty="0" smtClean="0"/>
              <a:t>Finding site</a:t>
            </a:r>
            <a:r>
              <a:rPr lang="en-AU" sz="2400" b="1" dirty="0" smtClean="0">
                <a:solidFill>
                  <a:srgbClr val="00B0F0"/>
                </a:solidFill>
              </a:rPr>
              <a:t>|</a:t>
            </a:r>
            <a:r>
              <a:rPr lang="en-AU" sz="1800" kern="1200" dirty="0" smtClean="0">
                <a:solidFill>
                  <a:srgbClr val="229BB8"/>
                </a:solidFill>
              </a:rPr>
              <a:t> </a:t>
            </a:r>
            <a:r>
              <a:rPr lang="en-AU" sz="1800" kern="1200" dirty="0" smtClean="0">
                <a:solidFill>
                  <a:srgbClr val="FF0000"/>
                </a:solidFill>
              </a:rPr>
              <a:t>= </a:t>
            </a:r>
          </a:p>
          <a:p>
            <a:pPr marL="1068388" lvl="1" indent="0">
              <a:buNone/>
            </a:pPr>
            <a:r>
              <a:rPr lang="en-AU" sz="1800" kern="1200" dirty="0" smtClean="0">
                <a:solidFill>
                  <a:srgbClr val="FF0000"/>
                </a:solidFill>
              </a:rPr>
              <a:t>(&lt;&lt;</a:t>
            </a:r>
            <a:r>
              <a:rPr lang="en-AU" sz="1800" kern="1200" dirty="0" smtClean="0">
                <a:solidFill>
                  <a:srgbClr val="229BB8"/>
                </a:solidFill>
              </a:rPr>
              <a:t> </a:t>
            </a:r>
            <a:r>
              <a:rPr lang="en-US" sz="1800" dirty="0" smtClean="0">
                <a:solidFill>
                  <a:schemeClr val="tx1"/>
                </a:solidFill>
              </a:rPr>
              <a:t>80891009</a:t>
            </a:r>
            <a:r>
              <a:rPr lang="en-US" sz="1800" kern="1200" dirty="0" smtClean="0">
                <a:solidFill>
                  <a:srgbClr val="229BB8"/>
                </a:solidFill>
              </a:rPr>
              <a:t> |</a:t>
            </a:r>
            <a:r>
              <a:rPr lang="en-US" kern="1200" dirty="0" smtClean="0"/>
              <a:t>Heart structure</a:t>
            </a:r>
            <a:r>
              <a:rPr lang="en-US" sz="1800" kern="1200" dirty="0" smtClean="0">
                <a:solidFill>
                  <a:srgbClr val="229BB8"/>
                </a:solidFill>
              </a:rPr>
              <a:t>| </a:t>
            </a:r>
            <a:r>
              <a:rPr lang="en-AU" sz="1800" kern="1200" dirty="0" smtClean="0">
                <a:solidFill>
                  <a:srgbClr val="FF0000"/>
                </a:solidFill>
              </a:rPr>
              <a:t>{{ </a:t>
            </a:r>
            <a:r>
              <a:rPr lang="en-AU" sz="1800" kern="1200" dirty="0" err="1" smtClean="0">
                <a:solidFill>
                  <a:srgbClr val="FF0000"/>
                </a:solidFill>
              </a:rPr>
              <a:t>definitionStatus</a:t>
            </a:r>
            <a:r>
              <a:rPr lang="en-AU" sz="1800" kern="1200" dirty="0" smtClean="0">
                <a:solidFill>
                  <a:srgbClr val="FF0000"/>
                </a:solidFill>
              </a:rPr>
              <a:t> = defined}}</a:t>
            </a:r>
            <a:r>
              <a:rPr lang="en-US" sz="1800" kern="1200" dirty="0" smtClean="0">
                <a:solidFill>
                  <a:srgbClr val="FF0000"/>
                </a:solidFill>
              </a:rPr>
              <a:t>)</a:t>
            </a:r>
          </a:p>
          <a:p>
            <a:pPr marL="12700" lvl="1" indent="0">
              <a:spcBef>
                <a:spcPts val="700"/>
              </a:spcBef>
              <a:buNone/>
            </a:pPr>
            <a:r>
              <a:rPr lang="en-AU" sz="1800" b="1" dirty="0" smtClean="0">
                <a:solidFill>
                  <a:schemeClr val="bg1">
                    <a:lumMod val="50000"/>
                  </a:schemeClr>
                </a:solidFill>
              </a:rPr>
              <a:t>Characteristic Type </a:t>
            </a:r>
            <a:r>
              <a:rPr lang="en-AU" sz="1800" b="1" dirty="0" smtClean="0">
                <a:solidFill>
                  <a:schemeClr val="bg1">
                    <a:lumMod val="75000"/>
                  </a:schemeClr>
                </a:solidFill>
              </a:rPr>
              <a:t>(relationship)</a:t>
            </a:r>
            <a:endParaRPr lang="en-AU" sz="1800" kern="1200" dirty="0">
              <a:solidFill>
                <a:schemeClr val="bg1">
                  <a:lumMod val="75000"/>
                </a:schemeClr>
              </a:solidFill>
            </a:endParaRPr>
          </a:p>
          <a:p>
            <a:pPr marL="185738" lvl="1" indent="0">
              <a:buNone/>
            </a:pPr>
            <a:r>
              <a:rPr lang="en-US" sz="1800" kern="1200" dirty="0">
                <a:solidFill>
                  <a:srgbClr val="FF0000"/>
                </a:solidFill>
              </a:rPr>
              <a:t>*</a:t>
            </a:r>
            <a:r>
              <a:rPr lang="en-AU" sz="1800" kern="1200" dirty="0">
                <a:solidFill>
                  <a:srgbClr val="FF0000"/>
                </a:solidFill>
              </a:rPr>
              <a:t> </a:t>
            </a:r>
            <a:r>
              <a:rPr lang="en-AU" sz="1800" kern="1200" dirty="0" smtClean="0">
                <a:solidFill>
                  <a:srgbClr val="FF0000"/>
                </a:solidFill>
              </a:rPr>
              <a:t>{{ </a:t>
            </a:r>
            <a:r>
              <a:rPr lang="en-AU" sz="1800" kern="1200" dirty="0" err="1" smtClean="0">
                <a:solidFill>
                  <a:srgbClr val="FF0000"/>
                </a:solidFill>
              </a:rPr>
              <a:t>characteristicTypeId</a:t>
            </a:r>
            <a:r>
              <a:rPr lang="en-AU" sz="1800" kern="1200" dirty="0" smtClean="0">
                <a:solidFill>
                  <a:srgbClr val="FF0000"/>
                </a:solidFill>
              </a:rPr>
              <a:t> = </a:t>
            </a:r>
            <a:r>
              <a:rPr lang="is-IS" sz="1800" kern="1200" dirty="0" smtClean="0">
                <a:solidFill>
                  <a:srgbClr val="FF0000"/>
                </a:solidFill>
              </a:rPr>
              <a:t>900000000000227009 |</a:t>
            </a:r>
            <a:r>
              <a:rPr lang="en-AU" sz="1800" kern="1200" dirty="0" smtClean="0">
                <a:solidFill>
                  <a:srgbClr val="FF0000"/>
                </a:solidFill>
              </a:rPr>
              <a:t>Additional relationship| </a:t>
            </a:r>
            <a:r>
              <a:rPr lang="en-AU" sz="1800" kern="1200" dirty="0">
                <a:solidFill>
                  <a:srgbClr val="FF0000"/>
                </a:solidFill>
              </a:rPr>
              <a:t>}}</a:t>
            </a:r>
          </a:p>
          <a:p>
            <a:pPr marL="185738" lvl="1" indent="0">
              <a:buNone/>
            </a:pPr>
            <a:r>
              <a:rPr lang="en-AU" sz="1800" kern="1200" dirty="0" smtClean="0">
                <a:solidFill>
                  <a:srgbClr val="FF0000"/>
                </a:solidFill>
              </a:rPr>
              <a:t>&lt;&lt; </a:t>
            </a:r>
            <a:r>
              <a:rPr lang="en-GB" sz="1800" dirty="0">
                <a:solidFill>
                  <a:schemeClr val="tx1"/>
                </a:solidFill>
              </a:rPr>
              <a:t>404684003</a:t>
            </a:r>
            <a:r>
              <a:rPr lang="en-GB" sz="1600" kern="1200" dirty="0">
                <a:solidFill>
                  <a:srgbClr val="229BB8"/>
                </a:solidFill>
              </a:rPr>
              <a:t> </a:t>
            </a:r>
            <a:r>
              <a:rPr lang="en-AU" sz="2400" b="1" dirty="0">
                <a:solidFill>
                  <a:srgbClr val="00B0F0"/>
                </a:solidFill>
              </a:rPr>
              <a:t>|</a:t>
            </a:r>
            <a:r>
              <a:rPr lang="en-AU" kern="1200" dirty="0" smtClean="0"/>
              <a:t>Clinical </a:t>
            </a:r>
            <a:r>
              <a:rPr lang="en-AU" kern="1200" dirty="0"/>
              <a:t>finding</a:t>
            </a:r>
            <a:r>
              <a:rPr lang="en-AU" sz="2400" b="1" dirty="0">
                <a:solidFill>
                  <a:srgbClr val="00B0F0"/>
                </a:solidFill>
              </a:rPr>
              <a:t>|</a:t>
            </a:r>
            <a:r>
              <a:rPr lang="en-AU" sz="1800" kern="1200" dirty="0">
                <a:solidFill>
                  <a:srgbClr val="FF0000"/>
                </a:solidFill>
              </a:rPr>
              <a:t>: </a:t>
            </a:r>
            <a:endParaRPr lang="en-AU" sz="1800" kern="1200" dirty="0" smtClean="0">
              <a:solidFill>
                <a:srgbClr val="FF0000"/>
              </a:solidFill>
            </a:endParaRPr>
          </a:p>
          <a:p>
            <a:pPr marL="1028700" lvl="1" indent="0">
              <a:buNone/>
            </a:pPr>
            <a:r>
              <a:rPr lang="en-AU" sz="1800" kern="1200" dirty="0" smtClean="0">
                <a:solidFill>
                  <a:srgbClr val="FF0000"/>
                </a:solidFill>
              </a:rPr>
              <a:t>(</a:t>
            </a:r>
            <a:r>
              <a:rPr lang="en-US" sz="1800" dirty="0">
                <a:solidFill>
                  <a:schemeClr val="tx1"/>
                </a:solidFill>
              </a:rPr>
              <a:t>363698007</a:t>
            </a:r>
            <a:r>
              <a:rPr lang="en-AU" sz="1600" kern="1200" dirty="0">
                <a:solidFill>
                  <a:srgbClr val="229BB8"/>
                </a:solidFill>
              </a:rPr>
              <a:t> </a:t>
            </a:r>
            <a:r>
              <a:rPr lang="en-AU" sz="2400" b="1" dirty="0">
                <a:solidFill>
                  <a:srgbClr val="00B0F0"/>
                </a:solidFill>
              </a:rPr>
              <a:t>|</a:t>
            </a:r>
            <a:r>
              <a:rPr lang="en-AU" kern="1200" dirty="0" smtClean="0"/>
              <a:t>Finding </a:t>
            </a:r>
            <a:r>
              <a:rPr lang="en-AU" kern="1200" dirty="0"/>
              <a:t>site</a:t>
            </a:r>
            <a:r>
              <a:rPr lang="en-AU" sz="2400" b="1" dirty="0">
                <a:solidFill>
                  <a:srgbClr val="00B0F0"/>
                </a:solidFill>
              </a:rPr>
              <a:t>| </a:t>
            </a:r>
            <a:r>
              <a:rPr lang="en-AU" sz="1800" kern="1200" dirty="0">
                <a:solidFill>
                  <a:srgbClr val="FF0000"/>
                </a:solidFill>
              </a:rPr>
              <a:t>=</a:t>
            </a:r>
            <a:r>
              <a:rPr lang="en-AU" sz="1600" kern="1200" dirty="0">
                <a:solidFill>
                  <a:srgbClr val="229BB8"/>
                </a:solidFill>
              </a:rPr>
              <a:t> </a:t>
            </a:r>
            <a:r>
              <a:rPr lang="en-US" sz="1800" dirty="0">
                <a:solidFill>
                  <a:schemeClr val="tx1"/>
                </a:solidFill>
              </a:rPr>
              <a:t>80891009</a:t>
            </a:r>
            <a:r>
              <a:rPr lang="en-US" sz="1600" kern="1200" dirty="0">
                <a:solidFill>
                  <a:srgbClr val="229BB8"/>
                </a:solidFill>
              </a:rPr>
              <a:t> </a:t>
            </a:r>
            <a:r>
              <a:rPr lang="en-US" sz="2400" b="1" dirty="0">
                <a:solidFill>
                  <a:srgbClr val="00B0F0"/>
                </a:solidFill>
              </a:rPr>
              <a:t>|</a:t>
            </a:r>
            <a:r>
              <a:rPr lang="en-US" kern="1200" dirty="0" smtClean="0"/>
              <a:t>Heart </a:t>
            </a:r>
            <a:r>
              <a:rPr lang="en-US" kern="1200" dirty="0"/>
              <a:t>structure</a:t>
            </a:r>
            <a:r>
              <a:rPr lang="en-US" sz="2400" b="1" dirty="0">
                <a:solidFill>
                  <a:srgbClr val="00B0F0"/>
                </a:solidFill>
              </a:rPr>
              <a:t>| </a:t>
            </a:r>
            <a:r>
              <a:rPr lang="en-US" sz="1600" kern="1200" dirty="0">
                <a:solidFill>
                  <a:srgbClr val="229BB8"/>
                </a:solidFill>
              </a:rPr>
              <a:t> 	</a:t>
            </a:r>
            <a:endParaRPr lang="en-US" sz="1600" kern="1200" dirty="0" smtClean="0">
              <a:solidFill>
                <a:srgbClr val="229BB8"/>
              </a:solidFill>
            </a:endParaRPr>
          </a:p>
          <a:p>
            <a:pPr marL="1028700" lvl="1" indent="0">
              <a:buNone/>
            </a:pPr>
            <a:r>
              <a:rPr lang="en-AU" sz="1800" kern="1200" dirty="0" smtClean="0">
                <a:solidFill>
                  <a:srgbClr val="FF0000"/>
                </a:solidFill>
              </a:rPr>
              <a:t>{{ </a:t>
            </a:r>
            <a:r>
              <a:rPr lang="en-AU" sz="1800" kern="1200" dirty="0" err="1">
                <a:solidFill>
                  <a:srgbClr val="FF0000"/>
                </a:solidFill>
              </a:rPr>
              <a:t>characteristicType</a:t>
            </a:r>
            <a:r>
              <a:rPr lang="en-AU" sz="1800" kern="1200" dirty="0">
                <a:solidFill>
                  <a:srgbClr val="FF0000"/>
                </a:solidFill>
              </a:rPr>
              <a:t> = stated </a:t>
            </a:r>
            <a:r>
              <a:rPr lang="en-AU" sz="1800" kern="1200" dirty="0" smtClean="0">
                <a:solidFill>
                  <a:srgbClr val="FF0000"/>
                </a:solidFill>
              </a:rPr>
              <a:t>}})</a:t>
            </a:r>
          </a:p>
        </p:txBody>
      </p:sp>
    </p:spTree>
    <p:custDataLst>
      <p:tags r:id="rId1"/>
    </p:custDataLst>
    <p:extLst>
      <p:ext uri="{BB962C8B-B14F-4D97-AF65-F5344CB8AC3E}">
        <p14:creationId xmlns:p14="http://schemas.microsoft.com/office/powerpoint/2010/main" val="457651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010400" cy="579433"/>
          </a:xfrm>
        </p:spPr>
        <p:txBody>
          <a:bodyPr/>
          <a:lstStyle/>
          <a:p>
            <a:r>
              <a:rPr lang="en-AU" dirty="0"/>
              <a:t>Query Language (QRL) </a:t>
            </a:r>
            <a:r>
              <a:rPr lang="mr-IN" dirty="0"/>
              <a:t>–</a:t>
            </a:r>
            <a:r>
              <a:rPr lang="en-AU" dirty="0"/>
              <a:t> </a:t>
            </a:r>
            <a:r>
              <a:rPr lang="en-AU" dirty="0" smtClean="0"/>
              <a:t>Lexical Search</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57200" y="1437456"/>
            <a:ext cx="8686800" cy="4937340"/>
          </a:xfrm>
        </p:spPr>
        <p:txBody>
          <a:bodyPr/>
          <a:lstStyle/>
          <a:p>
            <a:pPr marL="1588" lvl="1" indent="0">
              <a:spcBef>
                <a:spcPts val="600"/>
              </a:spcBef>
              <a:buNone/>
              <a:tabLst>
                <a:tab pos="2867025" algn="l"/>
                <a:tab pos="4489450" algn="l"/>
              </a:tabLst>
            </a:pPr>
            <a:r>
              <a:rPr lang="en-AU" b="1" dirty="0">
                <a:solidFill>
                  <a:schemeClr val="bg1">
                    <a:lumMod val="50000"/>
                  </a:schemeClr>
                </a:solidFill>
              </a:rPr>
              <a:t>Wild Card Match</a:t>
            </a:r>
          </a:p>
          <a:p>
            <a:pPr marL="431800" lvl="1" indent="-342900">
              <a:spcBef>
                <a:spcPts val="600"/>
              </a:spcBef>
              <a:tabLst>
                <a:tab pos="3408363" algn="ctr"/>
                <a:tab pos="4489450" algn="l"/>
              </a:tabLst>
            </a:pPr>
            <a:r>
              <a:rPr lang="en-US" dirty="0"/>
              <a:t>term = wild:"*heart*“</a:t>
            </a:r>
          </a:p>
          <a:p>
            <a:pPr marL="1588" lvl="1" indent="0">
              <a:buNone/>
              <a:tabLst>
                <a:tab pos="2867025" algn="l"/>
                <a:tab pos="4489450" algn="l"/>
              </a:tabLst>
            </a:pPr>
            <a:r>
              <a:rPr lang="en-AU" b="1" dirty="0" smtClean="0">
                <a:solidFill>
                  <a:schemeClr val="bg1">
                    <a:lumMod val="50000"/>
                  </a:schemeClr>
                </a:solidFill>
              </a:rPr>
              <a:t>Perl Regex</a:t>
            </a:r>
            <a:endParaRPr lang="en-AU" b="1" dirty="0">
              <a:solidFill>
                <a:schemeClr val="bg1">
                  <a:lumMod val="50000"/>
                </a:schemeClr>
              </a:solidFill>
            </a:endParaRPr>
          </a:p>
          <a:p>
            <a:pPr marL="431800" lvl="1" indent="-342900">
              <a:spcBef>
                <a:spcPts val="600"/>
              </a:spcBef>
              <a:tabLst>
                <a:tab pos="3408363" algn="ctr"/>
                <a:tab pos="4489450" algn="l"/>
              </a:tabLst>
            </a:pPr>
            <a:r>
              <a:rPr lang="en-US" dirty="0"/>
              <a:t>term = regex:".*heart.*"</a:t>
            </a:r>
            <a:endParaRPr lang="en-AU" dirty="0" smtClean="0"/>
          </a:p>
          <a:p>
            <a:pPr marL="1588" lvl="1" indent="0">
              <a:spcBef>
                <a:spcPts val="600"/>
              </a:spcBef>
              <a:buNone/>
              <a:tabLst>
                <a:tab pos="2867025" algn="l"/>
                <a:tab pos="4489450" algn="l"/>
              </a:tabLst>
            </a:pPr>
            <a:r>
              <a:rPr lang="en-AU" b="1" dirty="0" smtClean="0">
                <a:solidFill>
                  <a:schemeClr val="bg1">
                    <a:lumMod val="50000"/>
                  </a:schemeClr>
                </a:solidFill>
              </a:rPr>
              <a:t>Word Prefix Any Order</a:t>
            </a:r>
            <a:endParaRPr lang="en-AU" b="1" dirty="0">
              <a:solidFill>
                <a:schemeClr val="bg1">
                  <a:lumMod val="50000"/>
                </a:schemeClr>
              </a:solidFill>
            </a:endParaRPr>
          </a:p>
          <a:p>
            <a:pPr marL="431800" lvl="1" indent="-342900">
              <a:spcBef>
                <a:spcPts val="600"/>
              </a:spcBef>
              <a:tabLst>
                <a:tab pos="3408363" algn="ctr"/>
                <a:tab pos="4489450" algn="l"/>
              </a:tabLst>
            </a:pPr>
            <a:r>
              <a:rPr lang="en-US" dirty="0" smtClean="0"/>
              <a:t>term </a:t>
            </a:r>
            <a:r>
              <a:rPr lang="en-US" dirty="0"/>
              <a:t>= </a:t>
            </a:r>
            <a:r>
              <a:rPr lang="en-US" dirty="0" err="1" smtClean="0"/>
              <a:t>match:“hear</a:t>
            </a:r>
            <a:r>
              <a:rPr lang="en-US" dirty="0" smtClean="0"/>
              <a:t> </a:t>
            </a:r>
            <a:r>
              <a:rPr lang="en-US" dirty="0" err="1" smtClean="0"/>
              <a:t>att</a:t>
            </a:r>
            <a:r>
              <a:rPr lang="en-US" dirty="0" smtClean="0"/>
              <a:t>"</a:t>
            </a:r>
            <a:endParaRPr lang="en-AU" dirty="0"/>
          </a:p>
          <a:p>
            <a:pPr marL="88900" lvl="1" indent="0">
              <a:spcBef>
                <a:spcPts val="600"/>
              </a:spcBef>
              <a:buNone/>
              <a:tabLst>
                <a:tab pos="3408363" algn="ctr"/>
                <a:tab pos="4489450" algn="l"/>
              </a:tabLst>
            </a:pPr>
            <a:r>
              <a:rPr lang="en-AU" b="1" dirty="0" smtClean="0">
                <a:solidFill>
                  <a:schemeClr val="bg1">
                    <a:lumMod val="50000"/>
                  </a:schemeClr>
                </a:solidFill>
              </a:rPr>
              <a:t>Default (wild card match)</a:t>
            </a:r>
            <a:endParaRPr lang="en-AU" b="1" dirty="0">
              <a:solidFill>
                <a:schemeClr val="bg1">
                  <a:lumMod val="50000"/>
                </a:schemeClr>
              </a:solidFill>
            </a:endParaRPr>
          </a:p>
          <a:p>
            <a:pPr marL="431800" lvl="1" indent="-342900">
              <a:spcBef>
                <a:spcPts val="600"/>
              </a:spcBef>
              <a:tabLst>
                <a:tab pos="3408363" algn="ctr"/>
                <a:tab pos="4489450" algn="l"/>
              </a:tabLst>
            </a:pPr>
            <a:r>
              <a:rPr lang="en-US" dirty="0"/>
              <a:t>term = </a:t>
            </a:r>
            <a:r>
              <a:rPr lang="en-US" dirty="0" smtClean="0"/>
              <a:t>"*</a:t>
            </a:r>
            <a:r>
              <a:rPr lang="en-US" dirty="0"/>
              <a:t>heart*“</a:t>
            </a:r>
          </a:p>
          <a:p>
            <a:pPr marL="88900" lvl="1" indent="0">
              <a:spcBef>
                <a:spcPts val="600"/>
              </a:spcBef>
              <a:buNone/>
              <a:tabLst>
                <a:tab pos="3408363" algn="ctr"/>
                <a:tab pos="4489450" algn="l"/>
              </a:tabLst>
            </a:pPr>
            <a:endParaRPr lang="en-AU" dirty="0" smtClean="0"/>
          </a:p>
          <a:p>
            <a:pPr lvl="1"/>
            <a:endParaRPr lang="en-AU" dirty="0"/>
          </a:p>
          <a:p>
            <a:pPr lvl="1"/>
            <a:endParaRPr lang="en-AU" dirty="0" smtClean="0"/>
          </a:p>
          <a:p>
            <a:pPr lvl="1"/>
            <a:endParaRPr lang="en-AU" dirty="0" smtClean="0"/>
          </a:p>
        </p:txBody>
      </p:sp>
    </p:spTree>
    <p:custDataLst>
      <p:tags r:id="rId1"/>
    </p:custDataLst>
    <p:extLst>
      <p:ext uri="{BB962C8B-B14F-4D97-AF65-F5344CB8AC3E}">
        <p14:creationId xmlns:p14="http://schemas.microsoft.com/office/powerpoint/2010/main" val="1118295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Agenda</a:t>
            </a:r>
            <a:endParaRPr lang="en-US"/>
          </a:p>
        </p:txBody>
      </p:sp>
      <p:sp>
        <p:nvSpPr>
          <p:cNvPr id="5" name="Content Placeholder 4"/>
          <p:cNvSpPr>
            <a:spLocks noGrp="1"/>
          </p:cNvSpPr>
          <p:nvPr>
            <p:ph idx="1"/>
          </p:nvPr>
        </p:nvSpPr>
        <p:spPr>
          <a:xfrm>
            <a:off x="457199" y="1428736"/>
            <a:ext cx="7933765" cy="5000660"/>
          </a:xfrm>
        </p:spPr>
        <p:txBody>
          <a:bodyPr/>
          <a:lstStyle/>
          <a:p>
            <a:r>
              <a:rPr lang="en-US" dirty="0" smtClean="0"/>
              <a:t>Background</a:t>
            </a:r>
          </a:p>
          <a:p>
            <a:r>
              <a:rPr lang="en-US" dirty="0" smtClean="0"/>
              <a:t>Computable languages overview</a:t>
            </a:r>
          </a:p>
          <a:p>
            <a:pPr lvl="1"/>
            <a:r>
              <a:rPr lang="en-US" dirty="0" smtClean="0"/>
              <a:t>Compositional grammar (SCG)</a:t>
            </a:r>
          </a:p>
          <a:p>
            <a:pPr lvl="1"/>
            <a:r>
              <a:rPr lang="en-US" dirty="0" smtClean="0"/>
              <a:t>Expression constraint language (ECL)</a:t>
            </a:r>
          </a:p>
          <a:p>
            <a:pPr lvl="1"/>
            <a:r>
              <a:rPr lang="en-US" dirty="0"/>
              <a:t>Query language (</a:t>
            </a:r>
            <a:r>
              <a:rPr lang="en-US" dirty="0" smtClean="0"/>
              <a:t>QRL</a:t>
            </a:r>
            <a:r>
              <a:rPr lang="en-US" dirty="0"/>
              <a:t>)</a:t>
            </a:r>
          </a:p>
          <a:p>
            <a:pPr lvl="1"/>
            <a:r>
              <a:rPr lang="en-US" dirty="0" smtClean="0"/>
              <a:t>Template syntax (STS)</a:t>
            </a:r>
          </a:p>
          <a:p>
            <a:pPr lvl="1"/>
            <a:r>
              <a:rPr lang="en-US" dirty="0" smtClean="0"/>
              <a:t>URI standard language extensions</a:t>
            </a:r>
          </a:p>
          <a:p>
            <a:r>
              <a:rPr lang="en-US" dirty="0" smtClean="0"/>
              <a:t>SNOMED CT template syntax - review</a:t>
            </a:r>
          </a:p>
          <a:p>
            <a:pPr lvl="1"/>
            <a:r>
              <a:rPr lang="en-US" dirty="0" smtClean="0"/>
              <a:t>Use cases</a:t>
            </a:r>
          </a:p>
          <a:p>
            <a:pPr lvl="1"/>
            <a:r>
              <a:rPr lang="en-US" dirty="0" smtClean="0"/>
              <a:t>Expression templates</a:t>
            </a:r>
          </a:p>
          <a:p>
            <a:pPr lvl="1"/>
            <a:r>
              <a:rPr lang="en-US" dirty="0" smtClean="0"/>
              <a:t>Expression constraint templates</a:t>
            </a:r>
          </a:p>
          <a:p>
            <a:pPr marL="565150" lvl="1" indent="0">
              <a:buNone/>
            </a:pPr>
            <a:endParaRPr lang="en-US" dirty="0" smtClean="0"/>
          </a:p>
          <a:p>
            <a:pPr marL="565150" lvl="1" indent="0">
              <a:buNone/>
            </a:pPr>
            <a:endParaRPr lang="en-US" dirty="0"/>
          </a:p>
          <a:p>
            <a:pPr marL="129541" indent="0">
              <a:buNone/>
            </a:pPr>
            <a:r>
              <a:rPr lang="en-US" dirty="0" smtClean="0">
                <a:hlinkClick r:id="rId2"/>
              </a:rPr>
              <a:t>SNOMED CT Computable Languages Project Group</a:t>
            </a:r>
            <a:r>
              <a:rPr lang="en-US" dirty="0" smtClean="0"/>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2074" y="3267635"/>
            <a:ext cx="3211926" cy="2810435"/>
          </a:xfrm>
          <a:prstGeom prst="rect">
            <a:avLst/>
          </a:prstGeom>
        </p:spPr>
      </p:pic>
    </p:spTree>
    <p:extLst>
      <p:ext uri="{BB962C8B-B14F-4D97-AF65-F5344CB8AC3E}">
        <p14:creationId xmlns:p14="http://schemas.microsoft.com/office/powerpoint/2010/main" val="461915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Language (QRL) </a:t>
            </a:r>
            <a:r>
              <a:rPr lang="mr-IN" dirty="0" smtClean="0"/>
              <a:t>–</a:t>
            </a:r>
            <a:r>
              <a:rPr lang="en-AU" dirty="0" smtClean="0"/>
              <a:t>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7" y="1428736"/>
            <a:ext cx="8377518" cy="4937340"/>
          </a:xfrm>
        </p:spPr>
        <p:txBody>
          <a:bodyPr/>
          <a:lstStyle/>
          <a:p>
            <a:pPr marL="0" lvl="1" indent="-39687">
              <a:buClr>
                <a:srgbClr val="0055B0"/>
              </a:buClr>
              <a:buNone/>
            </a:pPr>
            <a:r>
              <a:rPr lang="en-AU" sz="1800" b="1" dirty="0" smtClean="0">
                <a:solidFill>
                  <a:schemeClr val="bg1">
                    <a:lumMod val="50000"/>
                  </a:schemeClr>
                </a:solidFill>
              </a:rPr>
              <a:t>Term </a:t>
            </a:r>
            <a:r>
              <a:rPr lang="en-AU" sz="1800" b="1" dirty="0" smtClean="0">
                <a:solidFill>
                  <a:schemeClr val="bg1">
                    <a:lumMod val="75000"/>
                  </a:schemeClr>
                </a:solidFill>
              </a:rPr>
              <a:t>(description)</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smtClean="0"/>
              <a:t>Disease</a:t>
            </a:r>
            <a:r>
              <a:rPr lang="en-US" sz="2400" b="1" dirty="0" smtClean="0">
                <a:solidFill>
                  <a:srgbClr val="00B0F0"/>
                </a:solidFill>
              </a:rPr>
              <a:t>| </a:t>
            </a:r>
            <a:r>
              <a:rPr lang="en-US" sz="1800" kern="1200" dirty="0">
                <a:solidFill>
                  <a:srgbClr val="FF0000"/>
                </a:solidFill>
              </a:rPr>
              <a:t>{{ term = “*heart*” </a:t>
            </a:r>
            <a:r>
              <a:rPr lang="en-US" sz="1800" kern="1200" dirty="0" smtClean="0">
                <a:solidFill>
                  <a:srgbClr val="FF0000"/>
                </a:solidFill>
              </a:rPr>
              <a:t>}}</a:t>
            </a:r>
            <a:endParaRPr lang="en-AU" sz="1800" kern="1200" dirty="0" smtClean="0">
              <a:solidFill>
                <a:srgbClr val="FF0000"/>
              </a:solidFill>
            </a:endParaRPr>
          </a:p>
          <a:p>
            <a:pPr marL="0" lvl="1" indent="-39687">
              <a:spcBef>
                <a:spcPts val="700"/>
              </a:spcBef>
              <a:buClr>
                <a:srgbClr val="0055B0"/>
              </a:buClr>
              <a:buNone/>
            </a:pPr>
            <a:r>
              <a:rPr lang="en-AU" sz="1800" b="1" dirty="0">
                <a:solidFill>
                  <a:schemeClr val="bg1">
                    <a:lumMod val="50000"/>
                  </a:schemeClr>
                </a:solidFill>
              </a:rPr>
              <a:t>Type </a:t>
            </a:r>
            <a:r>
              <a:rPr lang="en-AU" sz="1800" b="1" dirty="0">
                <a:solidFill>
                  <a:schemeClr val="bg1">
                    <a:lumMod val="75000"/>
                  </a:schemeClr>
                </a:solidFill>
              </a:rPr>
              <a:t>(description</a:t>
            </a:r>
            <a:r>
              <a:rPr lang="en-AU" sz="1800" b="1" dirty="0" smtClean="0">
                <a:solidFill>
                  <a:schemeClr val="bg1">
                    <a:lumMod val="75000"/>
                  </a:schemeClr>
                </a:solidFill>
              </a:rPr>
              <a:t>)</a:t>
            </a:r>
          </a:p>
          <a:p>
            <a:pPr marL="185738" lvl="1" indent="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a:t>
            </a:r>
            <a:r>
              <a:rPr lang="en-US" sz="1800" kern="1200" dirty="0" smtClean="0">
                <a:solidFill>
                  <a:srgbClr val="FF0000"/>
                </a:solidFill>
              </a:rPr>
              <a:t>*”, </a:t>
            </a:r>
          </a:p>
          <a:p>
            <a:pPr marL="1470025" lvl="1" indent="-14288">
              <a:buClr>
                <a:srgbClr val="0055B0"/>
              </a:buClr>
              <a:buNone/>
            </a:pPr>
            <a:r>
              <a:rPr lang="en-US" sz="1800" kern="1200" dirty="0" err="1">
                <a:solidFill>
                  <a:srgbClr val="FF0000"/>
                </a:solidFill>
              </a:rPr>
              <a:t>typeId</a:t>
            </a:r>
            <a:r>
              <a:rPr lang="en-US" sz="1800" kern="1200" dirty="0">
                <a:solidFill>
                  <a:srgbClr val="FF0000"/>
                </a:solidFill>
              </a:rPr>
              <a:t> =  900000000000013009 |Synonym</a:t>
            </a:r>
            <a:r>
              <a:rPr lang="en-US" sz="1800" kern="1200" dirty="0" smtClean="0">
                <a:solidFill>
                  <a:srgbClr val="FF0000"/>
                </a:solidFill>
              </a:rPr>
              <a:t>| }}</a:t>
            </a:r>
            <a:endParaRPr lang="en-AU" sz="1800" kern="1200" dirty="0">
              <a:solidFill>
                <a:srgbClr val="FF0000"/>
              </a:solidFill>
            </a:endParaRPr>
          </a:p>
          <a:p>
            <a:pPr marL="185738" lvl="1" indent="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 </a:t>
            </a:r>
            <a:r>
              <a:rPr lang="en-US" sz="1800" kern="1200" dirty="0" err="1" smtClean="0">
                <a:solidFill>
                  <a:srgbClr val="FF0000"/>
                </a:solidFill>
              </a:rPr>
              <a:t>typeId</a:t>
            </a:r>
            <a:r>
              <a:rPr lang="en-US" sz="1800" kern="1200" dirty="0" smtClean="0">
                <a:solidFill>
                  <a:srgbClr val="FF0000"/>
                </a:solidFill>
              </a:rPr>
              <a:t> </a:t>
            </a:r>
            <a:r>
              <a:rPr lang="en-US" sz="1800" kern="1200" dirty="0">
                <a:solidFill>
                  <a:srgbClr val="FF0000"/>
                </a:solidFill>
              </a:rPr>
              <a:t>=  </a:t>
            </a:r>
            <a:r>
              <a:rPr lang="en-US" sz="1800" kern="1200" dirty="0" smtClean="0">
                <a:solidFill>
                  <a:srgbClr val="FF0000"/>
                </a:solidFill>
              </a:rPr>
              <a:t>synonym }}</a:t>
            </a:r>
            <a:endParaRPr lang="en-AU" sz="1800" kern="1200" dirty="0">
              <a:solidFill>
                <a:srgbClr val="FF0000"/>
              </a:solidFill>
            </a:endParaRPr>
          </a:p>
          <a:p>
            <a:pPr marL="0" lvl="1" indent="-39687">
              <a:spcBef>
                <a:spcPts val="700"/>
              </a:spcBef>
              <a:buClr>
                <a:srgbClr val="0055B0"/>
              </a:buClr>
              <a:buNone/>
            </a:pPr>
            <a:r>
              <a:rPr lang="en-AU" sz="1800" b="1" dirty="0" smtClean="0">
                <a:solidFill>
                  <a:schemeClr val="bg1">
                    <a:lumMod val="50000"/>
                  </a:schemeClr>
                </a:solidFill>
              </a:rPr>
              <a:t>Language </a:t>
            </a:r>
            <a:r>
              <a:rPr lang="en-AU" sz="1800" b="1" dirty="0">
                <a:solidFill>
                  <a:schemeClr val="bg1">
                    <a:lumMod val="50000"/>
                  </a:schemeClr>
                </a:solidFill>
              </a:rPr>
              <a:t>Code </a:t>
            </a:r>
            <a:r>
              <a:rPr lang="en-AU" sz="1800" b="1" dirty="0">
                <a:solidFill>
                  <a:schemeClr val="bg1">
                    <a:lumMod val="75000"/>
                  </a:schemeClr>
                </a:solidFill>
              </a:rPr>
              <a:t>(description)</a:t>
            </a:r>
          </a:p>
          <a:p>
            <a:pPr marL="185738" lvl="1" indent="0">
              <a:spcBef>
                <a:spcPts val="0"/>
              </a:spcBef>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 </a:t>
            </a:r>
            <a:endParaRPr lang="en-US" sz="1800" kern="1200" dirty="0" smtClean="0">
              <a:solidFill>
                <a:srgbClr val="FF0000"/>
              </a:solidFill>
            </a:endParaRPr>
          </a:p>
          <a:p>
            <a:pPr marL="1430338" lvl="1" indent="0">
              <a:spcBef>
                <a:spcPts val="0"/>
              </a:spcBef>
              <a:buNone/>
            </a:pPr>
            <a:r>
              <a:rPr lang="en-US" sz="1800" kern="1200" dirty="0" smtClean="0">
                <a:solidFill>
                  <a:srgbClr val="FF0000"/>
                </a:solidFill>
              </a:rPr>
              <a:t>type </a:t>
            </a:r>
            <a:r>
              <a:rPr lang="en-US" sz="1800" kern="1200" dirty="0">
                <a:solidFill>
                  <a:srgbClr val="FF0000"/>
                </a:solidFill>
              </a:rPr>
              <a:t>=  </a:t>
            </a:r>
            <a:r>
              <a:rPr lang="en-US" sz="1800" kern="1200" dirty="0" smtClean="0">
                <a:solidFill>
                  <a:srgbClr val="FF0000"/>
                </a:solidFill>
              </a:rPr>
              <a:t>synonym, </a:t>
            </a:r>
            <a:r>
              <a:rPr lang="en-US" sz="1800" kern="1200" dirty="0" err="1" smtClean="0">
                <a:solidFill>
                  <a:srgbClr val="FF0000"/>
                </a:solidFill>
              </a:rPr>
              <a:t>languageCode</a:t>
            </a:r>
            <a:r>
              <a:rPr lang="en-US" sz="1800" kern="1200" dirty="0" smtClean="0">
                <a:solidFill>
                  <a:srgbClr val="FF0000"/>
                </a:solidFill>
              </a:rPr>
              <a:t> = “</a:t>
            </a:r>
            <a:r>
              <a:rPr lang="en-US" sz="1800" kern="1200" dirty="0" err="1" smtClean="0">
                <a:solidFill>
                  <a:srgbClr val="FF0000"/>
                </a:solidFill>
              </a:rPr>
              <a:t>en</a:t>
            </a:r>
            <a:r>
              <a:rPr lang="en-US" sz="1800" kern="1200" dirty="0" smtClean="0">
                <a:solidFill>
                  <a:srgbClr val="FF0000"/>
                </a:solidFill>
              </a:rPr>
              <a:t>” }} </a:t>
            </a:r>
          </a:p>
          <a:p>
            <a:pPr marL="12700" lvl="1" indent="0">
              <a:spcBef>
                <a:spcPts val="700"/>
              </a:spcBef>
              <a:buNone/>
            </a:pPr>
            <a:r>
              <a:rPr lang="en-AU" sz="1800" b="1" dirty="0" smtClean="0">
                <a:solidFill>
                  <a:schemeClr val="bg1">
                    <a:lumMod val="50000"/>
                  </a:schemeClr>
                </a:solidFill>
              </a:rPr>
              <a:t>Case Significance </a:t>
            </a:r>
            <a:r>
              <a:rPr lang="en-AU" sz="1800" b="1" dirty="0">
                <a:solidFill>
                  <a:schemeClr val="bg1">
                    <a:lumMod val="75000"/>
                  </a:schemeClr>
                </a:solidFill>
              </a:rPr>
              <a:t>(description</a:t>
            </a:r>
            <a:r>
              <a:rPr lang="en-AU" sz="1800" b="1" dirty="0" smtClean="0">
                <a:solidFill>
                  <a:schemeClr val="bg1">
                    <a:lumMod val="75000"/>
                  </a:schemeClr>
                </a:solidFill>
              </a:rPr>
              <a:t>)</a:t>
            </a:r>
          </a:p>
          <a:p>
            <a:pPr marL="12700" lvl="1" indent="0">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 </a:t>
            </a:r>
            <a:endParaRPr lang="en-US" sz="1800" kern="1200" dirty="0" smtClean="0">
              <a:solidFill>
                <a:srgbClr val="FF0000"/>
              </a:solidFill>
            </a:endParaRPr>
          </a:p>
          <a:p>
            <a:pPr marL="1470025" lvl="1" indent="0">
              <a:buNone/>
            </a:pPr>
            <a:r>
              <a:rPr lang="en-US" sz="1800" kern="1200" dirty="0" err="1" smtClean="0">
                <a:solidFill>
                  <a:srgbClr val="FF0000"/>
                </a:solidFill>
              </a:rPr>
              <a:t>caseSignificanceId</a:t>
            </a:r>
            <a:r>
              <a:rPr lang="en-US" sz="1800" kern="1200" dirty="0" smtClean="0">
                <a:solidFill>
                  <a:srgbClr val="FF0000"/>
                </a:solidFill>
              </a:rPr>
              <a:t> </a:t>
            </a:r>
            <a:r>
              <a:rPr lang="en-US" sz="1800" kern="1200" dirty="0">
                <a:solidFill>
                  <a:srgbClr val="FF0000"/>
                </a:solidFill>
              </a:rPr>
              <a:t>= 900000000000017005 |case sensitive|}}</a:t>
            </a:r>
            <a:endParaRPr lang="en-AU" sz="1800" kern="1200" dirty="0">
              <a:solidFill>
                <a:srgbClr val="FF0000"/>
              </a:solidFill>
            </a:endParaRPr>
          </a:p>
          <a:p>
            <a:pPr marL="12700" lvl="1" indent="0">
              <a:buNone/>
            </a:pPr>
            <a:r>
              <a:rPr lang="en-US" sz="1800" kern="1200" dirty="0" smtClean="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a:t>
            </a:r>
            <a:r>
              <a:rPr lang="en-US" sz="1800" kern="1200" dirty="0" smtClean="0">
                <a:solidFill>
                  <a:srgbClr val="FF0000"/>
                </a:solidFill>
              </a:rPr>
              <a:t>“*Heart</a:t>
            </a:r>
            <a:r>
              <a:rPr lang="en-US" sz="1800" kern="1200" dirty="0">
                <a:solidFill>
                  <a:srgbClr val="FF0000"/>
                </a:solidFill>
              </a:rPr>
              <a:t>*”, </a:t>
            </a:r>
            <a:r>
              <a:rPr lang="en-US" sz="1800" kern="1200" dirty="0" err="1" smtClean="0">
                <a:solidFill>
                  <a:srgbClr val="FF0000"/>
                </a:solidFill>
              </a:rPr>
              <a:t>caseSignificance</a:t>
            </a:r>
            <a:r>
              <a:rPr lang="en-US" sz="1800" kern="1200" dirty="0" smtClean="0">
                <a:solidFill>
                  <a:srgbClr val="FF0000"/>
                </a:solidFill>
              </a:rPr>
              <a:t> = sensitive }}</a:t>
            </a:r>
            <a:endParaRPr lang="en-AU" sz="1800" kern="1200" dirty="0">
              <a:solidFill>
                <a:schemeClr val="bg1">
                  <a:lumMod val="75000"/>
                </a:schemeClr>
              </a:solidFill>
            </a:endParaRPr>
          </a:p>
          <a:p>
            <a:pPr marL="12700" lvl="1" indent="0">
              <a:buNone/>
            </a:pPr>
            <a:endParaRPr lang="en-AU" sz="1800" kern="1200" dirty="0" smtClean="0">
              <a:solidFill>
                <a:srgbClr val="FF0000"/>
              </a:solidFill>
            </a:endParaRPr>
          </a:p>
          <a:p>
            <a:pPr marL="1028700" lvl="1" indent="0">
              <a:buNone/>
            </a:pPr>
            <a:endParaRPr lang="en-AU" sz="1800" kern="1200" dirty="0" smtClean="0">
              <a:solidFill>
                <a:srgbClr val="FF0000"/>
              </a:solidFill>
            </a:endParaRPr>
          </a:p>
        </p:txBody>
      </p:sp>
    </p:spTree>
    <p:custDataLst>
      <p:tags r:id="rId1"/>
    </p:custDataLst>
    <p:extLst>
      <p:ext uri="{BB962C8B-B14F-4D97-AF65-F5344CB8AC3E}">
        <p14:creationId xmlns:p14="http://schemas.microsoft.com/office/powerpoint/2010/main" val="1714809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Query Language (QRL) </a:t>
            </a:r>
            <a:r>
              <a:rPr lang="mr-IN" dirty="0" smtClean="0"/>
              <a:t>–</a:t>
            </a:r>
            <a:r>
              <a:rPr lang="en-AU" dirty="0" smtClean="0"/>
              <a:t> Examples</a:t>
            </a:r>
            <a:endParaRPr lang="en-AU" sz="3600" baseline="10000" dirty="0">
              <a:solidFill>
                <a:srgbClr val="0055B0"/>
              </a:solidFill>
              <a:latin typeface="+mn-lt"/>
              <a:ea typeface="+mn-ea"/>
              <a:cs typeface="+mn-cs"/>
            </a:endParaRPr>
          </a:p>
        </p:txBody>
      </p:sp>
      <p:sp>
        <p:nvSpPr>
          <p:cNvPr id="3" name="Content Placeholder 2"/>
          <p:cNvSpPr>
            <a:spLocks noGrp="1"/>
          </p:cNvSpPr>
          <p:nvPr>
            <p:ph idx="1"/>
          </p:nvPr>
        </p:nvSpPr>
        <p:spPr>
          <a:xfrm>
            <a:off x="470646" y="1428736"/>
            <a:ext cx="8673353" cy="4937340"/>
          </a:xfrm>
        </p:spPr>
        <p:txBody>
          <a:bodyPr/>
          <a:lstStyle/>
          <a:p>
            <a:pPr marL="0" lvl="1" indent="-39687">
              <a:buClr>
                <a:srgbClr val="0055B0"/>
              </a:buClr>
              <a:buNone/>
            </a:pPr>
            <a:r>
              <a:rPr lang="en-AU" sz="1800" b="1" dirty="0" smtClean="0">
                <a:solidFill>
                  <a:schemeClr val="bg1">
                    <a:lumMod val="50000"/>
                  </a:schemeClr>
                </a:solidFill>
              </a:rPr>
              <a:t>Language Reference Set </a:t>
            </a:r>
            <a:r>
              <a:rPr lang="en-AU" sz="1800" b="1" dirty="0" smtClean="0">
                <a:solidFill>
                  <a:schemeClr val="bg1">
                    <a:lumMod val="75000"/>
                  </a:schemeClr>
                </a:solidFill>
              </a:rPr>
              <a:t>(reference set)</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smtClean="0"/>
              <a:t>Disease</a:t>
            </a:r>
            <a:r>
              <a:rPr lang="en-US" sz="2400" b="1" dirty="0" smtClean="0">
                <a:solidFill>
                  <a:srgbClr val="00B0F0"/>
                </a:solidFill>
              </a:rPr>
              <a:t>| </a:t>
            </a:r>
            <a:r>
              <a:rPr lang="en-US" sz="1800" kern="1200" dirty="0">
                <a:solidFill>
                  <a:srgbClr val="FF0000"/>
                </a:solidFill>
              </a:rPr>
              <a:t>{{ term = “*heart</a:t>
            </a:r>
            <a:r>
              <a:rPr lang="en-US" sz="1800" kern="1200" dirty="0" smtClean="0">
                <a:solidFill>
                  <a:srgbClr val="FF0000"/>
                </a:solidFill>
              </a:rPr>
              <a:t>*”,</a:t>
            </a:r>
          </a:p>
          <a:p>
            <a:pPr marL="1470025" lvl="1" indent="-14288">
              <a:buClr>
                <a:srgbClr val="0055B0"/>
              </a:buClr>
              <a:buNone/>
            </a:pPr>
            <a:r>
              <a:rPr lang="en-US" sz="1800" kern="1200" dirty="0" err="1">
                <a:solidFill>
                  <a:srgbClr val="FF0000"/>
                </a:solidFill>
              </a:rPr>
              <a:t>languageRefSetId</a:t>
            </a:r>
            <a:r>
              <a:rPr lang="en-US" sz="1800" kern="1200" dirty="0">
                <a:solidFill>
                  <a:srgbClr val="FF0000"/>
                </a:solidFill>
              </a:rPr>
              <a:t> =  900000000000508004 |GB English| }}</a:t>
            </a:r>
            <a:endParaRPr lang="en-AU" sz="1800" kern="1200" dirty="0">
              <a:solidFill>
                <a:srgbClr val="FF0000"/>
              </a:solidFill>
            </a:endParaRP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term = “*heart*”,</a:t>
            </a:r>
          </a:p>
          <a:p>
            <a:pPr marL="1470025" lvl="1" indent="-14288">
              <a:buClr>
                <a:srgbClr val="0055B0"/>
              </a:buClr>
              <a:buNone/>
            </a:pPr>
            <a:r>
              <a:rPr lang="en-US" sz="1800" kern="1200" dirty="0" err="1" smtClean="0">
                <a:solidFill>
                  <a:srgbClr val="FF0000"/>
                </a:solidFill>
              </a:rPr>
              <a:t>languageRefSet</a:t>
            </a:r>
            <a:r>
              <a:rPr lang="en-US" sz="1800" kern="1200" dirty="0" smtClean="0">
                <a:solidFill>
                  <a:srgbClr val="FF0000"/>
                </a:solidFill>
              </a:rPr>
              <a:t> </a:t>
            </a:r>
            <a:r>
              <a:rPr lang="en-US" sz="1800" kern="1200" dirty="0">
                <a:solidFill>
                  <a:srgbClr val="FF0000"/>
                </a:solidFill>
              </a:rPr>
              <a:t>=  </a:t>
            </a:r>
            <a:r>
              <a:rPr lang="en-US" sz="1800" kern="1200" dirty="0" err="1" smtClean="0">
                <a:solidFill>
                  <a:srgbClr val="FF0000"/>
                </a:solidFill>
              </a:rPr>
              <a:t>en-gb</a:t>
            </a:r>
            <a:r>
              <a:rPr lang="en-US" sz="1800" kern="1200" dirty="0" smtClean="0">
                <a:solidFill>
                  <a:srgbClr val="FF0000"/>
                </a:solidFill>
              </a:rPr>
              <a:t> </a:t>
            </a:r>
            <a:r>
              <a:rPr lang="en-US" sz="1800" kern="1200" dirty="0">
                <a:solidFill>
                  <a:srgbClr val="FF0000"/>
                </a:solidFill>
              </a:rPr>
              <a:t>}}</a:t>
            </a:r>
            <a:endParaRPr lang="en-AU" sz="1800" b="1" dirty="0" smtClean="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Preferred Term </a:t>
            </a:r>
            <a:r>
              <a:rPr lang="en-AU" sz="1800" b="1" dirty="0" smtClean="0">
                <a:solidFill>
                  <a:schemeClr val="bg1">
                    <a:lumMod val="75000"/>
                  </a:schemeClr>
                </a:solidFill>
              </a:rPr>
              <a:t>(language reference </a:t>
            </a:r>
            <a:r>
              <a:rPr lang="en-AU" sz="1800" b="1" dirty="0">
                <a:solidFill>
                  <a:schemeClr val="bg1">
                    <a:lumMod val="75000"/>
                  </a:schemeClr>
                </a:solidFill>
              </a:rPr>
              <a:t>set</a:t>
            </a:r>
            <a:r>
              <a:rPr lang="en-AU" sz="1800" b="1" dirty="0" smtClean="0">
                <a:solidFill>
                  <a:schemeClr val="bg1">
                    <a:lumMod val="75000"/>
                  </a:schemeClr>
                </a:solidFill>
              </a:rPr>
              <a:t>)</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a:solidFill>
                  <a:srgbClr val="FF0000"/>
                </a:solidFill>
              </a:rPr>
              <a:t>{{ </a:t>
            </a:r>
            <a:r>
              <a:rPr lang="en-US" sz="1800" kern="1200" dirty="0" err="1" smtClean="0">
                <a:solidFill>
                  <a:srgbClr val="FF0000"/>
                </a:solidFill>
              </a:rPr>
              <a:t>preferredTerm</a:t>
            </a:r>
            <a:r>
              <a:rPr lang="en-US" sz="1800" kern="1200" dirty="0" smtClean="0">
                <a:solidFill>
                  <a:srgbClr val="FF0000"/>
                </a:solidFill>
              </a:rPr>
              <a:t> </a:t>
            </a:r>
            <a:r>
              <a:rPr lang="en-US" sz="1800" kern="1200" dirty="0">
                <a:solidFill>
                  <a:srgbClr val="FF0000"/>
                </a:solidFill>
              </a:rPr>
              <a:t>= “*heart</a:t>
            </a:r>
            <a:r>
              <a:rPr lang="en-US" sz="1800" kern="1200" dirty="0" smtClean="0">
                <a:solidFill>
                  <a:srgbClr val="FF0000"/>
                </a:solidFill>
              </a:rPr>
              <a:t>*”, </a:t>
            </a:r>
            <a:r>
              <a:rPr lang="en-US" sz="1800" kern="1200" dirty="0" err="1" smtClean="0">
                <a:solidFill>
                  <a:srgbClr val="FF0000"/>
                </a:solidFill>
              </a:rPr>
              <a:t>languageRefSet</a:t>
            </a:r>
            <a:r>
              <a:rPr lang="en-US" sz="1800" kern="1200" dirty="0" smtClean="0">
                <a:solidFill>
                  <a:srgbClr val="FF0000"/>
                </a:solidFill>
              </a:rPr>
              <a:t> = </a:t>
            </a:r>
            <a:r>
              <a:rPr lang="en-US" sz="1800" kern="1200" dirty="0" err="1" smtClean="0">
                <a:solidFill>
                  <a:srgbClr val="FF0000"/>
                </a:solidFill>
              </a:rPr>
              <a:t>en-gb</a:t>
            </a:r>
            <a:r>
              <a:rPr lang="en-US" sz="1800" kern="1200" dirty="0" smtClean="0">
                <a:solidFill>
                  <a:srgbClr val="FF0000"/>
                </a:solidFill>
              </a:rPr>
              <a:t>}}</a:t>
            </a:r>
            <a:endParaRPr lang="en-AU" sz="1800" b="1" dirty="0" smtClean="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Fully Specified Term </a:t>
            </a:r>
            <a:r>
              <a:rPr lang="en-AU" sz="1800" b="1" dirty="0">
                <a:solidFill>
                  <a:schemeClr val="bg1">
                    <a:lumMod val="75000"/>
                  </a:schemeClr>
                </a:solidFill>
              </a:rPr>
              <a:t>(language reference set)</a:t>
            </a:r>
          </a:p>
          <a:p>
            <a:pPr marL="185738" lvl="1" indent="-25400">
              <a:buClr>
                <a:srgbClr val="0055B0"/>
              </a:buClr>
              <a:buNone/>
            </a:pPr>
            <a:r>
              <a:rPr lang="en-US" sz="1800" kern="1200" dirty="0" smtClean="0">
                <a:solidFill>
                  <a:srgbClr val="FF0000"/>
                </a:solidFill>
              </a:rPr>
              <a:t>&lt;&lt; </a:t>
            </a:r>
            <a:r>
              <a:rPr lang="en-US" sz="1800" dirty="0" smtClean="0">
                <a:solidFill>
                  <a:schemeClr val="tx1"/>
                </a:solidFill>
              </a:rPr>
              <a:t>64572001</a:t>
            </a:r>
            <a:r>
              <a:rPr lang="en-US" sz="1800" kern="1200" dirty="0" smtClean="0">
                <a:solidFill>
                  <a:srgbClr val="229BB8"/>
                </a:solidFill>
              </a:rPr>
              <a:t> </a:t>
            </a:r>
            <a:r>
              <a:rPr lang="en-US" sz="2400" b="1" dirty="0" smtClean="0">
                <a:solidFill>
                  <a:srgbClr val="00B0F0"/>
                </a:solidFill>
              </a:rPr>
              <a:t>|</a:t>
            </a:r>
            <a:r>
              <a:rPr lang="en-US" sz="1800" kern="1200" dirty="0" smtClean="0"/>
              <a:t>Disease</a:t>
            </a:r>
            <a:r>
              <a:rPr lang="en-US" sz="2400" b="1" dirty="0" smtClean="0">
                <a:solidFill>
                  <a:srgbClr val="00B0F0"/>
                </a:solidFill>
              </a:rPr>
              <a:t>| </a:t>
            </a:r>
            <a:r>
              <a:rPr lang="en-US" sz="1800" kern="1200" dirty="0" smtClean="0">
                <a:solidFill>
                  <a:srgbClr val="FF0000"/>
                </a:solidFill>
              </a:rPr>
              <a:t>{{ </a:t>
            </a:r>
            <a:r>
              <a:rPr lang="en-US" sz="1800" kern="1200" dirty="0" err="1" smtClean="0">
                <a:solidFill>
                  <a:srgbClr val="FF0000"/>
                </a:solidFill>
              </a:rPr>
              <a:t>fullySpecifiedTerm</a:t>
            </a:r>
            <a:r>
              <a:rPr lang="en-US" sz="1800" kern="1200" dirty="0" smtClean="0">
                <a:solidFill>
                  <a:srgbClr val="FF0000"/>
                </a:solidFill>
              </a:rPr>
              <a:t> = </a:t>
            </a:r>
            <a:r>
              <a:rPr lang="en-US" sz="1800" kern="1200" dirty="0">
                <a:solidFill>
                  <a:srgbClr val="FF0000"/>
                </a:solidFill>
              </a:rPr>
              <a:t>“*heart*”, </a:t>
            </a:r>
            <a:r>
              <a:rPr lang="en-US" sz="1800" kern="1200" dirty="0" err="1" smtClean="0">
                <a:solidFill>
                  <a:srgbClr val="FF0000"/>
                </a:solidFill>
              </a:rPr>
              <a:t>languageRefSet</a:t>
            </a:r>
            <a:r>
              <a:rPr lang="en-US" sz="1800" kern="1200" dirty="0" smtClean="0">
                <a:solidFill>
                  <a:srgbClr val="FF0000"/>
                </a:solidFill>
              </a:rPr>
              <a:t>=</a:t>
            </a:r>
            <a:r>
              <a:rPr lang="en-US" sz="1800" kern="1200" dirty="0" err="1" smtClean="0">
                <a:solidFill>
                  <a:srgbClr val="FF0000"/>
                </a:solidFill>
              </a:rPr>
              <a:t>en-gb</a:t>
            </a:r>
            <a:r>
              <a:rPr lang="en-US" sz="1800" kern="1200" dirty="0">
                <a:solidFill>
                  <a:srgbClr val="FF0000"/>
                </a:solidFill>
              </a:rPr>
              <a:t>}}</a:t>
            </a:r>
            <a:endParaRPr lang="en-AU" sz="1800" b="1" dirty="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Acceptable Term </a:t>
            </a:r>
            <a:r>
              <a:rPr lang="en-AU" sz="1800" b="1" dirty="0">
                <a:solidFill>
                  <a:schemeClr val="bg1">
                    <a:lumMod val="75000"/>
                  </a:schemeClr>
                </a:solidFill>
              </a:rPr>
              <a:t>(language reference set)</a:t>
            </a:r>
          </a:p>
          <a:p>
            <a:pPr marL="185738" lvl="1" indent="-25400">
              <a:buClr>
                <a:srgbClr val="0055B0"/>
              </a:buClr>
              <a:buNone/>
            </a:pPr>
            <a:r>
              <a:rPr lang="en-US" sz="1800" kern="1200" dirty="0">
                <a:solidFill>
                  <a:srgbClr val="FF0000"/>
                </a:solidFill>
              </a:rPr>
              <a:t>&lt;&lt; </a:t>
            </a:r>
            <a:r>
              <a:rPr lang="en-US" sz="1800" dirty="0">
                <a:solidFill>
                  <a:schemeClr val="tx1"/>
                </a:solidFill>
              </a:rPr>
              <a:t>64572001</a:t>
            </a:r>
            <a:r>
              <a:rPr lang="en-US" sz="1800" kern="1200" dirty="0">
                <a:solidFill>
                  <a:srgbClr val="229BB8"/>
                </a:solidFill>
              </a:rPr>
              <a:t> </a:t>
            </a:r>
            <a:r>
              <a:rPr lang="en-US" sz="2400" b="1" dirty="0">
                <a:solidFill>
                  <a:srgbClr val="00B0F0"/>
                </a:solidFill>
              </a:rPr>
              <a:t>|</a:t>
            </a:r>
            <a:r>
              <a:rPr lang="en-US" sz="1800" kern="1200" dirty="0"/>
              <a:t>Disease</a:t>
            </a:r>
            <a:r>
              <a:rPr lang="en-US" sz="2400" b="1" dirty="0">
                <a:solidFill>
                  <a:srgbClr val="00B0F0"/>
                </a:solidFill>
              </a:rPr>
              <a:t>| </a:t>
            </a:r>
            <a:r>
              <a:rPr lang="en-US" sz="1800" kern="1200" dirty="0" smtClean="0">
                <a:solidFill>
                  <a:srgbClr val="FF0000"/>
                </a:solidFill>
              </a:rPr>
              <a:t>{{ </a:t>
            </a:r>
            <a:r>
              <a:rPr lang="en-US" sz="1800" kern="1200" dirty="0" err="1" smtClean="0">
                <a:solidFill>
                  <a:srgbClr val="FF0000"/>
                </a:solidFill>
              </a:rPr>
              <a:t>acceptableTerm</a:t>
            </a:r>
            <a:r>
              <a:rPr lang="en-US" sz="1800" kern="1200" dirty="0" smtClean="0">
                <a:solidFill>
                  <a:srgbClr val="FF0000"/>
                </a:solidFill>
              </a:rPr>
              <a:t> = “*</a:t>
            </a:r>
            <a:r>
              <a:rPr lang="en-US" sz="1800" kern="1200" dirty="0">
                <a:solidFill>
                  <a:srgbClr val="FF0000"/>
                </a:solidFill>
              </a:rPr>
              <a:t>heart*”, </a:t>
            </a:r>
            <a:r>
              <a:rPr lang="en-US" sz="1800" kern="1200" dirty="0" err="1">
                <a:solidFill>
                  <a:srgbClr val="FF0000"/>
                </a:solidFill>
              </a:rPr>
              <a:t>languageRefSet</a:t>
            </a:r>
            <a:r>
              <a:rPr lang="en-US" sz="1800" kern="1200" dirty="0">
                <a:solidFill>
                  <a:srgbClr val="FF0000"/>
                </a:solidFill>
              </a:rPr>
              <a:t> = </a:t>
            </a:r>
            <a:r>
              <a:rPr lang="en-US" sz="1800" kern="1200" dirty="0" err="1">
                <a:solidFill>
                  <a:srgbClr val="FF0000"/>
                </a:solidFill>
              </a:rPr>
              <a:t>en-gb</a:t>
            </a:r>
            <a:r>
              <a:rPr lang="en-US" sz="1800" kern="1200" dirty="0">
                <a:solidFill>
                  <a:srgbClr val="FF0000"/>
                </a:solidFill>
              </a:rPr>
              <a:t>}}</a:t>
            </a:r>
            <a:endParaRPr lang="en-AU" sz="1800" b="1" dirty="0">
              <a:solidFill>
                <a:schemeClr val="bg1">
                  <a:lumMod val="50000"/>
                </a:schemeClr>
              </a:solidFill>
            </a:endParaRPr>
          </a:p>
          <a:p>
            <a:pPr marL="0" lvl="1" indent="-39687">
              <a:spcBef>
                <a:spcPts val="700"/>
              </a:spcBef>
              <a:buClr>
                <a:srgbClr val="0055B0"/>
              </a:buClr>
              <a:buNone/>
            </a:pPr>
            <a:r>
              <a:rPr lang="en-AU" sz="1800" b="1" dirty="0" smtClean="0">
                <a:solidFill>
                  <a:schemeClr val="bg1">
                    <a:lumMod val="50000"/>
                  </a:schemeClr>
                </a:solidFill>
              </a:rPr>
              <a:t>Reference Set Attribute </a:t>
            </a:r>
            <a:r>
              <a:rPr lang="en-AU" sz="1800" b="1" dirty="0" smtClean="0">
                <a:solidFill>
                  <a:schemeClr val="bg1">
                    <a:lumMod val="75000"/>
                  </a:schemeClr>
                </a:solidFill>
              </a:rPr>
              <a:t>(reference set)</a:t>
            </a:r>
          </a:p>
          <a:p>
            <a:pPr marL="185738" lvl="1" indent="0">
              <a:buClr>
                <a:srgbClr val="0055B0"/>
              </a:buClr>
              <a:buNone/>
            </a:pPr>
            <a:r>
              <a:rPr lang="en-US" sz="1800" kern="1200" dirty="0" smtClean="0">
                <a:solidFill>
                  <a:srgbClr val="FF0000"/>
                </a:solidFill>
              </a:rPr>
              <a:t>^ </a:t>
            </a:r>
            <a:r>
              <a:rPr lang="cs-CZ" sz="1800" dirty="0">
                <a:solidFill>
                  <a:schemeClr val="tx1"/>
                </a:solidFill>
              </a:rPr>
              <a:t>711112009</a:t>
            </a:r>
            <a:r>
              <a:rPr lang="cs-CZ" sz="1800" dirty="0" smtClean="0"/>
              <a:t> </a:t>
            </a:r>
            <a:r>
              <a:rPr lang="en-US" sz="2400" b="1" dirty="0" smtClean="0">
                <a:solidFill>
                  <a:srgbClr val="00B0F0"/>
                </a:solidFill>
              </a:rPr>
              <a:t>|</a:t>
            </a:r>
            <a:r>
              <a:rPr lang="en-US" sz="1800" dirty="0" smtClean="0"/>
              <a:t>ICNP </a:t>
            </a:r>
            <a:r>
              <a:rPr lang="en-US" sz="1800" dirty="0"/>
              <a:t>diagnoses simple map reference set</a:t>
            </a:r>
            <a:r>
              <a:rPr lang="en-US" sz="2400" b="1" dirty="0" smtClean="0">
                <a:solidFill>
                  <a:srgbClr val="00B0F0"/>
                </a:solidFill>
              </a:rPr>
              <a:t>| </a:t>
            </a:r>
          </a:p>
          <a:p>
            <a:pPr marL="1470025" lvl="1" indent="0">
              <a:buClr>
                <a:srgbClr val="0055B0"/>
              </a:buClr>
              <a:buNone/>
            </a:pPr>
            <a:r>
              <a:rPr lang="en-US" sz="1800" kern="1200" dirty="0" smtClean="0">
                <a:solidFill>
                  <a:srgbClr val="FF0000"/>
                </a:solidFill>
              </a:rPr>
              <a:t>{{ </a:t>
            </a:r>
            <a:r>
              <a:rPr lang="en-US" sz="1800" kern="1200" dirty="0" err="1" smtClean="0">
                <a:solidFill>
                  <a:srgbClr val="FF0000"/>
                </a:solidFill>
              </a:rPr>
              <a:t>member.mapTarget</a:t>
            </a:r>
            <a:r>
              <a:rPr lang="en-US" sz="1800" kern="1200" dirty="0" smtClean="0">
                <a:solidFill>
                  <a:srgbClr val="FF0000"/>
                </a:solidFill>
              </a:rPr>
              <a:t> </a:t>
            </a:r>
            <a:r>
              <a:rPr lang="en-US" sz="1800" kern="1200" dirty="0">
                <a:solidFill>
                  <a:srgbClr val="FF0000"/>
                </a:solidFill>
              </a:rPr>
              <a:t>= </a:t>
            </a:r>
            <a:r>
              <a:rPr lang="en-US" sz="1800" kern="1200" dirty="0" smtClean="0">
                <a:solidFill>
                  <a:srgbClr val="FF0000"/>
                </a:solidFill>
              </a:rPr>
              <a:t>“R-FF2E9” }}</a:t>
            </a:r>
            <a:endParaRPr lang="en-AU" sz="1800" kern="1200" dirty="0">
              <a:solidFill>
                <a:srgbClr val="FF0000"/>
              </a:solidFill>
            </a:endParaRPr>
          </a:p>
        </p:txBody>
      </p:sp>
    </p:spTree>
    <p:custDataLst>
      <p:tags r:id="rId1"/>
    </p:custDataLst>
    <p:extLst>
      <p:ext uri="{BB962C8B-B14F-4D97-AF65-F5344CB8AC3E}">
        <p14:creationId xmlns:p14="http://schemas.microsoft.com/office/powerpoint/2010/main" val="1418235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570694" cy="579433"/>
          </a:xfrm>
        </p:spPr>
        <p:txBody>
          <a:bodyPr/>
          <a:lstStyle/>
          <a:p>
            <a:r>
              <a:rPr lang="en-AU" dirty="0" smtClean="0"/>
              <a:t>Query Language (QRL) </a:t>
            </a:r>
            <a:r>
              <a:rPr lang="mr-IN" dirty="0" smtClean="0"/>
              <a:t>–</a:t>
            </a:r>
            <a:r>
              <a:rPr lang="en-AU" dirty="0" smtClean="0"/>
              <a:t> Compound Filters</a:t>
            </a:r>
            <a:endParaRPr lang="en-US" dirty="0"/>
          </a:p>
        </p:txBody>
      </p:sp>
      <p:sp>
        <p:nvSpPr>
          <p:cNvPr id="3" name="Content Placeholder 2"/>
          <p:cNvSpPr>
            <a:spLocks noGrp="1"/>
          </p:cNvSpPr>
          <p:nvPr>
            <p:ph idx="1"/>
          </p:nvPr>
        </p:nvSpPr>
        <p:spPr>
          <a:xfrm>
            <a:off x="457200" y="1428736"/>
            <a:ext cx="8229600" cy="5211761"/>
          </a:xfrm>
        </p:spPr>
        <p:txBody>
          <a:bodyPr/>
          <a:lstStyle/>
          <a:p>
            <a:pPr marL="1588" lvl="1" indent="0">
              <a:buNone/>
              <a:tabLst>
                <a:tab pos="2867025" algn="l"/>
                <a:tab pos="4489450" algn="l"/>
              </a:tabLst>
            </a:pPr>
            <a:r>
              <a:rPr lang="en-AU" b="1" dirty="0" smtClean="0">
                <a:solidFill>
                  <a:schemeClr val="bg1">
                    <a:lumMod val="50000"/>
                  </a:schemeClr>
                </a:solidFill>
              </a:rPr>
              <a:t>Filter </a:t>
            </a:r>
            <a:r>
              <a:rPr lang="en-AU" b="1" dirty="0" err="1" smtClean="0">
                <a:solidFill>
                  <a:schemeClr val="bg1">
                    <a:lumMod val="50000"/>
                  </a:schemeClr>
                </a:solidFill>
              </a:rPr>
              <a:t>Conjuction</a:t>
            </a:r>
            <a:endParaRPr lang="en-AU" b="1" dirty="0">
              <a:solidFill>
                <a:schemeClr val="bg1">
                  <a:lumMod val="50000"/>
                </a:schemeClr>
              </a:solidFill>
            </a:endParaRP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a:t>
            </a:r>
            <a:r>
              <a:rPr lang="en-AU" sz="1800" kern="1200" dirty="0" err="1">
                <a:solidFill>
                  <a:srgbClr val="FF0000"/>
                </a:solidFill>
              </a:rPr>
              <a:t>moduleId</a:t>
            </a:r>
            <a:r>
              <a:rPr lang="en-AU" sz="1800" kern="1200" dirty="0">
                <a:solidFill>
                  <a:srgbClr val="FF0000"/>
                </a:solidFill>
              </a:rPr>
              <a:t> = 449081005</a:t>
            </a:r>
            <a:r>
              <a:rPr lang="en-GB" sz="1800" kern="1200" dirty="0">
                <a:solidFill>
                  <a:srgbClr val="FF0000"/>
                </a:solidFill>
              </a:rPr>
              <a:t>}}</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AND </a:t>
            </a:r>
            <a:r>
              <a:rPr lang="en-AU" sz="1800" kern="1200" dirty="0" err="1">
                <a:solidFill>
                  <a:srgbClr val="FF0000"/>
                </a:solidFill>
              </a:rPr>
              <a:t>moduleId</a:t>
            </a:r>
            <a:r>
              <a:rPr lang="en-AU" sz="1800" kern="1200" dirty="0">
                <a:solidFill>
                  <a:srgbClr val="FF0000"/>
                </a:solidFill>
              </a:rPr>
              <a:t> = 449081005</a:t>
            </a:r>
            <a:r>
              <a:rPr lang="en-GB" sz="1800" kern="1200" dirty="0">
                <a:solidFill>
                  <a:srgbClr val="FF0000"/>
                </a:solidFill>
              </a:rPr>
              <a:t>}}</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AND </a:t>
            </a:r>
            <a:r>
              <a:rPr lang="en-GB" sz="1800" kern="1200" dirty="0" err="1">
                <a:solidFill>
                  <a:srgbClr val="FF0000"/>
                </a:solidFill>
              </a:rPr>
              <a:t>caseSignificance</a:t>
            </a:r>
            <a:r>
              <a:rPr lang="en-GB" sz="1800" kern="1200" dirty="0">
                <a:solidFill>
                  <a:srgbClr val="FF0000"/>
                </a:solidFill>
              </a:rPr>
              <a:t> = </a:t>
            </a:r>
            <a:r>
              <a:rPr lang="en-GB" sz="1800" kern="1200" dirty="0" err="1">
                <a:solidFill>
                  <a:srgbClr val="FF0000"/>
                </a:solidFill>
              </a:rPr>
              <a:t>initalCharInsensitive</a:t>
            </a:r>
            <a:r>
              <a:rPr lang="en-GB" sz="1800" kern="1200" dirty="0">
                <a:solidFill>
                  <a:srgbClr val="FF0000"/>
                </a:solidFill>
              </a:rPr>
              <a:t> }}</a:t>
            </a:r>
          </a:p>
          <a:p>
            <a:pPr marL="0" lvl="1" indent="0">
              <a:spcBef>
                <a:spcPts val="1200"/>
              </a:spcBef>
              <a:buClr>
                <a:srgbClr val="0055B0"/>
              </a:buClr>
              <a:buNone/>
            </a:pPr>
            <a:r>
              <a:rPr lang="en-AU" b="1" dirty="0" smtClean="0">
                <a:solidFill>
                  <a:schemeClr val="bg1">
                    <a:lumMod val="50000"/>
                  </a:schemeClr>
                </a:solidFill>
              </a:rPr>
              <a:t>Filter Disjunction</a:t>
            </a:r>
            <a:endParaRPr lang="en-AU" b="1" dirty="0">
              <a:solidFill>
                <a:schemeClr val="bg1">
                  <a:lumMod val="50000"/>
                </a:schemeClr>
              </a:solidFill>
            </a:endParaRP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OR </a:t>
            </a:r>
            <a:r>
              <a:rPr lang="en-AU" sz="1800" kern="1200" dirty="0" err="1">
                <a:solidFill>
                  <a:srgbClr val="FF0000"/>
                </a:solidFill>
              </a:rPr>
              <a:t>moduleId</a:t>
            </a:r>
            <a:r>
              <a:rPr lang="en-AU" sz="1800" kern="1200" dirty="0">
                <a:solidFill>
                  <a:srgbClr val="FF0000"/>
                </a:solidFill>
              </a:rPr>
              <a:t> = 449081005</a:t>
            </a:r>
            <a:r>
              <a:rPr lang="en-GB" sz="1800" kern="1200" dirty="0">
                <a:solidFill>
                  <a:srgbClr val="FF0000"/>
                </a:solidFill>
              </a:rPr>
              <a:t>}}</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OR </a:t>
            </a:r>
            <a:r>
              <a:rPr lang="en-GB" sz="1800" kern="1200" dirty="0" err="1">
                <a:solidFill>
                  <a:srgbClr val="FF0000"/>
                </a:solidFill>
              </a:rPr>
              <a:t>caseSignificance</a:t>
            </a:r>
            <a:r>
              <a:rPr lang="en-GB" sz="1800" kern="1200" dirty="0">
                <a:solidFill>
                  <a:srgbClr val="FF0000"/>
                </a:solidFill>
              </a:rPr>
              <a:t> = </a:t>
            </a:r>
            <a:r>
              <a:rPr lang="en-GB" sz="1800" kern="1200" dirty="0" err="1">
                <a:solidFill>
                  <a:srgbClr val="FF0000"/>
                </a:solidFill>
              </a:rPr>
              <a:t>initalCharInsensitive</a:t>
            </a:r>
            <a:r>
              <a:rPr lang="en-GB" sz="1800" kern="1200" dirty="0">
                <a:solidFill>
                  <a:srgbClr val="FF0000"/>
                </a:solidFill>
              </a:rPr>
              <a:t> }}</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OR term = "*cardiac*"}}</a:t>
            </a:r>
          </a:p>
          <a:p>
            <a:pPr marL="1588" lvl="1" indent="0">
              <a:spcBef>
                <a:spcPts val="700"/>
              </a:spcBef>
              <a:buNone/>
              <a:tabLst>
                <a:tab pos="2867025" algn="l"/>
                <a:tab pos="4489450" algn="l"/>
              </a:tabLst>
            </a:pPr>
            <a:r>
              <a:rPr lang="en-AU" b="1" dirty="0">
                <a:solidFill>
                  <a:schemeClr val="bg1">
                    <a:lumMod val="50000"/>
                  </a:schemeClr>
                </a:solidFill>
              </a:rPr>
              <a:t>Filter Exclusion</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active = 1, </a:t>
            </a:r>
            <a:r>
              <a:rPr lang="en-AU" sz="1800" kern="1200" dirty="0">
                <a:solidFill>
                  <a:srgbClr val="FF0000"/>
                </a:solidFill>
              </a:rPr>
              <a:t>term != “*heart*” </a:t>
            </a:r>
            <a:r>
              <a:rPr lang="en-GB" sz="1800" kern="1200" dirty="0">
                <a:solidFill>
                  <a:srgbClr val="FF0000"/>
                </a:solidFill>
              </a:rPr>
              <a:t>}}</a:t>
            </a:r>
          </a:p>
          <a:p>
            <a:pPr marL="831850" lvl="2" indent="-342900">
              <a:spcBef>
                <a:spcPts val="600"/>
              </a:spcBef>
              <a:buClr>
                <a:schemeClr val="bg1">
                  <a:lumMod val="75000"/>
                </a:schemeClr>
              </a:buClr>
              <a:tabLst>
                <a:tab pos="3408363" algn="ctr"/>
                <a:tab pos="4489450" algn="l"/>
              </a:tabLst>
            </a:pPr>
            <a:r>
              <a:rPr lang="en-GB" kern="1200" dirty="0">
                <a:solidFill>
                  <a:schemeClr val="bg1">
                    <a:lumMod val="75000"/>
                  </a:schemeClr>
                </a:solidFill>
              </a:rPr>
              <a:t>No term on the concept = “*heart*” (i.e. </a:t>
            </a:r>
            <a:r>
              <a:rPr lang="en-GB" kern="1200" dirty="0" smtClean="0">
                <a:solidFill>
                  <a:schemeClr val="bg1">
                    <a:lumMod val="75000"/>
                  </a:schemeClr>
                </a:solidFill>
              </a:rPr>
              <a:t>Every term </a:t>
            </a:r>
            <a:r>
              <a:rPr lang="en-GB" kern="1200" dirty="0">
                <a:solidFill>
                  <a:schemeClr val="bg1">
                    <a:lumMod val="75000"/>
                  </a:schemeClr>
                </a:solidFill>
              </a:rPr>
              <a:t>!= …)</a:t>
            </a:r>
          </a:p>
          <a:p>
            <a:pPr marL="185738" lvl="1" indent="0">
              <a:spcBef>
                <a:spcPts val="600"/>
              </a:spcBef>
              <a:buNone/>
              <a:tabLst>
                <a:tab pos="3408363" algn="ctr"/>
                <a:tab pos="4489450" algn="l"/>
              </a:tabLst>
            </a:pPr>
            <a:r>
              <a:rPr lang="en-GB" sz="1800" kern="1200" dirty="0" smtClean="0">
                <a:solidFill>
                  <a:srgbClr val="FF0000"/>
                </a:solidFill>
              </a:rPr>
              <a:t>* {{</a:t>
            </a:r>
            <a:r>
              <a:rPr lang="en-GB" sz="1800" kern="1200" dirty="0">
                <a:solidFill>
                  <a:srgbClr val="FF0000"/>
                </a:solidFill>
              </a:rPr>
              <a:t>term = "*heart*" MINUS term = "*cardiac*" }}</a:t>
            </a:r>
          </a:p>
        </p:txBody>
      </p:sp>
    </p:spTree>
    <p:custDataLst>
      <p:tags r:id="rId1"/>
    </p:custDataLst>
    <p:extLst>
      <p:ext uri="{BB962C8B-B14F-4D97-AF65-F5344CB8AC3E}">
        <p14:creationId xmlns:p14="http://schemas.microsoft.com/office/powerpoint/2010/main" val="41815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 Syntax</a:t>
            </a:r>
            <a:endParaRPr lang="en-US" dirty="0"/>
          </a:p>
        </p:txBody>
      </p:sp>
      <p:sp>
        <p:nvSpPr>
          <p:cNvPr id="3" name="Content Placeholder 2"/>
          <p:cNvSpPr>
            <a:spLocks noGrp="1"/>
          </p:cNvSpPr>
          <p:nvPr>
            <p:ph idx="1"/>
          </p:nvPr>
        </p:nvSpPr>
        <p:spPr>
          <a:xfrm>
            <a:off x="457200" y="1428736"/>
            <a:ext cx="8216153" cy="5000660"/>
          </a:xfrm>
        </p:spPr>
        <p:txBody>
          <a:bodyPr/>
          <a:lstStyle/>
          <a:p>
            <a:pPr marL="129541" indent="0" algn="ctr">
              <a:buNone/>
            </a:pPr>
            <a:r>
              <a:rPr lang="en-US" i="1" dirty="0" smtClean="0"/>
              <a:t>Allows slots to be added to other languages whose values can be filled at a later time </a:t>
            </a:r>
            <a:r>
              <a:rPr lang="en-US" dirty="0" smtClean="0">
                <a:solidFill>
                  <a:schemeClr val="bg1">
                    <a:lumMod val="75000"/>
                  </a:schemeClr>
                </a:solidFill>
              </a:rPr>
              <a:t>(2017 at http://</a:t>
            </a:r>
            <a:r>
              <a:rPr lang="en-US" dirty="0" err="1" smtClean="0">
                <a:solidFill>
                  <a:schemeClr val="bg1">
                    <a:lumMod val="75000"/>
                  </a:schemeClr>
                </a:solidFill>
              </a:rPr>
              <a:t>snomed.org</a:t>
            </a:r>
            <a:r>
              <a:rPr lang="en-US" dirty="0" smtClean="0">
                <a:solidFill>
                  <a:schemeClr val="bg1">
                    <a:lumMod val="75000"/>
                  </a:schemeClr>
                </a:solidFill>
              </a:rPr>
              <a:t>/</a:t>
            </a:r>
            <a:r>
              <a:rPr lang="en-US" dirty="0" err="1" smtClean="0">
                <a:solidFill>
                  <a:schemeClr val="bg1">
                    <a:lumMod val="75000"/>
                  </a:schemeClr>
                </a:solidFill>
              </a:rPr>
              <a:t>sts</a:t>
            </a:r>
            <a:r>
              <a:rPr lang="en-US" dirty="0" smtClean="0">
                <a:solidFill>
                  <a:schemeClr val="bg1">
                    <a:lumMod val="75000"/>
                  </a:schemeClr>
                </a:solidFill>
              </a:rPr>
              <a:t>)</a:t>
            </a:r>
          </a:p>
          <a:p>
            <a:r>
              <a:rPr lang="en-US" dirty="0" smtClean="0"/>
              <a:t>History</a:t>
            </a:r>
          </a:p>
          <a:p>
            <a:pPr lvl="1"/>
            <a:r>
              <a:rPr lang="en-US" dirty="0" smtClean="0"/>
              <a:t>2014-2016: Proposed examples and requirements developed</a:t>
            </a:r>
          </a:p>
          <a:p>
            <a:pPr lvl="1"/>
            <a:r>
              <a:rPr lang="en-US" dirty="0" smtClean="0"/>
              <a:t>2017: Specification to be written and published</a:t>
            </a:r>
          </a:p>
          <a:p>
            <a:r>
              <a:rPr lang="en-US" dirty="0" smtClean="0"/>
              <a:t>Use Cases</a:t>
            </a:r>
            <a:endParaRPr lang="en-US" dirty="0"/>
          </a:p>
          <a:p>
            <a:pPr lvl="1"/>
            <a:r>
              <a:rPr lang="en-US" dirty="0"/>
              <a:t>Binding SNOMED CT to information models</a:t>
            </a:r>
          </a:p>
          <a:p>
            <a:pPr lvl="1"/>
            <a:r>
              <a:rPr lang="en-US" dirty="0"/>
              <a:t>Defining </a:t>
            </a:r>
            <a:r>
              <a:rPr lang="en-US" dirty="0" err="1"/>
              <a:t>postcoordinated</a:t>
            </a:r>
            <a:r>
              <a:rPr lang="en-US" dirty="0"/>
              <a:t> clinical meanings</a:t>
            </a:r>
          </a:p>
          <a:p>
            <a:pPr lvl="1"/>
            <a:r>
              <a:rPr lang="en-US" dirty="0"/>
              <a:t>Authoring </a:t>
            </a:r>
            <a:r>
              <a:rPr lang="en-US" dirty="0" err="1"/>
              <a:t>precoordinated</a:t>
            </a:r>
            <a:r>
              <a:rPr lang="en-US" dirty="0"/>
              <a:t> clinical </a:t>
            </a:r>
            <a:r>
              <a:rPr lang="en-US" dirty="0" smtClean="0"/>
              <a:t>meanings </a:t>
            </a:r>
          </a:p>
          <a:p>
            <a:pPr lvl="2"/>
            <a:r>
              <a:rPr lang="en-US" dirty="0" smtClean="0"/>
              <a:t>Template batch authoring tool and MRCM domain templates</a:t>
            </a:r>
          </a:p>
          <a:p>
            <a:pPr>
              <a:spcAft>
                <a:spcPts val="0"/>
              </a:spcAft>
            </a:pPr>
            <a:r>
              <a:rPr lang="en-US" dirty="0" smtClean="0"/>
              <a:t>Example </a:t>
            </a:r>
            <a:r>
              <a:rPr lang="en-US" sz="2000" dirty="0" smtClean="0">
                <a:solidFill>
                  <a:schemeClr val="bg1">
                    <a:lumMod val="75000"/>
                  </a:schemeClr>
                </a:solidFill>
              </a:rPr>
              <a:t>(Expression Template)</a:t>
            </a:r>
            <a:endParaRPr lang="en-US" dirty="0" smtClean="0"/>
          </a:p>
          <a:p>
            <a:pPr lvl="1">
              <a:spcBef>
                <a:spcPts val="0"/>
              </a:spcBef>
            </a:pPr>
            <a:r>
              <a:rPr lang="en-US" dirty="0" smtClean="0">
                <a:solidFill>
                  <a:schemeClr val="tx1"/>
                </a:solidFill>
              </a:rPr>
              <a:t>71388002 </a:t>
            </a:r>
            <a:r>
              <a:rPr lang="en-US" sz="2800" b="1" dirty="0" smtClean="0">
                <a:solidFill>
                  <a:srgbClr val="00B0F0"/>
                </a:solidFill>
              </a:rPr>
              <a:t>|</a:t>
            </a:r>
            <a:r>
              <a:rPr lang="en-US" kern="1200" dirty="0" smtClean="0"/>
              <a:t>Procedure</a:t>
            </a:r>
            <a:r>
              <a:rPr lang="en-US" sz="2800" b="1" dirty="0" smtClean="0">
                <a:solidFill>
                  <a:srgbClr val="00B0F0"/>
                </a:solidFill>
              </a:rPr>
              <a:t>|</a:t>
            </a:r>
            <a:r>
              <a:rPr lang="en-US" kern="1200" dirty="0" smtClean="0">
                <a:solidFill>
                  <a:srgbClr val="FF0000"/>
                </a:solidFill>
              </a:rPr>
              <a:t>: { </a:t>
            </a:r>
            <a:r>
              <a:rPr lang="en-US" dirty="0" smtClean="0">
                <a:solidFill>
                  <a:schemeClr val="tx1"/>
                </a:solidFill>
              </a:rPr>
              <a:t>260686004 </a:t>
            </a:r>
            <a:r>
              <a:rPr lang="en-US" sz="2400" b="1" dirty="0" smtClean="0">
                <a:solidFill>
                  <a:srgbClr val="00B0F0"/>
                </a:solidFill>
              </a:rPr>
              <a:t>|</a:t>
            </a:r>
            <a:r>
              <a:rPr lang="en-US" kern="1200" dirty="0" smtClean="0"/>
              <a:t>Method</a:t>
            </a:r>
            <a:r>
              <a:rPr lang="en-US" sz="2400" b="1" dirty="0" smtClean="0">
                <a:solidFill>
                  <a:srgbClr val="00B0F0"/>
                </a:solidFill>
              </a:rPr>
              <a:t>| </a:t>
            </a:r>
            <a:r>
              <a:rPr lang="en-US" kern="1200" dirty="0" smtClean="0">
                <a:solidFill>
                  <a:srgbClr val="FF0000"/>
                </a:solidFill>
              </a:rPr>
              <a:t>=</a:t>
            </a:r>
            <a:endParaRPr lang="en-US" dirty="0" smtClean="0"/>
          </a:p>
          <a:p>
            <a:pPr marL="1470025" lvl="1" indent="0">
              <a:buNone/>
            </a:pPr>
            <a:r>
              <a:rPr lang="en-US" dirty="0" smtClean="0">
                <a:solidFill>
                  <a:schemeClr val="tx1"/>
                </a:solidFill>
              </a:rPr>
              <a:t>312251004 </a:t>
            </a:r>
            <a:r>
              <a:rPr lang="en-US" b="1" dirty="0" smtClean="0">
                <a:solidFill>
                  <a:srgbClr val="00B0F0"/>
                </a:solidFill>
              </a:rPr>
              <a:t>|</a:t>
            </a:r>
            <a:r>
              <a:rPr lang="en-US" kern="1200" dirty="0" smtClean="0"/>
              <a:t>Computed tomography imaging action</a:t>
            </a:r>
            <a:r>
              <a:rPr lang="en-US" b="1" dirty="0" smtClean="0">
                <a:solidFill>
                  <a:srgbClr val="00B0F0"/>
                </a:solidFill>
              </a:rPr>
              <a:t>|</a:t>
            </a:r>
            <a:r>
              <a:rPr lang="en-US" kern="1200" dirty="0" smtClean="0">
                <a:solidFill>
                  <a:srgbClr val="FF0000"/>
                </a:solidFill>
              </a:rPr>
              <a:t>,</a:t>
            </a:r>
          </a:p>
          <a:p>
            <a:pPr marL="1470025" lvl="1" indent="-574675">
              <a:buNone/>
            </a:pPr>
            <a:r>
              <a:rPr lang="en-US" dirty="0" smtClean="0">
                <a:solidFill>
                  <a:schemeClr val="tx1"/>
                </a:solidFill>
              </a:rPr>
              <a:t>405813007 </a:t>
            </a:r>
            <a:r>
              <a:rPr lang="en-US" b="1" dirty="0" smtClean="0">
                <a:solidFill>
                  <a:srgbClr val="00B0F0"/>
                </a:solidFill>
              </a:rPr>
              <a:t>|</a:t>
            </a:r>
            <a:r>
              <a:rPr lang="en-US" kern="1200" dirty="0" smtClean="0"/>
              <a:t>Procedure site - Direct</a:t>
            </a:r>
            <a:r>
              <a:rPr lang="en-US" b="1" dirty="0" smtClean="0">
                <a:solidFill>
                  <a:srgbClr val="00B0F0"/>
                </a:solidFill>
              </a:rPr>
              <a:t>| </a:t>
            </a:r>
            <a:r>
              <a:rPr lang="en-US" kern="1200" dirty="0" smtClean="0">
                <a:solidFill>
                  <a:srgbClr val="FF0000"/>
                </a:solidFill>
              </a:rPr>
              <a:t>= [[+id (&lt;&lt; 442083009 |Anatomical or acquired body structure|) @</a:t>
            </a:r>
            <a:r>
              <a:rPr lang="en-US" kern="1200" dirty="0" err="1" smtClean="0">
                <a:solidFill>
                  <a:srgbClr val="FF0000"/>
                </a:solidFill>
              </a:rPr>
              <a:t>bodySite</a:t>
            </a:r>
            <a:r>
              <a:rPr lang="en-US" kern="1200" dirty="0" smtClean="0">
                <a:solidFill>
                  <a:srgbClr val="FF0000"/>
                </a:solidFill>
              </a:rPr>
              <a:t> ]] }</a:t>
            </a:r>
          </a:p>
        </p:txBody>
      </p:sp>
    </p:spTree>
    <p:extLst>
      <p:ext uri="{BB962C8B-B14F-4D97-AF65-F5344CB8AC3E}">
        <p14:creationId xmlns:p14="http://schemas.microsoft.com/office/powerpoint/2010/main" val="1294496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URI Standard</a:t>
            </a:r>
            <a:endParaRPr lang="en-US" dirty="0"/>
          </a:p>
        </p:txBody>
      </p:sp>
      <p:sp>
        <p:nvSpPr>
          <p:cNvPr id="3" name="Content Placeholder 2"/>
          <p:cNvSpPr>
            <a:spLocks noGrp="1"/>
          </p:cNvSpPr>
          <p:nvPr>
            <p:ph idx="1"/>
          </p:nvPr>
        </p:nvSpPr>
        <p:spPr>
          <a:xfrm>
            <a:off x="457200" y="1428736"/>
            <a:ext cx="8686800" cy="5000660"/>
          </a:xfrm>
        </p:spPr>
        <p:txBody>
          <a:bodyPr/>
          <a:lstStyle/>
          <a:p>
            <a:r>
              <a:rPr lang="en-US" dirty="0" smtClean="0"/>
              <a:t>URIs for language syntax</a:t>
            </a:r>
          </a:p>
          <a:p>
            <a:pPr lvl="1">
              <a:tabLst>
                <a:tab pos="5721350" algn="l"/>
              </a:tabLst>
            </a:pPr>
            <a:r>
              <a:rPr lang="en-US" dirty="0" smtClean="0">
                <a:hlinkClick r:id="rId2"/>
              </a:rPr>
              <a:t>http</a:t>
            </a:r>
            <a:r>
              <a:rPr lang="en-US" dirty="0">
                <a:hlinkClick r:id="rId2"/>
              </a:rPr>
              <a:t>://</a:t>
            </a:r>
            <a:r>
              <a:rPr lang="en-US" dirty="0" smtClean="0">
                <a:hlinkClick r:id="rId2"/>
              </a:rPr>
              <a:t>snomed.info/syntax/scg</a:t>
            </a:r>
            <a:r>
              <a:rPr lang="en-US" dirty="0" smtClean="0"/>
              <a:t>	(</a:t>
            </a:r>
            <a:r>
              <a:rPr lang="mr-IN" dirty="0" smtClean="0"/>
              <a:t>…</a:t>
            </a:r>
            <a:r>
              <a:rPr lang="en-US" dirty="0" smtClean="0"/>
              <a:t> /version/2.1)</a:t>
            </a:r>
            <a:endParaRPr lang="en-US" dirty="0"/>
          </a:p>
          <a:p>
            <a:pPr lvl="1">
              <a:tabLst>
                <a:tab pos="5721350" algn="l"/>
              </a:tabLst>
            </a:pPr>
            <a:r>
              <a:rPr lang="en-US" dirty="0" smtClean="0">
                <a:hlinkClick r:id="rId3"/>
              </a:rPr>
              <a:t>http</a:t>
            </a:r>
            <a:r>
              <a:rPr lang="en-US" dirty="0">
                <a:hlinkClick r:id="rId3"/>
              </a:rPr>
              <a:t>://</a:t>
            </a:r>
            <a:r>
              <a:rPr lang="en-US" dirty="0" smtClean="0">
                <a:hlinkClick r:id="rId3"/>
              </a:rPr>
              <a:t>snomed.info/syntax/ecl</a:t>
            </a:r>
            <a:r>
              <a:rPr lang="en-US" dirty="0" smtClean="0"/>
              <a:t>	(</a:t>
            </a:r>
            <a:r>
              <a:rPr lang="mr-IN" dirty="0" smtClean="0"/>
              <a:t>…</a:t>
            </a:r>
            <a:r>
              <a:rPr lang="en-US" dirty="0" smtClean="0"/>
              <a:t> /version/1.2)</a:t>
            </a:r>
            <a:endParaRPr lang="en-US" dirty="0"/>
          </a:p>
          <a:p>
            <a:pPr lvl="1">
              <a:tabLst>
                <a:tab pos="5721350" algn="l"/>
              </a:tabLst>
            </a:pPr>
            <a:r>
              <a:rPr lang="en-US" dirty="0" smtClean="0">
                <a:hlinkClick r:id="rId4"/>
              </a:rPr>
              <a:t>http</a:t>
            </a:r>
            <a:r>
              <a:rPr lang="en-US" dirty="0">
                <a:hlinkClick r:id="rId4"/>
              </a:rPr>
              <a:t>://</a:t>
            </a:r>
            <a:r>
              <a:rPr lang="en-US" dirty="0" smtClean="0">
                <a:hlinkClick r:id="rId4"/>
              </a:rPr>
              <a:t>snomed.info/syntax/qrl</a:t>
            </a:r>
            <a:r>
              <a:rPr lang="en-US" dirty="0"/>
              <a:t>	(</a:t>
            </a:r>
            <a:r>
              <a:rPr lang="mr-IN" dirty="0"/>
              <a:t>…</a:t>
            </a:r>
            <a:r>
              <a:rPr lang="en-US" dirty="0"/>
              <a:t> /</a:t>
            </a:r>
            <a:r>
              <a:rPr lang="en-US" dirty="0" smtClean="0"/>
              <a:t>version/1.0)</a:t>
            </a:r>
            <a:endParaRPr lang="en-US" dirty="0"/>
          </a:p>
          <a:p>
            <a:pPr lvl="1">
              <a:tabLst>
                <a:tab pos="5721350" algn="l"/>
              </a:tabLst>
            </a:pPr>
            <a:r>
              <a:rPr lang="en-US" dirty="0" smtClean="0">
                <a:hlinkClick r:id="rId5"/>
              </a:rPr>
              <a:t>http</a:t>
            </a:r>
            <a:r>
              <a:rPr lang="en-US" dirty="0">
                <a:hlinkClick r:id="rId5"/>
              </a:rPr>
              <a:t>://</a:t>
            </a:r>
            <a:r>
              <a:rPr lang="en-US" dirty="0" smtClean="0">
                <a:hlinkClick r:id="rId5"/>
              </a:rPr>
              <a:t>snomed.info/syntax/sts</a:t>
            </a:r>
            <a:r>
              <a:rPr lang="en-US" dirty="0"/>
              <a:t>	(</a:t>
            </a:r>
            <a:r>
              <a:rPr lang="mr-IN" dirty="0"/>
              <a:t>…</a:t>
            </a:r>
            <a:r>
              <a:rPr lang="en-US" dirty="0"/>
              <a:t> /version/1.0)</a:t>
            </a:r>
          </a:p>
          <a:p>
            <a:pPr lvl="1">
              <a:tabLst>
                <a:tab pos="5721350" algn="l"/>
              </a:tabLst>
            </a:pPr>
            <a:r>
              <a:rPr lang="en-US" dirty="0" smtClean="0">
                <a:hlinkClick r:id="rId6"/>
              </a:rPr>
              <a:t>http</a:t>
            </a:r>
            <a:r>
              <a:rPr lang="en-US" dirty="0">
                <a:hlinkClick r:id="rId6"/>
              </a:rPr>
              <a:t>://</a:t>
            </a:r>
            <a:r>
              <a:rPr lang="en-US" dirty="0" smtClean="0">
                <a:hlinkClick r:id="rId6"/>
              </a:rPr>
              <a:t>snomed.info/syntax/etl</a:t>
            </a:r>
            <a:r>
              <a:rPr lang="en-US" dirty="0"/>
              <a:t>	(</a:t>
            </a:r>
            <a:r>
              <a:rPr lang="mr-IN" dirty="0"/>
              <a:t>…</a:t>
            </a:r>
            <a:r>
              <a:rPr lang="en-US" dirty="0"/>
              <a:t> /version/1.0)</a:t>
            </a:r>
          </a:p>
          <a:p>
            <a:pPr lvl="1">
              <a:tabLst>
                <a:tab pos="5721350" algn="l"/>
              </a:tabLst>
            </a:pPr>
            <a:r>
              <a:rPr lang="en-US" dirty="0" smtClean="0">
                <a:hlinkClick r:id="rId7"/>
              </a:rPr>
              <a:t>http</a:t>
            </a:r>
            <a:r>
              <a:rPr lang="en-US" dirty="0">
                <a:hlinkClick r:id="rId7"/>
              </a:rPr>
              <a:t>://</a:t>
            </a:r>
            <a:r>
              <a:rPr lang="en-US" dirty="0" smtClean="0">
                <a:hlinkClick r:id="rId7"/>
              </a:rPr>
              <a:t>snomed.info/syntax/ect</a:t>
            </a:r>
            <a:r>
              <a:rPr lang="en-US" dirty="0"/>
              <a:t>	(</a:t>
            </a:r>
            <a:r>
              <a:rPr lang="mr-IN" dirty="0"/>
              <a:t>…</a:t>
            </a:r>
            <a:r>
              <a:rPr lang="en-US" dirty="0"/>
              <a:t> /version/1.0)</a:t>
            </a:r>
          </a:p>
          <a:p>
            <a:pPr lvl="1">
              <a:tabLst>
                <a:tab pos="5721350" algn="l"/>
              </a:tabLst>
            </a:pPr>
            <a:r>
              <a:rPr lang="en-US" dirty="0" smtClean="0">
                <a:hlinkClick r:id="rId8"/>
              </a:rPr>
              <a:t>http</a:t>
            </a:r>
            <a:r>
              <a:rPr lang="en-US" dirty="0">
                <a:hlinkClick r:id="rId8"/>
              </a:rPr>
              <a:t>://</a:t>
            </a:r>
            <a:r>
              <a:rPr lang="en-US" dirty="0" smtClean="0">
                <a:hlinkClick r:id="rId8"/>
              </a:rPr>
              <a:t>snomed.info/syntax/qtl</a:t>
            </a:r>
            <a:r>
              <a:rPr lang="en-US" dirty="0"/>
              <a:t>	(</a:t>
            </a:r>
            <a:r>
              <a:rPr lang="mr-IN" dirty="0"/>
              <a:t>…</a:t>
            </a:r>
            <a:r>
              <a:rPr lang="en-US" dirty="0"/>
              <a:t> /version/1.0)</a:t>
            </a:r>
            <a:endParaRPr lang="en-US" dirty="0" smtClean="0"/>
          </a:p>
          <a:p>
            <a:r>
              <a:rPr lang="en-US" dirty="0" smtClean="0"/>
              <a:t>URIs for language syntax instances</a:t>
            </a:r>
            <a:endParaRPr lang="en-US" dirty="0"/>
          </a:p>
          <a:p>
            <a:pPr lvl="1">
              <a:tabLst>
                <a:tab pos="5680075" algn="l"/>
              </a:tabLst>
            </a:pPr>
            <a:r>
              <a:rPr lang="en-US" dirty="0">
                <a:hlinkClick r:id="rId9"/>
              </a:rPr>
              <a:t>http://</a:t>
            </a:r>
            <a:r>
              <a:rPr lang="en-US" dirty="0" smtClean="0">
                <a:hlinkClick r:id="rId9"/>
              </a:rPr>
              <a:t>snomed.info/id/404684003</a:t>
            </a:r>
            <a:r>
              <a:rPr lang="en-US" dirty="0" smtClean="0"/>
              <a:t>	(|Clinical finding|)</a:t>
            </a:r>
          </a:p>
          <a:p>
            <a:pPr lvl="1">
              <a:tabLst>
                <a:tab pos="2124075" algn="l"/>
                <a:tab pos="4745038" algn="l"/>
              </a:tabLst>
            </a:pPr>
            <a:r>
              <a:rPr lang="en-US" dirty="0">
                <a:hlinkClick r:id="rId10"/>
              </a:rPr>
              <a:t>http://</a:t>
            </a:r>
            <a:r>
              <a:rPr lang="en-US" dirty="0" smtClean="0">
                <a:hlinkClick r:id="rId10"/>
              </a:rPr>
              <a:t>snomed.info/scg/404684003%3A47429007%3D79654002</a:t>
            </a:r>
            <a:r>
              <a:rPr lang="en-US" dirty="0" smtClean="0"/>
              <a:t>	(|Clinical finding|: |Associated with| = |Edema|)</a:t>
            </a:r>
          </a:p>
          <a:p>
            <a:pPr lvl="1">
              <a:tabLst>
                <a:tab pos="2124075" algn="l"/>
                <a:tab pos="4745038" algn="l"/>
              </a:tabLst>
            </a:pPr>
            <a:r>
              <a:rPr lang="en-US" dirty="0">
                <a:hlinkClick r:id="rId11" invalidUrl="http://snomed.info/ecl/&lt;404684003:&lt;&lt;47429007=&lt;&lt;79654002"/>
              </a:rPr>
              <a:t>http://snomed.info/ecl/%</a:t>
            </a:r>
            <a:r>
              <a:rPr lang="en-US" dirty="0" smtClean="0">
                <a:hlinkClick r:id="rId12" invalidUrl="http://snomed.info/ecl/&lt;404684003:&lt;&lt;47429007=&lt;&lt;79654002"/>
              </a:rPr>
              <a:t>3C404684003%3A%3C%3C47429007%3D%3C%3C79654002</a:t>
            </a:r>
            <a:r>
              <a:rPr lang="en-US" dirty="0"/>
              <a:t>	</a:t>
            </a:r>
            <a:r>
              <a:rPr lang="en-US" dirty="0" smtClean="0"/>
              <a:t>					</a:t>
            </a:r>
            <a:r>
              <a:rPr lang="en-US" dirty="0"/>
              <a:t> </a:t>
            </a:r>
            <a:r>
              <a:rPr lang="en-US" dirty="0" smtClean="0"/>
              <a:t>(&lt; |</a:t>
            </a:r>
            <a:r>
              <a:rPr lang="en-US" dirty="0"/>
              <a:t>Clinical finding|: </a:t>
            </a:r>
            <a:r>
              <a:rPr lang="en-US" dirty="0" smtClean="0"/>
              <a:t>&lt;|</a:t>
            </a:r>
            <a:r>
              <a:rPr lang="en-US" dirty="0"/>
              <a:t>Associated finding| = </a:t>
            </a:r>
            <a:r>
              <a:rPr lang="en-US" dirty="0" smtClean="0"/>
              <a:t>&lt;|</a:t>
            </a:r>
            <a:r>
              <a:rPr lang="en-US" dirty="0"/>
              <a:t>Edema</a:t>
            </a:r>
            <a:r>
              <a:rPr lang="en-US" dirty="0" smtClean="0"/>
              <a:t>|)</a:t>
            </a:r>
            <a:endParaRPr lang="en-US" dirty="0"/>
          </a:p>
        </p:txBody>
      </p:sp>
    </p:spTree>
    <p:extLst>
      <p:ext uri="{BB962C8B-B14F-4D97-AF65-F5344CB8AC3E}">
        <p14:creationId xmlns:p14="http://schemas.microsoft.com/office/powerpoint/2010/main" val="20362723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smtClean="0"/>
              <a:t>SNOMED CT Template Syntax</a:t>
            </a:r>
            <a:br>
              <a:rPr lang="en-US" dirty="0" smtClean="0"/>
            </a:br>
            <a:r>
              <a:rPr lang="en-US" dirty="0" smtClean="0"/>
              <a:t>Review</a:t>
            </a:r>
            <a:endParaRPr lang="en-US" dirty="0"/>
          </a:p>
        </p:txBody>
      </p:sp>
      <p:pic>
        <p:nvPicPr>
          <p:cNvPr id="4" name="Content Placeholder 3"/>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4095365" y="2218765"/>
            <a:ext cx="4938537" cy="3565623"/>
          </a:xfrm>
        </p:spPr>
      </p:pic>
    </p:spTree>
    <p:extLst>
      <p:ext uri="{BB962C8B-B14F-4D97-AF65-F5344CB8AC3E}">
        <p14:creationId xmlns:p14="http://schemas.microsoft.com/office/powerpoint/2010/main" val="1610132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mr-IN" dirty="0" smtClean="0"/>
              <a:t>–</a:t>
            </a:r>
            <a:r>
              <a:rPr lang="en-US" dirty="0" smtClean="0"/>
              <a:t> Motivation</a:t>
            </a:r>
            <a:endParaRPr lang="en-US" dirty="0"/>
          </a:p>
        </p:txBody>
      </p:sp>
      <p:sp>
        <p:nvSpPr>
          <p:cNvPr id="3" name="Content Placeholder 2"/>
          <p:cNvSpPr>
            <a:spLocks noGrp="1"/>
          </p:cNvSpPr>
          <p:nvPr>
            <p:ph idx="1"/>
          </p:nvPr>
        </p:nvSpPr>
        <p:spPr/>
        <p:txBody>
          <a:bodyPr/>
          <a:lstStyle/>
          <a:p>
            <a:pPr marL="129541" indent="0" algn="ctr">
              <a:buNone/>
            </a:pPr>
            <a:r>
              <a:rPr lang="en-US" dirty="0" smtClean="0">
                <a:solidFill>
                  <a:srgbClr val="009193"/>
                </a:solidFill>
              </a:rPr>
              <a:t>We needed a consistent family of computable languages to support SNOMED CT related activities, including:</a:t>
            </a:r>
            <a:r>
              <a:rPr lang="en-US" dirty="0" smtClean="0"/>
              <a:t/>
            </a:r>
            <a:br>
              <a:rPr lang="en-US" dirty="0" smtClean="0"/>
            </a:br>
            <a:endParaRPr lang="en-US" sz="1600" dirty="0" smtClean="0"/>
          </a:p>
          <a:p>
            <a:r>
              <a:rPr lang="en-US" dirty="0" smtClean="0"/>
              <a:t>Defining </a:t>
            </a:r>
            <a:r>
              <a:rPr lang="en-US" dirty="0" err="1" smtClean="0"/>
              <a:t>postcoordinated</a:t>
            </a:r>
            <a:r>
              <a:rPr lang="en-US" dirty="0" smtClean="0"/>
              <a:t> clinical meanings</a:t>
            </a:r>
          </a:p>
          <a:p>
            <a:r>
              <a:rPr lang="en-US" dirty="0" smtClean="0"/>
              <a:t>Authoring </a:t>
            </a:r>
            <a:r>
              <a:rPr lang="en-US" dirty="0" err="1" smtClean="0"/>
              <a:t>precoordinated</a:t>
            </a:r>
            <a:r>
              <a:rPr lang="en-US" dirty="0" smtClean="0"/>
              <a:t> clinical meanings</a:t>
            </a:r>
          </a:p>
          <a:p>
            <a:r>
              <a:rPr lang="en-US" dirty="0" smtClean="0"/>
              <a:t>Representing the SNOMED CT concept model</a:t>
            </a:r>
          </a:p>
          <a:p>
            <a:r>
              <a:rPr lang="en-US" dirty="0" smtClean="0"/>
              <a:t>Binding SNOMED CT to information models</a:t>
            </a:r>
          </a:p>
          <a:p>
            <a:r>
              <a:rPr lang="en-US" dirty="0" smtClean="0"/>
              <a:t>Linking other code systems to SNOMED CT</a:t>
            </a:r>
          </a:p>
          <a:p>
            <a:r>
              <a:rPr lang="en-US" dirty="0" smtClean="0"/>
              <a:t>Defining </a:t>
            </a:r>
            <a:r>
              <a:rPr lang="en-US" dirty="0" err="1" smtClean="0"/>
              <a:t>intensional</a:t>
            </a:r>
            <a:r>
              <a:rPr lang="en-US" dirty="0" smtClean="0"/>
              <a:t> reference set</a:t>
            </a:r>
          </a:p>
          <a:p>
            <a:r>
              <a:rPr lang="en-US" dirty="0" smtClean="0"/>
              <a:t>Querying SNOMED CT</a:t>
            </a:r>
          </a:p>
          <a:p>
            <a:r>
              <a:rPr lang="en-US" dirty="0" smtClean="0"/>
              <a:t>Querying SNOMED CT encoded health record data</a:t>
            </a:r>
          </a:p>
          <a:p>
            <a:endParaRPr lang="en-US" dirty="0"/>
          </a:p>
        </p:txBody>
      </p:sp>
    </p:spTree>
    <p:extLst>
      <p:ext uri="{BB962C8B-B14F-4D97-AF65-F5344CB8AC3E}">
        <p14:creationId xmlns:p14="http://schemas.microsoft.com/office/powerpoint/2010/main" val="116363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mr-IN" dirty="0" smtClean="0"/>
              <a:t>–</a:t>
            </a:r>
            <a:r>
              <a:rPr lang="en-US" dirty="0" smtClean="0"/>
              <a:t> Computable Languages</a:t>
            </a:r>
            <a:endParaRPr lang="en-US" dirty="0"/>
          </a:p>
        </p:txBody>
      </p:sp>
      <p:sp>
        <p:nvSpPr>
          <p:cNvPr id="3" name="Content Placeholder 2"/>
          <p:cNvSpPr>
            <a:spLocks noGrp="1"/>
          </p:cNvSpPr>
          <p:nvPr>
            <p:ph idx="1"/>
          </p:nvPr>
        </p:nvSpPr>
        <p:spPr/>
        <p:txBody>
          <a:bodyPr/>
          <a:lstStyle/>
          <a:p>
            <a:r>
              <a:rPr lang="en-US" dirty="0" smtClean="0"/>
              <a:t>SNOMED CT Compositional Grammar (SCG)</a:t>
            </a:r>
          </a:p>
          <a:p>
            <a:pPr lvl="1"/>
            <a:r>
              <a:rPr lang="en-US" dirty="0" smtClean="0"/>
              <a:t>Defining </a:t>
            </a:r>
            <a:r>
              <a:rPr lang="en-US" dirty="0" err="1" smtClean="0"/>
              <a:t>postcoordinated</a:t>
            </a:r>
            <a:r>
              <a:rPr lang="en-US" dirty="0" smtClean="0"/>
              <a:t> clinical meanings</a:t>
            </a:r>
          </a:p>
          <a:p>
            <a:pPr lvl="1"/>
            <a:r>
              <a:rPr lang="en-US" dirty="0" smtClean="0"/>
              <a:t>Linking other code systems to SNOMED CT</a:t>
            </a:r>
          </a:p>
          <a:p>
            <a:r>
              <a:rPr lang="en-US" dirty="0" smtClean="0"/>
              <a:t>SNOMED CT Expression Constraint Language (ECL)</a:t>
            </a:r>
          </a:p>
          <a:p>
            <a:pPr lvl="1"/>
            <a:r>
              <a:rPr lang="en-US" dirty="0" smtClean="0"/>
              <a:t>Representing the SNOMED CT concept model</a:t>
            </a:r>
          </a:p>
          <a:p>
            <a:pPr lvl="1"/>
            <a:r>
              <a:rPr lang="en-US" dirty="0" smtClean="0"/>
              <a:t>Binding SNOMED CT to information models</a:t>
            </a:r>
          </a:p>
          <a:p>
            <a:pPr lvl="1"/>
            <a:r>
              <a:rPr lang="en-US" dirty="0" smtClean="0"/>
              <a:t>Defining </a:t>
            </a:r>
            <a:r>
              <a:rPr lang="en-US" dirty="0" err="1" smtClean="0"/>
              <a:t>intensional</a:t>
            </a:r>
            <a:r>
              <a:rPr lang="en-US" dirty="0" smtClean="0"/>
              <a:t> reference set</a:t>
            </a:r>
          </a:p>
          <a:p>
            <a:pPr lvl="1"/>
            <a:r>
              <a:rPr lang="en-US" dirty="0" smtClean="0"/>
              <a:t>Querying SNOMED CT and encoded health record data</a:t>
            </a:r>
          </a:p>
          <a:p>
            <a:r>
              <a:rPr lang="en-US" dirty="0" smtClean="0"/>
              <a:t>SNOMED CT Query Language (QRL)</a:t>
            </a:r>
          </a:p>
          <a:p>
            <a:pPr lvl="1"/>
            <a:r>
              <a:rPr lang="en-US" dirty="0" smtClean="0"/>
              <a:t>As per ECL </a:t>
            </a:r>
            <a:r>
              <a:rPr lang="mr-IN" dirty="0" smtClean="0"/>
              <a:t>–</a:t>
            </a:r>
            <a:r>
              <a:rPr lang="en-US" dirty="0" smtClean="0"/>
              <a:t> advanced uses</a:t>
            </a:r>
          </a:p>
          <a:p>
            <a:r>
              <a:rPr lang="en-US" dirty="0" smtClean="0"/>
              <a:t>SNOMED CT Template Syntax (STS)</a:t>
            </a:r>
          </a:p>
          <a:p>
            <a:pPr lvl="1"/>
            <a:r>
              <a:rPr lang="en-US" dirty="0" smtClean="0"/>
              <a:t>Binding SNOMED CT to information models</a:t>
            </a:r>
          </a:p>
          <a:p>
            <a:pPr lvl="1"/>
            <a:r>
              <a:rPr lang="en-US" dirty="0" smtClean="0"/>
              <a:t>Defining </a:t>
            </a:r>
            <a:r>
              <a:rPr lang="en-US" dirty="0" err="1" smtClean="0"/>
              <a:t>postcoordinated</a:t>
            </a:r>
            <a:r>
              <a:rPr lang="en-US" dirty="0" smtClean="0"/>
              <a:t> clinical meanings</a:t>
            </a:r>
          </a:p>
          <a:p>
            <a:pPr lvl="1"/>
            <a:r>
              <a:rPr lang="en-US" dirty="0" smtClean="0"/>
              <a:t>Authoring </a:t>
            </a:r>
            <a:r>
              <a:rPr lang="en-US" dirty="0" err="1" smtClean="0"/>
              <a:t>precoordinated</a:t>
            </a:r>
            <a:r>
              <a:rPr lang="en-US" dirty="0" smtClean="0"/>
              <a:t> clinical meanings</a:t>
            </a:r>
            <a:endParaRPr lang="en-US" dirty="0"/>
          </a:p>
        </p:txBody>
      </p:sp>
    </p:spTree>
    <p:extLst>
      <p:ext uri="{BB962C8B-B14F-4D97-AF65-F5344CB8AC3E}">
        <p14:creationId xmlns:p14="http://schemas.microsoft.com/office/powerpoint/2010/main" val="27564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a:t>
            </a:r>
            <a:r>
              <a:rPr lang="mr-IN" dirty="0" smtClean="0"/>
              <a:t>–</a:t>
            </a:r>
            <a:r>
              <a:rPr lang="en-US" dirty="0" smtClean="0"/>
              <a:t> Computable Languages</a:t>
            </a:r>
            <a:endParaRPr lang="en-US" dirty="0"/>
          </a:p>
        </p:txBody>
      </p:sp>
      <p:sp>
        <p:nvSpPr>
          <p:cNvPr id="3" name="Content Placeholder 2"/>
          <p:cNvSpPr>
            <a:spLocks noGrp="1"/>
          </p:cNvSpPr>
          <p:nvPr>
            <p:ph idx="1"/>
          </p:nvPr>
        </p:nvSpPr>
        <p:spPr/>
        <p:txBody>
          <a:bodyPr/>
          <a:lstStyle/>
          <a:p>
            <a:r>
              <a:rPr lang="en-US" dirty="0" smtClean="0"/>
              <a:t>SNOMED CT Compositional Grammar (SCG)</a:t>
            </a:r>
          </a:p>
          <a:p>
            <a:pPr lvl="1"/>
            <a:r>
              <a:rPr lang="en-US" dirty="0" smtClean="0"/>
              <a:t>Define a clinical meaning using a SNOMED CT expression</a:t>
            </a:r>
          </a:p>
          <a:p>
            <a:r>
              <a:rPr lang="en-US" dirty="0" smtClean="0"/>
              <a:t>SNOMED CT Expression Constraint Language (ECL)</a:t>
            </a:r>
          </a:p>
          <a:p>
            <a:pPr lvl="1"/>
            <a:r>
              <a:rPr lang="en-US" dirty="0" smtClean="0"/>
              <a:t>Constrain the set of possible concepts or expressions</a:t>
            </a:r>
          </a:p>
          <a:p>
            <a:r>
              <a:rPr lang="en-US" dirty="0" smtClean="0"/>
              <a:t>SNOMED CT Query Language (QRL)</a:t>
            </a:r>
          </a:p>
          <a:p>
            <a:pPr lvl="1"/>
            <a:r>
              <a:rPr lang="en-US" dirty="0" smtClean="0"/>
              <a:t>Query over SNOMED CT RF2 content</a:t>
            </a:r>
          </a:p>
          <a:p>
            <a:r>
              <a:rPr lang="en-US" dirty="0" smtClean="0"/>
              <a:t>SNOMED CT Template Syntax (STS)</a:t>
            </a:r>
          </a:p>
          <a:p>
            <a:pPr lvl="1"/>
            <a:r>
              <a:rPr lang="en-US" dirty="0" smtClean="0"/>
              <a:t>Incorporate slots to be filled at a later time</a:t>
            </a:r>
          </a:p>
          <a:p>
            <a:pPr lvl="1"/>
            <a:r>
              <a:rPr lang="en-US" dirty="0" smtClean="0"/>
              <a:t>Expression, constraint or query template</a:t>
            </a:r>
            <a:endParaRPr lang="en-US" dirty="0"/>
          </a:p>
        </p:txBody>
      </p:sp>
    </p:spTree>
    <p:extLst>
      <p:ext uri="{BB962C8B-B14F-4D97-AF65-F5344CB8AC3E}">
        <p14:creationId xmlns:p14="http://schemas.microsoft.com/office/powerpoint/2010/main" val="166631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Compositional Grammar (SCG)</a:t>
            </a:r>
            <a:endParaRPr lang="en-US" dirty="0"/>
          </a:p>
        </p:txBody>
      </p:sp>
      <p:sp>
        <p:nvSpPr>
          <p:cNvPr id="3" name="Content Placeholder 2"/>
          <p:cNvSpPr>
            <a:spLocks noGrp="1"/>
          </p:cNvSpPr>
          <p:nvPr>
            <p:ph idx="1"/>
          </p:nvPr>
        </p:nvSpPr>
        <p:spPr>
          <a:xfrm>
            <a:off x="457200" y="1428736"/>
            <a:ext cx="8337176" cy="5000660"/>
          </a:xfrm>
        </p:spPr>
        <p:txBody>
          <a:bodyPr/>
          <a:lstStyle/>
          <a:p>
            <a:pPr marL="129541" indent="0" algn="ctr">
              <a:buNone/>
            </a:pPr>
            <a:r>
              <a:rPr lang="en-US" i="1" dirty="0" smtClean="0"/>
              <a:t>Defines clinical meanings in a way that is both computer </a:t>
            </a:r>
            <a:r>
              <a:rPr lang="en-US" i="1" dirty="0" err="1" smtClean="0"/>
              <a:t>processable</a:t>
            </a:r>
            <a:r>
              <a:rPr lang="en-US" i="1" dirty="0" smtClean="0"/>
              <a:t> and human readable</a:t>
            </a:r>
            <a:r>
              <a:rPr lang="en-US" dirty="0" smtClean="0"/>
              <a:t> (</a:t>
            </a:r>
            <a:r>
              <a:rPr lang="en-US" dirty="0" smtClean="0">
                <a:hlinkClick r:id="rId2"/>
              </a:rPr>
              <a:t>http://snomed.org/scg</a:t>
            </a:r>
            <a:r>
              <a:rPr lang="en-US" dirty="0" smtClean="0"/>
              <a:t>)</a:t>
            </a:r>
          </a:p>
          <a:p>
            <a:pPr>
              <a:spcBef>
                <a:spcPts val="700"/>
              </a:spcBef>
            </a:pPr>
            <a:r>
              <a:rPr lang="en-US" dirty="0" smtClean="0"/>
              <a:t>History</a:t>
            </a:r>
          </a:p>
          <a:p>
            <a:pPr lvl="1"/>
            <a:r>
              <a:rPr lang="en-US" dirty="0" smtClean="0"/>
              <a:t>2010: Adopted as an IHTSDO standard (v1.0)</a:t>
            </a:r>
          </a:p>
          <a:p>
            <a:pPr lvl="1"/>
            <a:r>
              <a:rPr lang="en-US" dirty="0" smtClean="0"/>
              <a:t>2015: Revised to allow concrete values &amp; definition status (v2.3.1)</a:t>
            </a:r>
          </a:p>
          <a:p>
            <a:pPr lvl="1"/>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3487550"/>
            <a:ext cx="9144000" cy="3370450"/>
          </a:xfrm>
          <a:prstGeom prst="rect">
            <a:avLst/>
          </a:prstGeom>
        </p:spPr>
      </p:pic>
      <p:sp>
        <p:nvSpPr>
          <p:cNvPr id="11" name="Rectangle 10"/>
          <p:cNvSpPr/>
          <p:nvPr/>
        </p:nvSpPr>
        <p:spPr>
          <a:xfrm>
            <a:off x="-161365" y="3487550"/>
            <a:ext cx="9439836" cy="35721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970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Compositional Grammar (SCG)</a:t>
            </a:r>
            <a:endParaRPr lang="en-US" dirty="0"/>
          </a:p>
        </p:txBody>
      </p:sp>
      <p:sp>
        <p:nvSpPr>
          <p:cNvPr id="3" name="Content Placeholder 2"/>
          <p:cNvSpPr>
            <a:spLocks noGrp="1"/>
          </p:cNvSpPr>
          <p:nvPr>
            <p:ph idx="1"/>
          </p:nvPr>
        </p:nvSpPr>
        <p:spPr/>
        <p:txBody>
          <a:bodyPr/>
          <a:lstStyle/>
          <a:p>
            <a:pPr>
              <a:spcBef>
                <a:spcPts val="600"/>
              </a:spcBef>
              <a:buClr>
                <a:srgbClr val="CCCCFF"/>
              </a:buClr>
            </a:pPr>
            <a:r>
              <a:rPr lang="en-AU" i="1" dirty="0">
                <a:solidFill>
                  <a:schemeClr val="accent2">
                    <a:lumMod val="40000"/>
                    <a:lumOff val="60000"/>
                  </a:schemeClr>
                </a:solidFill>
              </a:rPr>
              <a:t>Spray suspension</a:t>
            </a:r>
          </a:p>
          <a:p>
            <a:pPr marL="712788" lvl="1" indent="0">
              <a:buNone/>
            </a:pPr>
            <a:r>
              <a:rPr lang="en-GB" sz="1800" dirty="0">
                <a:solidFill>
                  <a:schemeClr val="tx1"/>
                </a:solidFill>
              </a:rPr>
              <a:t>421720008 </a:t>
            </a:r>
            <a:r>
              <a:rPr lang="en-GB" sz="2400" b="1" dirty="0" smtClean="0">
                <a:solidFill>
                  <a:srgbClr val="00B0F0"/>
                </a:solidFill>
              </a:rPr>
              <a:t>|</a:t>
            </a:r>
            <a:r>
              <a:rPr lang="en-GB" dirty="0" smtClean="0">
                <a:solidFill>
                  <a:schemeClr val="accent2"/>
                </a:solidFill>
              </a:rPr>
              <a:t>Spray </a:t>
            </a:r>
            <a:r>
              <a:rPr lang="en-GB" dirty="0">
                <a:solidFill>
                  <a:schemeClr val="accent2"/>
                </a:solidFill>
              </a:rPr>
              <a:t>dose </a:t>
            </a:r>
            <a:r>
              <a:rPr lang="en-GB" dirty="0" smtClean="0">
                <a:solidFill>
                  <a:schemeClr val="accent2"/>
                </a:solidFill>
              </a:rPr>
              <a:t>form</a:t>
            </a:r>
            <a:r>
              <a:rPr lang="en-GB" sz="2400" b="1" dirty="0" smtClean="0">
                <a:solidFill>
                  <a:srgbClr val="00B0F0"/>
                </a:solidFill>
              </a:rPr>
              <a:t>|</a:t>
            </a:r>
            <a:r>
              <a:rPr lang="en-GB" dirty="0" smtClean="0">
                <a:solidFill>
                  <a:schemeClr val="accent5"/>
                </a:solidFill>
              </a:rPr>
              <a:t> </a:t>
            </a:r>
            <a:r>
              <a:rPr lang="en-GB" sz="2400" dirty="0">
                <a:solidFill>
                  <a:srgbClr val="FF0000"/>
                </a:solidFill>
              </a:rPr>
              <a:t>+</a:t>
            </a:r>
            <a:r>
              <a:rPr lang="en-GB" dirty="0">
                <a:solidFill>
                  <a:schemeClr val="accent5"/>
                </a:solidFill>
              </a:rPr>
              <a:t> </a:t>
            </a:r>
            <a:r>
              <a:rPr lang="en-GB" sz="1800" dirty="0">
                <a:solidFill>
                  <a:schemeClr val="tx1"/>
                </a:solidFill>
              </a:rPr>
              <a:t>7946007</a:t>
            </a:r>
            <a:r>
              <a:rPr lang="en-GB" sz="1400" dirty="0">
                <a:solidFill>
                  <a:schemeClr val="tx1"/>
                </a:solidFill>
              </a:rPr>
              <a:t> </a:t>
            </a:r>
            <a:r>
              <a:rPr lang="en-GB" sz="2400" b="1" dirty="0" smtClean="0">
                <a:solidFill>
                  <a:srgbClr val="00B0F0"/>
                </a:solidFill>
              </a:rPr>
              <a:t>|</a:t>
            </a:r>
            <a:r>
              <a:rPr lang="en-GB" dirty="0" smtClean="0">
                <a:solidFill>
                  <a:schemeClr val="accent2"/>
                </a:solidFill>
              </a:rPr>
              <a:t>Drug suspension</a:t>
            </a:r>
            <a:r>
              <a:rPr lang="en-GB" sz="2400" b="1" dirty="0" smtClean="0">
                <a:solidFill>
                  <a:srgbClr val="00B0F0"/>
                </a:solidFill>
              </a:rPr>
              <a:t>|</a:t>
            </a:r>
            <a:endParaRPr lang="en-GB" sz="2400" dirty="0">
              <a:solidFill>
                <a:schemeClr val="accent5"/>
              </a:solidFill>
            </a:endParaRPr>
          </a:p>
          <a:p>
            <a:pPr>
              <a:spcBef>
                <a:spcPts val="600"/>
              </a:spcBef>
              <a:buClr>
                <a:srgbClr val="CCCCFF"/>
              </a:buClr>
            </a:pPr>
            <a:r>
              <a:rPr lang="en-AU" i="1" dirty="0">
                <a:solidFill>
                  <a:schemeClr val="accent2">
                    <a:lumMod val="40000"/>
                    <a:lumOff val="60000"/>
                  </a:schemeClr>
                </a:solidFill>
              </a:rPr>
              <a:t>Right hip</a:t>
            </a:r>
          </a:p>
          <a:p>
            <a:pPr marL="712788" lvl="1" indent="0">
              <a:buNone/>
            </a:pPr>
            <a:r>
              <a:rPr lang="en-GB" sz="1800" dirty="0">
                <a:solidFill>
                  <a:schemeClr val="tx1"/>
                </a:solidFill>
              </a:rPr>
              <a:t>182201002 </a:t>
            </a:r>
            <a:r>
              <a:rPr lang="en-GB" sz="2400" b="1" dirty="0" smtClean="0">
                <a:solidFill>
                  <a:srgbClr val="00B0F0"/>
                </a:solidFill>
              </a:rPr>
              <a:t>|</a:t>
            </a:r>
            <a:r>
              <a:rPr lang="en-GB" dirty="0" smtClean="0">
                <a:solidFill>
                  <a:schemeClr val="accent2"/>
                </a:solidFill>
              </a:rPr>
              <a:t>Hip joint</a:t>
            </a:r>
            <a:r>
              <a:rPr lang="en-GB" sz="2400" b="1" dirty="0" smtClean="0">
                <a:solidFill>
                  <a:srgbClr val="00B0F0"/>
                </a:solidFill>
              </a:rPr>
              <a:t>|</a:t>
            </a:r>
            <a:r>
              <a:rPr lang="en-GB" dirty="0" smtClean="0">
                <a:solidFill>
                  <a:schemeClr val="accent5"/>
                </a:solidFill>
              </a:rPr>
              <a:t> </a:t>
            </a:r>
            <a:r>
              <a:rPr lang="en-GB" sz="1800" dirty="0">
                <a:solidFill>
                  <a:srgbClr val="FF0000"/>
                </a:solidFill>
              </a:rPr>
              <a:t>:</a:t>
            </a:r>
            <a:r>
              <a:rPr lang="en-GB" dirty="0">
                <a:solidFill>
                  <a:schemeClr val="accent5"/>
                </a:solidFill>
              </a:rPr>
              <a:t> </a:t>
            </a:r>
            <a:r>
              <a:rPr lang="en-GB" sz="1800" dirty="0">
                <a:solidFill>
                  <a:schemeClr val="tx1"/>
                </a:solidFill>
              </a:rPr>
              <a:t>272741003</a:t>
            </a:r>
            <a:r>
              <a:rPr lang="en-GB" sz="1400" dirty="0">
                <a:solidFill>
                  <a:schemeClr val="tx1"/>
                </a:solidFill>
              </a:rPr>
              <a:t> </a:t>
            </a:r>
            <a:r>
              <a:rPr lang="en-GB" sz="2400" b="1" dirty="0" smtClean="0">
                <a:solidFill>
                  <a:srgbClr val="00B0F0"/>
                </a:solidFill>
              </a:rPr>
              <a:t>|</a:t>
            </a:r>
            <a:r>
              <a:rPr lang="en-GB" dirty="0" smtClean="0">
                <a:solidFill>
                  <a:schemeClr val="accent2"/>
                </a:solidFill>
              </a:rPr>
              <a:t>Laterality</a:t>
            </a:r>
            <a:r>
              <a:rPr lang="en-GB" sz="2400" b="1" dirty="0" smtClean="0">
                <a:solidFill>
                  <a:srgbClr val="00B0F0"/>
                </a:solidFill>
              </a:rPr>
              <a:t>|</a:t>
            </a:r>
            <a:r>
              <a:rPr lang="en-GB" sz="2400" dirty="0" smtClean="0">
                <a:solidFill>
                  <a:schemeClr val="accent5"/>
                </a:solidFill>
              </a:rPr>
              <a:t> </a:t>
            </a:r>
            <a:r>
              <a:rPr lang="en-GB" dirty="0">
                <a:solidFill>
                  <a:srgbClr val="FF0000"/>
                </a:solidFill>
              </a:rPr>
              <a:t>=</a:t>
            </a:r>
            <a:r>
              <a:rPr lang="en-GB" sz="1800" dirty="0">
                <a:solidFill>
                  <a:srgbClr val="FF0000"/>
                </a:solidFill>
              </a:rPr>
              <a:t> </a:t>
            </a:r>
            <a:r>
              <a:rPr lang="en-GB" sz="1800" dirty="0">
                <a:solidFill>
                  <a:schemeClr val="tx1"/>
                </a:solidFill>
              </a:rPr>
              <a:t>24028007</a:t>
            </a:r>
            <a:r>
              <a:rPr lang="en-GB" sz="1400" dirty="0">
                <a:solidFill>
                  <a:schemeClr val="tx1"/>
                </a:solidFill>
              </a:rPr>
              <a:t> </a:t>
            </a:r>
            <a:r>
              <a:rPr lang="en-GB" sz="2400" b="1" dirty="0" smtClean="0">
                <a:solidFill>
                  <a:srgbClr val="00B0F0"/>
                </a:solidFill>
              </a:rPr>
              <a:t>|</a:t>
            </a:r>
            <a:r>
              <a:rPr lang="en-GB" dirty="0" smtClean="0">
                <a:solidFill>
                  <a:schemeClr val="accent2"/>
                </a:solidFill>
              </a:rPr>
              <a:t>Right</a:t>
            </a:r>
            <a:r>
              <a:rPr lang="en-GB" sz="2400" b="1" dirty="0" smtClean="0">
                <a:solidFill>
                  <a:srgbClr val="00B0F0"/>
                </a:solidFill>
              </a:rPr>
              <a:t>|</a:t>
            </a:r>
            <a:endParaRPr lang="en-GB" sz="2400" dirty="0">
              <a:solidFill>
                <a:schemeClr val="accent5"/>
              </a:solidFill>
            </a:endParaRPr>
          </a:p>
          <a:p>
            <a:pPr>
              <a:spcBef>
                <a:spcPts val="600"/>
              </a:spcBef>
              <a:buClr>
                <a:srgbClr val="CCCCFF"/>
              </a:buClr>
            </a:pPr>
            <a:r>
              <a:rPr lang="en-AU" i="1" dirty="0" smtClean="0">
                <a:solidFill>
                  <a:schemeClr val="accent2">
                    <a:lumMod val="40000"/>
                    <a:lumOff val="60000"/>
                  </a:schemeClr>
                </a:solidFill>
              </a:rPr>
              <a:t>Appendectomy</a:t>
            </a:r>
            <a:endParaRPr lang="en-GB" dirty="0" smtClean="0"/>
          </a:p>
          <a:p>
            <a:pPr lvl="1">
              <a:spcBef>
                <a:spcPts val="400"/>
              </a:spcBef>
              <a:buNone/>
            </a:pPr>
            <a:r>
              <a:rPr lang="en-GB" sz="1800" dirty="0" smtClean="0">
                <a:solidFill>
                  <a:schemeClr val="tx1"/>
                </a:solidFill>
              </a:rPr>
              <a:t>71388002</a:t>
            </a:r>
            <a:r>
              <a:rPr lang="en-GB" sz="1800" dirty="0" smtClean="0"/>
              <a:t> </a:t>
            </a:r>
            <a:r>
              <a:rPr lang="en-GB" sz="2400" b="1" dirty="0" smtClean="0">
                <a:solidFill>
                  <a:srgbClr val="00B0F0"/>
                </a:solidFill>
              </a:rPr>
              <a:t>|</a:t>
            </a:r>
            <a:r>
              <a:rPr lang="en-GB" dirty="0" smtClean="0">
                <a:solidFill>
                  <a:srgbClr val="0000FF"/>
                </a:solidFill>
              </a:rPr>
              <a:t>Procedure</a:t>
            </a:r>
            <a:r>
              <a:rPr lang="en-GB" sz="2400" b="1" dirty="0" smtClean="0">
                <a:solidFill>
                  <a:srgbClr val="00B0F0"/>
                </a:solidFill>
              </a:rPr>
              <a:t>|</a:t>
            </a:r>
            <a:r>
              <a:rPr lang="en-GB" sz="1800" dirty="0" smtClean="0"/>
              <a:t> </a:t>
            </a:r>
            <a:r>
              <a:rPr lang="en-GB" dirty="0" smtClean="0">
                <a:solidFill>
                  <a:srgbClr val="FF0000"/>
                </a:solidFill>
              </a:rPr>
              <a:t>:</a:t>
            </a:r>
            <a:r>
              <a:rPr lang="en-GB" sz="1800" dirty="0" smtClean="0"/>
              <a:t/>
            </a:r>
            <a:br>
              <a:rPr lang="en-GB" sz="1800" dirty="0" smtClean="0"/>
            </a:br>
            <a:r>
              <a:rPr lang="en-GB" sz="1800" dirty="0">
                <a:solidFill>
                  <a:srgbClr val="FF00FF"/>
                </a:solidFill>
              </a:rPr>
              <a:t>	</a:t>
            </a:r>
            <a:r>
              <a:rPr lang="en-GB" sz="1800" dirty="0">
                <a:solidFill>
                  <a:srgbClr val="FF0000"/>
                </a:solidFill>
              </a:rPr>
              <a:t> </a:t>
            </a:r>
            <a:r>
              <a:rPr lang="en-GB" sz="1800" dirty="0" smtClean="0">
                <a:solidFill>
                  <a:schemeClr val="tx1"/>
                </a:solidFill>
              </a:rPr>
              <a:t>260686004</a:t>
            </a:r>
            <a:r>
              <a:rPr lang="en-GB" sz="1800" dirty="0" smtClean="0"/>
              <a:t> </a:t>
            </a:r>
            <a:r>
              <a:rPr lang="en-GB" sz="2400" b="1" dirty="0" smtClean="0">
                <a:solidFill>
                  <a:srgbClr val="00B0F0"/>
                </a:solidFill>
              </a:rPr>
              <a:t>|</a:t>
            </a:r>
            <a:r>
              <a:rPr lang="en-GB" dirty="0" smtClean="0">
                <a:solidFill>
                  <a:schemeClr val="accent2"/>
                </a:solidFill>
              </a:rPr>
              <a:t>Method</a:t>
            </a:r>
            <a:r>
              <a:rPr lang="en-GB" sz="2400" b="1" dirty="0" smtClean="0">
                <a:solidFill>
                  <a:srgbClr val="00B0F0"/>
                </a:solidFill>
              </a:rPr>
              <a:t>|</a:t>
            </a:r>
            <a:r>
              <a:rPr lang="en-GB" sz="1800" dirty="0" smtClean="0"/>
              <a:t> </a:t>
            </a:r>
            <a:r>
              <a:rPr lang="en-GB" dirty="0">
                <a:solidFill>
                  <a:srgbClr val="FF0000"/>
                </a:solidFill>
              </a:rPr>
              <a:t>=</a:t>
            </a:r>
            <a:r>
              <a:rPr lang="en-GB" sz="1800" dirty="0"/>
              <a:t> </a:t>
            </a:r>
            <a:r>
              <a:rPr lang="en-GB" sz="1800" dirty="0">
                <a:solidFill>
                  <a:schemeClr val="tx1"/>
                </a:solidFill>
              </a:rPr>
              <a:t>129304002</a:t>
            </a:r>
            <a:r>
              <a:rPr lang="en-GB" sz="1800" dirty="0"/>
              <a:t> </a:t>
            </a:r>
            <a:r>
              <a:rPr lang="en-GB" sz="2400" b="1" dirty="0" smtClean="0">
                <a:solidFill>
                  <a:srgbClr val="00B0F0"/>
                </a:solidFill>
              </a:rPr>
              <a:t>|</a:t>
            </a:r>
            <a:r>
              <a:rPr lang="en-GB" dirty="0" smtClean="0">
                <a:solidFill>
                  <a:schemeClr val="accent2"/>
                </a:solidFill>
              </a:rPr>
              <a:t>Excision </a:t>
            </a:r>
            <a:r>
              <a:rPr lang="en-GB" dirty="0">
                <a:solidFill>
                  <a:schemeClr val="accent2"/>
                </a:solidFill>
              </a:rPr>
              <a:t>- </a:t>
            </a:r>
            <a:r>
              <a:rPr lang="en-GB" dirty="0" smtClean="0">
                <a:solidFill>
                  <a:schemeClr val="accent2"/>
                </a:solidFill>
              </a:rPr>
              <a:t>action</a:t>
            </a:r>
            <a:r>
              <a:rPr lang="en-GB" sz="2400" b="1" dirty="0" smtClean="0">
                <a:solidFill>
                  <a:srgbClr val="00B0F0"/>
                </a:solidFill>
              </a:rPr>
              <a:t>|</a:t>
            </a:r>
            <a:r>
              <a:rPr lang="en-GB" dirty="0" smtClean="0">
                <a:solidFill>
                  <a:srgbClr val="FF0000"/>
                </a:solidFill>
              </a:rPr>
              <a:t>,</a:t>
            </a:r>
            <a:r>
              <a:rPr lang="en-GB" sz="1800" dirty="0" smtClean="0"/>
              <a:t/>
            </a:r>
            <a:br>
              <a:rPr lang="en-GB" sz="1800" dirty="0" smtClean="0"/>
            </a:br>
            <a:r>
              <a:rPr lang="en-GB" sz="1800" dirty="0" smtClean="0">
                <a:solidFill>
                  <a:srgbClr val="FF00FF"/>
                </a:solidFill>
              </a:rPr>
              <a:t>	  </a:t>
            </a:r>
            <a:r>
              <a:rPr lang="en-GB" sz="1800" dirty="0" smtClean="0">
                <a:solidFill>
                  <a:srgbClr val="FF0000"/>
                </a:solidFill>
              </a:rPr>
              <a:t> </a:t>
            </a:r>
            <a:r>
              <a:rPr lang="en-GB" sz="1800" dirty="0">
                <a:solidFill>
                  <a:schemeClr val="tx1"/>
                </a:solidFill>
              </a:rPr>
              <a:t>363704007</a:t>
            </a:r>
            <a:r>
              <a:rPr lang="en-GB" sz="1800" dirty="0"/>
              <a:t> </a:t>
            </a:r>
            <a:r>
              <a:rPr lang="en-GB" sz="2400" b="1" dirty="0" smtClean="0">
                <a:solidFill>
                  <a:srgbClr val="00B0F0"/>
                </a:solidFill>
              </a:rPr>
              <a:t>|</a:t>
            </a:r>
            <a:r>
              <a:rPr lang="en-GB" dirty="0" smtClean="0">
                <a:solidFill>
                  <a:schemeClr val="accent2"/>
                </a:solidFill>
              </a:rPr>
              <a:t>Procedure site</a:t>
            </a:r>
            <a:r>
              <a:rPr lang="en-GB" sz="2400" b="1" dirty="0" smtClean="0">
                <a:solidFill>
                  <a:srgbClr val="00B0F0"/>
                </a:solidFill>
              </a:rPr>
              <a:t>|</a:t>
            </a:r>
            <a:r>
              <a:rPr lang="en-GB" sz="1800" dirty="0" smtClean="0"/>
              <a:t> </a:t>
            </a:r>
            <a:r>
              <a:rPr lang="en-GB" dirty="0">
                <a:solidFill>
                  <a:srgbClr val="FF0000"/>
                </a:solidFill>
              </a:rPr>
              <a:t>=</a:t>
            </a:r>
            <a:r>
              <a:rPr lang="en-GB" sz="1800" dirty="0"/>
              <a:t> </a:t>
            </a:r>
            <a:r>
              <a:rPr lang="en-GB" sz="1800" dirty="0">
                <a:solidFill>
                  <a:schemeClr val="tx1"/>
                </a:solidFill>
              </a:rPr>
              <a:t>66754008</a:t>
            </a:r>
            <a:r>
              <a:rPr lang="en-GB" sz="1800" dirty="0"/>
              <a:t> </a:t>
            </a:r>
            <a:r>
              <a:rPr lang="en-GB" sz="2400" b="1" dirty="0" smtClean="0">
                <a:solidFill>
                  <a:srgbClr val="00B0F0"/>
                </a:solidFill>
              </a:rPr>
              <a:t>|</a:t>
            </a:r>
            <a:r>
              <a:rPr lang="en-GB" dirty="0" smtClean="0">
                <a:solidFill>
                  <a:schemeClr val="accent2"/>
                </a:solidFill>
              </a:rPr>
              <a:t>Appendix structure</a:t>
            </a:r>
            <a:r>
              <a:rPr lang="en-GB" sz="2400" b="1" dirty="0" smtClean="0">
                <a:solidFill>
                  <a:srgbClr val="00B0F0"/>
                </a:solidFill>
              </a:rPr>
              <a:t>|</a:t>
            </a:r>
            <a:r>
              <a:rPr lang="en-GB" sz="2400" dirty="0" smtClean="0">
                <a:solidFill>
                  <a:schemeClr val="accent2"/>
                </a:solidFill>
              </a:rPr>
              <a:t> </a:t>
            </a:r>
            <a:r>
              <a:rPr lang="en-GB" sz="2400" dirty="0" smtClean="0">
                <a:solidFill>
                  <a:srgbClr val="FF0000"/>
                </a:solidFill>
              </a:rPr>
              <a:t>}</a:t>
            </a:r>
          </a:p>
          <a:p>
            <a:pPr>
              <a:spcBef>
                <a:spcPts val="600"/>
              </a:spcBef>
              <a:buClr>
                <a:srgbClr val="CCCCFF"/>
              </a:buClr>
            </a:pPr>
            <a:r>
              <a:rPr lang="en-AU" i="1" dirty="0" err="1" smtClean="0">
                <a:solidFill>
                  <a:schemeClr val="accent2">
                    <a:lumMod val="40000"/>
                    <a:lumOff val="60000"/>
                  </a:schemeClr>
                </a:solidFill>
              </a:rPr>
              <a:t>Amoxycillin</a:t>
            </a:r>
            <a:r>
              <a:rPr lang="en-AU" i="1" dirty="0" smtClean="0">
                <a:solidFill>
                  <a:schemeClr val="accent2">
                    <a:lumMod val="40000"/>
                    <a:lumOff val="60000"/>
                  </a:schemeClr>
                </a:solidFill>
              </a:rPr>
              <a:t> </a:t>
            </a:r>
            <a:r>
              <a:rPr lang="en-AU" i="1" dirty="0" smtClean="0">
                <a:solidFill>
                  <a:schemeClr val="accent2">
                    <a:lumMod val="40000"/>
                    <a:lumOff val="60000"/>
                  </a:schemeClr>
                </a:solidFill>
              </a:rPr>
              <a:t>500 </a:t>
            </a:r>
            <a:r>
              <a:rPr lang="en-AU" i="1" dirty="0" smtClean="0">
                <a:solidFill>
                  <a:schemeClr val="accent2">
                    <a:lumMod val="40000"/>
                    <a:lumOff val="60000"/>
                  </a:schemeClr>
                </a:solidFill>
              </a:rPr>
              <a:t>mg capsule (20 capsules)</a:t>
            </a:r>
            <a:endParaRPr lang="en-GB" dirty="0"/>
          </a:p>
          <a:p>
            <a:pPr lvl="1">
              <a:spcBef>
                <a:spcPts val="400"/>
              </a:spcBef>
              <a:buNone/>
            </a:pPr>
            <a:r>
              <a:rPr lang="en-GB" sz="1800" dirty="0" smtClean="0">
                <a:solidFill>
                  <a:schemeClr val="tx1"/>
                </a:solidFill>
              </a:rPr>
              <a:t>323510009</a:t>
            </a:r>
            <a:r>
              <a:rPr lang="en-GB" sz="1800" dirty="0" smtClean="0"/>
              <a:t> </a:t>
            </a:r>
            <a:r>
              <a:rPr lang="en-GB" sz="2400" b="1" dirty="0" smtClean="0">
                <a:solidFill>
                  <a:srgbClr val="00B0F0"/>
                </a:solidFill>
              </a:rPr>
              <a:t>|</a:t>
            </a:r>
            <a:r>
              <a:rPr lang="en-GB" dirty="0" err="1" smtClean="0">
                <a:solidFill>
                  <a:srgbClr val="0000FF"/>
                </a:solidFill>
              </a:rPr>
              <a:t>Amoxycillin</a:t>
            </a:r>
            <a:r>
              <a:rPr lang="en-GB" dirty="0" smtClean="0">
                <a:solidFill>
                  <a:srgbClr val="0000FF"/>
                </a:solidFill>
              </a:rPr>
              <a:t> 500mg capsule</a:t>
            </a:r>
            <a:r>
              <a:rPr lang="en-GB" sz="2400" b="1" dirty="0" smtClean="0">
                <a:solidFill>
                  <a:srgbClr val="00B0F0"/>
                </a:solidFill>
              </a:rPr>
              <a:t>|</a:t>
            </a:r>
            <a:r>
              <a:rPr lang="en-GB" sz="1800" dirty="0" smtClean="0"/>
              <a:t> </a:t>
            </a:r>
            <a:r>
              <a:rPr lang="en-GB" dirty="0">
                <a:solidFill>
                  <a:srgbClr val="FF0000"/>
                </a:solidFill>
              </a:rPr>
              <a:t>:</a:t>
            </a:r>
            <a:r>
              <a:rPr lang="en-GB" sz="1800" dirty="0"/>
              <a:t/>
            </a:r>
            <a:br>
              <a:rPr lang="en-GB" sz="1800" dirty="0"/>
            </a:br>
            <a:r>
              <a:rPr lang="en-GB" sz="1800" dirty="0">
                <a:solidFill>
                  <a:srgbClr val="FF00FF"/>
                </a:solidFill>
              </a:rPr>
              <a:t>	</a:t>
            </a:r>
            <a:r>
              <a:rPr lang="en-GB" sz="1800" dirty="0">
                <a:solidFill>
                  <a:srgbClr val="FF0000"/>
                </a:solidFill>
              </a:rPr>
              <a:t> </a:t>
            </a:r>
            <a:r>
              <a:rPr lang="en-GB" sz="2400" dirty="0">
                <a:solidFill>
                  <a:srgbClr val="FF0000"/>
                </a:solidFill>
              </a:rPr>
              <a:t>{</a:t>
            </a:r>
            <a:r>
              <a:rPr lang="en-GB" sz="1800" dirty="0">
                <a:solidFill>
                  <a:srgbClr val="FF0000"/>
                </a:solidFill>
              </a:rPr>
              <a:t> </a:t>
            </a:r>
            <a:r>
              <a:rPr lang="en-GB" sz="1800" dirty="0" smtClean="0">
                <a:solidFill>
                  <a:schemeClr val="tx1"/>
                </a:solidFill>
              </a:rPr>
              <a:t>74999999108 </a:t>
            </a:r>
            <a:r>
              <a:rPr lang="en-GB" sz="2400" b="1" dirty="0" smtClean="0">
                <a:solidFill>
                  <a:srgbClr val="00B0F0"/>
                </a:solidFill>
              </a:rPr>
              <a:t>|</a:t>
            </a:r>
            <a:r>
              <a:rPr lang="en-GB" dirty="0" smtClean="0">
                <a:solidFill>
                  <a:schemeClr val="accent2"/>
                </a:solidFill>
              </a:rPr>
              <a:t>Has pack size magnitude</a:t>
            </a:r>
            <a:r>
              <a:rPr lang="en-GB" sz="2400" b="1" dirty="0" smtClean="0">
                <a:solidFill>
                  <a:srgbClr val="00B0F0"/>
                </a:solidFill>
              </a:rPr>
              <a:t>|</a:t>
            </a:r>
            <a:r>
              <a:rPr lang="en-GB" sz="1800" dirty="0" smtClean="0"/>
              <a:t> </a:t>
            </a:r>
            <a:r>
              <a:rPr lang="en-GB" dirty="0" smtClean="0">
                <a:solidFill>
                  <a:srgbClr val="FF0000"/>
                </a:solidFill>
              </a:rPr>
              <a:t>= #20,</a:t>
            </a:r>
            <a:r>
              <a:rPr lang="en-GB" sz="1800" dirty="0"/>
              <a:t/>
            </a:r>
            <a:br>
              <a:rPr lang="en-GB" sz="1800" dirty="0"/>
            </a:br>
            <a:r>
              <a:rPr lang="en-GB" sz="1800" dirty="0">
                <a:solidFill>
                  <a:srgbClr val="FF00FF"/>
                </a:solidFill>
              </a:rPr>
              <a:t>	  </a:t>
            </a:r>
            <a:r>
              <a:rPr lang="en-GB" sz="1800" dirty="0">
                <a:solidFill>
                  <a:srgbClr val="FF0000"/>
                </a:solidFill>
              </a:rPr>
              <a:t> </a:t>
            </a:r>
            <a:r>
              <a:rPr lang="en-GB" sz="1800" dirty="0" smtClean="0">
                <a:solidFill>
                  <a:schemeClr val="tx1"/>
                </a:solidFill>
              </a:rPr>
              <a:t>75999999106</a:t>
            </a:r>
            <a:r>
              <a:rPr lang="en-GB" sz="1800" dirty="0" smtClean="0"/>
              <a:t> </a:t>
            </a:r>
            <a:r>
              <a:rPr lang="en-GB" sz="2400" b="1" dirty="0" smtClean="0">
                <a:solidFill>
                  <a:srgbClr val="00B0F0"/>
                </a:solidFill>
              </a:rPr>
              <a:t>|</a:t>
            </a:r>
            <a:r>
              <a:rPr lang="en-GB" dirty="0" smtClean="0">
                <a:solidFill>
                  <a:schemeClr val="accent2"/>
                </a:solidFill>
              </a:rPr>
              <a:t>Has pack size units</a:t>
            </a:r>
            <a:r>
              <a:rPr lang="en-GB" sz="2400" b="1" dirty="0" smtClean="0">
                <a:solidFill>
                  <a:srgbClr val="00B0F0"/>
                </a:solidFill>
              </a:rPr>
              <a:t>|</a:t>
            </a:r>
            <a:r>
              <a:rPr lang="en-GB" sz="1800" dirty="0" smtClean="0"/>
              <a:t> </a:t>
            </a:r>
            <a:r>
              <a:rPr lang="en-GB" dirty="0">
                <a:solidFill>
                  <a:srgbClr val="FF0000"/>
                </a:solidFill>
              </a:rPr>
              <a:t>=</a:t>
            </a:r>
            <a:r>
              <a:rPr lang="en-GB" sz="1800" dirty="0"/>
              <a:t> </a:t>
            </a:r>
            <a:r>
              <a:rPr lang="en-GB" sz="1800" dirty="0" smtClean="0">
                <a:solidFill>
                  <a:schemeClr val="tx1"/>
                </a:solidFill>
              </a:rPr>
              <a:t>428641000</a:t>
            </a:r>
            <a:r>
              <a:rPr lang="en-GB" sz="1800" dirty="0" smtClean="0"/>
              <a:t> </a:t>
            </a:r>
            <a:r>
              <a:rPr lang="en-GB" sz="2400" b="1" dirty="0" smtClean="0">
                <a:solidFill>
                  <a:srgbClr val="00B0F0"/>
                </a:solidFill>
              </a:rPr>
              <a:t>|</a:t>
            </a:r>
            <a:r>
              <a:rPr lang="en-GB" dirty="0" smtClean="0">
                <a:solidFill>
                  <a:schemeClr val="accent2"/>
                </a:solidFill>
              </a:rPr>
              <a:t>Capsule</a:t>
            </a:r>
            <a:r>
              <a:rPr lang="en-GB" sz="2400" b="1" dirty="0" smtClean="0">
                <a:solidFill>
                  <a:srgbClr val="00B0F0"/>
                </a:solidFill>
              </a:rPr>
              <a:t>|</a:t>
            </a:r>
            <a:r>
              <a:rPr lang="en-GB" sz="2400" dirty="0" smtClean="0">
                <a:solidFill>
                  <a:schemeClr val="accent2"/>
                </a:solidFill>
              </a:rPr>
              <a:t> </a:t>
            </a:r>
            <a:r>
              <a:rPr lang="en-GB" sz="2400" dirty="0" smtClean="0">
                <a:solidFill>
                  <a:srgbClr val="FF0000"/>
                </a:solidFill>
              </a:rPr>
              <a:t>}</a:t>
            </a:r>
            <a:endParaRPr lang="en-GB" sz="2400" dirty="0">
              <a:solidFill>
                <a:srgbClr val="FF0000"/>
              </a:solidFill>
            </a:endParaRPr>
          </a:p>
        </p:txBody>
      </p:sp>
    </p:spTree>
    <p:extLst>
      <p:ext uri="{BB962C8B-B14F-4D97-AF65-F5344CB8AC3E}">
        <p14:creationId xmlns:p14="http://schemas.microsoft.com/office/powerpoint/2010/main" val="49647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Expression Constraint Language (ECL)</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4" name="Pictur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5" name="Picture 1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pic>
        <p:nvPicPr>
          <p:cNvPr id="16" name="Picture 1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1706" y="3640192"/>
            <a:ext cx="9144000" cy="3560811"/>
          </a:xfrm>
          <a:prstGeom prst="rect">
            <a:avLst/>
          </a:prstGeom>
        </p:spPr>
      </p:pic>
      <p:sp>
        <p:nvSpPr>
          <p:cNvPr id="17" name="Rectangle 16"/>
          <p:cNvSpPr/>
          <p:nvPr/>
        </p:nvSpPr>
        <p:spPr>
          <a:xfrm>
            <a:off x="-201706" y="3556199"/>
            <a:ext cx="9251576" cy="37287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57200" y="1428736"/>
            <a:ext cx="8229600" cy="2484358"/>
          </a:xfrm>
        </p:spPr>
        <p:txBody>
          <a:bodyPr/>
          <a:lstStyle/>
          <a:p>
            <a:pPr marL="129541" indent="0" algn="ctr">
              <a:buNone/>
            </a:pPr>
            <a:r>
              <a:rPr lang="en-US" i="1" dirty="0" smtClean="0"/>
              <a:t>Specifies computable rules that define bounded sets of clinical meanings</a:t>
            </a:r>
            <a:r>
              <a:rPr lang="en-US" dirty="0" smtClean="0"/>
              <a:t> (</a:t>
            </a:r>
            <a:r>
              <a:rPr lang="en-US" dirty="0" smtClean="0">
                <a:hlinkClick r:id="rId15"/>
              </a:rPr>
              <a:t>http://snomed.org/ecl</a:t>
            </a:r>
            <a:r>
              <a:rPr lang="en-US" dirty="0" smtClean="0"/>
              <a:t>)</a:t>
            </a:r>
          </a:p>
          <a:p>
            <a:r>
              <a:rPr lang="en-US" dirty="0" smtClean="0"/>
              <a:t>History</a:t>
            </a:r>
            <a:endParaRPr lang="en-US" dirty="0"/>
          </a:p>
          <a:p>
            <a:pPr lvl="1"/>
            <a:r>
              <a:rPr lang="en-US" dirty="0"/>
              <a:t>Designed to be </a:t>
            </a:r>
            <a:r>
              <a:rPr lang="en-US" dirty="0" smtClean="0"/>
              <a:t>consistent with Compositional Grammar</a:t>
            </a:r>
            <a:endParaRPr lang="en-US" dirty="0"/>
          </a:p>
          <a:p>
            <a:pPr lvl="1"/>
            <a:r>
              <a:rPr lang="en-US" dirty="0" smtClean="0"/>
              <a:t>2013/2014: Drafts developed</a:t>
            </a:r>
          </a:p>
          <a:p>
            <a:pPr lvl="1"/>
            <a:r>
              <a:rPr lang="en-US" dirty="0" smtClean="0"/>
              <a:t>2015: First version published (v1.0)</a:t>
            </a:r>
          </a:p>
          <a:p>
            <a:pPr lvl="1"/>
            <a:r>
              <a:rPr lang="en-US" dirty="0" smtClean="0"/>
              <a:t>2016: Revised to incorporate implementation feedback (v1.2)</a:t>
            </a:r>
          </a:p>
        </p:txBody>
      </p:sp>
    </p:spTree>
    <p:extLst>
      <p:ext uri="{BB962C8B-B14F-4D97-AF65-F5344CB8AC3E}">
        <p14:creationId xmlns:p14="http://schemas.microsoft.com/office/powerpoint/2010/main" val="486679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Expression Constraint Language (ECL)</a:t>
            </a:r>
            <a:endParaRPr lang="en-AU" dirty="0"/>
          </a:p>
        </p:txBody>
      </p:sp>
      <p:sp>
        <p:nvSpPr>
          <p:cNvPr id="3" name="Content Placeholder 2"/>
          <p:cNvSpPr>
            <a:spLocks noGrp="1"/>
          </p:cNvSpPr>
          <p:nvPr>
            <p:ph idx="1"/>
          </p:nvPr>
        </p:nvSpPr>
        <p:spPr>
          <a:xfrm>
            <a:off x="457200" y="1428736"/>
            <a:ext cx="8229600" cy="4828815"/>
          </a:xfrm>
        </p:spPr>
        <p:txBody>
          <a:bodyPr/>
          <a:lstStyle/>
          <a:p>
            <a:pPr marL="0" indent="0">
              <a:spcBef>
                <a:spcPts val="1200"/>
              </a:spcBef>
              <a:buNone/>
            </a:pPr>
            <a:r>
              <a:rPr lang="en-GB" dirty="0" smtClean="0">
                <a:solidFill>
                  <a:srgbClr val="229BB8"/>
                </a:solidFill>
              </a:rPr>
              <a:t>Example: </a:t>
            </a:r>
            <a:r>
              <a:rPr lang="en-GB" i="1" dirty="0" smtClean="0">
                <a:solidFill>
                  <a:schemeClr val="accent2">
                    <a:lumMod val="40000"/>
                    <a:lumOff val="60000"/>
                  </a:schemeClr>
                </a:solidFill>
              </a:rPr>
              <a:t>Lung disorders with morphology a type of </a:t>
            </a:r>
            <a:r>
              <a:rPr lang="en-GB" i="1" dirty="0" err="1" smtClean="0">
                <a:solidFill>
                  <a:schemeClr val="accent2">
                    <a:lumMod val="40000"/>
                    <a:lumOff val="60000"/>
                  </a:schemeClr>
                </a:solidFill>
              </a:rPr>
              <a:t>edema</a:t>
            </a:r>
            <a:endParaRPr lang="en-GB" dirty="0" smtClean="0">
              <a:solidFill>
                <a:srgbClr val="CCCCFF"/>
              </a:solidFill>
            </a:endParaRPr>
          </a:p>
          <a:p>
            <a:pPr marL="712788" lvl="1" indent="0">
              <a:spcAft>
                <a:spcPts val="0"/>
              </a:spcAft>
              <a:buNone/>
            </a:pPr>
            <a:r>
              <a:rPr lang="en-GB" dirty="0" smtClean="0">
                <a:solidFill>
                  <a:srgbClr val="FF0000"/>
                </a:solidFill>
              </a:rPr>
              <a:t>&lt;</a:t>
            </a:r>
            <a:r>
              <a:rPr lang="en-GB" sz="1800" dirty="0" smtClean="0">
                <a:solidFill>
                  <a:srgbClr val="FF0000"/>
                </a:solidFill>
              </a:rPr>
              <a:t> </a:t>
            </a:r>
            <a:r>
              <a:rPr lang="en-GB" sz="1800" dirty="0" smtClean="0">
                <a:solidFill>
                  <a:schemeClr val="tx1"/>
                </a:solidFill>
              </a:rPr>
              <a:t>19829001 </a:t>
            </a:r>
            <a:r>
              <a:rPr lang="en-GB" sz="2400" dirty="0" smtClean="0">
                <a:solidFill>
                  <a:schemeClr val="accent5"/>
                </a:solidFill>
              </a:rPr>
              <a:t>|</a:t>
            </a:r>
            <a:r>
              <a:rPr lang="en-GB" dirty="0" smtClean="0">
                <a:solidFill>
                  <a:schemeClr val="accent2"/>
                </a:solidFill>
              </a:rPr>
              <a:t>disorder of lung</a:t>
            </a:r>
            <a:r>
              <a:rPr lang="en-GB" sz="2400" dirty="0" smtClean="0">
                <a:solidFill>
                  <a:schemeClr val="accent5"/>
                </a:solidFill>
              </a:rPr>
              <a:t>|</a:t>
            </a:r>
            <a:r>
              <a:rPr lang="en-GB" dirty="0" smtClean="0">
                <a:solidFill>
                  <a:schemeClr val="accent5"/>
                </a:solidFill>
              </a:rPr>
              <a:t> </a:t>
            </a:r>
            <a:r>
              <a:rPr lang="en-GB" sz="1800" dirty="0">
                <a:solidFill>
                  <a:srgbClr val="FF0000"/>
                </a:solidFill>
              </a:rPr>
              <a:t>:</a:t>
            </a:r>
            <a:r>
              <a:rPr lang="en-GB" dirty="0">
                <a:solidFill>
                  <a:schemeClr val="accent5"/>
                </a:solidFill>
              </a:rPr>
              <a:t> </a:t>
            </a:r>
            <a:endParaRPr lang="en-GB" dirty="0" smtClean="0">
              <a:solidFill>
                <a:schemeClr val="accent5"/>
              </a:solidFill>
            </a:endParaRPr>
          </a:p>
          <a:p>
            <a:pPr marL="1257300" lvl="1" indent="0">
              <a:spcBef>
                <a:spcPts val="0"/>
              </a:spcBef>
              <a:buNone/>
            </a:pPr>
            <a:r>
              <a:rPr lang="en-GB" sz="1800" dirty="0" smtClean="0">
                <a:solidFill>
                  <a:schemeClr val="tx1"/>
                </a:solidFill>
              </a:rPr>
              <a:t>116676008</a:t>
            </a:r>
            <a:r>
              <a:rPr lang="en-GB" sz="1400" dirty="0" smtClean="0">
                <a:solidFill>
                  <a:schemeClr val="tx1"/>
                </a:solidFill>
              </a:rPr>
              <a:t> </a:t>
            </a:r>
            <a:r>
              <a:rPr lang="en-GB" sz="2400" dirty="0" smtClean="0">
                <a:solidFill>
                  <a:schemeClr val="accent5"/>
                </a:solidFill>
              </a:rPr>
              <a:t>|</a:t>
            </a:r>
            <a:r>
              <a:rPr lang="en-GB" dirty="0" smtClean="0">
                <a:solidFill>
                  <a:schemeClr val="accent2"/>
                </a:solidFill>
              </a:rPr>
              <a:t>associated morphology</a:t>
            </a:r>
            <a:r>
              <a:rPr lang="en-GB" sz="2400" dirty="0" smtClean="0">
                <a:solidFill>
                  <a:schemeClr val="accent5"/>
                </a:solidFill>
              </a:rPr>
              <a:t>| </a:t>
            </a:r>
            <a:r>
              <a:rPr lang="en-GB" sz="1800" dirty="0" smtClean="0">
                <a:solidFill>
                  <a:srgbClr val="FF0000"/>
                </a:solidFill>
              </a:rPr>
              <a:t>= </a:t>
            </a:r>
            <a:r>
              <a:rPr lang="en-GB" dirty="0" smtClean="0">
                <a:solidFill>
                  <a:srgbClr val="FF0000"/>
                </a:solidFill>
              </a:rPr>
              <a:t>&lt;&lt;</a:t>
            </a:r>
            <a:r>
              <a:rPr lang="en-GB" sz="1800" dirty="0" smtClean="0">
                <a:solidFill>
                  <a:srgbClr val="FF0000"/>
                </a:solidFill>
              </a:rPr>
              <a:t> </a:t>
            </a:r>
            <a:r>
              <a:rPr lang="en-GB" sz="1800" dirty="0" smtClean="0">
                <a:solidFill>
                  <a:schemeClr val="tx1"/>
                </a:solidFill>
              </a:rPr>
              <a:t>79654002 </a:t>
            </a:r>
            <a:r>
              <a:rPr lang="en-GB" sz="2400" dirty="0" smtClean="0">
                <a:solidFill>
                  <a:schemeClr val="accent5"/>
                </a:solidFill>
              </a:rPr>
              <a:t>|</a:t>
            </a:r>
            <a:r>
              <a:rPr lang="en-GB" dirty="0" err="1" smtClean="0">
                <a:solidFill>
                  <a:schemeClr val="accent2"/>
                </a:solidFill>
              </a:rPr>
              <a:t>edema</a:t>
            </a:r>
            <a:r>
              <a:rPr lang="en-GB" sz="2400" dirty="0" smtClean="0">
                <a:solidFill>
                  <a:schemeClr val="accent5"/>
                </a:solidFill>
              </a:rPr>
              <a:t>|</a:t>
            </a:r>
          </a:p>
          <a:p>
            <a:pPr marL="0" indent="0">
              <a:spcBef>
                <a:spcPts val="1200"/>
              </a:spcBef>
              <a:buNone/>
            </a:pPr>
            <a:r>
              <a:rPr lang="en-GB" dirty="0" smtClean="0">
                <a:solidFill>
                  <a:srgbClr val="229BB8"/>
                </a:solidFill>
              </a:rPr>
              <a:t>Valid Concepts:</a:t>
            </a:r>
            <a:endParaRPr lang="en-GB" dirty="0">
              <a:solidFill>
                <a:srgbClr val="229BB8"/>
              </a:solidFill>
            </a:endParaRPr>
          </a:p>
          <a:p>
            <a:pPr marL="129541" indent="0">
              <a:buNone/>
            </a:pPr>
            <a:endParaRPr lang="en-AU" dirty="0"/>
          </a:p>
        </p:txBody>
      </p:sp>
      <p:graphicFrame>
        <p:nvGraphicFramePr>
          <p:cNvPr id="4" name="Table 3"/>
          <p:cNvGraphicFramePr>
            <a:graphicFrameLocks noGrp="1"/>
          </p:cNvGraphicFramePr>
          <p:nvPr>
            <p:extLst>
              <p:ext uri="{D42A27DB-BD31-4B8C-83A1-F6EECF244321}">
                <p14:modId xmlns:p14="http://schemas.microsoft.com/office/powerpoint/2010/main" val="1070926517"/>
              </p:ext>
            </p:extLst>
          </p:nvPr>
        </p:nvGraphicFramePr>
        <p:xfrm>
          <a:off x="1524000" y="3427634"/>
          <a:ext cx="6096000" cy="2966720"/>
        </p:xfrm>
        <a:graphic>
          <a:graphicData uri="http://schemas.openxmlformats.org/drawingml/2006/table">
            <a:tbl>
              <a:tblPr firstRow="1" bandRow="1"/>
              <a:tblGrid>
                <a:gridCol w="1915236"/>
                <a:gridCol w="4180764"/>
              </a:tblGrid>
              <a:tr h="370840">
                <a:tc>
                  <a:txBody>
                    <a:bodyPr/>
                    <a:lstStyle/>
                    <a:p>
                      <a:pPr algn="ctr"/>
                      <a:r>
                        <a:rPr lang="en-AU" sz="1800" b="1" dirty="0" smtClean="0">
                          <a:solidFill>
                            <a:schemeClr val="bg1"/>
                          </a:solidFill>
                        </a:rPr>
                        <a:t>Concept Id</a:t>
                      </a:r>
                      <a:endParaRPr lang="en-AU" sz="1800" b="1" dirty="0">
                        <a:solidFill>
                          <a:schemeClr val="bg1"/>
                        </a:solidFill>
                      </a:endParaRPr>
                    </a:p>
                  </a:txBody>
                  <a:tcPr anchor="ctr">
                    <a:solidFill>
                      <a:srgbClr val="336699"/>
                    </a:solidFill>
                  </a:tcPr>
                </a:tc>
                <a:tc>
                  <a:txBody>
                    <a:bodyPr/>
                    <a:lstStyle/>
                    <a:p>
                      <a:pPr algn="ctr"/>
                      <a:r>
                        <a:rPr lang="en-AU" sz="1800" b="1" dirty="0" smtClean="0">
                          <a:solidFill>
                            <a:schemeClr val="bg1"/>
                          </a:solidFill>
                        </a:rPr>
                        <a:t>Term</a:t>
                      </a:r>
                      <a:endParaRPr lang="en-AU" sz="1800" b="1" dirty="0">
                        <a:solidFill>
                          <a:schemeClr val="bg1"/>
                        </a:solidFill>
                      </a:endParaRPr>
                    </a:p>
                  </a:txBody>
                  <a:tcPr anchor="ctr">
                    <a:solidFill>
                      <a:srgbClr val="336699"/>
                    </a:solidFill>
                  </a:tcPr>
                </a:tc>
              </a:tr>
              <a:tr h="370840">
                <a:tc>
                  <a:txBody>
                    <a:bodyPr/>
                    <a:lstStyle/>
                    <a:p>
                      <a:pPr algn="ctr"/>
                      <a:r>
                        <a:rPr lang="en-AU" sz="1800" dirty="0" smtClean="0"/>
                        <a:t>233709006</a:t>
                      </a:r>
                      <a:endParaRPr lang="en-AU" sz="1800" dirty="0"/>
                    </a:p>
                  </a:txBody>
                  <a:tcPr anchor="ctr"/>
                </a:tc>
                <a:tc>
                  <a:txBody>
                    <a:bodyPr/>
                    <a:lstStyle/>
                    <a:p>
                      <a:pPr algn="ctr"/>
                      <a:r>
                        <a:rPr lang="en-AU" sz="1800" dirty="0" smtClean="0"/>
                        <a:t>Toxic pulmonary </a:t>
                      </a:r>
                      <a:r>
                        <a:rPr lang="en-AU" sz="1800" dirty="0" err="1" smtClean="0"/>
                        <a:t>edema</a:t>
                      </a:r>
                      <a:endParaRPr lang="en-AU" sz="1800" dirty="0"/>
                    </a:p>
                  </a:txBody>
                  <a:tcPr anchor="ctr"/>
                </a:tc>
              </a:tr>
              <a:tr h="370840">
                <a:tc>
                  <a:txBody>
                    <a:bodyPr/>
                    <a:lstStyle/>
                    <a:p>
                      <a:pPr algn="ctr"/>
                      <a:r>
                        <a:rPr lang="en-AU" sz="1800" dirty="0" smtClean="0"/>
                        <a:t>11468004</a:t>
                      </a:r>
                      <a:endParaRPr lang="en-AU" sz="1800" dirty="0"/>
                    </a:p>
                  </a:txBody>
                  <a:tcPr anchor="ctr"/>
                </a:tc>
                <a:tc>
                  <a:txBody>
                    <a:bodyPr/>
                    <a:lstStyle/>
                    <a:p>
                      <a:pPr algn="ctr"/>
                      <a:r>
                        <a:rPr lang="en-AU" sz="1800" dirty="0" smtClean="0"/>
                        <a:t>Postoperative pulmonary </a:t>
                      </a:r>
                      <a:r>
                        <a:rPr lang="en-AU" sz="1800" dirty="0" err="1" smtClean="0"/>
                        <a:t>edema</a:t>
                      </a:r>
                      <a:endParaRPr lang="en-AU" sz="1800" dirty="0"/>
                    </a:p>
                  </a:txBody>
                  <a:tcPr anchor="ctr"/>
                </a:tc>
              </a:tr>
              <a:tr h="370840">
                <a:tc>
                  <a:txBody>
                    <a:bodyPr/>
                    <a:lstStyle/>
                    <a:p>
                      <a:pPr algn="ctr"/>
                      <a:r>
                        <a:rPr lang="en-AU" sz="1800" dirty="0" smtClean="0"/>
                        <a:t>19242006</a:t>
                      </a:r>
                      <a:endParaRPr lang="en-AU" sz="1800" dirty="0"/>
                    </a:p>
                  </a:txBody>
                  <a:tcPr anchor="ctr"/>
                </a:tc>
                <a:tc>
                  <a:txBody>
                    <a:bodyPr/>
                    <a:lstStyle/>
                    <a:p>
                      <a:pPr algn="ctr"/>
                      <a:r>
                        <a:rPr lang="en-AU" sz="1800" dirty="0" smtClean="0"/>
                        <a:t>Pulmonary </a:t>
                      </a:r>
                      <a:r>
                        <a:rPr lang="en-AU" sz="1800" dirty="0" err="1" smtClean="0"/>
                        <a:t>edema</a:t>
                      </a:r>
                      <a:endParaRPr lang="en-AU" sz="1800" dirty="0"/>
                    </a:p>
                  </a:txBody>
                  <a:tcPr anchor="ctr"/>
                </a:tc>
              </a:tr>
              <a:tr h="370840">
                <a:tc>
                  <a:txBody>
                    <a:bodyPr/>
                    <a:lstStyle/>
                    <a:p>
                      <a:pPr algn="ctr"/>
                      <a:r>
                        <a:rPr lang="en-AU" sz="1800" dirty="0" smtClean="0"/>
                        <a:t>61233003</a:t>
                      </a:r>
                      <a:endParaRPr lang="en-AU" sz="1800" dirty="0"/>
                    </a:p>
                  </a:txBody>
                  <a:tcPr anchor="ctr"/>
                </a:tc>
                <a:tc>
                  <a:txBody>
                    <a:bodyPr/>
                    <a:lstStyle/>
                    <a:p>
                      <a:pPr algn="ctr"/>
                      <a:r>
                        <a:rPr lang="en-AU" sz="1800" dirty="0" smtClean="0"/>
                        <a:t>Silo-fillers’ disease</a:t>
                      </a:r>
                      <a:endParaRPr lang="en-AU" sz="1800" dirty="0"/>
                    </a:p>
                  </a:txBody>
                  <a:tcPr anchor="ctr"/>
                </a:tc>
              </a:tr>
              <a:tr h="370840">
                <a:tc>
                  <a:txBody>
                    <a:bodyPr/>
                    <a:lstStyle/>
                    <a:p>
                      <a:pPr algn="ctr"/>
                      <a:r>
                        <a:rPr lang="en-AU" sz="1800" dirty="0" smtClean="0"/>
                        <a:t>40541001</a:t>
                      </a:r>
                      <a:endParaRPr lang="en-AU" sz="1800" dirty="0"/>
                    </a:p>
                  </a:txBody>
                  <a:tcPr anchor="ctr"/>
                </a:tc>
                <a:tc>
                  <a:txBody>
                    <a:bodyPr/>
                    <a:lstStyle/>
                    <a:p>
                      <a:pPr algn="ctr"/>
                      <a:r>
                        <a:rPr lang="en-AU" sz="1800" dirty="0" smtClean="0"/>
                        <a:t>Acute pulmonary </a:t>
                      </a:r>
                      <a:r>
                        <a:rPr lang="en-AU" sz="1800" dirty="0" err="1" smtClean="0"/>
                        <a:t>edema</a:t>
                      </a:r>
                      <a:endParaRPr lang="en-AU" sz="1800" dirty="0"/>
                    </a:p>
                  </a:txBody>
                  <a:tcPr anchor="ctr"/>
                </a:tc>
              </a:tr>
              <a:tr h="370840">
                <a:tc>
                  <a:txBody>
                    <a:bodyPr/>
                    <a:lstStyle/>
                    <a:p>
                      <a:pPr algn="ctr"/>
                      <a:r>
                        <a:rPr lang="en-AU" sz="1800" dirty="0" smtClean="0"/>
                        <a:t>89687005</a:t>
                      </a:r>
                      <a:endParaRPr lang="en-AU" sz="1800" dirty="0"/>
                    </a:p>
                  </a:txBody>
                  <a:tcPr anchor="ctr"/>
                </a:tc>
                <a:tc>
                  <a:txBody>
                    <a:bodyPr/>
                    <a:lstStyle/>
                    <a:p>
                      <a:pPr algn="ctr"/>
                      <a:r>
                        <a:rPr lang="en-AU" sz="1800" dirty="0" err="1" smtClean="0"/>
                        <a:t>Postimmersion</a:t>
                      </a:r>
                      <a:r>
                        <a:rPr lang="en-AU" sz="1800" dirty="0" smtClean="0"/>
                        <a:t>-submersion syndrome</a:t>
                      </a:r>
                      <a:endParaRPr lang="en-AU" sz="1800" dirty="0"/>
                    </a:p>
                  </a:txBody>
                  <a:tcPr anchor="ctr"/>
                </a:tc>
              </a:tr>
              <a:tr h="370840">
                <a:tc>
                  <a:txBody>
                    <a:bodyPr/>
                    <a:lstStyle/>
                    <a:p>
                      <a:pPr algn="ctr"/>
                      <a:r>
                        <a:rPr lang="en-AU" sz="1800" dirty="0" smtClean="0"/>
                        <a:t>67782005</a:t>
                      </a:r>
                      <a:endParaRPr lang="en-AU" sz="1800" dirty="0"/>
                    </a:p>
                  </a:txBody>
                  <a:tcPr anchor="ctr"/>
                </a:tc>
                <a:tc>
                  <a:txBody>
                    <a:bodyPr/>
                    <a:lstStyle/>
                    <a:p>
                      <a:pPr algn="ctr"/>
                      <a:r>
                        <a:rPr lang="en-AU" sz="1800" dirty="0" smtClean="0"/>
                        <a:t>Adult respiratory distress syndrome</a:t>
                      </a:r>
                      <a:endParaRPr lang="en-AU" sz="1800" dirty="0"/>
                    </a:p>
                  </a:txBody>
                  <a:tcPr anchor="ctr"/>
                </a:tc>
              </a:tr>
            </a:tbl>
          </a:graphicData>
        </a:graphic>
      </p:graphicFrame>
    </p:spTree>
    <p:custDataLst>
      <p:tags r:id="rId1"/>
    </p:custDataLst>
    <p:extLst>
      <p:ext uri="{BB962C8B-B14F-4D97-AF65-F5344CB8AC3E}">
        <p14:creationId xmlns:p14="http://schemas.microsoft.com/office/powerpoint/2010/main" val="112155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TITLE_TAG" val="Expression Constraints"/>
  <p:tag name="ARTICULATE_NAV_LEVEL" val="2"/>
  <p:tag name="ARTICULATE_SLIDE_PRESENTER_GUID" val="67d21683-91a0-4ab5-a7c4-d517f97c2576"/>
  <p:tag name="ARTICULATE_SLIDE_PAUSE" val="0"/>
  <p:tag name="ARTICULATE_LOCK_SLIDE" val="0"/>
  <p:tag name="ARTICULATE_HIDE_SLIDE" val="0"/>
  <p:tag name="ARTICULATE_PLAYER_CONTROL_PREVIOUS" val="True"/>
  <p:tag name="ARTICULATE_PLAYER_CONTROL_NEXT" val="True"/>
  <p:tag name="AUDIO_ID" val="420"/>
  <p:tag name="ARTICULATE_AUDIO_RECORDED" val="1"/>
  <p:tag name="ELAPSEDTIME" val="77.8"/>
  <p:tag name="TIMELINE" val="10.10/45.80"/>
  <p:tag name="ARTICULATE_USED_LAYOUT" val="4"/>
</p:tagLst>
</file>

<file path=ppt/tags/tag5.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MARGIN_1" val="0"/>
  <p:tag name="MARGIN_2" val="36"/>
  <p:tag name="MARGIN_3" val="72"/>
  <p:tag name="MARGIN_4" val="108"/>
  <p:tag name="MARGIN_5" val="144"/>
  <p:tag name="FONT_SIZE" val="12"/>
</p:tagLst>
</file>

<file path=ppt/tags/tag6.xml><?xml version="1.0" encoding="utf-8"?>
<p:tagLst xmlns:a="http://schemas.openxmlformats.org/drawingml/2006/main" xmlns:r="http://schemas.openxmlformats.org/officeDocument/2006/relationships" xmlns:p="http://schemas.openxmlformats.org/presentationml/2006/main">
  <p:tag name="AUDIO_ID" val="475"/>
  <p:tag name="ARTICULATE_AUDIO_RECORDED" val="1"/>
  <p:tag name="ELAPSEDTIME" val="42.3"/>
  <p:tag name="ARTICULATE_TITLE_TAG" val="Substrate"/>
  <p:tag name="ARTICULATE_NAV_LEVEL" val="3"/>
  <p:tag name="ARTICULATE_SLIDE_PRESENTER_GUID" val="67d21683-91a0-4ab5-a7c4-d517f97c2576"/>
  <p:tag name="ARTICULATE_SLIDE_PAUSE" val="0"/>
  <p:tag name="ARTICULATE_LOCK_SLIDE" val="0"/>
  <p:tag name="ARTICULATE_HIDE_SLIDE" val="0"/>
  <p:tag name="ARTICULATE_PLAYER_CONTROL_PREVIOUS" val="True"/>
  <p:tag name="ARTICULATE_PLAYER_CONTROL_NEXT" val="True"/>
  <p:tag name="ARTICULATE_USED_LAYOUT" val="4"/>
</p:tagLst>
</file>

<file path=ppt/tags/tag7.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 for Presentations - Elearning Style Guide (20160831)">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for Presentations - Elearning Style Guide (20160706).potx" id="{7328D708-8ECB-41A8-95B3-0FCC7B7FF271}" vid="{DCDB3407-A528-4ED9-B24D-15A4FA73EA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for Presentations - Elearning Style Guide (20170105)</Template>
  <TotalTime>15162</TotalTime>
  <Words>3090</Words>
  <Application>Microsoft Macintosh PowerPoint</Application>
  <PresentationFormat>On-screen Show (4:3)</PresentationFormat>
  <Paragraphs>323</Paragraphs>
  <Slides>25</Slides>
  <Notes>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Calibri</vt:lpstr>
      <vt:lpstr>Monaco</vt:lpstr>
      <vt:lpstr>MS Mincho</vt:lpstr>
      <vt:lpstr>Museo 300</vt:lpstr>
      <vt:lpstr>Museo Sans 500</vt:lpstr>
      <vt:lpstr>Times New Roman</vt:lpstr>
      <vt:lpstr>Trebuchet MS</vt:lpstr>
      <vt:lpstr>Trebuchet MS Bold</vt:lpstr>
      <vt:lpstr>Arial</vt:lpstr>
      <vt:lpstr>Template for Presentations - Elearning Style Guide (20160831)</vt:lpstr>
      <vt:lpstr>PowerPoint Presentation</vt:lpstr>
      <vt:lpstr>Agenda</vt:lpstr>
      <vt:lpstr>Background – Motivation</vt:lpstr>
      <vt:lpstr>Background – Computable Languages</vt:lpstr>
      <vt:lpstr>Background – Computable Languages</vt:lpstr>
      <vt:lpstr>Compositional Grammar (SCG)</vt:lpstr>
      <vt:lpstr>Compositional Grammar (SCG)</vt:lpstr>
      <vt:lpstr>Expression Constraint Language (ECL)</vt:lpstr>
      <vt:lpstr>Expression Constraint Language (ECL)</vt:lpstr>
      <vt:lpstr>Expression Constraint Language (ECL)</vt:lpstr>
      <vt:lpstr>Expression Constraint Language (ECL)</vt:lpstr>
      <vt:lpstr>Expression Constraint Language (ECL)</vt:lpstr>
      <vt:lpstr>Expression Constraint Language (ECL)</vt:lpstr>
      <vt:lpstr>Query Language (QRL)</vt:lpstr>
      <vt:lpstr>Query Language (QRL) – Keywords </vt:lpstr>
      <vt:lpstr>Query Language (QRL) – Keywords </vt:lpstr>
      <vt:lpstr>Query Language (QRL) – Examples</vt:lpstr>
      <vt:lpstr>Query Language (QRL) – Examples</vt:lpstr>
      <vt:lpstr>Query Language (QRL) – Lexical Search</vt:lpstr>
      <vt:lpstr>Query Language (QRL) – Examples</vt:lpstr>
      <vt:lpstr>Query Language (QRL) – Examples</vt:lpstr>
      <vt:lpstr>Query Language (QRL) – Compound Filters</vt:lpstr>
      <vt:lpstr>Template Syntax</vt:lpstr>
      <vt:lpstr>URI Standard</vt:lpstr>
      <vt:lpstr>SNOMED CT Template Syntax Review</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Coding Standards SNOMED CT and ICD</dc:title>
  <dc:creator>Linda Bird</dc:creator>
  <cp:lastModifiedBy>Linda Bird</cp:lastModifiedBy>
  <cp:revision>446</cp:revision>
  <cp:lastPrinted>2017-03-03T11:15:43Z</cp:lastPrinted>
  <dcterms:created xsi:type="dcterms:W3CDTF">2017-02-27T01:42:44Z</dcterms:created>
  <dcterms:modified xsi:type="dcterms:W3CDTF">2017-04-28T20:47:02Z</dcterms:modified>
</cp:coreProperties>
</file>