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0" r:id="rId2"/>
    <p:sldId id="281" r:id="rId3"/>
    <p:sldId id="257" r:id="rId4"/>
    <p:sldId id="260" r:id="rId5"/>
    <p:sldId id="261" r:id="rId6"/>
    <p:sldId id="262" r:id="rId7"/>
    <p:sldId id="279" r:id="rId8"/>
    <p:sldId id="270" r:id="rId9"/>
    <p:sldId id="267" r:id="rId10"/>
    <p:sldId id="266" r:id="rId11"/>
    <p:sldId id="264" r:id="rId12"/>
    <p:sldId id="263" r:id="rId13"/>
    <p:sldId id="271" r:id="rId14"/>
    <p:sldId id="272" r:id="rId15"/>
    <p:sldId id="273" r:id="rId16"/>
    <p:sldId id="274" r:id="rId17"/>
    <p:sldId id="277" r:id="rId18"/>
    <p:sldId id="278" r:id="rId19"/>
    <p:sldId id="276" r:id="rId20"/>
    <p:sldId id="282" r:id="rId21"/>
    <p:sldId id="283" r:id="rId22"/>
    <p:sldId id="284" r:id="rId23"/>
    <p:sldId id="285" r:id="rId24"/>
    <p:sldId id="286" r:id="rId25"/>
    <p:sldId id="28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15" autoAdjust="0"/>
    <p:restoredTop sz="94660"/>
  </p:normalViewPr>
  <p:slideViewPr>
    <p:cSldViewPr snapToGrid="0">
      <p:cViewPr varScale="1">
        <p:scale>
          <a:sx n="229" d="100"/>
          <a:sy n="229" d="100"/>
        </p:scale>
        <p:origin x="7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356-DB15-0948-84C6-346C556482E5}" type="datetimeFigureOut">
              <a:rPr lang="en-US" smtClean="0"/>
              <a:t>1/18/17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9B398-81C9-DF44-95B2-DF0581E6D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6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03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2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0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3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62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9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4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6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5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4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DBF0A-CE74-4A83-B68D-1B3AC8F68493}" type="datetimeFigureOut">
              <a:rPr lang="en-US" smtClean="0"/>
              <a:t>1/18/17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A3CAE-EDEB-4B67-8880-05909CD82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0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ongoing issues with ECE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Bruce Goldberg, MD, 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720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substitution of allergic process (qualifier value) with allergic sensitization (qualifier value)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61591"/>
            <a:ext cx="10515600" cy="307940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978090" y="3517641"/>
            <a:ext cx="1623526" cy="429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08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making Allergic sensitization (disorder) primitive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60328"/>
            <a:ext cx="10515600" cy="26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4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removing after Allergic sensitization (disorder) relationship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92518"/>
            <a:ext cx="10515600" cy="261755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912690" y="3363985"/>
            <a:ext cx="1434517" cy="385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12690" y="3749879"/>
            <a:ext cx="1946246" cy="4026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35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now, go with this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Or this</a:t>
            </a:r>
            <a:endParaRPr lang="en-US" dirty="0"/>
          </a:p>
        </p:txBody>
      </p:sp>
      <p:pic>
        <p:nvPicPr>
          <p:cNvPr id="17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3633900"/>
            <a:ext cx="5157787" cy="1426938"/>
          </a:xfrm>
          <a:prstGeom prst="rect">
            <a:avLst/>
          </a:prstGeom>
        </p:spPr>
      </p:pic>
      <p:pic>
        <p:nvPicPr>
          <p:cNvPr id="18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3686401"/>
            <a:ext cx="5183188" cy="132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4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the allergy model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top level nodes representing the conditions (disposition or reaction/process) are fully defined using pathological process allergic process (qualifier value) which results in the disposition inheriting the pathological process role from the condition.</a:t>
            </a:r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12871"/>
            <a:ext cx="10515600" cy="269902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929468" y="5029753"/>
            <a:ext cx="3573710" cy="6123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16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uggested long range revision of allergy model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condition nodes which represent disjunction should not be fully defined.</a:t>
            </a:r>
          </a:p>
          <a:p>
            <a:r>
              <a:rPr lang="en-US" dirty="0" smtClean="0"/>
              <a:t>Condition X would ideally subsume only 2-3 children; Disposition X, Pathological process X, Pathological structure </a:t>
            </a:r>
            <a:r>
              <a:rPr lang="en-US" dirty="0" err="1" smtClean="0"/>
              <a:t>X</a:t>
            </a:r>
            <a:r>
              <a:rPr lang="en-US" baseline="30000" dirty="0" err="1" smtClean="0"/>
              <a:t>a</a:t>
            </a:r>
            <a:endParaRPr lang="en-US" baseline="30000" dirty="0" smtClean="0"/>
          </a:p>
          <a:p>
            <a:r>
              <a:rPr lang="en-US" dirty="0" smtClean="0"/>
              <a:t>Allergic diseases (e.g. allergic rhinitis) are ambiguous as to whether representing dispositions or processes and thus there may be a need to represent these separately as both i.e. allergic rhinitis and propensity to allergic rhinitis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6176963"/>
            <a:ext cx="787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err="1" smtClean="0"/>
              <a:t>a</a:t>
            </a:r>
            <a:r>
              <a:rPr lang="en-US" dirty="0" err="1" smtClean="0"/>
              <a:t>For</a:t>
            </a:r>
            <a:r>
              <a:rPr lang="en-US" dirty="0" smtClean="0"/>
              <a:t> the case of Allergic condition only Disposition and Process (reaction) are used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60134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new models for allergy 1*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169" y="1690688"/>
            <a:ext cx="3276600" cy="109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169" y="6455823"/>
            <a:ext cx="10771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*This model will work equally as well for pseudoallergy in which the value of Has realization can be replaced by pseudoallergic reaction (disorder)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652" y="1576388"/>
            <a:ext cx="6210300" cy="241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652" y="4077274"/>
            <a:ext cx="69596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42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new models for allergy 2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056" y="2352923"/>
            <a:ext cx="5601101" cy="2440458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63" y="2352923"/>
            <a:ext cx="5601101" cy="2440458"/>
          </a:xfrm>
        </p:spPr>
      </p:pic>
    </p:spTree>
    <p:extLst>
      <p:ext uri="{BB962C8B-B14F-4D97-AF65-F5344CB8AC3E}">
        <p14:creationId xmlns:p14="http://schemas.microsoft.com/office/powerpoint/2010/main" val="1405279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 realization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67169"/>
            <a:ext cx="5181600" cy="226825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849" y="3099594"/>
            <a:ext cx="3841065" cy="1713706"/>
          </a:xfrm>
        </p:spPr>
      </p:pic>
    </p:spTree>
    <p:extLst>
      <p:ext uri="{BB962C8B-B14F-4D97-AF65-F5344CB8AC3E}">
        <p14:creationId xmlns:p14="http://schemas.microsoft.com/office/powerpoint/2010/main" val="1072388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allergy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Eliminates use of pathological process attribute in the definition of the disposition class</a:t>
            </a:r>
          </a:p>
          <a:p>
            <a:pPr lvl="1"/>
            <a:r>
              <a:rPr lang="en-US" dirty="0" smtClean="0"/>
              <a:t>Provides a direct link between an allergic disposition and it realization as an allergic reaction via a Has realization relationship</a:t>
            </a:r>
          </a:p>
          <a:p>
            <a:pPr lvl="1"/>
            <a:r>
              <a:rPr lang="en-US" dirty="0" smtClean="0"/>
              <a:t>Creates a </a:t>
            </a:r>
            <a:r>
              <a:rPr lang="en-US" dirty="0" smtClean="0"/>
              <a:t>uniform, consistent and accurate model </a:t>
            </a:r>
            <a:r>
              <a:rPr lang="en-US" dirty="0" smtClean="0"/>
              <a:t>for both allergy and pseudoallergy</a:t>
            </a:r>
          </a:p>
          <a:p>
            <a:pPr lvl="1"/>
            <a:r>
              <a:rPr lang="en-US" dirty="0" smtClean="0"/>
              <a:t>Eliminates requirement for allergic sensitization class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Top level classes are primitive</a:t>
            </a:r>
          </a:p>
          <a:p>
            <a:pPr lvl="1"/>
            <a:r>
              <a:rPr lang="en-US" dirty="0" smtClean="0"/>
              <a:t>Requires a new Has realization attribute</a:t>
            </a:r>
          </a:p>
          <a:p>
            <a:pPr lvl="1"/>
            <a:r>
              <a:rPr lang="en-US" dirty="0" smtClean="0"/>
              <a:t>May require duplication of some concepts as both dispositions and </a:t>
            </a:r>
            <a:r>
              <a:rPr lang="en-US" dirty="0" smtClean="0"/>
              <a:t>reactions</a:t>
            </a:r>
          </a:p>
          <a:p>
            <a:r>
              <a:rPr lang="en-US" dirty="0" smtClean="0"/>
              <a:t>Additional considerations</a:t>
            </a:r>
          </a:p>
          <a:p>
            <a:pPr lvl="1"/>
            <a:r>
              <a:rPr lang="en-US" dirty="0" smtClean="0"/>
              <a:t>Should allergic reactions/processes be  events?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117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Editorial </a:t>
            </a:r>
            <a:r>
              <a:rPr lang="en-US" dirty="0"/>
              <a:t>guidance on </a:t>
            </a:r>
            <a:r>
              <a:rPr lang="en-US" dirty="0" smtClean="0"/>
              <a:t>complications/sequelae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 agreement on the model for surgical </a:t>
            </a:r>
            <a:r>
              <a:rPr lang="en-US" dirty="0" smtClean="0"/>
              <a:t>complications/sequelae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735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Final </a:t>
            </a:r>
            <a:r>
              <a:rPr lang="en-US" dirty="0"/>
              <a:t>approval on editorial guide updates for combined disorders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873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 - 1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463053"/>
              </p:ext>
            </p:extLst>
          </p:nvPr>
        </p:nvGraphicFramePr>
        <p:xfrm>
          <a:off x="1631430" y="1825626"/>
          <a:ext cx="8929140" cy="4351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64570"/>
                <a:gridCol w="4464570"/>
              </a:tblGrid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Temporal sequencing (without necessary implication of causation)</a:t>
                      </a:r>
                      <a:endParaRPr lang="en-US" sz="1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96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As indicated in the truth table above, the current reason for selecting this option is to capture and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emphasise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the non-overlap of the phenomena (the preceding phenomenon is NOT included in the life phase being described). Explicit causation may be captured by either the use of a new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due_to_and_after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role, or perhaps by the use of both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due_to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AND after (not yet implemented).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8088" marR="8088" marT="8088" marB="80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8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 Default modelling pattern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Default FSN construction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49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Assign the ‘second/following’ disorder as a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supertype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(or ensure that the caused disorder is present in the ancestor tree following classification)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Assign the ‘first/followed’ disorder (or procedure) as the target of an After relationship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Note – whilst there are no lexical cues to indicate this, the ‘following’ modelling pattern also applies to allergy dispositions (which occur ‘following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sensitisation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’).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Where X occurs after Y (and it is not specified that  X is due to Y although causality is frequently implied), construct an FSN of the form: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“X following Y”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Conformant examples:</a:t>
                      </a: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Anetoderma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 following varicella (disorder)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Sweet's disease following infection (disorder)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Calcinosis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following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localized fat necrosis (disorder)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Adverse event following complementary therapy (disorder)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Aseptic peritonitis following a procedure (disorder)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2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Hemopericardium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 as current complication following acute myocardial infarction (disorder)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80880" marR="80880" marT="56616" marB="56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455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 - 2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697524"/>
              </p:ext>
            </p:extLst>
          </p:nvPr>
        </p:nvGraphicFramePr>
        <p:xfrm>
          <a:off x="3355974" y="3920932"/>
          <a:ext cx="5480050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0025"/>
                <a:gridCol w="274002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103611000119102 |Cirrhosis of liver due to hepatitis B (disorder)|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Due to = Viral hepatitis type B (disorder)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195888009 |Proteus pneumonia (disorder)|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Caused by = Genus Proteus (organism)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123949001 |Post-streptococcal reactive arthritis (disorder)|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After = Streptococcus pyogenes infection (disorder)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047999" y="2443604"/>
            <a:ext cx="6096001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dirty="0">
                <a:solidFill>
                  <a:srgbClr val="FF0000"/>
                </a:solidFill>
                <a:latin typeface="Arial" charset="0"/>
              </a:rPr>
              <a:t>For infectious complications, use causative agent role if the complication is the direct result of the presence of the infectious agent. Other wise use (co-occurrent and) due to or after infection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dirty="0">
                <a:solidFill>
                  <a:srgbClr val="FF0000"/>
                </a:solidFill>
                <a:latin typeface="Arial" charset="0"/>
              </a:rPr>
              <a:t>Examples:</a:t>
            </a:r>
            <a:endParaRPr lang="x-none" altLang="x-none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61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r>
              <a:rPr lang="en-US" dirty="0"/>
              <a:t>of combine disorder naming exercise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164016"/>
              </p:ext>
            </p:extLst>
          </p:nvPr>
        </p:nvGraphicFramePr>
        <p:xfrm>
          <a:off x="3617561" y="2410986"/>
          <a:ext cx="3784266" cy="2159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7490"/>
                <a:gridCol w="1456776"/>
              </a:tblGrid>
              <a:tr h="32258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Summary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24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# concepts revewed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6124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# reviewers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6124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Total agreement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u="none" strike="noStrike" dirty="0">
                          <a:effectLst/>
                        </a:rPr>
                        <a:t>7 (37%)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347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disorder exercise # 2 (part 1)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616" y="1746900"/>
            <a:ext cx="6898096" cy="4902179"/>
          </a:xfrm>
        </p:spPr>
      </p:pic>
    </p:spTree>
    <p:extLst>
      <p:ext uri="{BB962C8B-B14F-4D97-AF65-F5344CB8AC3E}">
        <p14:creationId xmlns:p14="http://schemas.microsoft.com/office/powerpoint/2010/main" val="1694345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disorder exercise # 2 (part </a:t>
            </a:r>
            <a:r>
              <a:rPr lang="en-US" dirty="0" smtClean="0"/>
              <a:t>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461" y="1825624"/>
            <a:ext cx="6760328" cy="4714875"/>
          </a:xfrm>
        </p:spPr>
      </p:pic>
    </p:spTree>
    <p:extLst>
      <p:ext uri="{BB962C8B-B14F-4D97-AF65-F5344CB8AC3E}">
        <p14:creationId xmlns:p14="http://schemas.microsoft.com/office/powerpoint/2010/main" val="326179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agreement on the model for surgical complications/sequelae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Definitions</a:t>
            </a:r>
          </a:p>
          <a:p>
            <a:pPr lvl="1"/>
            <a:r>
              <a:rPr lang="en-US" dirty="0"/>
              <a:t>A complication </a:t>
            </a:r>
            <a:r>
              <a:rPr lang="en-US" b="1" dirty="0">
                <a:solidFill>
                  <a:srgbClr val="FF0000"/>
                </a:solidFill>
              </a:rPr>
              <a:t>of</a:t>
            </a:r>
            <a:r>
              <a:rPr lang="en-US" b="1" dirty="0"/>
              <a:t> </a:t>
            </a:r>
            <a:r>
              <a:rPr lang="en-US" dirty="0"/>
              <a:t>surgery is an undesired effect due to surgery</a:t>
            </a:r>
          </a:p>
          <a:p>
            <a:pPr lvl="1"/>
            <a:r>
              <a:rPr lang="en-US" dirty="0"/>
              <a:t>A postoperative complication is a complication that arises after surgery has been completed. It may or may not be due to the surgery</a:t>
            </a:r>
          </a:p>
          <a:p>
            <a:pPr lvl="1"/>
            <a:r>
              <a:rPr lang="en-US" dirty="0"/>
              <a:t>A sequela of surgery is an undesired but expected effect that arises after surgery has been completed. It is not considered (by surgeons) to be a complication.</a:t>
            </a:r>
          </a:p>
          <a:p>
            <a:pPr lvl="2"/>
            <a:r>
              <a:rPr lang="en-US" dirty="0"/>
              <a:t>E.g. inability to walk after leg amputation</a:t>
            </a:r>
          </a:p>
          <a:p>
            <a:pPr lvl="1"/>
            <a:r>
              <a:rPr lang="en-US" dirty="0"/>
              <a:t>A preoperative complication is a complication that occurs before surgery. It obviously cannot be due to the surgery.</a:t>
            </a:r>
          </a:p>
          <a:p>
            <a:pPr lvl="2"/>
            <a:r>
              <a:rPr lang="en-US" dirty="0"/>
              <a:t>E.g. preoperative hyponatremia</a:t>
            </a:r>
          </a:p>
          <a:p>
            <a:pPr lvl="1"/>
            <a:r>
              <a:rPr lang="en-US" dirty="0"/>
              <a:t>A perioperative complication occurs before, during and/or after surgery</a:t>
            </a:r>
          </a:p>
          <a:p>
            <a:pPr lvl="1"/>
            <a:r>
              <a:rPr lang="en-US" dirty="0"/>
              <a:t>An intraoperative complication occurs during surgery</a:t>
            </a:r>
          </a:p>
          <a:p>
            <a:r>
              <a:rPr lang="en-US" dirty="0"/>
              <a:t>Preoperative, intraoperative and postoperative complications are thus kinds of perioperative complications and denote time intervals (before, during, after) relating the complication to surgery but do not necessarily indicate a causal relationship between the complication and surgery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80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116224001 |Complication of procedure (disorder)</a:t>
            </a:r>
          </a:p>
          <a:p>
            <a:pPr lvl="1"/>
            <a:r>
              <a:rPr lang="en-US" dirty="0"/>
              <a:t>116223007 |Complication (disorder)|</a:t>
            </a:r>
          </a:p>
          <a:p>
            <a:pPr lvl="2"/>
            <a:r>
              <a:rPr lang="en-US" dirty="0"/>
              <a:t>42752001 |Due to (attribute)|= 71388002 |Procedure (procedure)|</a:t>
            </a:r>
          </a:p>
          <a:p>
            <a:r>
              <a:rPr lang="en-US" dirty="0"/>
              <a:t>302049001 |Sequelae of disorders (disorder)|</a:t>
            </a:r>
          </a:p>
          <a:p>
            <a:pPr lvl="1"/>
            <a:r>
              <a:rPr lang="en-US" dirty="0"/>
              <a:t>362977000 |Sequela (disorder)|</a:t>
            </a:r>
          </a:p>
          <a:p>
            <a:pPr lvl="2"/>
            <a:r>
              <a:rPr lang="en-US" dirty="0"/>
              <a:t>42752001 |Due to (attribute)|= 64572001 |Disease (disorder)|</a:t>
            </a:r>
          </a:p>
          <a:p>
            <a:pPr lvl="2"/>
            <a:r>
              <a:rPr lang="en-US" dirty="0"/>
              <a:t>255234002 |After (attribute)|= 64572001 |Disease (disorder)|</a:t>
            </a:r>
          </a:p>
          <a:p>
            <a:r>
              <a:rPr lang="en-US" dirty="0"/>
              <a:t>Perioperative complication (disorder)</a:t>
            </a:r>
          </a:p>
          <a:p>
            <a:pPr lvl="1"/>
            <a:r>
              <a:rPr lang="en-US" dirty="0"/>
              <a:t>116223007 |Complication (disorder)|</a:t>
            </a:r>
          </a:p>
          <a:p>
            <a:pPr lvl="2"/>
            <a:r>
              <a:rPr lang="en-US" dirty="0"/>
              <a:t>Temporally related to = 387713003 |Surgical procedure (procedure)|</a:t>
            </a:r>
          </a:p>
          <a:p>
            <a:r>
              <a:rPr lang="en-US" dirty="0"/>
              <a:t>Preoperative complication (disorder)</a:t>
            </a:r>
          </a:p>
          <a:p>
            <a:pPr lvl="1"/>
            <a:r>
              <a:rPr lang="en-US" dirty="0"/>
              <a:t>116223007 |Complication (disorder)|</a:t>
            </a:r>
          </a:p>
          <a:p>
            <a:pPr lvl="2"/>
            <a:r>
              <a:rPr lang="en-US" dirty="0"/>
              <a:t>288556008 |Before (attribute)|= 387713003 |Surgical procedure (procedure)|</a:t>
            </a:r>
          </a:p>
          <a:p>
            <a:r>
              <a:rPr lang="en-US" dirty="0"/>
              <a:t>Intraoperative complication (disorder)</a:t>
            </a:r>
          </a:p>
          <a:p>
            <a:pPr lvl="1"/>
            <a:r>
              <a:rPr lang="en-US" dirty="0"/>
              <a:t>116223007 |Complication (disorder)|</a:t>
            </a:r>
          </a:p>
          <a:p>
            <a:pPr lvl="2"/>
            <a:r>
              <a:rPr lang="en-US" dirty="0"/>
              <a:t>371881003 |During (attribute)|= 387713003 |Surgical procedure (procedure)|</a:t>
            </a:r>
          </a:p>
          <a:p>
            <a:r>
              <a:rPr lang="en-US" dirty="0"/>
              <a:t>385486001 |Postoperative complication (disorder)|</a:t>
            </a:r>
          </a:p>
          <a:p>
            <a:pPr lvl="1"/>
            <a:r>
              <a:rPr lang="en-US" dirty="0"/>
              <a:t>116223007 |Complication (disorder)|</a:t>
            </a:r>
          </a:p>
          <a:p>
            <a:pPr lvl="2"/>
            <a:r>
              <a:rPr lang="en-US" dirty="0"/>
              <a:t>255234002 |After (attribute)|= 387713003 |Surgical procedure (procedure)|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36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associated with hierarchy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623" y="2470668"/>
            <a:ext cx="2825592" cy="295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5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of </a:t>
            </a:r>
            <a:r>
              <a:rPr lang="en-US" dirty="0" err="1" smtClean="0"/>
              <a:t>peri</a:t>
            </a:r>
            <a:r>
              <a:rPr lang="en-US" smtClean="0"/>
              <a:t>-operative complications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859" y="1825625"/>
            <a:ext cx="1001028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09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Allergy to substance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3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model (after replacing fully defined parent)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91478"/>
            <a:ext cx="10515600" cy="301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94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revision of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46687"/>
            <a:ext cx="10515600" cy="290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00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1024</Words>
  <Application>Microsoft Macintosh PowerPoint</Application>
  <PresentationFormat>Widescreen</PresentationFormat>
  <Paragraphs>107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Calibri Light</vt:lpstr>
      <vt:lpstr>Mangal</vt:lpstr>
      <vt:lpstr>Times New Roman</vt:lpstr>
      <vt:lpstr>Arial</vt:lpstr>
      <vt:lpstr>Office Theme</vt:lpstr>
      <vt:lpstr>Update on ongoing issues with ECE</vt:lpstr>
      <vt:lpstr> Editorial guidance on complications/sequelae  </vt:lpstr>
      <vt:lpstr>Final agreement on the model for surgical complications/sequelae</vt:lpstr>
      <vt:lpstr>Models</vt:lpstr>
      <vt:lpstr>Revised associated with hierarchy</vt:lpstr>
      <vt:lpstr>Modeling of peri-operative complications</vt:lpstr>
      <vt:lpstr>Allergy to substance</vt:lpstr>
      <vt:lpstr>Original model (after replacing fully defined parent)</vt:lpstr>
      <vt:lpstr>Proposed revision of model</vt:lpstr>
      <vt:lpstr>Effect of substitution of allergic process (qualifier value) with allergic sensitization (qualifier value)</vt:lpstr>
      <vt:lpstr>Effect of making Allergic sensitization (disorder) primitive</vt:lpstr>
      <vt:lpstr>Effect of removing after Allergic sensitization (disorder) relationship</vt:lpstr>
      <vt:lpstr>Recommendations</vt:lpstr>
      <vt:lpstr>Issues with the allergy model</vt:lpstr>
      <vt:lpstr>Suggested long range revision of allergy model</vt:lpstr>
      <vt:lpstr>Proposed new models for allergy 1*</vt:lpstr>
      <vt:lpstr>Proposed new models for allergy 2</vt:lpstr>
      <vt:lpstr>Has realization</vt:lpstr>
      <vt:lpstr>Revised allergy model</vt:lpstr>
      <vt:lpstr>  Final approval on editorial guide updates for combined disorders  </vt:lpstr>
      <vt:lpstr>Additions - 1</vt:lpstr>
      <vt:lpstr>Additions - 2</vt:lpstr>
      <vt:lpstr>Results of combine disorder naming exercise</vt:lpstr>
      <vt:lpstr>Combined disorder exercise # 2 (part 1)</vt:lpstr>
      <vt:lpstr>Combined disorder exercise # 2 (part 2)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42</cp:revision>
  <dcterms:created xsi:type="dcterms:W3CDTF">2017-01-13T20:08:59Z</dcterms:created>
  <dcterms:modified xsi:type="dcterms:W3CDTF">2017-01-18T22:05:38Z</dcterms:modified>
</cp:coreProperties>
</file>