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8" r:id="rId6"/>
    <p:sldId id="259" r:id="rId7"/>
    <p:sldId id="261" r:id="rId8"/>
    <p:sldId id="262" r:id="rId9"/>
    <p:sldId id="265" r:id="rId10"/>
    <p:sldId id="263" r:id="rId11"/>
    <p:sldId id="264" r:id="rId12"/>
  </p:sldIdLst>
  <p:sldSz cx="9144000" cy="6858000" type="screen4x3"/>
  <p:notesSz cx="7559675" cy="106918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157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457200" y="145224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29" name="PlaceHolder 3"/>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31"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32"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33"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34" name="PlaceHolder 5"/>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36"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37" name="PlaceHolder 3"/>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pic>
        <p:nvPicPr>
          <p:cNvPr id="38" name="Picture 37"/>
          <p:cNvPicPr/>
          <p:nvPr/>
        </p:nvPicPr>
        <p:blipFill>
          <a:blip r:embed="rId2"/>
          <a:stretch/>
        </p:blipFill>
        <p:spPr>
          <a:xfrm>
            <a:off x="1652760" y="1452240"/>
            <a:ext cx="5837400" cy="4657680"/>
          </a:xfrm>
          <a:prstGeom prst="rect">
            <a:avLst/>
          </a:prstGeom>
          <a:ln>
            <a:noFill/>
          </a:ln>
        </p:spPr>
      </p:pic>
      <p:pic>
        <p:nvPicPr>
          <p:cNvPr id="39" name="Picture 38"/>
          <p:cNvPicPr/>
          <p:nvPr/>
        </p:nvPicPr>
        <p:blipFill>
          <a:blip r:embed="rId2"/>
          <a:stretch/>
        </p:blipFill>
        <p:spPr>
          <a:xfrm>
            <a:off x="1652760" y="1452240"/>
            <a:ext cx="5837400" cy="46576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457200" y="1452240"/>
            <a:ext cx="8229240" cy="46576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51" name="PlaceHolder 3"/>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714240"/>
            <a:ext cx="6591600" cy="23544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55"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56" name="PlaceHolder 3"/>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57" name="PlaceHolder 4"/>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7" name="PlaceHolder 2"/>
          <p:cNvSpPr>
            <a:spLocks noGrp="1"/>
          </p:cNvSpPr>
          <p:nvPr>
            <p:ph type="subTitle"/>
          </p:nvPr>
        </p:nvSpPr>
        <p:spPr>
          <a:xfrm>
            <a:off x="457200" y="1452240"/>
            <a:ext cx="8229240" cy="46576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59"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60"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61"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64"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65" name="PlaceHolder 4"/>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67" name="PlaceHolder 2"/>
          <p:cNvSpPr>
            <a:spLocks noGrp="1"/>
          </p:cNvSpPr>
          <p:nvPr>
            <p:ph type="body"/>
          </p:nvPr>
        </p:nvSpPr>
        <p:spPr>
          <a:xfrm>
            <a:off x="457200" y="145224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68" name="PlaceHolder 3"/>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71"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72"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73" name="PlaceHolder 5"/>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75"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76" name="PlaceHolder 3"/>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pic>
        <p:nvPicPr>
          <p:cNvPr id="77" name="Picture 76"/>
          <p:cNvPicPr/>
          <p:nvPr/>
        </p:nvPicPr>
        <p:blipFill>
          <a:blip r:embed="rId2"/>
          <a:stretch/>
        </p:blipFill>
        <p:spPr>
          <a:xfrm>
            <a:off x="1652760" y="1452240"/>
            <a:ext cx="5837400" cy="4657680"/>
          </a:xfrm>
          <a:prstGeom prst="rect">
            <a:avLst/>
          </a:prstGeom>
          <a:ln>
            <a:noFill/>
          </a:ln>
        </p:spPr>
      </p:pic>
      <p:pic>
        <p:nvPicPr>
          <p:cNvPr id="78" name="Picture 77"/>
          <p:cNvPicPr/>
          <p:nvPr/>
        </p:nvPicPr>
        <p:blipFill>
          <a:blip r:embed="rId2"/>
          <a:stretch/>
        </p:blipFill>
        <p:spPr>
          <a:xfrm>
            <a:off x="1652760" y="1452240"/>
            <a:ext cx="5837400" cy="46576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85" name="PlaceHolder 2"/>
          <p:cNvSpPr>
            <a:spLocks noGrp="1"/>
          </p:cNvSpPr>
          <p:nvPr>
            <p:ph type="subTitle"/>
          </p:nvPr>
        </p:nvSpPr>
        <p:spPr>
          <a:xfrm>
            <a:off x="457200" y="1452240"/>
            <a:ext cx="8229240" cy="46576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87"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90" name="PlaceHolder 3"/>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9"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457200" y="714240"/>
            <a:ext cx="6591600" cy="23544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94"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95" name="PlaceHolder 3"/>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96" name="PlaceHolder 4"/>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98"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99"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00"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02"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03"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04" name="PlaceHolder 4"/>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457200" y="145224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07" name="PlaceHolder 3"/>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09"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10"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11"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12" name="PlaceHolder 5"/>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15" name="PlaceHolder 3"/>
          <p:cNvSpPr>
            <a:spLocks noGrp="1"/>
          </p:cNvSpPr>
          <p:nvPr>
            <p:ph type="body"/>
          </p:nvPr>
        </p:nvSpPr>
        <p:spPr>
          <a:xfrm>
            <a:off x="457200" y="1452240"/>
            <a:ext cx="822924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pic>
        <p:nvPicPr>
          <p:cNvPr id="116" name="Picture 115"/>
          <p:cNvPicPr/>
          <p:nvPr/>
        </p:nvPicPr>
        <p:blipFill>
          <a:blip r:embed="rId2"/>
          <a:stretch/>
        </p:blipFill>
        <p:spPr>
          <a:xfrm>
            <a:off x="1652760" y="1452240"/>
            <a:ext cx="5837400" cy="4657680"/>
          </a:xfrm>
          <a:prstGeom prst="rect">
            <a:avLst/>
          </a:prstGeom>
          <a:ln>
            <a:noFill/>
          </a:ln>
        </p:spPr>
      </p:pic>
      <p:pic>
        <p:nvPicPr>
          <p:cNvPr id="117" name="Picture 116"/>
          <p:cNvPicPr/>
          <p:nvPr/>
        </p:nvPicPr>
        <p:blipFill>
          <a:blip r:embed="rId2"/>
          <a:stretch/>
        </p:blipFill>
        <p:spPr>
          <a:xfrm>
            <a:off x="1652760" y="1452240"/>
            <a:ext cx="5837400" cy="465768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926303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1"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2" name="PlaceHolder 3"/>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714240"/>
            <a:ext cx="6591600" cy="23544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7" name="PlaceHolder 3"/>
          <p:cNvSpPr>
            <a:spLocks noGrp="1"/>
          </p:cNvSpPr>
          <p:nvPr>
            <p:ph type="body"/>
          </p:nvPr>
        </p:nvSpPr>
        <p:spPr>
          <a:xfrm>
            <a:off x="45720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18" name="PlaceHolder 4"/>
          <p:cNvSpPr>
            <a:spLocks noGrp="1"/>
          </p:cNvSpPr>
          <p:nvPr>
            <p:ph type="body"/>
          </p:nvPr>
        </p:nvSpPr>
        <p:spPr>
          <a:xfrm>
            <a:off x="467424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457200" y="1452240"/>
            <a:ext cx="4015800" cy="465768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21"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22" name="PlaceHolder 4"/>
          <p:cNvSpPr>
            <a:spLocks noGrp="1"/>
          </p:cNvSpPr>
          <p:nvPr>
            <p:ph type="body"/>
          </p:nvPr>
        </p:nvSpPr>
        <p:spPr>
          <a:xfrm>
            <a:off x="4674240" y="388512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714240"/>
            <a:ext cx="6591600" cy="507600"/>
          </a:xfrm>
          <a:prstGeom prst="rect">
            <a:avLst/>
          </a:prstGeom>
        </p:spPr>
        <p:txBody>
          <a:bodyPr lIns="0" tIns="0" rIns="0" bIns="0" anchor="ctr"/>
          <a:lstStyle/>
          <a:p>
            <a:endParaRPr lang="en-US" sz="1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45720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25" name="PlaceHolder 3"/>
          <p:cNvSpPr>
            <a:spLocks noGrp="1"/>
          </p:cNvSpPr>
          <p:nvPr>
            <p:ph type="body"/>
          </p:nvPr>
        </p:nvSpPr>
        <p:spPr>
          <a:xfrm>
            <a:off x="4674240" y="1452240"/>
            <a:ext cx="401580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
        <p:nvSpPr>
          <p:cNvPr id="26" name="PlaceHolder 4"/>
          <p:cNvSpPr>
            <a:spLocks noGrp="1"/>
          </p:cNvSpPr>
          <p:nvPr>
            <p:ph type="body"/>
          </p:nvPr>
        </p:nvSpPr>
        <p:spPr>
          <a:xfrm>
            <a:off x="457200" y="3885120"/>
            <a:ext cx="8229240" cy="2221560"/>
          </a:xfrm>
          <a:prstGeom prst="rect">
            <a:avLst/>
          </a:prstGeom>
        </p:spPr>
        <p:txBody>
          <a:bodyPr lIns="0" tIns="0" rIns="0" bIns="0"/>
          <a:lstStyle/>
          <a:p>
            <a:endParaRPr lang="en-US" sz="1400" b="1" i="1" strike="noStrike" spc="-1">
              <a:solidFill>
                <a:srgbClr val="000000"/>
              </a:solidFill>
              <a:uFill>
                <a:solidFill>
                  <a:srgbClr val="FFFFFF"/>
                </a:solidFill>
              </a:uFill>
              <a:latin typeface="Museo 30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Picture 1"/>
          <p:cNvPicPr/>
          <p:nvPr/>
        </p:nvPicPr>
        <p:blipFill>
          <a:blip r:embed="rId14"/>
          <a:stretch/>
        </p:blipFill>
        <p:spPr>
          <a:xfrm>
            <a:off x="7169040" y="114120"/>
            <a:ext cx="1735560" cy="629640"/>
          </a:xfrm>
          <a:prstGeom prst="rect">
            <a:avLst/>
          </a:prstGeom>
          <a:ln>
            <a:noFill/>
          </a:ln>
        </p:spPr>
      </p:pic>
      <p:sp>
        <p:nvSpPr>
          <p:cNvPr id="7" name="CustomShape 1"/>
          <p:cNvSpPr/>
          <p:nvPr/>
        </p:nvSpPr>
        <p:spPr>
          <a:xfrm>
            <a:off x="0" y="1613160"/>
            <a:ext cx="9143640" cy="360"/>
          </a:xfrm>
          <a:custGeom>
            <a:avLst/>
            <a:gdLst/>
            <a:ahLst/>
            <a:cxnLst/>
            <a:rect l="l" t="t" r="r" b="b"/>
            <a:pathLst>
              <a:path w="21600" h="21600">
                <a:moveTo>
                  <a:pt x="0" y="0"/>
                </a:moveTo>
                <a:lnTo>
                  <a:pt x="21600" y="21600"/>
                </a:lnTo>
              </a:path>
            </a:pathLst>
          </a:custGeom>
          <a:noFill/>
          <a:ln w="9360">
            <a:solidFill>
              <a:srgbClr val="229BB8"/>
            </a:solidFill>
            <a:round/>
          </a:ln>
        </p:spPr>
        <p:style>
          <a:lnRef idx="0">
            <a:scrgbClr r="0" g="0" b="0"/>
          </a:lnRef>
          <a:fillRef idx="0">
            <a:scrgbClr r="0" g="0" b="0"/>
          </a:fillRef>
          <a:effectRef idx="0">
            <a:scrgbClr r="0" g="0" b="0"/>
          </a:effectRef>
          <a:fontRef idx="minor"/>
        </p:style>
      </p:sp>
      <p:sp>
        <p:nvSpPr>
          <p:cNvPr id="2" name="PlaceHolder 2"/>
          <p:cNvSpPr>
            <a:spLocks noGrp="1"/>
          </p:cNvSpPr>
          <p:nvPr>
            <p:ph type="title"/>
          </p:nvPr>
        </p:nvSpPr>
        <p:spPr>
          <a:xfrm>
            <a:off x="685800" y="2143080"/>
            <a:ext cx="7772040" cy="1469520"/>
          </a:xfrm>
          <a:prstGeom prst="rect">
            <a:avLst/>
          </a:prstGeom>
        </p:spPr>
        <p:txBody>
          <a:bodyPr tIns="91440" bIns="91440" anchor="ctr"/>
          <a:lstStyle/>
          <a:p>
            <a:pPr>
              <a:lnSpc>
                <a:spcPct val="100000"/>
              </a:lnSpc>
            </a:pPr>
            <a:r>
              <a:rPr lang="en-US" sz="3600" b="0" strike="noStrike" spc="-1">
                <a:solidFill>
                  <a:srgbClr val="21218A"/>
                </a:solidFill>
                <a:uFill>
                  <a:solidFill>
                    <a:srgbClr val="FFFFFF"/>
                  </a:solidFill>
                </a:uFill>
                <a:latin typeface="Museo 500"/>
                <a:ea typeface="Arial"/>
              </a:rPr>
              <a:t>Click to edit Master title style</a:t>
            </a:r>
            <a:endParaRPr lang="en-US" sz="1400" b="0" strike="noStrike" spc="-1">
              <a:solidFill>
                <a:srgbClr val="000000"/>
              </a:solidFill>
              <a:uFill>
                <a:solidFill>
                  <a:srgbClr val="FFFFFF"/>
                </a:solidFill>
              </a:uFill>
              <a:latin typeface="Arial"/>
            </a:endParaRPr>
          </a:p>
        </p:txBody>
      </p:sp>
      <p:pic>
        <p:nvPicPr>
          <p:cNvPr id="3" name="Picture 1"/>
          <p:cNvPicPr/>
          <p:nvPr/>
        </p:nvPicPr>
        <p:blipFill>
          <a:blip r:embed="rId15"/>
          <a:stretch/>
        </p:blipFill>
        <p:spPr>
          <a:xfrm>
            <a:off x="5779440" y="64440"/>
            <a:ext cx="3237840" cy="1437480"/>
          </a:xfrm>
          <a:prstGeom prst="rect">
            <a:avLst/>
          </a:prstGeom>
          <a:ln>
            <a:noFill/>
          </a:ln>
        </p:spPr>
      </p:pic>
      <p:pic>
        <p:nvPicPr>
          <p:cNvPr id="4" name="Picture 2"/>
          <p:cNvPicPr/>
          <p:nvPr/>
        </p:nvPicPr>
        <p:blipFill>
          <a:blip r:embed="rId16"/>
          <a:stretch/>
        </p:blipFill>
        <p:spPr>
          <a:xfrm>
            <a:off x="257760" y="5722920"/>
            <a:ext cx="2425680" cy="1033560"/>
          </a:xfrm>
          <a:prstGeom prst="rect">
            <a:avLst/>
          </a:prstGeom>
          <a:ln>
            <a:noFill/>
          </a:ln>
        </p:spPr>
      </p:pic>
      <p:sp>
        <p:nvSpPr>
          <p:cNvPr id="5" name="PlaceHolder 3"/>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1400" b="1" i="1" strike="noStrike" spc="-1">
                <a:solidFill>
                  <a:srgbClr val="000000"/>
                </a:solidFill>
                <a:uFill>
                  <a:solidFill>
                    <a:srgbClr val="FFFFFF"/>
                  </a:solidFill>
                </a:uFill>
                <a:latin typeface="Museo 300"/>
              </a:rPr>
              <a:t>Click to edit the outline text format</a:t>
            </a:r>
          </a:p>
          <a:p>
            <a:pPr marL="864000" lvl="1" indent="-324000">
              <a:buClr>
                <a:srgbClr val="000000"/>
              </a:buClr>
              <a:buSzPct val="75000"/>
              <a:buFont typeface="Symbol" charset="2"/>
              <a:buChar char=""/>
            </a:pPr>
            <a:r>
              <a:rPr lang="en-US" sz="1400" b="1" i="1"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1400" b="1" i="1"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1400" b="1" i="1"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1" i="1"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1" i="1"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1" i="1"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Picture 1"/>
          <p:cNvPicPr/>
          <p:nvPr/>
        </p:nvPicPr>
        <p:blipFill>
          <a:blip r:embed="rId14"/>
          <a:stretch/>
        </p:blipFill>
        <p:spPr>
          <a:xfrm>
            <a:off x="7169040" y="114120"/>
            <a:ext cx="1735560" cy="629640"/>
          </a:xfrm>
          <a:prstGeom prst="rect">
            <a:avLst/>
          </a:prstGeom>
          <a:ln>
            <a:noFill/>
          </a:ln>
        </p:spPr>
      </p:pic>
      <p:sp>
        <p:nvSpPr>
          <p:cNvPr id="41" name="PlaceHolder 1"/>
          <p:cNvSpPr>
            <a:spLocks noGrp="1"/>
          </p:cNvSpPr>
          <p:nvPr>
            <p:ph type="sldNum"/>
          </p:nvPr>
        </p:nvSpPr>
        <p:spPr>
          <a:xfrm>
            <a:off x="6553080" y="6429240"/>
            <a:ext cx="2133360" cy="291600"/>
          </a:xfrm>
          <a:prstGeom prst="rect">
            <a:avLst/>
          </a:prstGeom>
        </p:spPr>
        <p:txBody>
          <a:bodyPr anchor="ctr"/>
          <a:lstStyle/>
          <a:p>
            <a:pPr algn="r">
              <a:lnSpc>
                <a:spcPct val="100000"/>
              </a:lnSpc>
            </a:pPr>
            <a:fld id="{386AE35B-CF16-4F42-843C-FA0565F6A4BB}" type="slidenum">
              <a:rPr lang="en-US" sz="1100" b="0" strike="noStrike" spc="-1">
                <a:solidFill>
                  <a:srgbClr val="8B8B8B"/>
                </a:solidFill>
                <a:uFill>
                  <a:solidFill>
                    <a:srgbClr val="FFFFFF"/>
                  </a:solidFill>
                </a:uFill>
                <a:latin typeface="Museo 300"/>
                <a:ea typeface="Arial"/>
              </a:rPr>
              <a:t>‹#›</a:t>
            </a:fld>
            <a:endParaRPr lang="en-US" sz="1400" b="0" strike="noStrike" spc="-1">
              <a:solidFill>
                <a:srgbClr val="000000"/>
              </a:solidFill>
              <a:uFill>
                <a:solidFill>
                  <a:srgbClr val="FFFFFF"/>
                </a:solidFill>
              </a:uFill>
              <a:latin typeface="Times New Roman"/>
            </a:endParaRPr>
          </a:p>
        </p:txBody>
      </p:sp>
      <p:sp>
        <p:nvSpPr>
          <p:cNvPr id="42" name="PlaceHolder 2"/>
          <p:cNvSpPr>
            <a:spLocks noGrp="1"/>
          </p:cNvSpPr>
          <p:nvPr>
            <p:ph type="body"/>
          </p:nvPr>
        </p:nvSpPr>
        <p:spPr>
          <a:xfrm>
            <a:off x="457200" y="1452240"/>
            <a:ext cx="8229240" cy="4657680"/>
          </a:xfrm>
          <a:prstGeom prst="rect">
            <a:avLst/>
          </a:prstGeom>
        </p:spPr>
        <p:txBody>
          <a:bodyPr tIns="91440" bIns="91440"/>
          <a:lstStyle/>
          <a:p>
            <a:pPr marL="432000" indent="-324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Click to edit the outline text format</a:t>
            </a:r>
            <a:endParaRPr lang="en-US" sz="2400" b="1" i="1" strike="noStrike" spc="-1">
              <a:solidFill>
                <a:srgbClr val="000000"/>
              </a:solidFill>
              <a:uFill>
                <a:solidFill>
                  <a:srgbClr val="FFFFFF"/>
                </a:solidFill>
              </a:uFill>
              <a:latin typeface="Museo 300"/>
            </a:endParaRPr>
          </a:p>
          <a:p>
            <a:pPr marL="864000" lvl="1" indent="-324000">
              <a:buClr>
                <a:srgbClr val="000000"/>
              </a:buClr>
              <a:buSzPct val="75000"/>
              <a:buFont typeface="Symbol" charset="2"/>
              <a:buChar char=""/>
            </a:pPr>
            <a:r>
              <a:rPr lang="en-US" sz="2400" b="0" strike="noStrike" spc="-1">
                <a:solidFill>
                  <a:srgbClr val="0055B0"/>
                </a:solidFill>
                <a:uFill>
                  <a:solidFill>
                    <a:srgbClr val="FFFFFF"/>
                  </a:solidFill>
                </a:uFill>
                <a:latin typeface="Museo 300"/>
                <a:ea typeface="Arial"/>
              </a:rPr>
              <a:t>Second Outline Level</a:t>
            </a:r>
            <a:endParaRPr lang="en-US" sz="2400" b="1" i="1" strike="noStrike" spc="-1">
              <a:solidFill>
                <a:srgbClr val="000000"/>
              </a:solidFill>
              <a:uFill>
                <a:solidFill>
                  <a:srgbClr val="FFFFFF"/>
                </a:solidFill>
              </a:uFill>
              <a:latin typeface="Arial"/>
            </a:endParaRPr>
          </a:p>
          <a:p>
            <a:pPr marL="1296000" lvl="2" indent="-288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Third Outline Level</a:t>
            </a:r>
            <a:endParaRPr lang="en-US" sz="2400" b="1" i="1" strike="noStrike" spc="-1">
              <a:solidFill>
                <a:srgbClr val="000000"/>
              </a:solidFill>
              <a:uFill>
                <a:solidFill>
                  <a:srgbClr val="FFFFFF"/>
                </a:solidFill>
              </a:uFill>
              <a:latin typeface="Arial"/>
            </a:endParaRPr>
          </a:p>
          <a:p>
            <a:pPr marL="1728000" lvl="3" indent="-216000">
              <a:buClr>
                <a:srgbClr val="000000"/>
              </a:buClr>
              <a:buSzPct val="75000"/>
              <a:buFont typeface="Symbol" charset="2"/>
              <a:buChar char=""/>
            </a:pPr>
            <a:r>
              <a:rPr lang="en-US" sz="2400" b="0" strike="noStrike" spc="-1">
                <a:solidFill>
                  <a:srgbClr val="0055B0"/>
                </a:solidFill>
                <a:uFill>
                  <a:solidFill>
                    <a:srgbClr val="FFFFFF"/>
                  </a:solidFill>
                </a:uFill>
                <a:latin typeface="Museo 300"/>
                <a:ea typeface="Arial"/>
              </a:rPr>
              <a:t>Fourth Outline Level</a:t>
            </a:r>
            <a:endParaRPr lang="en-US" sz="2400" b="1" i="1" strike="noStrike" spc="-1">
              <a:solidFill>
                <a:srgbClr val="000000"/>
              </a:solidFill>
              <a:uFill>
                <a:solidFill>
                  <a:srgbClr val="FFFFFF"/>
                </a:solidFill>
              </a:uFill>
              <a:latin typeface="Arial"/>
            </a:endParaRPr>
          </a:p>
          <a:p>
            <a:pPr marL="2160000" lvl="4" indent="-216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Fifth Outline Level</a:t>
            </a:r>
            <a:endParaRPr lang="en-US" sz="2400" b="1" i="1" strike="noStrike" spc="-1">
              <a:solidFill>
                <a:srgbClr val="000000"/>
              </a:solidFill>
              <a:uFill>
                <a:solidFill>
                  <a:srgbClr val="FFFFFF"/>
                </a:solidFill>
              </a:uFill>
              <a:latin typeface="Arial"/>
            </a:endParaRPr>
          </a:p>
          <a:p>
            <a:pPr marL="2592000" lvl="5" indent="-216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Sixth Outline Level</a:t>
            </a:r>
            <a:endParaRPr lang="en-US" sz="2400" b="1" i="1" strike="noStrike" spc="-1">
              <a:solidFill>
                <a:srgbClr val="000000"/>
              </a:solidFill>
              <a:uFill>
                <a:solidFill>
                  <a:srgbClr val="FFFFFF"/>
                </a:solidFill>
              </a:uFill>
              <a:latin typeface="Arial"/>
            </a:endParaRPr>
          </a:p>
          <a:p>
            <a:pPr marL="343080" indent="-213120">
              <a:lnSpc>
                <a:spcPct val="100000"/>
              </a:lnSpc>
              <a:buClr>
                <a:srgbClr val="0055B0"/>
              </a:buClr>
              <a:buFont typeface="Arial"/>
              <a:buChar char="▪"/>
            </a:pPr>
            <a:r>
              <a:rPr lang="en-US" sz="2400" b="0" strike="noStrike" spc="-1">
                <a:solidFill>
                  <a:srgbClr val="0055B0"/>
                </a:solidFill>
                <a:uFill>
                  <a:solidFill>
                    <a:srgbClr val="FFFFFF"/>
                  </a:solidFill>
                </a:uFill>
                <a:latin typeface="Museo 300"/>
                <a:ea typeface="Arial"/>
              </a:rPr>
              <a:t>Seventh Outline LevelClick to edit Master text styles</a:t>
            </a:r>
            <a:endParaRPr lang="en-US" sz="2400" b="1" i="1" strike="noStrike" spc="-1">
              <a:solidFill>
                <a:srgbClr val="000000"/>
              </a:solidFill>
              <a:uFill>
                <a:solidFill>
                  <a:srgbClr val="FFFFFF"/>
                </a:solidFill>
              </a:uFill>
              <a:latin typeface="Museo 300"/>
            </a:endParaRPr>
          </a:p>
        </p:txBody>
      </p:sp>
      <p:sp>
        <p:nvSpPr>
          <p:cNvPr id="43" name="PlaceHolder 3"/>
          <p:cNvSpPr>
            <a:spLocks noGrp="1"/>
          </p:cNvSpPr>
          <p:nvPr>
            <p:ph type="title"/>
          </p:nvPr>
        </p:nvSpPr>
        <p:spPr>
          <a:xfrm>
            <a:off x="457200" y="714240"/>
            <a:ext cx="6591600" cy="507600"/>
          </a:xfrm>
          <a:prstGeom prst="rect">
            <a:avLst/>
          </a:prstGeom>
        </p:spPr>
        <p:txBody>
          <a:bodyPr tIns="91440" bIns="91440" anchor="ctr"/>
          <a:lstStyle/>
          <a:p>
            <a:pPr>
              <a:lnSpc>
                <a:spcPct val="100000"/>
              </a:lnSpc>
            </a:pPr>
            <a:r>
              <a:rPr lang="en-US" sz="2800" b="0" strike="noStrike" spc="-1">
                <a:solidFill>
                  <a:srgbClr val="21218A"/>
                </a:solidFill>
                <a:uFill>
                  <a:solidFill>
                    <a:srgbClr val="FFFFFF"/>
                  </a:solidFill>
                </a:uFill>
                <a:latin typeface="Museo 500"/>
                <a:ea typeface="Arial"/>
              </a:rPr>
              <a:t>Click to edit Master title style</a:t>
            </a:r>
            <a:endParaRPr lang="en-US" sz="1400" b="0" strike="noStrike" spc="-1">
              <a:solidFill>
                <a:srgbClr val="000000"/>
              </a:solidFill>
              <a:uFill>
                <a:solidFill>
                  <a:srgbClr val="FFFFFF"/>
                </a:solidFill>
              </a:uFill>
              <a:latin typeface="Arial"/>
            </a:endParaRPr>
          </a:p>
        </p:txBody>
      </p:sp>
      <p:sp>
        <p:nvSpPr>
          <p:cNvPr id="44" name="CustomShape 4"/>
          <p:cNvSpPr/>
          <p:nvPr/>
        </p:nvSpPr>
        <p:spPr>
          <a:xfrm>
            <a:off x="0" y="1318680"/>
            <a:ext cx="9143640" cy="360"/>
          </a:xfrm>
          <a:custGeom>
            <a:avLst/>
            <a:gdLst/>
            <a:ahLst/>
            <a:cxnLst/>
            <a:rect l="l" t="t" r="r" b="b"/>
            <a:pathLst>
              <a:path w="21600" h="21600">
                <a:moveTo>
                  <a:pt x="0" y="0"/>
                </a:moveTo>
                <a:lnTo>
                  <a:pt x="21600" y="21600"/>
                </a:lnTo>
              </a:path>
            </a:pathLst>
          </a:custGeom>
          <a:noFill/>
          <a:ln w="9360">
            <a:solidFill>
              <a:srgbClr val="229BB8"/>
            </a:solidFill>
            <a:round/>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 name="Picture 1"/>
          <p:cNvPicPr/>
          <p:nvPr/>
        </p:nvPicPr>
        <p:blipFill>
          <a:blip r:embed="rId15"/>
          <a:stretch/>
        </p:blipFill>
        <p:spPr>
          <a:xfrm>
            <a:off x="7169040" y="114120"/>
            <a:ext cx="1735560" cy="629640"/>
          </a:xfrm>
          <a:prstGeom prst="rect">
            <a:avLst/>
          </a:prstGeom>
          <a:ln>
            <a:noFill/>
          </a:ln>
        </p:spPr>
      </p:pic>
      <p:sp>
        <p:nvSpPr>
          <p:cNvPr id="80" name="PlaceHolder 1"/>
          <p:cNvSpPr>
            <a:spLocks noGrp="1"/>
          </p:cNvSpPr>
          <p:nvPr>
            <p:ph type="sldNum"/>
          </p:nvPr>
        </p:nvSpPr>
        <p:spPr>
          <a:xfrm>
            <a:off x="6553080" y="6429240"/>
            <a:ext cx="2133360" cy="291600"/>
          </a:xfrm>
          <a:prstGeom prst="rect">
            <a:avLst/>
          </a:prstGeom>
        </p:spPr>
        <p:txBody>
          <a:bodyPr anchor="ctr"/>
          <a:lstStyle/>
          <a:p>
            <a:pPr algn="r">
              <a:lnSpc>
                <a:spcPct val="100000"/>
              </a:lnSpc>
            </a:pPr>
            <a:fld id="{EF71887B-1B5F-4175-9675-44F7EEA4483D}" type="slidenum">
              <a:rPr lang="en-US" sz="1100" b="0" strike="noStrike" spc="-1">
                <a:solidFill>
                  <a:srgbClr val="8B8B8B"/>
                </a:solidFill>
                <a:uFill>
                  <a:solidFill>
                    <a:srgbClr val="FFFFFF"/>
                  </a:solidFill>
                </a:uFill>
                <a:latin typeface="Museo 300"/>
                <a:ea typeface="Arial"/>
              </a:rPr>
              <a:t>‹#›</a:t>
            </a:fld>
            <a:endParaRPr lang="en-US" sz="1400" b="0" strike="noStrike" spc="-1">
              <a:solidFill>
                <a:srgbClr val="000000"/>
              </a:solidFill>
              <a:uFill>
                <a:solidFill>
                  <a:srgbClr val="FFFFFF"/>
                </a:solidFill>
              </a:uFill>
              <a:latin typeface="Times New Roman"/>
            </a:endParaRPr>
          </a:p>
        </p:txBody>
      </p:sp>
      <p:sp>
        <p:nvSpPr>
          <p:cNvPr id="81" name="PlaceHolder 2"/>
          <p:cNvSpPr>
            <a:spLocks noGrp="1"/>
          </p:cNvSpPr>
          <p:nvPr>
            <p:ph type="body"/>
          </p:nvPr>
        </p:nvSpPr>
        <p:spPr>
          <a:xfrm>
            <a:off x="457200" y="1452240"/>
            <a:ext cx="8229240" cy="4657680"/>
          </a:xfrm>
          <a:prstGeom prst="rect">
            <a:avLst/>
          </a:prstGeom>
        </p:spPr>
        <p:txBody>
          <a:bodyPr tIns="91440" bIns="91440"/>
          <a:lstStyle/>
          <a:p>
            <a:pPr marL="432000" indent="-324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Click to edit the outline text format</a:t>
            </a:r>
            <a:endParaRPr lang="en-US" sz="2400" b="1" i="1" strike="noStrike" spc="-1">
              <a:solidFill>
                <a:srgbClr val="000000"/>
              </a:solidFill>
              <a:uFill>
                <a:solidFill>
                  <a:srgbClr val="FFFFFF"/>
                </a:solidFill>
              </a:uFill>
              <a:latin typeface="Museo 300"/>
            </a:endParaRPr>
          </a:p>
          <a:p>
            <a:pPr marL="864000" lvl="1" indent="-324000">
              <a:buClr>
                <a:srgbClr val="000000"/>
              </a:buClr>
              <a:buSzPct val="75000"/>
              <a:buFont typeface="Symbol" charset="2"/>
              <a:buChar char=""/>
            </a:pPr>
            <a:r>
              <a:rPr lang="en-US" sz="2400" b="0" strike="noStrike" spc="-1">
                <a:solidFill>
                  <a:srgbClr val="0055B0"/>
                </a:solidFill>
                <a:uFill>
                  <a:solidFill>
                    <a:srgbClr val="FFFFFF"/>
                  </a:solidFill>
                </a:uFill>
                <a:latin typeface="Museo 300"/>
                <a:ea typeface="Arial"/>
              </a:rPr>
              <a:t>Second Outline Level</a:t>
            </a:r>
            <a:endParaRPr lang="en-US" sz="2400" b="1" i="1" strike="noStrike" spc="-1">
              <a:solidFill>
                <a:srgbClr val="000000"/>
              </a:solidFill>
              <a:uFill>
                <a:solidFill>
                  <a:srgbClr val="FFFFFF"/>
                </a:solidFill>
              </a:uFill>
              <a:latin typeface="Arial"/>
            </a:endParaRPr>
          </a:p>
          <a:p>
            <a:pPr marL="1296000" lvl="2" indent="-288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Third Outline Level</a:t>
            </a:r>
            <a:endParaRPr lang="en-US" sz="2400" b="1" i="1" strike="noStrike" spc="-1">
              <a:solidFill>
                <a:srgbClr val="000000"/>
              </a:solidFill>
              <a:uFill>
                <a:solidFill>
                  <a:srgbClr val="FFFFFF"/>
                </a:solidFill>
              </a:uFill>
              <a:latin typeface="Arial"/>
            </a:endParaRPr>
          </a:p>
          <a:p>
            <a:pPr marL="1728000" lvl="3" indent="-216000">
              <a:buClr>
                <a:srgbClr val="000000"/>
              </a:buClr>
              <a:buSzPct val="75000"/>
              <a:buFont typeface="Symbol" charset="2"/>
              <a:buChar char=""/>
            </a:pPr>
            <a:r>
              <a:rPr lang="en-US" sz="2400" b="0" strike="noStrike" spc="-1">
                <a:solidFill>
                  <a:srgbClr val="0055B0"/>
                </a:solidFill>
                <a:uFill>
                  <a:solidFill>
                    <a:srgbClr val="FFFFFF"/>
                  </a:solidFill>
                </a:uFill>
                <a:latin typeface="Museo 300"/>
                <a:ea typeface="Arial"/>
              </a:rPr>
              <a:t>Fourth Outline Level</a:t>
            </a:r>
            <a:endParaRPr lang="en-US" sz="2400" b="1" i="1" strike="noStrike" spc="-1">
              <a:solidFill>
                <a:srgbClr val="000000"/>
              </a:solidFill>
              <a:uFill>
                <a:solidFill>
                  <a:srgbClr val="FFFFFF"/>
                </a:solidFill>
              </a:uFill>
              <a:latin typeface="Arial"/>
            </a:endParaRPr>
          </a:p>
          <a:p>
            <a:pPr marL="2160000" lvl="4" indent="-216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Fifth Outline Level</a:t>
            </a:r>
            <a:endParaRPr lang="en-US" sz="2400" b="1" i="1" strike="noStrike" spc="-1">
              <a:solidFill>
                <a:srgbClr val="000000"/>
              </a:solidFill>
              <a:uFill>
                <a:solidFill>
                  <a:srgbClr val="FFFFFF"/>
                </a:solidFill>
              </a:uFill>
              <a:latin typeface="Arial"/>
            </a:endParaRPr>
          </a:p>
          <a:p>
            <a:pPr marL="2592000" lvl="5" indent="-216000">
              <a:buClr>
                <a:srgbClr val="000000"/>
              </a:buClr>
              <a:buSzPct val="45000"/>
              <a:buFont typeface="Wingdings" charset="2"/>
              <a:buChar char=""/>
            </a:pPr>
            <a:r>
              <a:rPr lang="en-US" sz="2400" b="0" strike="noStrike" spc="-1">
                <a:solidFill>
                  <a:srgbClr val="0055B0"/>
                </a:solidFill>
                <a:uFill>
                  <a:solidFill>
                    <a:srgbClr val="FFFFFF"/>
                  </a:solidFill>
                </a:uFill>
                <a:latin typeface="Museo 300"/>
                <a:ea typeface="Arial"/>
              </a:rPr>
              <a:t>Sixth Outline Level</a:t>
            </a:r>
            <a:endParaRPr lang="en-US" sz="2400" b="1" i="1" strike="noStrike" spc="-1">
              <a:solidFill>
                <a:srgbClr val="000000"/>
              </a:solidFill>
              <a:uFill>
                <a:solidFill>
                  <a:srgbClr val="FFFFFF"/>
                </a:solidFill>
              </a:uFill>
              <a:latin typeface="Arial"/>
            </a:endParaRPr>
          </a:p>
          <a:p>
            <a:pPr marL="343080" indent="-213120">
              <a:lnSpc>
                <a:spcPct val="100000"/>
              </a:lnSpc>
              <a:buClr>
                <a:srgbClr val="0055B0"/>
              </a:buClr>
              <a:buFont typeface="Arial"/>
              <a:buChar char="▪"/>
            </a:pPr>
            <a:r>
              <a:rPr lang="en-US" sz="2400" b="0" strike="noStrike" spc="-1">
                <a:solidFill>
                  <a:srgbClr val="0055B0"/>
                </a:solidFill>
                <a:uFill>
                  <a:solidFill>
                    <a:srgbClr val="FFFFFF"/>
                  </a:solidFill>
                </a:uFill>
                <a:latin typeface="Museo 300"/>
                <a:ea typeface="Arial"/>
              </a:rPr>
              <a:t>Seventh Outline LevelClick to edit Master text styles</a:t>
            </a:r>
            <a:endParaRPr lang="en-US" sz="2400" b="1" i="1" strike="noStrike" spc="-1">
              <a:solidFill>
                <a:srgbClr val="000000"/>
              </a:solidFill>
              <a:uFill>
                <a:solidFill>
                  <a:srgbClr val="FFFFFF"/>
                </a:solidFill>
              </a:uFill>
              <a:latin typeface="Museo 300"/>
            </a:endParaRPr>
          </a:p>
        </p:txBody>
      </p:sp>
      <p:sp>
        <p:nvSpPr>
          <p:cNvPr id="82" name="PlaceHolder 3"/>
          <p:cNvSpPr>
            <a:spLocks noGrp="1"/>
          </p:cNvSpPr>
          <p:nvPr>
            <p:ph type="title"/>
          </p:nvPr>
        </p:nvSpPr>
        <p:spPr>
          <a:xfrm>
            <a:off x="457200" y="714240"/>
            <a:ext cx="6591600" cy="507600"/>
          </a:xfrm>
          <a:prstGeom prst="rect">
            <a:avLst/>
          </a:prstGeom>
        </p:spPr>
        <p:txBody>
          <a:bodyPr tIns="91440" bIns="91440" anchor="ctr"/>
          <a:lstStyle/>
          <a:p>
            <a:pPr>
              <a:lnSpc>
                <a:spcPct val="100000"/>
              </a:lnSpc>
            </a:pPr>
            <a:r>
              <a:rPr lang="en-US" sz="2800" b="0" strike="noStrike" spc="-1">
                <a:solidFill>
                  <a:srgbClr val="21218A"/>
                </a:solidFill>
                <a:uFill>
                  <a:solidFill>
                    <a:srgbClr val="FFFFFF"/>
                  </a:solidFill>
                </a:uFill>
                <a:latin typeface="Museo 500"/>
                <a:ea typeface="Arial"/>
              </a:rPr>
              <a:t>Click to edit Master title style</a:t>
            </a:r>
            <a:endParaRPr lang="en-US" sz="1400" b="0" strike="noStrike" spc="-1">
              <a:solidFill>
                <a:srgbClr val="000000"/>
              </a:solidFill>
              <a:uFill>
                <a:solidFill>
                  <a:srgbClr val="FFFFFF"/>
                </a:solidFill>
              </a:uFill>
              <a:latin typeface="Arial"/>
            </a:endParaRPr>
          </a:p>
        </p:txBody>
      </p:sp>
      <p:sp>
        <p:nvSpPr>
          <p:cNvPr id="83" name="CustomShape 4"/>
          <p:cNvSpPr/>
          <p:nvPr/>
        </p:nvSpPr>
        <p:spPr>
          <a:xfrm>
            <a:off x="0" y="1318680"/>
            <a:ext cx="9143640" cy="360"/>
          </a:xfrm>
          <a:custGeom>
            <a:avLst/>
            <a:gdLst/>
            <a:ahLst/>
            <a:cxnLst/>
            <a:rect l="l" t="t" r="r" b="b"/>
            <a:pathLst>
              <a:path w="21600" h="21600">
                <a:moveTo>
                  <a:pt x="0" y="0"/>
                </a:moveTo>
                <a:lnTo>
                  <a:pt x="21600" y="21600"/>
                </a:lnTo>
              </a:path>
            </a:pathLst>
          </a:custGeom>
          <a:noFill/>
          <a:ln w="9360">
            <a:solidFill>
              <a:srgbClr val="229BB8"/>
            </a:solidFill>
            <a:round/>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hyperlink" Target="https://confluence.ihtsdotools.org/display/editorialag/Disjunctive+components" TargetMode="Externa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685800" y="2143080"/>
            <a:ext cx="7772040" cy="1469520"/>
          </a:xfrm>
          <a:prstGeom prst="rect">
            <a:avLst/>
          </a:prstGeom>
          <a:noFill/>
          <a:ln>
            <a:noFill/>
          </a:ln>
        </p:spPr>
        <p:txBody>
          <a:bodyPr tIns="91440" bIns="91440" anchor="ctr"/>
          <a:lstStyle/>
          <a:p>
            <a:pPr>
              <a:lnSpc>
                <a:spcPct val="100000"/>
              </a:lnSpc>
            </a:pPr>
            <a:r>
              <a:rPr lang="en-US" sz="3600" b="0" strike="noStrike" spc="-1">
                <a:solidFill>
                  <a:srgbClr val="21218A"/>
                </a:solidFill>
                <a:uFill>
                  <a:solidFill>
                    <a:srgbClr val="FFFFFF"/>
                  </a:solidFill>
                </a:uFill>
                <a:latin typeface="Museo 500"/>
                <a:ea typeface="Arial"/>
              </a:rPr>
              <a:t>LOINC – SNOMED CT Cooperation Project 
Issue Review
</a:t>
            </a:r>
            <a:endParaRPr lang="en-US" sz="1400" b="0" strike="noStrike" spc="-1">
              <a:solidFill>
                <a:srgbClr val="000000"/>
              </a:solidFill>
              <a:uFill>
                <a:solidFill>
                  <a:srgbClr val="FFFFFF"/>
                </a:solidFill>
              </a:uFill>
              <a:latin typeface="Arial"/>
            </a:endParaRPr>
          </a:p>
        </p:txBody>
      </p:sp>
      <p:sp>
        <p:nvSpPr>
          <p:cNvPr id="119" name="TextShape 2"/>
          <p:cNvSpPr txBox="1"/>
          <p:nvPr/>
        </p:nvSpPr>
        <p:spPr>
          <a:xfrm>
            <a:off x="685800" y="3895560"/>
            <a:ext cx="6400440" cy="1469160"/>
          </a:xfrm>
          <a:prstGeom prst="rect">
            <a:avLst/>
          </a:prstGeom>
          <a:noFill/>
          <a:ln>
            <a:noFill/>
          </a:ln>
        </p:spPr>
        <p:txBody>
          <a:bodyPr tIns="91440" bIns="91440"/>
          <a:lstStyle/>
          <a:p>
            <a:pPr>
              <a:lnSpc>
                <a:spcPct val="100000"/>
              </a:lnSpc>
            </a:pPr>
            <a:r>
              <a:rPr lang="en-US" sz="2400" b="0" strike="noStrike" spc="-1">
                <a:solidFill>
                  <a:srgbClr val="0070C0"/>
                </a:solidFill>
                <a:uFill>
                  <a:solidFill>
                    <a:srgbClr val="FFFFFF"/>
                  </a:solidFill>
                </a:uFill>
                <a:latin typeface="Museo 300"/>
                <a:ea typeface="Arial"/>
              </a:rPr>
              <a:t>Use of “+” in LOINC Components</a:t>
            </a:r>
            <a:endParaRPr lang="en-US" sz="3200" b="0" strike="noStrike" spc="-1">
              <a:solidFill>
                <a:srgbClr val="000000"/>
              </a:solidFill>
              <a:uFill>
                <a:solidFill>
                  <a:srgbClr val="FFFFFF"/>
                </a:solidFill>
              </a:uFill>
              <a:latin typeface="Arial"/>
            </a:endParaRPr>
          </a:p>
          <a:p>
            <a:pPr>
              <a:lnSpc>
                <a:spcPct val="100000"/>
              </a:lnSpc>
            </a:pPr>
            <a:endParaRPr lang="en-US"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a:solidFill>
                  <a:srgbClr val="0055B0"/>
                </a:solidFill>
                <a:uFill>
                  <a:solidFill>
                    <a:srgbClr val="FFFFFF"/>
                  </a:solidFill>
                </a:uFill>
                <a:latin typeface="Museo 300"/>
                <a:ea typeface="Arial"/>
              </a:rPr>
              <a:t> LOINC components may contain “+” sign</a:t>
            </a:r>
            <a:endParaRPr lang="en-US" sz="1400" b="1" i="1" strike="noStrike" spc="-1" dirty="0">
              <a:solidFill>
                <a:srgbClr val="000000"/>
              </a:solidFill>
              <a:uFill>
                <a:solidFill>
                  <a:srgbClr val="FFFFFF"/>
                </a:solidFill>
              </a:uFill>
              <a:latin typeface="Museo 300"/>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&gt;1000 “+”s in LOINC parts related to laboratory LOINC terms in scope of agreement containing Substances, Organism, Cells</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Confirmed with RII that “+” and means “inclusive or” i.e. disjunction </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From LOINC manual: </a:t>
            </a:r>
            <a:r>
              <a:rPr lang="en-US" sz="2000" b="0" i="1" strike="noStrike" spc="-1" dirty="0">
                <a:solidFill>
                  <a:srgbClr val="229BB8"/>
                </a:solidFill>
                <a:uFill>
                  <a:solidFill>
                    <a:srgbClr val="FFFFFF"/>
                  </a:solidFill>
                </a:uFill>
                <a:latin typeface="Arial"/>
                <a:ea typeface="Arial"/>
              </a:rPr>
              <a:t>“If two or more constituents are measured as one quantity, each constituent should be named and the component separated by a plus sign, e.g., </a:t>
            </a:r>
            <a:r>
              <a:rPr lang="en-US" sz="2000" b="0" i="1" strike="noStrike" spc="-1" dirty="0" err="1">
                <a:solidFill>
                  <a:srgbClr val="229BB8"/>
                </a:solidFill>
                <a:uFill>
                  <a:solidFill>
                    <a:srgbClr val="FFFFFF"/>
                  </a:solidFill>
                </a:uFill>
                <a:latin typeface="Arial"/>
                <a:ea typeface="Arial"/>
              </a:rPr>
              <a:t>Cyclosporine+metabolites</a:t>
            </a:r>
            <a:r>
              <a:rPr lang="en-US" sz="2000" b="0" i="1" strike="noStrike" spc="-1" dirty="0">
                <a:solidFill>
                  <a:srgbClr val="229BB8"/>
                </a:solidFill>
                <a:uFill>
                  <a:solidFill>
                    <a:srgbClr val="FFFFFF"/>
                  </a:solidFill>
                </a:uFill>
                <a:latin typeface="Arial"/>
                <a:ea typeface="Arial"/>
              </a:rPr>
              <a:t> or Human papilloma virus 16+18+31+33+35+45+51+52+56 DNA.”  </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QA with RII terminologist: </a:t>
            </a:r>
            <a:r>
              <a:rPr lang="en-US" sz="2000" b="0" i="1" strike="noStrike" spc="-1" dirty="0">
                <a:solidFill>
                  <a:srgbClr val="229BB8"/>
                </a:solidFill>
                <a:uFill>
                  <a:solidFill>
                    <a:srgbClr val="FFFFFF"/>
                  </a:solidFill>
                </a:uFill>
                <a:latin typeface="Arial"/>
                <a:ea typeface="Arial"/>
              </a:rPr>
              <a:t>“The meaning of + is the same across all component and divisor types, and means that all of the constituents are being measured but cannot be differentiated from one another, so they are essentially measured as one quantity.” </a:t>
            </a:r>
            <a:endParaRPr lang="en-US" sz="1400" b="1" i="1" strike="noStrike" spc="-1" dirty="0">
              <a:solidFill>
                <a:srgbClr val="000000"/>
              </a:solidFill>
              <a:uFill>
                <a:solidFill>
                  <a:srgbClr val="FFFFFF"/>
                </a:solidFill>
              </a:uFill>
              <a:latin typeface="Arial"/>
            </a:endParaRPr>
          </a:p>
          <a:p>
            <a:endParaRPr lang="en-US" sz="1400" b="1" i="1"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1"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a:solidFill>
                  <a:srgbClr val="21218A"/>
                </a:solidFill>
                <a:uFill>
                  <a:solidFill>
                    <a:srgbClr val="FFFFFF"/>
                  </a:solidFill>
                </a:uFill>
                <a:latin typeface="Museo 500"/>
                <a:ea typeface="Arial"/>
              </a:rPr>
              <a:t>Issue description</a:t>
            </a:r>
            <a:endParaRPr lang="en-US"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a:solidFill>
                  <a:srgbClr val="0055B0"/>
                </a:solidFill>
                <a:uFill>
                  <a:solidFill>
                    <a:srgbClr val="FFFFFF"/>
                  </a:solidFill>
                </a:uFill>
                <a:latin typeface="Museo 300"/>
                <a:ea typeface="Arial"/>
              </a:rPr>
              <a:t>"Examples “+”: </a:t>
            </a:r>
            <a:endParaRPr lang="en-US" sz="1400" b="1" i="1" strike="noStrike" spc="-1" dirty="0">
              <a:solidFill>
                <a:srgbClr val="000000"/>
              </a:solidFill>
              <a:uFill>
                <a:solidFill>
                  <a:srgbClr val="FFFFFF"/>
                </a:solidFill>
              </a:uFill>
              <a:latin typeface="Museo 300"/>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LP38309-8 </a:t>
            </a:r>
            <a:r>
              <a:rPr lang="en-US" sz="2000" b="0" strike="noStrike" spc="-1" dirty="0" err="1">
                <a:solidFill>
                  <a:srgbClr val="0070C0"/>
                </a:solidFill>
                <a:uFill>
                  <a:solidFill>
                    <a:srgbClr val="FFFFFF"/>
                  </a:solidFill>
                </a:uFill>
                <a:latin typeface="Arial"/>
                <a:ea typeface="Arial"/>
              </a:rPr>
              <a:t>Helminth+Arthropod</a:t>
            </a:r>
            <a:r>
              <a:rPr lang="en-US" sz="2000" b="0" strike="noStrike" spc="-1" dirty="0">
                <a:solidFill>
                  <a:srgbClr val="0070C0"/>
                </a:solidFill>
                <a:uFill>
                  <a:solidFill>
                    <a:srgbClr val="FFFFFF"/>
                  </a:solidFill>
                </a:uFill>
                <a:latin typeface="Arial"/>
                <a:ea typeface="Arial"/>
              </a:rPr>
              <a:t> identified</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LP14312-0 </a:t>
            </a:r>
            <a:r>
              <a:rPr lang="en-US" sz="2000" b="0" strike="noStrike" spc="-1" dirty="0" err="1">
                <a:solidFill>
                  <a:srgbClr val="0070C0"/>
                </a:solidFill>
                <a:uFill>
                  <a:solidFill>
                    <a:srgbClr val="FFFFFF"/>
                  </a:solidFill>
                </a:uFill>
                <a:latin typeface="Arial"/>
                <a:ea typeface="Arial"/>
              </a:rPr>
              <a:t>Monocytes+Macrophages</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LP70080-4 </a:t>
            </a:r>
            <a:r>
              <a:rPr lang="en-US" sz="2000" b="0" strike="noStrike" spc="-1" dirty="0" err="1">
                <a:solidFill>
                  <a:srgbClr val="0070C0"/>
                </a:solidFill>
                <a:uFill>
                  <a:solidFill>
                    <a:srgbClr val="FFFFFF"/>
                  </a:solidFill>
                </a:uFill>
                <a:latin typeface="Arial"/>
                <a:ea typeface="Arial"/>
              </a:rPr>
              <a:t>Alanine+Beta</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Alanine+Sarcosine</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LP40440-7 West Nile virus </a:t>
            </a:r>
            <a:r>
              <a:rPr lang="en-US" sz="2000" b="0" strike="noStrike" spc="-1" dirty="0" err="1">
                <a:solidFill>
                  <a:srgbClr val="0070C0"/>
                </a:solidFill>
                <a:uFill>
                  <a:solidFill>
                    <a:srgbClr val="FFFFFF"/>
                  </a:solidFill>
                </a:uFill>
                <a:latin typeface="Arial"/>
                <a:ea typeface="Arial"/>
              </a:rPr>
              <a:t>Ab.IgG+IgM</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LP57131-2 Streptococcus pneumoniae 6+26 Ab</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LP147478-4 (</a:t>
            </a:r>
            <a:r>
              <a:rPr lang="en-US" sz="2000" b="0" strike="noStrike" spc="-1" dirty="0" err="1">
                <a:solidFill>
                  <a:srgbClr val="0070C0"/>
                </a:solidFill>
                <a:uFill>
                  <a:solidFill>
                    <a:srgbClr val="FFFFFF"/>
                  </a:solidFill>
                </a:uFill>
                <a:latin typeface="Arial"/>
                <a:ea typeface="Arial"/>
              </a:rPr>
              <a:t>Gadus</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morhua+Mytilus</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edulis+Pandalus</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borealis+Salmo</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salar+Thunnus</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albacares</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Ab.IgE</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LP97602-4 Campylobacter </a:t>
            </a:r>
            <a:r>
              <a:rPr lang="en-US" sz="2000" b="0" strike="noStrike" spc="-1" dirty="0" err="1">
                <a:solidFill>
                  <a:srgbClr val="0070C0"/>
                </a:solidFill>
                <a:uFill>
                  <a:solidFill>
                    <a:srgbClr val="FFFFFF"/>
                  </a:solidFill>
                </a:uFill>
                <a:latin typeface="Arial"/>
                <a:ea typeface="Arial"/>
              </a:rPr>
              <a:t>jejuni+Campylobacter</a:t>
            </a:r>
            <a:r>
              <a:rPr lang="en-US" sz="2000" b="0" strike="noStrike" spc="-1" dirty="0">
                <a:solidFill>
                  <a:srgbClr val="0070C0"/>
                </a:solidFill>
                <a:uFill>
                  <a:solidFill>
                    <a:srgbClr val="FFFFFF"/>
                  </a:solidFill>
                </a:uFill>
                <a:latin typeface="Arial"/>
                <a:ea typeface="Arial"/>
              </a:rPr>
              <a:t> coli Ag</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LP100196-7 Neisseria </a:t>
            </a:r>
            <a:r>
              <a:rPr lang="en-US" sz="2000" b="0" strike="noStrike" spc="-1" dirty="0" err="1">
                <a:solidFill>
                  <a:srgbClr val="0070C0"/>
                </a:solidFill>
                <a:uFill>
                  <a:solidFill>
                    <a:srgbClr val="FFFFFF"/>
                  </a:solidFill>
                </a:uFill>
                <a:latin typeface="Arial"/>
                <a:ea typeface="Arial"/>
              </a:rPr>
              <a:t>meningitidis</a:t>
            </a:r>
            <a:r>
              <a:rPr lang="en-US" sz="2000" b="0" strike="noStrike" spc="-1" dirty="0">
                <a:solidFill>
                  <a:srgbClr val="0070C0"/>
                </a:solidFill>
                <a:uFill>
                  <a:solidFill>
                    <a:srgbClr val="FFFFFF"/>
                  </a:solidFill>
                </a:uFill>
                <a:latin typeface="Arial"/>
                <a:ea typeface="Arial"/>
              </a:rPr>
              <a:t> A+B+C+w135+Y Ag</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LP39164-6 Neisseria </a:t>
            </a:r>
            <a:r>
              <a:rPr lang="en-US" sz="2000" b="0" strike="noStrike" spc="-1" dirty="0" err="1">
                <a:solidFill>
                  <a:srgbClr val="0070C0"/>
                </a:solidFill>
                <a:uFill>
                  <a:solidFill>
                    <a:srgbClr val="FFFFFF"/>
                  </a:solidFill>
                </a:uFill>
                <a:latin typeface="Arial"/>
                <a:ea typeface="Arial"/>
              </a:rPr>
              <a:t>meningitidis</a:t>
            </a:r>
            <a:r>
              <a:rPr lang="en-US" sz="2000" b="0" strike="noStrike" spc="-1" dirty="0">
                <a:solidFill>
                  <a:srgbClr val="0070C0"/>
                </a:solidFill>
                <a:uFill>
                  <a:solidFill>
                    <a:srgbClr val="FFFFFF"/>
                  </a:solidFill>
                </a:uFill>
                <a:latin typeface="Arial"/>
                <a:ea typeface="Arial"/>
              </a:rPr>
              <a:t> A+B+C+w135+Y+Escherichia coli K1 Ag</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LP145539-5 </a:t>
            </a:r>
            <a:r>
              <a:rPr lang="en-US" sz="2000" b="0" strike="noStrike" spc="-1" dirty="0" err="1">
                <a:solidFill>
                  <a:srgbClr val="0070C0"/>
                </a:solidFill>
                <a:uFill>
                  <a:solidFill>
                    <a:srgbClr val="FFFFFF"/>
                  </a:solidFill>
                </a:uFill>
                <a:latin typeface="Arial"/>
                <a:ea typeface="Arial"/>
              </a:rPr>
              <a:t>Ureaplasma</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urealyticum+Ureaplasma</a:t>
            </a:r>
            <a:r>
              <a:rPr lang="en-US" sz="2000" b="0" strike="noStrike" spc="-1" dirty="0">
                <a:solidFill>
                  <a:srgbClr val="0070C0"/>
                </a:solidFill>
                <a:uFill>
                  <a:solidFill>
                    <a:srgbClr val="FFFFFF"/>
                  </a:solidFill>
                </a:uFill>
                <a:latin typeface="Arial"/>
                <a:ea typeface="Arial"/>
              </a:rPr>
              <a:t> </a:t>
            </a:r>
            <a:r>
              <a:rPr lang="en-US" sz="2000" b="0" strike="noStrike" spc="-1" dirty="0" err="1">
                <a:solidFill>
                  <a:srgbClr val="0070C0"/>
                </a:solidFill>
                <a:uFill>
                  <a:solidFill>
                    <a:srgbClr val="FFFFFF"/>
                  </a:solidFill>
                </a:uFill>
                <a:latin typeface="Arial"/>
                <a:ea typeface="Arial"/>
              </a:rPr>
              <a:t>parvum</a:t>
            </a:r>
            <a:r>
              <a:rPr lang="en-US" sz="2000" b="0" strike="noStrike" spc="-1" dirty="0">
                <a:solidFill>
                  <a:srgbClr val="0070C0"/>
                </a:solidFill>
                <a:uFill>
                  <a:solidFill>
                    <a:srgbClr val="FFFFFF"/>
                  </a:solidFill>
                </a:uFill>
                <a:latin typeface="Arial"/>
                <a:ea typeface="Arial"/>
              </a:rPr>
              <a:t> DNA</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LP38526-7 HTLV 1+2 DNA</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LP65524-8 Respiratory virus DNA+RNA</a:t>
            </a:r>
            <a:endParaRPr lang="en-US" sz="1400" b="1" i="1" strike="noStrike" spc="-1" dirty="0">
              <a:solidFill>
                <a:srgbClr val="000000"/>
              </a:solidFill>
              <a:uFill>
                <a:solidFill>
                  <a:srgbClr val="FFFFFF"/>
                </a:solidFill>
              </a:uFill>
              <a:latin typeface="Arial"/>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marL="129600">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3"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a:solidFill>
                  <a:srgbClr val="21218A"/>
                </a:solidFill>
                <a:uFill>
                  <a:solidFill>
                    <a:srgbClr val="FFFFFF"/>
                  </a:solidFill>
                </a:uFill>
                <a:latin typeface="Museo 500"/>
                <a:ea typeface="Arial"/>
              </a:rPr>
              <a:t>LOINC parts containing X + Y</a:t>
            </a:r>
            <a:endParaRPr lang="en-US"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a:solidFill>
                  <a:srgbClr val="0055B0"/>
                </a:solidFill>
                <a:uFill>
                  <a:solidFill>
                    <a:srgbClr val="FFFFFF"/>
                  </a:solidFill>
                </a:uFill>
                <a:latin typeface="Museo 300"/>
                <a:ea typeface="Arial"/>
              </a:rPr>
              <a:t>How do we represent LOINC components containing “+”?</a:t>
            </a:r>
            <a:endParaRPr lang="en-US" sz="1400" b="1" i="1" strike="noStrike" spc="-1" dirty="0">
              <a:solidFill>
                <a:srgbClr val="000000"/>
              </a:solidFill>
              <a:uFill>
                <a:solidFill>
                  <a:srgbClr val="FFFFFF"/>
                </a:solidFill>
              </a:uFill>
              <a:latin typeface="Museo 300"/>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Disjunction (“or”) is not within the SNOMED CT DL profile (EL+)</a:t>
            </a:r>
            <a:endParaRPr lang="en-US" sz="1400" b="1" i="1" strike="noStrike" spc="-1" dirty="0">
              <a:solidFill>
                <a:srgbClr val="000000"/>
              </a:solidFill>
              <a:uFill>
                <a:solidFill>
                  <a:srgbClr val="FFFFFF"/>
                </a:solidFill>
              </a:uFill>
              <a:latin typeface="Arial"/>
            </a:endParaRPr>
          </a:p>
          <a:p>
            <a:pPr marL="743040" lvl="1" indent="-177480">
              <a:lnSpc>
                <a:spcPct val="100000"/>
              </a:lnSpc>
              <a:buClr>
                <a:srgbClr val="0070C0"/>
              </a:buClr>
              <a:buFont typeface="Arial"/>
              <a:buChar char="▪"/>
            </a:pPr>
            <a:r>
              <a:rPr lang="en-US" sz="2000" b="0" strike="noStrike" spc="-1" dirty="0">
                <a:solidFill>
                  <a:srgbClr val="0070C0"/>
                </a:solidFill>
                <a:uFill>
                  <a:solidFill>
                    <a:srgbClr val="FFFFFF"/>
                  </a:solidFill>
                </a:uFill>
                <a:latin typeface="Arial"/>
                <a:ea typeface="Arial"/>
              </a:rPr>
              <a:t>EAG has reviewed this topic in a couple of meetings (See </a:t>
            </a:r>
            <a:r>
              <a:rPr lang="en-US" sz="2000" b="0" u="sng" strike="noStrike" spc="-1" dirty="0">
                <a:solidFill>
                  <a:srgbClr val="0000E5"/>
                </a:solidFill>
                <a:uFill>
                  <a:solidFill>
                    <a:srgbClr val="FFFFFF"/>
                  </a:solidFill>
                </a:uFill>
                <a:latin typeface="Arial"/>
                <a:ea typeface="Arial"/>
                <a:hlinkClick r:id="rId2"/>
              </a:rPr>
              <a:t>EAG Discussion forum </a:t>
            </a:r>
            <a:r>
              <a:rPr lang="en-US" sz="2000" b="0" strike="noStrike" spc="-1" dirty="0">
                <a:solidFill>
                  <a:srgbClr val="0070C0"/>
                </a:solidFill>
                <a:uFill>
                  <a:solidFill>
                    <a:srgbClr val="FFFFFF"/>
                  </a:solidFill>
                </a:uFill>
                <a:latin typeface="Arial"/>
                <a:ea typeface="Arial"/>
              </a:rPr>
              <a:t> for details) including face-to-face meeting in Wellington with the following recommendation:</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Concepts containing “+” sign (i.e. disjunctive components) will not be added to the core</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Existing substance concepts containing “+” (&gt; 100) should be retired</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For now, make the observables post coordinated expressions primitive, no component is mapped</a:t>
            </a:r>
            <a:endParaRPr lang="en-US" sz="1400" b="1" i="1" strike="noStrike" spc="-1" dirty="0">
              <a:solidFill>
                <a:srgbClr val="000000"/>
              </a:solidFill>
              <a:uFill>
                <a:solidFill>
                  <a:srgbClr val="FFFFFF"/>
                </a:solidFill>
              </a:uFill>
              <a:latin typeface="Arial"/>
            </a:endParaRPr>
          </a:p>
          <a:p>
            <a:pPr marL="1143000" lvl="2" indent="-164880">
              <a:lnSpc>
                <a:spcPct val="100000"/>
              </a:lnSpc>
              <a:buClr>
                <a:srgbClr val="229BB8"/>
              </a:buClr>
              <a:buFont typeface="Arial"/>
              <a:buChar char="▪"/>
            </a:pPr>
            <a:r>
              <a:rPr lang="en-US" sz="2000" b="0" strike="noStrike" spc="-1" dirty="0">
                <a:solidFill>
                  <a:srgbClr val="229BB8"/>
                </a:solidFill>
                <a:uFill>
                  <a:solidFill>
                    <a:srgbClr val="FFFFFF"/>
                  </a:solidFill>
                </a:uFill>
                <a:latin typeface="Arial"/>
                <a:ea typeface="Arial"/>
              </a:rPr>
              <a:t>Forward the issue to Modelling advisory group for resolution (possible solution: GCI, </a:t>
            </a:r>
            <a:r>
              <a:rPr lang="en-US" sz="2000" b="0" strike="noStrike" spc="-1" dirty="0" err="1">
                <a:solidFill>
                  <a:srgbClr val="229BB8"/>
                </a:solidFill>
                <a:uFill>
                  <a:solidFill>
                    <a:srgbClr val="FFFFFF"/>
                  </a:solidFill>
                </a:uFill>
                <a:latin typeface="Arial"/>
                <a:ea typeface="Arial"/>
              </a:rPr>
              <a:t>RefSet</a:t>
            </a:r>
            <a:r>
              <a:rPr lang="en-US" sz="2000" b="0" strike="noStrike" spc="-1" dirty="0">
                <a:solidFill>
                  <a:srgbClr val="229BB8"/>
                </a:solidFill>
                <a:uFill>
                  <a:solidFill>
                    <a:srgbClr val="FFFFFF"/>
                  </a:solidFill>
                </a:uFill>
                <a:latin typeface="Arial"/>
                <a:ea typeface="Arial"/>
              </a:rPr>
              <a:t>, ..)</a:t>
            </a:r>
            <a:endParaRPr lang="en-US" sz="1400" b="1" i="1" strike="noStrike" spc="-1" dirty="0">
              <a:solidFill>
                <a:srgbClr val="000000"/>
              </a:solidFill>
              <a:uFill>
                <a:solidFill>
                  <a:srgbClr val="FFFFFF"/>
                </a:solidFill>
              </a:uFill>
              <a:latin typeface="Arial"/>
            </a:endParaRPr>
          </a:p>
          <a:p>
            <a:endParaRPr lang="en-US" sz="1400" b="1" i="1"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marL="129600">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5"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a:solidFill>
                  <a:srgbClr val="21218A"/>
                </a:solidFill>
                <a:uFill>
                  <a:solidFill>
                    <a:srgbClr val="FFFFFF"/>
                  </a:solidFill>
                </a:uFill>
                <a:latin typeface="Museo 500"/>
                <a:ea typeface="Arial"/>
              </a:rPr>
              <a:t>Problem Summary</a:t>
            </a:r>
            <a:endParaRPr lang="en-US"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smtClean="0">
                <a:solidFill>
                  <a:srgbClr val="0055B0"/>
                </a:solidFill>
                <a:uFill>
                  <a:solidFill>
                    <a:srgbClr val="FFFFFF"/>
                  </a:solidFill>
                </a:uFill>
                <a:latin typeface="Museo 300"/>
                <a:ea typeface="Arial"/>
              </a:rPr>
              <a:t>Assign GCI axioms to each “single” components</a:t>
            </a:r>
          </a:p>
          <a:p>
            <a:pPr marL="800280" lvl="1" indent="-213120">
              <a:buClr>
                <a:srgbClr val="0055B0"/>
              </a:buClr>
              <a:buFont typeface="Arial"/>
              <a:buChar char="▪"/>
            </a:pPr>
            <a:r>
              <a:rPr lang="en-US" sz="2400" spc="-1" dirty="0" smtClean="0">
                <a:solidFill>
                  <a:srgbClr val="0055B0"/>
                </a:solidFill>
                <a:uFill>
                  <a:solidFill>
                    <a:srgbClr val="FFFFFF"/>
                  </a:solidFill>
                </a:uFill>
                <a:latin typeface="Museo 300"/>
                <a:ea typeface="Arial"/>
              </a:rPr>
              <a:t>E.g. ‘Adenovirus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SubClassOf</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Adenovirus+Rotavirus</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a:t>
            </a:r>
            <a:endParaRPr lang="en-US" sz="2400" b="0" strike="noStrike" spc="-1" dirty="0" smtClean="0">
              <a:solidFill>
                <a:srgbClr val="0055B0"/>
              </a:solidFill>
              <a:uFill>
                <a:solidFill>
                  <a:srgbClr val="FFFFFF"/>
                </a:solidFill>
              </a:uFill>
              <a:latin typeface="Museo 300"/>
              <a:ea typeface="Arial"/>
            </a:endParaRP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Assign GCI axioms to “multi” components which have subset of components, if there are any</a:t>
            </a: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Multi-component observables cannot have components specified </a:t>
            </a:r>
            <a:r>
              <a:rPr lang="en-US" sz="2400" spc="-1" dirty="0" smtClean="0">
                <a:solidFill>
                  <a:srgbClr val="0055B0"/>
                </a:solidFill>
                <a:uFill>
                  <a:solidFill>
                    <a:srgbClr val="FFFFFF"/>
                  </a:solidFill>
                </a:uFill>
                <a:latin typeface="Museo 300"/>
                <a:sym typeface="Wingdings" panose="05000000000000000000" pitchFamily="2" charset="2"/>
              </a:rPr>
              <a:t> false equivalences</a:t>
            </a:r>
            <a:endParaRPr lang="en-US" sz="1400"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marL="129600">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5"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dirty="0" smtClean="0">
                <a:solidFill>
                  <a:srgbClr val="21218A"/>
                </a:solidFill>
                <a:uFill>
                  <a:solidFill>
                    <a:srgbClr val="FFFFFF"/>
                  </a:solidFill>
                </a:uFill>
                <a:latin typeface="Museo 500"/>
                <a:ea typeface="Arial"/>
              </a:rPr>
              <a:t>Solution 1: GCIs</a:t>
            </a:r>
            <a:endParaRPr lang="en-US" sz="1400" b="0" strike="noStrike" spc="-1" dirty="0">
              <a:solidFill>
                <a:srgbClr val="000000"/>
              </a:solidFill>
              <a:uFill>
                <a:solidFill>
                  <a:srgbClr val="FFFFFF"/>
                </a:solidFill>
              </a:uFill>
              <a:latin typeface="Arial"/>
            </a:endParaRPr>
          </a:p>
        </p:txBody>
      </p:sp>
      <p:pic>
        <p:nvPicPr>
          <p:cNvPr id="4" name="Picture 3"/>
          <p:cNvPicPr>
            <a:picLocks noChangeAspect="1"/>
          </p:cNvPicPr>
          <p:nvPr/>
        </p:nvPicPr>
        <p:blipFill>
          <a:blip r:embed="rId2"/>
          <a:stretch>
            <a:fillRect/>
          </a:stretch>
        </p:blipFill>
        <p:spPr>
          <a:xfrm>
            <a:off x="2855813" y="4761820"/>
            <a:ext cx="5676900" cy="1971675"/>
          </a:xfrm>
          <a:prstGeom prst="rect">
            <a:avLst/>
          </a:prstGeom>
        </p:spPr>
      </p:pic>
      <p:sp>
        <p:nvSpPr>
          <p:cNvPr id="5" name="TextBox 4"/>
          <p:cNvSpPr txBox="1"/>
          <p:nvPr/>
        </p:nvSpPr>
        <p:spPr>
          <a:xfrm>
            <a:off x="2072694" y="4392488"/>
            <a:ext cx="3621569" cy="369332"/>
          </a:xfrm>
          <a:prstGeom prst="rect">
            <a:avLst/>
          </a:prstGeom>
          <a:noFill/>
        </p:spPr>
        <p:txBody>
          <a:bodyPr wrap="none" rtlCol="0">
            <a:spAutoFit/>
          </a:bodyPr>
          <a:lstStyle/>
          <a:p>
            <a:r>
              <a:rPr lang="en-US" dirty="0" smtClean="0"/>
              <a:t>Adenovirus </a:t>
            </a:r>
            <a:r>
              <a:rPr lang="en-US" dirty="0" err="1" smtClean="0"/>
              <a:t>Ag:ACnc:Pt:Stool:Ord</a:t>
            </a:r>
            <a:endParaRPr lang="en-US" dirty="0"/>
          </a:p>
        </p:txBody>
      </p:sp>
      <p:sp>
        <p:nvSpPr>
          <p:cNvPr id="2" name="TextBox 1"/>
          <p:cNvSpPr txBox="1"/>
          <p:nvPr/>
        </p:nvSpPr>
        <p:spPr>
          <a:xfrm>
            <a:off x="979714" y="6319157"/>
            <a:ext cx="595035" cy="369332"/>
          </a:xfrm>
          <a:prstGeom prst="rect">
            <a:avLst/>
          </a:prstGeom>
          <a:noFill/>
        </p:spPr>
        <p:txBody>
          <a:bodyPr wrap="none" rtlCol="0">
            <a:spAutoFit/>
          </a:bodyPr>
          <a:lstStyle/>
          <a:p>
            <a:r>
              <a:rPr lang="en-US" dirty="0" smtClean="0"/>
              <a:t>GCI</a:t>
            </a:r>
            <a:endParaRPr lang="en-US" dirty="0"/>
          </a:p>
        </p:txBody>
      </p:sp>
      <p:cxnSp>
        <p:nvCxnSpPr>
          <p:cNvPr id="6" name="Straight Arrow Connector 5"/>
          <p:cNvCxnSpPr>
            <a:stCxn id="2" idx="3"/>
          </p:cNvCxnSpPr>
          <p:nvPr/>
        </p:nvCxnSpPr>
        <p:spPr>
          <a:xfrm>
            <a:off x="1574749" y="6503823"/>
            <a:ext cx="1478694" cy="439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760838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smtClean="0">
                <a:solidFill>
                  <a:srgbClr val="0055B0"/>
                </a:solidFill>
                <a:uFill>
                  <a:solidFill>
                    <a:srgbClr val="FFFFFF"/>
                  </a:solidFill>
                </a:uFill>
                <a:latin typeface="Museo 300"/>
                <a:ea typeface="Arial"/>
              </a:rPr>
              <a:t>Assign GCI axioms to each “single” components</a:t>
            </a:r>
          </a:p>
          <a:p>
            <a:pPr marL="800280" lvl="1" indent="-213120">
              <a:buClr>
                <a:srgbClr val="0055B0"/>
              </a:buClr>
              <a:buFont typeface="Arial"/>
              <a:buChar char="▪"/>
            </a:pPr>
            <a:r>
              <a:rPr lang="en-US" sz="2400" spc="-1" dirty="0" smtClean="0">
                <a:solidFill>
                  <a:srgbClr val="0055B0"/>
                </a:solidFill>
                <a:uFill>
                  <a:solidFill>
                    <a:srgbClr val="FFFFFF"/>
                  </a:solidFill>
                </a:uFill>
                <a:latin typeface="Museo 300"/>
                <a:ea typeface="Arial"/>
              </a:rPr>
              <a:t>E.g. ‘Adenovirus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SubClassOf</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Adenovirus+Rotavirus</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a:t>
            </a:r>
            <a:endParaRPr lang="en-US" sz="2400" b="0" strike="noStrike" spc="-1" dirty="0" smtClean="0">
              <a:solidFill>
                <a:srgbClr val="0055B0"/>
              </a:solidFill>
              <a:uFill>
                <a:solidFill>
                  <a:srgbClr val="FFFFFF"/>
                </a:solidFill>
              </a:uFill>
              <a:latin typeface="Museo 300"/>
              <a:ea typeface="Arial"/>
            </a:endParaRP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Assign GCI axioms to “multi” components which have subset of components, if there are any</a:t>
            </a: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Multi-component observables cannot have components specified </a:t>
            </a:r>
            <a:r>
              <a:rPr lang="en-US" sz="2400" spc="-1" dirty="0" smtClean="0">
                <a:solidFill>
                  <a:srgbClr val="0055B0"/>
                </a:solidFill>
                <a:uFill>
                  <a:solidFill>
                    <a:srgbClr val="FFFFFF"/>
                  </a:solidFill>
                </a:uFill>
                <a:latin typeface="Museo 300"/>
                <a:sym typeface="Wingdings" panose="05000000000000000000" pitchFamily="2" charset="2"/>
              </a:rPr>
              <a:t> false equivalences</a:t>
            </a: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sym typeface="Wingdings" panose="05000000000000000000" pitchFamily="2" charset="2"/>
              </a:rPr>
              <a:t>Assigning GCIs manually a potential quality issue</a:t>
            </a:r>
            <a:endParaRPr lang="en-US" sz="1400"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marL="129600">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5"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dirty="0" smtClean="0">
                <a:solidFill>
                  <a:srgbClr val="21218A"/>
                </a:solidFill>
                <a:uFill>
                  <a:solidFill>
                    <a:srgbClr val="FFFFFF"/>
                  </a:solidFill>
                </a:uFill>
                <a:latin typeface="Museo 500"/>
                <a:ea typeface="Arial"/>
              </a:rPr>
              <a:t>Solution 1: GCIs</a:t>
            </a:r>
            <a:endParaRPr lang="en-US" sz="1400" b="0" strike="noStrike" spc="-1" dirty="0">
              <a:solidFill>
                <a:srgbClr val="000000"/>
              </a:solidFill>
              <a:uFill>
                <a:solidFill>
                  <a:srgbClr val="FFFFFF"/>
                </a:solidFill>
              </a:uFill>
              <a:latin typeface="Arial"/>
            </a:endParaRPr>
          </a:p>
        </p:txBody>
      </p:sp>
      <p:pic>
        <p:nvPicPr>
          <p:cNvPr id="4" name="Picture 3"/>
          <p:cNvPicPr>
            <a:picLocks noChangeAspect="1"/>
          </p:cNvPicPr>
          <p:nvPr/>
        </p:nvPicPr>
        <p:blipFill>
          <a:blip r:embed="rId2"/>
          <a:stretch>
            <a:fillRect/>
          </a:stretch>
        </p:blipFill>
        <p:spPr>
          <a:xfrm>
            <a:off x="3467100" y="4886325"/>
            <a:ext cx="5676900" cy="1971675"/>
          </a:xfrm>
          <a:prstGeom prst="rect">
            <a:avLst/>
          </a:prstGeom>
        </p:spPr>
      </p:pic>
      <p:sp>
        <p:nvSpPr>
          <p:cNvPr id="5" name="TextBox 4"/>
          <p:cNvSpPr txBox="1"/>
          <p:nvPr/>
        </p:nvSpPr>
        <p:spPr>
          <a:xfrm>
            <a:off x="2683981" y="4516993"/>
            <a:ext cx="3621569" cy="369332"/>
          </a:xfrm>
          <a:prstGeom prst="rect">
            <a:avLst/>
          </a:prstGeom>
          <a:noFill/>
        </p:spPr>
        <p:txBody>
          <a:bodyPr wrap="none" rtlCol="0">
            <a:spAutoFit/>
          </a:bodyPr>
          <a:lstStyle/>
          <a:p>
            <a:r>
              <a:rPr lang="en-US" dirty="0" smtClean="0"/>
              <a:t>Adenovirus </a:t>
            </a:r>
            <a:r>
              <a:rPr lang="en-US" dirty="0" err="1" smtClean="0"/>
              <a:t>Ag:ACnc:Pt:Stool:Ord</a:t>
            </a:r>
            <a:endParaRPr lang="en-US" dirty="0"/>
          </a:p>
        </p:txBody>
      </p:sp>
      <p:sp>
        <p:nvSpPr>
          <p:cNvPr id="2" name="TextBox 1"/>
          <p:cNvSpPr txBox="1"/>
          <p:nvPr/>
        </p:nvSpPr>
        <p:spPr>
          <a:xfrm>
            <a:off x="1591001" y="6443662"/>
            <a:ext cx="595035" cy="369332"/>
          </a:xfrm>
          <a:prstGeom prst="rect">
            <a:avLst/>
          </a:prstGeom>
          <a:noFill/>
        </p:spPr>
        <p:txBody>
          <a:bodyPr wrap="none" rtlCol="0">
            <a:spAutoFit/>
          </a:bodyPr>
          <a:lstStyle/>
          <a:p>
            <a:r>
              <a:rPr lang="en-US" dirty="0" smtClean="0"/>
              <a:t>GCI</a:t>
            </a:r>
            <a:endParaRPr lang="en-US" dirty="0"/>
          </a:p>
        </p:txBody>
      </p:sp>
      <p:cxnSp>
        <p:nvCxnSpPr>
          <p:cNvPr id="6" name="Straight Arrow Connector 5"/>
          <p:cNvCxnSpPr>
            <a:stCxn id="2" idx="3"/>
          </p:cNvCxnSpPr>
          <p:nvPr/>
        </p:nvCxnSpPr>
        <p:spPr>
          <a:xfrm>
            <a:off x="2186036" y="6628328"/>
            <a:ext cx="1478694" cy="439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07974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457200" y="1452240"/>
            <a:ext cx="8229240" cy="4657680"/>
          </a:xfrm>
          <a:prstGeom prst="rect">
            <a:avLst/>
          </a:prstGeom>
          <a:noFill/>
          <a:ln>
            <a:noFill/>
          </a:ln>
        </p:spPr>
        <p:txBody>
          <a:bodyPr tIns="91440" bIns="91440"/>
          <a:lstStyle/>
          <a:p>
            <a:pPr marL="343080" indent="-213120">
              <a:lnSpc>
                <a:spcPct val="100000"/>
              </a:lnSpc>
              <a:buClr>
                <a:srgbClr val="0055B0"/>
              </a:buClr>
              <a:buFont typeface="Arial"/>
              <a:buChar char="▪"/>
            </a:pPr>
            <a:r>
              <a:rPr lang="en-US" sz="2400" b="0" strike="noStrike" spc="-1" dirty="0" smtClean="0">
                <a:solidFill>
                  <a:srgbClr val="0055B0"/>
                </a:solidFill>
                <a:uFill>
                  <a:solidFill>
                    <a:srgbClr val="FFFFFF"/>
                  </a:solidFill>
                </a:uFill>
                <a:latin typeface="Museo 300"/>
                <a:ea typeface="Arial"/>
              </a:rPr>
              <a:t>Assign GCI axioms to each “single” components</a:t>
            </a:r>
          </a:p>
          <a:p>
            <a:pPr marL="800280" lvl="1" indent="-213120">
              <a:buClr>
                <a:srgbClr val="0055B0"/>
              </a:buClr>
              <a:buFont typeface="Arial"/>
              <a:buChar char="▪"/>
            </a:pPr>
            <a:r>
              <a:rPr lang="en-US" sz="2400" spc="-1" dirty="0" smtClean="0">
                <a:solidFill>
                  <a:srgbClr val="0055B0"/>
                </a:solidFill>
                <a:uFill>
                  <a:solidFill>
                    <a:srgbClr val="FFFFFF"/>
                  </a:solidFill>
                </a:uFill>
                <a:latin typeface="Museo 300"/>
                <a:ea typeface="Arial"/>
              </a:rPr>
              <a:t>E.g. ‘Adenovirus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SubClassOf</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Adenovirus+Rotavirus</a:t>
            </a:r>
            <a:r>
              <a:rPr lang="en-US" sz="2400" spc="-1" dirty="0" smtClean="0">
                <a:solidFill>
                  <a:srgbClr val="0055B0"/>
                </a:solidFill>
                <a:uFill>
                  <a:solidFill>
                    <a:srgbClr val="FFFFFF"/>
                  </a:solidFill>
                </a:uFill>
                <a:latin typeface="Museo 300"/>
                <a:ea typeface="Arial"/>
              </a:rPr>
              <a:t> </a:t>
            </a:r>
            <a:r>
              <a:rPr lang="en-US" sz="2400" spc="-1" dirty="0" err="1" smtClean="0">
                <a:solidFill>
                  <a:srgbClr val="0055B0"/>
                </a:solidFill>
                <a:uFill>
                  <a:solidFill>
                    <a:srgbClr val="FFFFFF"/>
                  </a:solidFill>
                </a:uFill>
                <a:latin typeface="Museo 300"/>
                <a:ea typeface="Arial"/>
              </a:rPr>
              <a:t>Ag:ACnc:Pt:Stool:Ord</a:t>
            </a:r>
            <a:r>
              <a:rPr lang="en-US" sz="2400" spc="-1" dirty="0" smtClean="0">
                <a:solidFill>
                  <a:srgbClr val="0055B0"/>
                </a:solidFill>
                <a:uFill>
                  <a:solidFill>
                    <a:srgbClr val="FFFFFF"/>
                  </a:solidFill>
                </a:uFill>
                <a:latin typeface="Museo 300"/>
                <a:ea typeface="Arial"/>
              </a:rPr>
              <a:t>’</a:t>
            </a:r>
            <a:endParaRPr lang="en-US" sz="2400" b="0" strike="noStrike" spc="-1" dirty="0" smtClean="0">
              <a:solidFill>
                <a:srgbClr val="0055B0"/>
              </a:solidFill>
              <a:uFill>
                <a:solidFill>
                  <a:srgbClr val="FFFFFF"/>
                </a:solidFill>
              </a:uFill>
              <a:latin typeface="Museo 300"/>
              <a:ea typeface="Arial"/>
            </a:endParaRP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Assign GCI axioms to “multi” components which have subset of components, if there are any</a:t>
            </a: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rPr>
              <a:t>Multi-component observables cannot have components specified </a:t>
            </a:r>
            <a:r>
              <a:rPr lang="en-US" sz="2400" spc="-1" dirty="0" smtClean="0">
                <a:solidFill>
                  <a:srgbClr val="0055B0"/>
                </a:solidFill>
                <a:uFill>
                  <a:solidFill>
                    <a:srgbClr val="FFFFFF"/>
                  </a:solidFill>
                </a:uFill>
                <a:latin typeface="Museo 300"/>
                <a:sym typeface="Wingdings" panose="05000000000000000000" pitchFamily="2" charset="2"/>
              </a:rPr>
              <a:t> false equivalences</a:t>
            </a:r>
          </a:p>
          <a:p>
            <a:pPr marL="343080" indent="-213120">
              <a:lnSpc>
                <a:spcPct val="100000"/>
              </a:lnSpc>
              <a:buClr>
                <a:srgbClr val="0055B0"/>
              </a:buClr>
              <a:buFont typeface="Arial"/>
              <a:buChar char="▪"/>
            </a:pPr>
            <a:r>
              <a:rPr lang="en-US" sz="2400" spc="-1" dirty="0" smtClean="0">
                <a:solidFill>
                  <a:srgbClr val="0055B0"/>
                </a:solidFill>
                <a:uFill>
                  <a:solidFill>
                    <a:srgbClr val="FFFFFF"/>
                  </a:solidFill>
                </a:uFill>
                <a:latin typeface="Museo 300"/>
                <a:sym typeface="Wingdings" panose="05000000000000000000" pitchFamily="2" charset="2"/>
              </a:rPr>
              <a:t>Assigning GCIs manually a potential quality issue</a:t>
            </a:r>
            <a:endParaRPr lang="en-US" sz="1400" strike="noStrike" spc="-1" dirty="0">
              <a:solidFill>
                <a:srgbClr val="000000"/>
              </a:solidFill>
              <a:uFill>
                <a:solidFill>
                  <a:srgbClr val="FFFFFF"/>
                </a:solidFill>
              </a:uFill>
              <a:latin typeface="Museo 300"/>
            </a:endParaRPr>
          </a:p>
          <a:p>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marL="129600">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a:p>
            <a:pPr>
              <a:lnSpc>
                <a:spcPct val="100000"/>
              </a:lnSpc>
            </a:pPr>
            <a:endParaRPr lang="en-US" sz="1400" b="1" i="1" strike="noStrike" spc="-1" dirty="0">
              <a:solidFill>
                <a:srgbClr val="000000"/>
              </a:solidFill>
              <a:uFill>
                <a:solidFill>
                  <a:srgbClr val="FFFFFF"/>
                </a:solidFill>
              </a:uFill>
              <a:latin typeface="Museo 300"/>
            </a:endParaRPr>
          </a:p>
        </p:txBody>
      </p:sp>
      <p:sp>
        <p:nvSpPr>
          <p:cNvPr id="125" name="TextShape 2"/>
          <p:cNvSpPr txBox="1"/>
          <p:nvPr/>
        </p:nvSpPr>
        <p:spPr>
          <a:xfrm>
            <a:off x="457200" y="714240"/>
            <a:ext cx="6591600" cy="507600"/>
          </a:xfrm>
          <a:prstGeom prst="rect">
            <a:avLst/>
          </a:prstGeom>
          <a:noFill/>
          <a:ln>
            <a:noFill/>
          </a:ln>
        </p:spPr>
        <p:txBody>
          <a:bodyPr tIns="91440" bIns="91440" anchor="ctr"/>
          <a:lstStyle/>
          <a:p>
            <a:pPr>
              <a:lnSpc>
                <a:spcPct val="100000"/>
              </a:lnSpc>
            </a:pPr>
            <a:r>
              <a:rPr lang="en-US" sz="2800" b="0" strike="noStrike" spc="-1" dirty="0" smtClean="0">
                <a:solidFill>
                  <a:srgbClr val="21218A"/>
                </a:solidFill>
                <a:uFill>
                  <a:solidFill>
                    <a:srgbClr val="FFFFFF"/>
                  </a:solidFill>
                </a:uFill>
                <a:latin typeface="Museo 500"/>
                <a:ea typeface="Arial"/>
              </a:rPr>
              <a:t>Solution 1: GCIs</a:t>
            </a:r>
            <a:endParaRPr lang="en-US" sz="1400" b="0" strike="noStrike" spc="-1" dirty="0">
              <a:solidFill>
                <a:srgbClr val="000000"/>
              </a:solidFill>
              <a:uFill>
                <a:solidFill>
                  <a:srgbClr val="FFFFFF"/>
                </a:solidFill>
              </a:uFill>
              <a:latin typeface="Arial"/>
            </a:endParaRPr>
          </a:p>
        </p:txBody>
      </p:sp>
      <p:pic>
        <p:nvPicPr>
          <p:cNvPr id="4" name="Picture 3"/>
          <p:cNvPicPr>
            <a:picLocks noChangeAspect="1"/>
          </p:cNvPicPr>
          <p:nvPr/>
        </p:nvPicPr>
        <p:blipFill>
          <a:blip r:embed="rId2"/>
          <a:stretch>
            <a:fillRect/>
          </a:stretch>
        </p:blipFill>
        <p:spPr>
          <a:xfrm>
            <a:off x="3467100" y="4886325"/>
            <a:ext cx="5676900" cy="1971675"/>
          </a:xfrm>
          <a:prstGeom prst="rect">
            <a:avLst/>
          </a:prstGeom>
        </p:spPr>
      </p:pic>
      <p:sp>
        <p:nvSpPr>
          <p:cNvPr id="5" name="TextBox 4"/>
          <p:cNvSpPr txBox="1"/>
          <p:nvPr/>
        </p:nvSpPr>
        <p:spPr>
          <a:xfrm>
            <a:off x="2683981" y="4516993"/>
            <a:ext cx="3621569" cy="369332"/>
          </a:xfrm>
          <a:prstGeom prst="rect">
            <a:avLst/>
          </a:prstGeom>
          <a:noFill/>
        </p:spPr>
        <p:txBody>
          <a:bodyPr wrap="none" rtlCol="0">
            <a:spAutoFit/>
          </a:bodyPr>
          <a:lstStyle/>
          <a:p>
            <a:r>
              <a:rPr lang="en-US" dirty="0" smtClean="0"/>
              <a:t>Adenovirus </a:t>
            </a:r>
            <a:r>
              <a:rPr lang="en-US" dirty="0" err="1" smtClean="0"/>
              <a:t>Ag:ACnc:Pt:Stool:Ord</a:t>
            </a:r>
            <a:endParaRPr lang="en-US" dirty="0"/>
          </a:p>
        </p:txBody>
      </p:sp>
      <p:sp>
        <p:nvSpPr>
          <p:cNvPr id="2" name="TextBox 1"/>
          <p:cNvSpPr txBox="1"/>
          <p:nvPr/>
        </p:nvSpPr>
        <p:spPr>
          <a:xfrm>
            <a:off x="1591001" y="6443662"/>
            <a:ext cx="595035" cy="369332"/>
          </a:xfrm>
          <a:prstGeom prst="rect">
            <a:avLst/>
          </a:prstGeom>
          <a:noFill/>
        </p:spPr>
        <p:txBody>
          <a:bodyPr wrap="none" rtlCol="0">
            <a:spAutoFit/>
          </a:bodyPr>
          <a:lstStyle/>
          <a:p>
            <a:r>
              <a:rPr lang="en-US" dirty="0" smtClean="0"/>
              <a:t>GCI</a:t>
            </a:r>
            <a:endParaRPr lang="en-US" dirty="0"/>
          </a:p>
        </p:txBody>
      </p:sp>
      <p:cxnSp>
        <p:nvCxnSpPr>
          <p:cNvPr id="6" name="Straight Arrow Connector 5"/>
          <p:cNvCxnSpPr>
            <a:stCxn id="2" idx="3"/>
          </p:cNvCxnSpPr>
          <p:nvPr/>
        </p:nvCxnSpPr>
        <p:spPr>
          <a:xfrm>
            <a:off x="2186036" y="6628328"/>
            <a:ext cx="1478694" cy="439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024888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“or”</a:t>
            </a:r>
          </a:p>
          <a:p>
            <a:endParaRPr lang="en-US" dirty="0"/>
          </a:p>
          <a:p>
            <a:endParaRPr lang="en-US" dirty="0" smtClean="0"/>
          </a:p>
          <a:p>
            <a:endParaRPr lang="en-US" dirty="0"/>
          </a:p>
          <a:p>
            <a:endParaRPr lang="en-US" dirty="0" smtClean="0"/>
          </a:p>
          <a:p>
            <a:r>
              <a:rPr lang="en-US" dirty="0" smtClean="0"/>
              <a:t>Use more expressive logic to identify subclasses</a:t>
            </a:r>
          </a:p>
          <a:p>
            <a:r>
              <a:rPr lang="en-US" dirty="0" smtClean="0"/>
              <a:t>Extract inferred </a:t>
            </a:r>
            <a:r>
              <a:rPr lang="en-US" dirty="0" err="1" smtClean="0"/>
              <a:t>IsA</a:t>
            </a:r>
            <a:r>
              <a:rPr lang="en-US" dirty="0" smtClean="0"/>
              <a:t> relationships and add to observables definitions</a:t>
            </a:r>
          </a:p>
          <a:p>
            <a:pPr lvl="1"/>
            <a:r>
              <a:rPr lang="en-US" dirty="0" smtClean="0"/>
              <a:t>Can be combined with Solution 1</a:t>
            </a:r>
            <a:endParaRPr lang="en-US" dirty="0"/>
          </a:p>
        </p:txBody>
      </p:sp>
      <p:sp>
        <p:nvSpPr>
          <p:cNvPr id="3" name="Title 2"/>
          <p:cNvSpPr>
            <a:spLocks noGrp="1"/>
          </p:cNvSpPr>
          <p:nvPr>
            <p:ph type="title"/>
          </p:nvPr>
        </p:nvSpPr>
        <p:spPr>
          <a:xfrm>
            <a:off x="457200" y="714356"/>
            <a:ext cx="7445829" cy="507995"/>
          </a:xfrm>
        </p:spPr>
        <p:txBody>
          <a:bodyPr/>
          <a:lstStyle/>
          <a:p>
            <a:r>
              <a:rPr lang="en-US" dirty="0" smtClean="0"/>
              <a:t>Solution 2: disjunction outside SNOMED CT</a:t>
            </a:r>
            <a:endParaRPr lang="en-US" dirty="0"/>
          </a:p>
        </p:txBody>
      </p:sp>
      <p:pic>
        <p:nvPicPr>
          <p:cNvPr id="4" name="Picture 3"/>
          <p:cNvPicPr>
            <a:picLocks noChangeAspect="1"/>
          </p:cNvPicPr>
          <p:nvPr/>
        </p:nvPicPr>
        <p:blipFill>
          <a:blip r:embed="rId2"/>
          <a:stretch>
            <a:fillRect/>
          </a:stretch>
        </p:blipFill>
        <p:spPr>
          <a:xfrm>
            <a:off x="861886" y="1899524"/>
            <a:ext cx="4611673" cy="1072295"/>
          </a:xfrm>
          <a:prstGeom prst="rect">
            <a:avLst/>
          </a:prstGeom>
        </p:spPr>
      </p:pic>
      <p:pic>
        <p:nvPicPr>
          <p:cNvPr id="5" name="Picture 4"/>
          <p:cNvPicPr>
            <a:picLocks noChangeAspect="1"/>
          </p:cNvPicPr>
          <p:nvPr/>
        </p:nvPicPr>
        <p:blipFill>
          <a:blip r:embed="rId3"/>
          <a:stretch>
            <a:fillRect/>
          </a:stretch>
        </p:blipFill>
        <p:spPr>
          <a:xfrm>
            <a:off x="5878245" y="1990244"/>
            <a:ext cx="3031449" cy="411181"/>
          </a:xfrm>
          <a:prstGeom prst="rect">
            <a:avLst/>
          </a:prstGeom>
        </p:spPr>
      </p:pic>
    </p:spTree>
    <p:extLst>
      <p:ext uri="{BB962C8B-B14F-4D97-AF65-F5344CB8AC3E}">
        <p14:creationId xmlns:p14="http://schemas.microsoft.com/office/powerpoint/2010/main" val="30397630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LOINC uses different syntactic structures for disjunctive components</a:t>
            </a:r>
          </a:p>
          <a:p>
            <a:pPr lvl="1"/>
            <a:r>
              <a:rPr lang="en-US" spc="-1" dirty="0" smtClean="0">
                <a:uFill>
                  <a:solidFill>
                    <a:srgbClr val="FFFFFF"/>
                  </a:solidFill>
                </a:uFill>
              </a:rPr>
              <a:t>Simple: </a:t>
            </a:r>
            <a:r>
              <a:rPr lang="en-US" spc="-1" dirty="0" err="1" smtClean="0">
                <a:uFill>
                  <a:solidFill>
                    <a:srgbClr val="FFFFFF"/>
                  </a:solidFill>
                </a:uFill>
              </a:rPr>
              <a:t>Alanine+Beta</a:t>
            </a:r>
            <a:r>
              <a:rPr lang="en-US" spc="-1" dirty="0" smtClean="0">
                <a:uFill>
                  <a:solidFill>
                    <a:srgbClr val="FFFFFF"/>
                  </a:solidFill>
                </a:uFill>
              </a:rPr>
              <a:t> </a:t>
            </a:r>
            <a:r>
              <a:rPr lang="en-US" spc="-1" dirty="0" err="1">
                <a:uFill>
                  <a:solidFill>
                    <a:srgbClr val="FFFFFF"/>
                  </a:solidFill>
                </a:uFill>
              </a:rPr>
              <a:t>Alanine+Sarcosine</a:t>
            </a:r>
            <a:endParaRPr lang="en-US" sz="1400" b="1" i="1" spc="-1" dirty="0">
              <a:solidFill>
                <a:srgbClr val="000000"/>
              </a:solidFill>
              <a:uFill>
                <a:solidFill>
                  <a:srgbClr val="FFFFFF"/>
                </a:solidFill>
              </a:uFill>
            </a:endParaRPr>
          </a:p>
          <a:p>
            <a:pPr lvl="1"/>
            <a:r>
              <a:rPr lang="en-US" dirty="0" smtClean="0"/>
              <a:t>Front +: Barley </a:t>
            </a:r>
            <a:r>
              <a:rPr lang="en-US" dirty="0" err="1"/>
              <a:t>smut+Wheat</a:t>
            </a:r>
            <a:r>
              <a:rPr lang="en-US" dirty="0"/>
              <a:t> smut </a:t>
            </a:r>
            <a:r>
              <a:rPr lang="en-US" dirty="0" err="1"/>
              <a:t>IgE</a:t>
            </a:r>
            <a:r>
              <a:rPr lang="en-US" dirty="0"/>
              <a:t> </a:t>
            </a:r>
            <a:r>
              <a:rPr lang="en-US" dirty="0" smtClean="0"/>
              <a:t>Ab</a:t>
            </a:r>
          </a:p>
          <a:p>
            <a:pPr lvl="2"/>
            <a:r>
              <a:rPr lang="en-US" dirty="0" smtClean="0"/>
              <a:t>Barley smut </a:t>
            </a:r>
            <a:r>
              <a:rPr lang="en-US" dirty="0" err="1" smtClean="0"/>
              <a:t>IgE</a:t>
            </a:r>
            <a:r>
              <a:rPr lang="en-US" dirty="0" smtClean="0"/>
              <a:t> Ab + Wheat smut </a:t>
            </a:r>
            <a:r>
              <a:rPr lang="en-US" dirty="0" err="1" smtClean="0"/>
              <a:t>IgE</a:t>
            </a:r>
            <a:r>
              <a:rPr lang="en-US" dirty="0" smtClean="0"/>
              <a:t> Ab</a:t>
            </a:r>
          </a:p>
          <a:p>
            <a:pPr lvl="1"/>
            <a:r>
              <a:rPr lang="fi-FI" dirty="0" err="1" smtClean="0"/>
              <a:t>Mid</a:t>
            </a:r>
            <a:r>
              <a:rPr lang="fi-FI" dirty="0" smtClean="0"/>
              <a:t> +: Human </a:t>
            </a:r>
            <a:r>
              <a:rPr lang="fi-FI" dirty="0" err="1"/>
              <a:t>papilloma</a:t>
            </a:r>
            <a:r>
              <a:rPr lang="fi-FI" dirty="0"/>
              <a:t> virus 16+18 </a:t>
            </a:r>
            <a:r>
              <a:rPr lang="fi-FI" dirty="0" err="1" smtClean="0"/>
              <a:t>Ag</a:t>
            </a:r>
            <a:endParaRPr lang="fi-FI" dirty="0" smtClean="0"/>
          </a:p>
          <a:p>
            <a:pPr lvl="2"/>
            <a:r>
              <a:rPr lang="fi-FI" dirty="0"/>
              <a:t>Human </a:t>
            </a:r>
            <a:r>
              <a:rPr lang="fi-FI" dirty="0" err="1"/>
              <a:t>papilloma</a:t>
            </a:r>
            <a:r>
              <a:rPr lang="fi-FI" dirty="0"/>
              <a:t> virus </a:t>
            </a:r>
            <a:r>
              <a:rPr lang="fi-FI" dirty="0" smtClean="0"/>
              <a:t>16 </a:t>
            </a:r>
            <a:r>
              <a:rPr lang="fi-FI" dirty="0" err="1" smtClean="0"/>
              <a:t>Ag</a:t>
            </a:r>
            <a:r>
              <a:rPr lang="fi-FI" dirty="0"/>
              <a:t> + Human </a:t>
            </a:r>
            <a:r>
              <a:rPr lang="fi-FI" dirty="0" err="1"/>
              <a:t>papilloma</a:t>
            </a:r>
            <a:r>
              <a:rPr lang="fi-FI" dirty="0"/>
              <a:t> virus </a:t>
            </a:r>
            <a:r>
              <a:rPr lang="fi-FI" dirty="0" smtClean="0"/>
              <a:t>18 </a:t>
            </a:r>
            <a:r>
              <a:rPr lang="fi-FI" dirty="0" err="1"/>
              <a:t>Ag</a:t>
            </a:r>
            <a:endParaRPr lang="fi-FI" dirty="0" smtClean="0"/>
          </a:p>
          <a:p>
            <a:pPr lvl="1"/>
            <a:r>
              <a:rPr lang="fi-FI" dirty="0" smtClean="0"/>
              <a:t>Back +: </a:t>
            </a:r>
            <a:r>
              <a:rPr lang="en-US" spc="-1" dirty="0">
                <a:uFill>
                  <a:solidFill>
                    <a:srgbClr val="FFFFFF"/>
                  </a:solidFill>
                </a:uFill>
              </a:rPr>
              <a:t>West Nile virus </a:t>
            </a:r>
            <a:r>
              <a:rPr lang="en-US" spc="-1" dirty="0" err="1" smtClean="0">
                <a:uFill>
                  <a:solidFill>
                    <a:srgbClr val="FFFFFF"/>
                  </a:solidFill>
                </a:uFill>
              </a:rPr>
              <a:t>Ab.IgG+IgM</a:t>
            </a:r>
            <a:endParaRPr lang="en-US" spc="-1" dirty="0" smtClean="0">
              <a:uFill>
                <a:solidFill>
                  <a:srgbClr val="FFFFFF"/>
                </a:solidFill>
              </a:uFill>
            </a:endParaRPr>
          </a:p>
          <a:p>
            <a:pPr lvl="2"/>
            <a:r>
              <a:rPr lang="en-US" spc="-1" dirty="0">
                <a:uFill>
                  <a:solidFill>
                    <a:srgbClr val="FFFFFF"/>
                  </a:solidFill>
                </a:uFill>
              </a:rPr>
              <a:t>West Nile virus </a:t>
            </a:r>
            <a:r>
              <a:rPr lang="en-US" spc="-1" dirty="0" smtClean="0">
                <a:uFill>
                  <a:solidFill>
                    <a:srgbClr val="FFFFFF"/>
                  </a:solidFill>
                </a:uFill>
              </a:rPr>
              <a:t>IgG Ab + West </a:t>
            </a:r>
            <a:r>
              <a:rPr lang="en-US" spc="-1" dirty="0">
                <a:uFill>
                  <a:solidFill>
                    <a:srgbClr val="FFFFFF"/>
                  </a:solidFill>
                </a:uFill>
              </a:rPr>
              <a:t>Nile virus </a:t>
            </a:r>
            <a:r>
              <a:rPr lang="en-US" spc="-1" dirty="0" smtClean="0">
                <a:uFill>
                  <a:solidFill>
                    <a:srgbClr val="FFFFFF"/>
                  </a:solidFill>
                </a:uFill>
              </a:rPr>
              <a:t>IgM Ab</a:t>
            </a:r>
          </a:p>
          <a:p>
            <a:pPr lvl="1"/>
            <a:r>
              <a:rPr lang="en-US" dirty="0" smtClean="0"/>
              <a:t>Mixed: </a:t>
            </a:r>
            <a:r>
              <a:rPr lang="en-US" spc="-1" dirty="0">
                <a:uFill>
                  <a:solidFill>
                    <a:srgbClr val="FFFFFF"/>
                  </a:solidFill>
                </a:uFill>
              </a:rPr>
              <a:t>Neisseria </a:t>
            </a:r>
            <a:r>
              <a:rPr lang="en-US" spc="-1" dirty="0" err="1">
                <a:uFill>
                  <a:solidFill>
                    <a:srgbClr val="FFFFFF"/>
                  </a:solidFill>
                </a:uFill>
              </a:rPr>
              <a:t>meningitidis</a:t>
            </a:r>
            <a:r>
              <a:rPr lang="en-US" spc="-1" dirty="0">
                <a:uFill>
                  <a:solidFill>
                    <a:srgbClr val="FFFFFF"/>
                  </a:solidFill>
                </a:uFill>
              </a:rPr>
              <a:t> A+B+C+w135+Y+Escherichia coli K1 </a:t>
            </a:r>
            <a:r>
              <a:rPr lang="en-US" spc="-1" dirty="0" smtClean="0">
                <a:uFill>
                  <a:solidFill>
                    <a:srgbClr val="FFFFFF"/>
                  </a:solidFill>
                </a:uFill>
              </a:rPr>
              <a:t>Ag</a:t>
            </a:r>
          </a:p>
          <a:p>
            <a:pPr lvl="2"/>
            <a:r>
              <a:rPr lang="en-US" spc="-1" dirty="0">
                <a:uFill>
                  <a:solidFill>
                    <a:srgbClr val="FFFFFF"/>
                  </a:solidFill>
                </a:uFill>
              </a:rPr>
              <a:t>Neisseria </a:t>
            </a:r>
            <a:r>
              <a:rPr lang="en-US" spc="-1" dirty="0" err="1">
                <a:uFill>
                  <a:solidFill>
                    <a:srgbClr val="FFFFFF"/>
                  </a:solidFill>
                </a:uFill>
              </a:rPr>
              <a:t>meningitidis</a:t>
            </a:r>
            <a:r>
              <a:rPr lang="en-US" spc="-1" dirty="0">
                <a:uFill>
                  <a:solidFill>
                    <a:srgbClr val="FFFFFF"/>
                  </a:solidFill>
                </a:uFill>
              </a:rPr>
              <a:t> </a:t>
            </a:r>
            <a:r>
              <a:rPr lang="en-US" spc="-1">
                <a:uFill>
                  <a:solidFill>
                    <a:srgbClr val="FFFFFF"/>
                  </a:solidFill>
                </a:uFill>
              </a:rPr>
              <a:t>A </a:t>
            </a:r>
            <a:r>
              <a:rPr lang="en-US" spc="-1" smtClean="0">
                <a:uFill>
                  <a:solidFill>
                    <a:srgbClr val="FFFFFF"/>
                  </a:solidFill>
                </a:uFill>
              </a:rPr>
              <a:t>Ag + </a:t>
            </a:r>
            <a:r>
              <a:rPr lang="en-US" spc="-1" dirty="0">
                <a:uFill>
                  <a:solidFill>
                    <a:srgbClr val="FFFFFF"/>
                  </a:solidFill>
                </a:uFill>
              </a:rPr>
              <a:t>Neisseria </a:t>
            </a:r>
            <a:r>
              <a:rPr lang="en-US" spc="-1" dirty="0" err="1">
                <a:uFill>
                  <a:solidFill>
                    <a:srgbClr val="FFFFFF"/>
                  </a:solidFill>
                </a:uFill>
              </a:rPr>
              <a:t>meningitidis</a:t>
            </a:r>
            <a:r>
              <a:rPr lang="en-US" spc="-1" dirty="0">
                <a:uFill>
                  <a:solidFill>
                    <a:srgbClr val="FFFFFF"/>
                  </a:solidFill>
                </a:uFill>
              </a:rPr>
              <a:t> </a:t>
            </a:r>
            <a:r>
              <a:rPr lang="en-US" spc="-1" dirty="0" smtClean="0">
                <a:uFill>
                  <a:solidFill>
                    <a:srgbClr val="FFFFFF"/>
                  </a:solidFill>
                </a:uFill>
              </a:rPr>
              <a:t>B Ag + … + Escherichia </a:t>
            </a:r>
            <a:r>
              <a:rPr lang="en-US" spc="-1" dirty="0">
                <a:uFill>
                  <a:solidFill>
                    <a:srgbClr val="FFFFFF"/>
                  </a:solidFill>
                </a:uFill>
              </a:rPr>
              <a:t>coli K1 </a:t>
            </a:r>
            <a:r>
              <a:rPr lang="en-US" spc="-1" dirty="0" smtClean="0">
                <a:uFill>
                  <a:solidFill>
                    <a:srgbClr val="FFFFFF"/>
                  </a:solidFill>
                </a:uFill>
              </a:rPr>
              <a:t>Ag</a:t>
            </a:r>
          </a:p>
        </p:txBody>
      </p:sp>
      <p:sp>
        <p:nvSpPr>
          <p:cNvPr id="3" name="Title 2"/>
          <p:cNvSpPr>
            <a:spLocks noGrp="1"/>
          </p:cNvSpPr>
          <p:nvPr>
            <p:ph type="title"/>
          </p:nvPr>
        </p:nvSpPr>
        <p:spPr/>
        <p:txBody>
          <a:bodyPr/>
          <a:lstStyle/>
          <a:p>
            <a:r>
              <a:rPr lang="en-US" dirty="0" smtClean="0"/>
              <a:t>Syntactic structure</a:t>
            </a:r>
            <a:endParaRPr lang="en-US" dirty="0"/>
          </a:p>
        </p:txBody>
      </p:sp>
    </p:spTree>
    <p:extLst>
      <p:ext uri="{BB962C8B-B14F-4D97-AF65-F5344CB8AC3E}">
        <p14:creationId xmlns:p14="http://schemas.microsoft.com/office/powerpoint/2010/main" val="1529376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1862</TotalTime>
  <Words>569</Words>
  <Application>Microsoft Office PowerPoint</Application>
  <PresentationFormat>On-screen Show (4:3)</PresentationFormat>
  <Paragraphs>91</Paragraphs>
  <Slides>9</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9</vt:i4>
      </vt:variant>
    </vt:vector>
  </HeadingPairs>
  <TitlesOfParts>
    <vt:vector size="19" baseType="lpstr">
      <vt:lpstr>Arial</vt:lpstr>
      <vt:lpstr>DejaVu Sans</vt:lpstr>
      <vt:lpstr>Museo 300</vt:lpstr>
      <vt:lpstr>Museo 500</vt:lpstr>
      <vt:lpstr>Symbol</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Solution 2: disjunction outside SNOMED CT</vt:lpstr>
      <vt:lpstr>Syntactic structure</vt:lpstr>
    </vt:vector>
  </TitlesOfParts>
  <Company>IHTSDO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Farzaneh</dc:creator>
  <dc:description/>
  <cp:lastModifiedBy>danka</cp:lastModifiedBy>
  <cp:revision>76</cp:revision>
  <dcterms:created xsi:type="dcterms:W3CDTF">2015-09-10T18:03:02Z</dcterms:created>
  <dcterms:modified xsi:type="dcterms:W3CDTF">2016-11-29T14:58:26Z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IHTSDO</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4</vt:i4>
  </property>
</Properties>
</file>