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  <p:sldMasterId id="2147483681" r:id="rId2"/>
  </p:sldMasterIdLst>
  <p:notesMasterIdLst>
    <p:notesMasterId r:id="rId21"/>
  </p:notesMasterIdLst>
  <p:sldIdLst>
    <p:sldId id="264" r:id="rId3"/>
    <p:sldId id="263" r:id="rId4"/>
    <p:sldId id="266" r:id="rId5"/>
    <p:sldId id="265" r:id="rId6"/>
    <p:sldId id="271" r:id="rId7"/>
    <p:sldId id="270" r:id="rId8"/>
    <p:sldId id="272" r:id="rId9"/>
    <p:sldId id="267" r:id="rId10"/>
    <p:sldId id="280" r:id="rId11"/>
    <p:sldId id="277" r:id="rId12"/>
    <p:sldId id="279" r:id="rId13"/>
    <p:sldId id="278" r:id="rId14"/>
    <p:sldId id="282" r:id="rId15"/>
    <p:sldId id="284" r:id="rId16"/>
    <p:sldId id="274" r:id="rId17"/>
    <p:sldId id="276" r:id="rId18"/>
    <p:sldId id="273" r:id="rId19"/>
    <p:sldId id="269" r:id="rId20"/>
  </p:sldIdLst>
  <p:sldSz cx="9144000" cy="6858000" type="screen4x3"/>
  <p:notesSz cx="9144000" cy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78" autoAdjust="0"/>
    <p:restoredTop sz="94757" autoAdjust="0"/>
  </p:normalViewPr>
  <p:slideViewPr>
    <p:cSldViewPr snapToGrid="0" snapToObjects="1">
      <p:cViewPr varScale="1">
        <p:scale>
          <a:sx n="128" d="100"/>
          <a:sy n="128" d="100"/>
        </p:scale>
        <p:origin x="-93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yoga:Workload:Event_Condition_Episode:WAS_A_refset:WAS_A_by_releas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WAS_A_by_releases.txt!$B$1</c:f>
              <c:strCache>
                <c:ptCount val="1"/>
                <c:pt idx="0">
                  <c:v>count(id)</c:v>
                </c:pt>
              </c:strCache>
            </c:strRef>
          </c:tx>
          <c:cat>
            <c:numRef>
              <c:f>WAS_A_by_releases.txt!$A$2:$A$22</c:f>
              <c:numCache>
                <c:formatCode>m/d/yy</c:formatCode>
                <c:ptCount val="21"/>
                <c:pt idx="0">
                  <c:v>35825.0</c:v>
                </c:pt>
                <c:pt idx="1">
                  <c:v>36006.0</c:v>
                </c:pt>
                <c:pt idx="2">
                  <c:v>36190.0</c:v>
                </c:pt>
                <c:pt idx="3">
                  <c:v>36371.0</c:v>
                </c:pt>
                <c:pt idx="4">
                  <c:v>36555.0</c:v>
                </c:pt>
                <c:pt idx="5">
                  <c:v>36737.0</c:v>
                </c:pt>
                <c:pt idx="6">
                  <c:v>36921.0</c:v>
                </c:pt>
                <c:pt idx="7">
                  <c:v>37286.0</c:v>
                </c:pt>
                <c:pt idx="8">
                  <c:v>38198.0</c:v>
                </c:pt>
                <c:pt idx="9">
                  <c:v>38747.0</c:v>
                </c:pt>
                <c:pt idx="10">
                  <c:v>38928.0</c:v>
                </c:pt>
                <c:pt idx="11">
                  <c:v>39477.0</c:v>
                </c:pt>
                <c:pt idx="12">
                  <c:v>39659.0</c:v>
                </c:pt>
                <c:pt idx="13">
                  <c:v>39843.0</c:v>
                </c:pt>
                <c:pt idx="14">
                  <c:v>40024.0</c:v>
                </c:pt>
                <c:pt idx="15">
                  <c:v>40208.0</c:v>
                </c:pt>
                <c:pt idx="16">
                  <c:v>40389.0</c:v>
                </c:pt>
                <c:pt idx="17">
                  <c:v>40573.0</c:v>
                </c:pt>
                <c:pt idx="18">
                  <c:v>40754.0</c:v>
                </c:pt>
                <c:pt idx="19">
                  <c:v>40938.0</c:v>
                </c:pt>
                <c:pt idx="20">
                  <c:v>41120.0</c:v>
                </c:pt>
              </c:numCache>
            </c:numRef>
          </c:cat>
          <c:val>
            <c:numRef>
              <c:f>WAS_A_by_releases.txt!$B$2:$B$22</c:f>
              <c:numCache>
                <c:formatCode>General</c:formatCode>
                <c:ptCount val="21"/>
                <c:pt idx="0">
                  <c:v>3060.0</c:v>
                </c:pt>
                <c:pt idx="1">
                  <c:v>7.0</c:v>
                </c:pt>
                <c:pt idx="2">
                  <c:v>43.0</c:v>
                </c:pt>
                <c:pt idx="3">
                  <c:v>3.0</c:v>
                </c:pt>
                <c:pt idx="4">
                  <c:v>1.0</c:v>
                </c:pt>
                <c:pt idx="5">
                  <c:v>2.0</c:v>
                </c:pt>
                <c:pt idx="6">
                  <c:v>1.0</c:v>
                </c:pt>
                <c:pt idx="7">
                  <c:v>1.0</c:v>
                </c:pt>
                <c:pt idx="8">
                  <c:v>3.0</c:v>
                </c:pt>
                <c:pt idx="9">
                  <c:v>18014.0</c:v>
                </c:pt>
                <c:pt idx="10">
                  <c:v>2.0</c:v>
                </c:pt>
                <c:pt idx="11">
                  <c:v>1.0</c:v>
                </c:pt>
                <c:pt idx="12">
                  <c:v>3.0</c:v>
                </c:pt>
                <c:pt idx="13">
                  <c:v>5.0</c:v>
                </c:pt>
                <c:pt idx="14">
                  <c:v>5.0</c:v>
                </c:pt>
                <c:pt idx="15">
                  <c:v>14.0</c:v>
                </c:pt>
                <c:pt idx="16">
                  <c:v>11.0</c:v>
                </c:pt>
                <c:pt idx="17">
                  <c:v>9.0</c:v>
                </c:pt>
                <c:pt idx="18">
                  <c:v>81.0</c:v>
                </c:pt>
                <c:pt idx="19">
                  <c:v>136.0</c:v>
                </c:pt>
                <c:pt idx="20">
                  <c:v>10.0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5179483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2857500" y="514350"/>
            <a:ext cx="3429000" cy="25717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5179483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76294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1863">
              <a:defRPr sz="2000">
                <a:solidFill>
                  <a:schemeClr val="tx2"/>
                </a:solidFill>
                <a:uFillTx/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defTabSz="931863">
              <a:defRPr sz="2000">
                <a:solidFill>
                  <a:schemeClr val="tx2"/>
                </a:solidFill>
                <a:uFillTx/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defTabSz="931863">
              <a:defRPr sz="2000">
                <a:solidFill>
                  <a:schemeClr val="tx2"/>
                </a:solidFill>
                <a:uFillTx/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defTabSz="931863">
              <a:defRPr sz="2000">
                <a:solidFill>
                  <a:schemeClr val="tx2"/>
                </a:solidFill>
                <a:uFillTx/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defTabSz="931863">
              <a:defRPr sz="2000">
                <a:solidFill>
                  <a:schemeClr val="tx2"/>
                </a:solidFill>
                <a:uFillTx/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uFillTx/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uFillTx/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uFillTx/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uFillTx/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fld id="{F07F21DD-D723-D74B-8ADD-0C346ADA31B3}" type="slidenum">
              <a:rPr lang="en-CA" sz="1200">
                <a:solidFill>
                  <a:prstClr val="black"/>
                </a:solidFill>
                <a:latin typeface="Arial" charset="0"/>
              </a:rPr>
              <a:pPr/>
              <a:t>1</a:t>
            </a:fld>
            <a:endParaRPr lang="en-CA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40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1402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>
              <a:uFillTx/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7177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810069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i="0" cap="all">
                <a:uFillTx/>
                <a:latin typeface="Trebuchet MS Bold"/>
                <a:cs typeface="Trebuchet MS Bold"/>
              </a:defRPr>
            </a:lvl1pPr>
          </a:lstStyle>
          <a:p>
            <a:r>
              <a:rPr lang="en-GB" smtClean="0">
                <a:uFillTx/>
              </a:rPr>
              <a:t>Click to edit Master title style</a:t>
            </a:r>
            <a:endParaRPr lang="da-DK">
              <a:uFillTx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0">
                <a:uFillTx/>
                <a:latin typeface="Trebuchet MS"/>
                <a:cs typeface="Trebuchet MS"/>
              </a:defRPr>
            </a:lvl1pPr>
            <a:lvl2pPr marL="457200" indent="0">
              <a:buNone/>
              <a:defRPr sz="1800">
                <a:uFillTx/>
              </a:defRPr>
            </a:lvl2pPr>
            <a:lvl3pPr marL="914400" indent="0">
              <a:buNone/>
              <a:defRPr sz="1600">
                <a:uFillTx/>
              </a:defRPr>
            </a:lvl3pPr>
            <a:lvl4pPr marL="1371600" indent="0">
              <a:buNone/>
              <a:defRPr sz="1400">
                <a:uFillTx/>
              </a:defRPr>
            </a:lvl4pPr>
            <a:lvl5pPr marL="1828800" indent="0">
              <a:buNone/>
              <a:defRPr sz="1400">
                <a:uFillTx/>
              </a:defRPr>
            </a:lvl5pPr>
            <a:lvl6pPr marL="2286000" indent="0">
              <a:buNone/>
              <a:defRPr sz="1400">
                <a:uFillTx/>
              </a:defRPr>
            </a:lvl6pPr>
            <a:lvl7pPr marL="2743200" indent="0">
              <a:buNone/>
              <a:defRPr sz="1400">
                <a:uFillTx/>
              </a:defRPr>
            </a:lvl7pPr>
            <a:lvl8pPr marL="3200400" indent="0">
              <a:buNone/>
              <a:defRPr sz="1400">
                <a:uFillTx/>
              </a:defRPr>
            </a:lvl8pPr>
            <a:lvl9pPr marL="3657600" indent="0">
              <a:buNone/>
              <a:defRPr sz="1400">
                <a:uFillTx/>
              </a:defRPr>
            </a:lvl9pPr>
          </a:lstStyle>
          <a:p>
            <a:pPr lvl="0"/>
            <a:r>
              <a:rPr lang="en-GB" smtClean="0">
                <a:uFillTx/>
              </a:rPr>
              <a:t>Click to edit Master text styles</a:t>
            </a:r>
          </a:p>
        </p:txBody>
      </p:sp>
      <p:pic>
        <p:nvPicPr>
          <p:cNvPr id="7" name="Picture 6" descr="ihtsdo_brand_master_PMS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uFillTx/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773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o indholdsobjekter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uFillTx/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>
                <a:uFillTx/>
              </a:rPr>
              <a:t>Click to edit Master title style</a:t>
            </a:r>
            <a:endParaRPr dirty="0">
              <a:uFillTx/>
            </a:endParaRPr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4038599" cy="50006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uFillTx/>
                <a:latin typeface="Trebuchet MS"/>
                <a:cs typeface="Trebuchet MS"/>
              </a:defRPr>
            </a:lvl1pPr>
            <a:lvl2pPr rtl="0">
              <a:defRPr sz="2000">
                <a:uFillTx/>
              </a:defRPr>
            </a:lvl2pPr>
            <a:lvl3pPr rtl="0">
              <a:defRPr sz="1800">
                <a:uFillTx/>
              </a:defRPr>
            </a:lvl3pPr>
            <a:lvl4pPr rtl="0">
              <a:defRPr sz="1600">
                <a:uFillTx/>
              </a:defRPr>
            </a:lvl4pPr>
            <a:lvl5pPr rtl="0">
              <a:defRPr sz="1600">
                <a:uFillTx/>
              </a:defRPr>
            </a:lvl5pPr>
            <a:lvl6pPr rtl="0">
              <a:defRPr sz="1800">
                <a:uFillTx/>
              </a:defRPr>
            </a:lvl6pPr>
            <a:lvl7pPr rtl="0">
              <a:defRPr sz="1800">
                <a:uFillTx/>
              </a:defRPr>
            </a:lvl7pPr>
            <a:lvl8pPr rtl="0">
              <a:defRPr sz="1800">
                <a:uFillTx/>
              </a:defRPr>
            </a:lvl8pPr>
            <a:lvl9pPr rtl="0">
              <a:defRPr sz="1800">
                <a:uFillTx/>
              </a:defRPr>
            </a:lvl9pPr>
          </a:lstStyle>
          <a:p>
            <a:pPr lvl="0"/>
            <a:r>
              <a:rPr lang="en-GB" smtClean="0">
                <a:uFillTx/>
              </a:rPr>
              <a:t>Click to edit Master text styles</a:t>
            </a:r>
          </a:p>
        </p:txBody>
      </p:sp>
      <p:sp>
        <p:nvSpPr>
          <p:cNvPr id="31" name="Shape 31"/>
          <p:cNvSpPr txBox="1">
            <a:spLocks noGrp="1"/>
          </p:cNvSpPr>
          <p:nvPr>
            <p:ph type="body" idx="2"/>
          </p:nvPr>
        </p:nvSpPr>
        <p:spPr>
          <a:xfrm>
            <a:off x="4648200" y="1428736"/>
            <a:ext cx="4038599" cy="5000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uFillTx/>
                <a:latin typeface="Trebuchet MS"/>
                <a:cs typeface="Trebuchet MS"/>
              </a:defRPr>
            </a:lvl1pPr>
            <a:lvl2pPr rtl="0">
              <a:defRPr sz="2000">
                <a:uFillTx/>
              </a:defRPr>
            </a:lvl2pPr>
            <a:lvl3pPr rtl="0">
              <a:defRPr sz="1800">
                <a:uFillTx/>
              </a:defRPr>
            </a:lvl3pPr>
            <a:lvl4pPr rtl="0">
              <a:defRPr sz="1600">
                <a:uFillTx/>
              </a:defRPr>
            </a:lvl4pPr>
            <a:lvl5pPr rtl="0">
              <a:defRPr sz="1600">
                <a:uFillTx/>
              </a:defRPr>
            </a:lvl5pPr>
            <a:lvl6pPr rtl="0">
              <a:defRPr sz="1800">
                <a:uFillTx/>
              </a:defRPr>
            </a:lvl6pPr>
            <a:lvl7pPr rtl="0">
              <a:defRPr sz="1800">
                <a:uFillTx/>
              </a:defRPr>
            </a:lvl7pPr>
            <a:lvl8pPr rtl="0">
              <a:defRPr sz="1800">
                <a:uFillTx/>
              </a:defRPr>
            </a:lvl8pPr>
            <a:lvl9pPr rtl="0">
              <a:defRPr sz="1800">
                <a:uFillTx/>
              </a:defRPr>
            </a:lvl9pPr>
          </a:lstStyle>
          <a:p>
            <a:pPr lvl="0"/>
            <a:r>
              <a:rPr lang="en-GB" smtClean="0">
                <a:uFillTx/>
              </a:rPr>
              <a:t>Click to edit Master text styles</a:t>
            </a:r>
          </a:p>
        </p:txBody>
      </p:sp>
      <p:cxnSp>
        <p:nvCxnSpPr>
          <p:cNvPr id="7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38598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uFillTx/>
                <a:latin typeface="Trebuchet MS"/>
                <a:cs typeface="Trebuchet MS"/>
              </a:defRPr>
            </a:lvl1pPr>
          </a:lstStyle>
          <a:p>
            <a:fld id="{E72A2698-25A6-BB44-BDF3-496AA86874BD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2070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ammenligning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000" b="1" i="0">
                <a:uFillTx/>
                <a:latin typeface="Trebuchet MS Bold"/>
                <a:cs typeface="Trebuchet MS Bold"/>
              </a:defRPr>
            </a:lvl1pPr>
            <a:lvl2pPr marL="457200" indent="0" rtl="0">
              <a:buFont typeface="Arial"/>
              <a:buNone/>
              <a:defRPr sz="2000" b="1">
                <a:uFillTx/>
              </a:defRPr>
            </a:lvl2pPr>
            <a:lvl3pPr marL="914400" indent="0" rtl="0">
              <a:buFont typeface="Arial"/>
              <a:buNone/>
              <a:defRPr sz="1800" b="1">
                <a:uFillTx/>
              </a:defRPr>
            </a:lvl3pPr>
            <a:lvl4pPr marL="1371600" indent="0" rtl="0">
              <a:buFont typeface="Arial"/>
              <a:buNone/>
              <a:defRPr sz="1600" b="1">
                <a:uFillTx/>
              </a:defRPr>
            </a:lvl4pPr>
            <a:lvl5pPr marL="1828800" indent="0" rtl="0">
              <a:buFont typeface="Arial"/>
              <a:buNone/>
              <a:defRPr sz="1600" b="1">
                <a:uFillTx/>
              </a:defRPr>
            </a:lvl5pPr>
            <a:lvl6pPr marL="2286000" indent="0" rtl="0">
              <a:buFont typeface="Arial"/>
              <a:buNone/>
              <a:defRPr sz="1600" b="1">
                <a:uFillTx/>
              </a:defRPr>
            </a:lvl6pPr>
            <a:lvl7pPr marL="2743200" indent="0" rtl="0">
              <a:buFont typeface="Arial"/>
              <a:buNone/>
              <a:defRPr sz="1600" b="1">
                <a:uFillTx/>
              </a:defRPr>
            </a:lvl7pPr>
            <a:lvl8pPr marL="3200400" indent="0" rtl="0">
              <a:buFont typeface="Arial"/>
              <a:buNone/>
              <a:defRPr sz="1600" b="1">
                <a:uFillTx/>
              </a:defRPr>
            </a:lvl8pPr>
            <a:lvl9pPr marL="3657600" indent="0" rtl="0">
              <a:buFont typeface="Arial"/>
              <a:buNone/>
              <a:defRPr sz="1600" b="1">
                <a:uFillTx/>
              </a:defRPr>
            </a:lvl9pPr>
          </a:lstStyle>
          <a:p>
            <a:pPr lvl="0"/>
            <a:r>
              <a:rPr lang="en-GB" smtClean="0">
                <a:uFillTx/>
              </a:rPr>
              <a:t>Click to edit Master text styles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1800" b="0" i="0">
                <a:uFillTx/>
                <a:latin typeface="Trebuchet MS"/>
                <a:cs typeface="Trebuchet MS"/>
              </a:defRPr>
            </a:lvl1pPr>
            <a:lvl2pPr rtl="0">
              <a:defRPr sz="2000">
                <a:uFillTx/>
              </a:defRPr>
            </a:lvl2pPr>
            <a:lvl3pPr rtl="0">
              <a:defRPr sz="1800">
                <a:uFillTx/>
              </a:defRPr>
            </a:lvl3pPr>
            <a:lvl4pPr rtl="0">
              <a:defRPr sz="1600">
                <a:uFillTx/>
              </a:defRPr>
            </a:lvl4pPr>
            <a:lvl5pPr rtl="0">
              <a:defRPr sz="1600">
                <a:uFillTx/>
              </a:defRPr>
            </a:lvl5pPr>
            <a:lvl6pPr rtl="0">
              <a:defRPr sz="1600">
                <a:uFillTx/>
              </a:defRPr>
            </a:lvl6pPr>
            <a:lvl7pPr rtl="0">
              <a:defRPr sz="1600">
                <a:uFillTx/>
              </a:defRPr>
            </a:lvl7pPr>
            <a:lvl8pPr rtl="0">
              <a:defRPr sz="1600">
                <a:uFillTx/>
              </a:defRPr>
            </a:lvl8pPr>
            <a:lvl9pPr rtl="0">
              <a:defRPr sz="1600">
                <a:uFillTx/>
              </a:defRPr>
            </a:lvl9pPr>
          </a:lstStyle>
          <a:p>
            <a:pPr lvl="0"/>
            <a:r>
              <a:rPr lang="en-GB" smtClean="0">
                <a:uFillTx/>
              </a:rPr>
              <a:t>Click to edit Master text styles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000" b="1" i="0">
                <a:uFillTx/>
                <a:latin typeface="Trebuchet MS Bold"/>
                <a:cs typeface="Trebuchet MS Bold"/>
              </a:defRPr>
            </a:lvl1pPr>
            <a:lvl2pPr marL="457200" indent="0" rtl="0">
              <a:buFont typeface="Arial"/>
              <a:buNone/>
              <a:defRPr sz="2000" b="1">
                <a:uFillTx/>
              </a:defRPr>
            </a:lvl2pPr>
            <a:lvl3pPr marL="914400" indent="0" rtl="0">
              <a:buFont typeface="Arial"/>
              <a:buNone/>
              <a:defRPr sz="1800" b="1">
                <a:uFillTx/>
              </a:defRPr>
            </a:lvl3pPr>
            <a:lvl4pPr marL="1371600" indent="0" rtl="0">
              <a:buFont typeface="Arial"/>
              <a:buNone/>
              <a:defRPr sz="1600" b="1">
                <a:uFillTx/>
              </a:defRPr>
            </a:lvl4pPr>
            <a:lvl5pPr marL="1828800" indent="0" rtl="0">
              <a:buFont typeface="Arial"/>
              <a:buNone/>
              <a:defRPr sz="1600" b="1">
                <a:uFillTx/>
              </a:defRPr>
            </a:lvl5pPr>
            <a:lvl6pPr marL="2286000" indent="0" rtl="0">
              <a:buFont typeface="Arial"/>
              <a:buNone/>
              <a:defRPr sz="1600" b="1">
                <a:uFillTx/>
              </a:defRPr>
            </a:lvl6pPr>
            <a:lvl7pPr marL="2743200" indent="0" rtl="0">
              <a:buFont typeface="Arial"/>
              <a:buNone/>
              <a:defRPr sz="1600" b="1">
                <a:uFillTx/>
              </a:defRPr>
            </a:lvl7pPr>
            <a:lvl8pPr marL="3200400" indent="0" rtl="0">
              <a:buFont typeface="Arial"/>
              <a:buNone/>
              <a:defRPr sz="1600" b="1">
                <a:uFillTx/>
              </a:defRPr>
            </a:lvl8pPr>
            <a:lvl9pPr marL="3657600" indent="0" rtl="0">
              <a:buFont typeface="Arial"/>
              <a:buNone/>
              <a:defRPr sz="1600" b="1">
                <a:uFillTx/>
              </a:defRPr>
            </a:lvl9pPr>
          </a:lstStyle>
          <a:p>
            <a:pPr lvl="0"/>
            <a:r>
              <a:rPr lang="en-GB" smtClean="0">
                <a:uFillTx/>
              </a:rPr>
              <a:t>Click to edit Master text styles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1800" b="0" i="0">
                <a:uFillTx/>
                <a:latin typeface="Trebuchet MS"/>
                <a:cs typeface="Trebuchet MS"/>
              </a:defRPr>
            </a:lvl1pPr>
            <a:lvl2pPr rtl="0">
              <a:defRPr sz="2000">
                <a:uFillTx/>
              </a:defRPr>
            </a:lvl2pPr>
            <a:lvl3pPr rtl="0">
              <a:defRPr sz="1800">
                <a:uFillTx/>
              </a:defRPr>
            </a:lvl3pPr>
            <a:lvl4pPr rtl="0">
              <a:defRPr sz="1600">
                <a:uFillTx/>
              </a:defRPr>
            </a:lvl4pPr>
            <a:lvl5pPr rtl="0">
              <a:defRPr sz="1600">
                <a:uFillTx/>
              </a:defRPr>
            </a:lvl5pPr>
            <a:lvl6pPr rtl="0">
              <a:defRPr sz="1600">
                <a:uFillTx/>
              </a:defRPr>
            </a:lvl6pPr>
            <a:lvl7pPr rtl="0">
              <a:defRPr sz="1600">
                <a:uFillTx/>
              </a:defRPr>
            </a:lvl7pPr>
            <a:lvl8pPr rtl="0">
              <a:defRPr sz="1600">
                <a:uFillTx/>
              </a:defRPr>
            </a:lvl8pPr>
            <a:lvl9pPr rtl="0">
              <a:defRPr sz="1600">
                <a:uFillTx/>
              </a:defRPr>
            </a:lvl9pPr>
          </a:lstStyle>
          <a:p>
            <a:pPr lvl="0"/>
            <a:r>
              <a:rPr lang="en-GB" smtClean="0">
                <a:uFillTx/>
              </a:rPr>
              <a:t>Click to edit Master text styles</a:t>
            </a:r>
          </a:p>
        </p:txBody>
      </p:sp>
      <p:cxnSp>
        <p:nvCxnSpPr>
          <p:cNvPr id="11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8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59204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uFillTx/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>
                <a:uFillTx/>
              </a:rPr>
              <a:t>Click to edit Master title style</a:t>
            </a:r>
            <a:endParaRPr dirty="0">
              <a:uFillTx/>
            </a:endParaRPr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uFillTx/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3294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Kun titel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610448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uFillTx/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>
                <a:uFillTx/>
              </a:rPr>
              <a:t>Click to edit Master title style</a:t>
            </a:r>
            <a:endParaRPr dirty="0">
              <a:uFillTx/>
            </a:endParaRPr>
          </a:p>
        </p:txBody>
      </p:sp>
      <p:cxnSp>
        <p:nvCxnSpPr>
          <p:cNvPr id="7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uFillTx/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4459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Indhold med billedteks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13" cy="7207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uFillTx/>
                <a:latin typeface="Trebuchet MS Bold"/>
                <a:cs typeface="Trebuchet MS Bold"/>
              </a:defRPr>
            </a:lvl1pPr>
            <a:lvl2pPr rtl="0">
              <a:defRPr>
                <a:uFillTx/>
              </a:defRPr>
            </a:lvl2pPr>
            <a:lvl3pPr rtl="0">
              <a:defRPr>
                <a:uFillTx/>
              </a:defRPr>
            </a:lvl3pPr>
            <a:lvl4pPr rtl="0">
              <a:defRPr>
                <a:uFillTx/>
              </a:defRPr>
            </a:lvl4pPr>
            <a:lvl5pPr rtl="0">
              <a:defRPr>
                <a:uFillTx/>
              </a:defRPr>
            </a:lvl5pPr>
            <a:lvl6pPr rtl="0">
              <a:defRPr>
                <a:uFillTx/>
              </a:defRPr>
            </a:lvl6pPr>
            <a:lvl7pPr rtl="0">
              <a:defRPr>
                <a:uFillTx/>
              </a:defRPr>
            </a:lvl7pPr>
            <a:lvl8pPr rtl="0">
              <a:defRPr>
                <a:uFillTx/>
              </a:defRPr>
            </a:lvl8pPr>
            <a:lvl9pPr rtl="0">
              <a:defRPr>
                <a:uFillTx/>
              </a:defRPr>
            </a:lvl9pPr>
          </a:lstStyle>
          <a:p>
            <a:r>
              <a:rPr lang="en-GB" smtClean="0">
                <a:uFillTx/>
              </a:rPr>
              <a:t>Click to edit Master title style</a:t>
            </a:r>
            <a:endParaRPr>
              <a:uFillTx/>
            </a:endParaRPr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892621"/>
            <a:ext cx="5111750" cy="52335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uFillTx/>
                <a:latin typeface="Trebuchet MS"/>
                <a:cs typeface="Trebuchet MS"/>
              </a:defRPr>
            </a:lvl1pPr>
            <a:lvl2pPr rtl="0">
              <a:defRPr sz="2400">
                <a:uFillTx/>
              </a:defRPr>
            </a:lvl2pPr>
            <a:lvl3pPr rtl="0">
              <a:defRPr sz="2000">
                <a:uFillTx/>
              </a:defRPr>
            </a:lvl3pPr>
            <a:lvl4pPr rtl="0">
              <a:defRPr sz="1800">
                <a:uFillTx/>
              </a:defRPr>
            </a:lvl4pPr>
            <a:lvl5pPr rtl="0">
              <a:defRPr sz="1800">
                <a:uFillTx/>
              </a:defRPr>
            </a:lvl5pPr>
            <a:lvl6pPr rtl="0">
              <a:defRPr sz="2000">
                <a:uFillTx/>
              </a:defRPr>
            </a:lvl6pPr>
            <a:lvl7pPr rtl="0">
              <a:defRPr sz="2000">
                <a:uFillTx/>
              </a:defRPr>
            </a:lvl7pPr>
            <a:lvl8pPr rtl="0">
              <a:defRPr sz="2000">
                <a:uFillTx/>
              </a:defRPr>
            </a:lvl8pPr>
            <a:lvl9pPr rtl="0">
              <a:defRPr sz="2000">
                <a:uFillTx/>
              </a:defRPr>
            </a:lvl9pPr>
          </a:lstStyle>
          <a:p>
            <a:pPr lvl="0"/>
            <a:r>
              <a:rPr lang="en-GB" smtClean="0">
                <a:uFillTx/>
              </a:rPr>
              <a:t>Click to edit Master text styles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uFillTx/>
                <a:latin typeface="Trebuchet MS"/>
                <a:cs typeface="Trebuchet MS"/>
              </a:defRPr>
            </a:lvl1pPr>
            <a:lvl2pPr marL="457200" indent="0" rtl="0">
              <a:buFont typeface="Arial"/>
              <a:buNone/>
              <a:defRPr sz="1200">
                <a:uFillTx/>
              </a:defRPr>
            </a:lvl2pPr>
            <a:lvl3pPr marL="914400" indent="0" rtl="0">
              <a:buFont typeface="Arial"/>
              <a:buNone/>
              <a:defRPr sz="1000">
                <a:uFillTx/>
              </a:defRPr>
            </a:lvl3pPr>
            <a:lvl4pPr marL="1371600" indent="0" rtl="0">
              <a:buFont typeface="Arial"/>
              <a:buNone/>
              <a:defRPr sz="900">
                <a:uFillTx/>
              </a:defRPr>
            </a:lvl4pPr>
            <a:lvl5pPr marL="1828800" indent="0" rtl="0">
              <a:buFont typeface="Arial"/>
              <a:buNone/>
              <a:defRPr sz="900">
                <a:uFillTx/>
              </a:defRPr>
            </a:lvl5pPr>
            <a:lvl6pPr marL="2286000" indent="0" rtl="0">
              <a:buFont typeface="Arial"/>
              <a:buNone/>
              <a:defRPr sz="900">
                <a:uFillTx/>
              </a:defRPr>
            </a:lvl6pPr>
            <a:lvl7pPr marL="2743200" indent="0" rtl="0">
              <a:buFont typeface="Arial"/>
              <a:buNone/>
              <a:defRPr sz="900">
                <a:uFillTx/>
              </a:defRPr>
            </a:lvl7pPr>
            <a:lvl8pPr marL="3200400" indent="0" rtl="0">
              <a:buFont typeface="Arial"/>
              <a:buNone/>
              <a:defRPr sz="900">
                <a:uFillTx/>
              </a:defRPr>
            </a:lvl8pPr>
            <a:lvl9pPr marL="3657600" indent="0" rtl="0">
              <a:buFont typeface="Arial"/>
              <a:buNone/>
              <a:defRPr sz="900">
                <a:uFillTx/>
              </a:defRPr>
            </a:lvl9pPr>
          </a:lstStyle>
          <a:p>
            <a:pPr lvl="0"/>
            <a:r>
              <a:rPr lang="en-GB" smtClean="0">
                <a:uFillTx/>
              </a:rPr>
              <a:t>Click to edit Master text styles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597" y="1428736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uFillTx/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4790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Billede med billedteks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uFillTx/>
                <a:latin typeface="Trebuchet MS Bold"/>
                <a:cs typeface="Trebuchet MS Bold"/>
              </a:defRPr>
            </a:lvl1pPr>
            <a:lvl2pPr rtl="0">
              <a:defRPr>
                <a:uFillTx/>
              </a:defRPr>
            </a:lvl2pPr>
            <a:lvl3pPr rtl="0">
              <a:defRPr>
                <a:uFillTx/>
              </a:defRPr>
            </a:lvl3pPr>
            <a:lvl4pPr rtl="0">
              <a:defRPr>
                <a:uFillTx/>
              </a:defRPr>
            </a:lvl4pPr>
            <a:lvl5pPr rtl="0">
              <a:defRPr>
                <a:uFillTx/>
              </a:defRPr>
            </a:lvl5pPr>
            <a:lvl6pPr rtl="0">
              <a:defRPr>
                <a:uFillTx/>
              </a:defRPr>
            </a:lvl6pPr>
            <a:lvl7pPr rtl="0">
              <a:defRPr>
                <a:uFillTx/>
              </a:defRPr>
            </a:lvl7pPr>
            <a:lvl8pPr rtl="0">
              <a:defRPr>
                <a:uFillTx/>
              </a:defRPr>
            </a:lvl8pPr>
            <a:lvl9pPr rtl="0">
              <a:defRPr>
                <a:uFillTx/>
              </a:defRPr>
            </a:lvl9pPr>
          </a:lstStyle>
          <a:p>
            <a:r>
              <a:rPr lang="en-GB" smtClean="0">
                <a:uFillTx/>
              </a:rPr>
              <a:t>Click to edit Master title style</a:t>
            </a:r>
            <a:endParaRPr>
              <a:uFillTx/>
            </a:endParaRPr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288" y="883418"/>
            <a:ext cx="5486399" cy="39029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>
                <a:uFillTx/>
              </a:rPr>
              <a:t>Drag picture to placeholder or click icon to add</a:t>
            </a:r>
            <a:endParaRPr>
              <a:uFillTx/>
            </a:endParaRPr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uFillTx/>
                <a:latin typeface="Trebuchet MS"/>
                <a:cs typeface="Trebuchet MS"/>
              </a:defRPr>
            </a:lvl1pPr>
            <a:lvl2pPr marL="457200" indent="0" rtl="0">
              <a:buFont typeface="Arial"/>
              <a:buNone/>
              <a:defRPr sz="1200">
                <a:uFillTx/>
              </a:defRPr>
            </a:lvl2pPr>
            <a:lvl3pPr marL="914400" indent="0" rtl="0">
              <a:buFont typeface="Arial"/>
              <a:buNone/>
              <a:defRPr sz="1000">
                <a:uFillTx/>
              </a:defRPr>
            </a:lvl3pPr>
            <a:lvl4pPr marL="1371600" indent="0" rtl="0">
              <a:buFont typeface="Arial"/>
              <a:buNone/>
              <a:defRPr sz="900">
                <a:uFillTx/>
              </a:defRPr>
            </a:lvl4pPr>
            <a:lvl5pPr marL="1828800" indent="0" rtl="0">
              <a:buFont typeface="Arial"/>
              <a:buNone/>
              <a:defRPr sz="900">
                <a:uFillTx/>
              </a:defRPr>
            </a:lvl5pPr>
            <a:lvl6pPr marL="2286000" indent="0" rtl="0">
              <a:buFont typeface="Arial"/>
              <a:buNone/>
              <a:defRPr sz="900">
                <a:uFillTx/>
              </a:defRPr>
            </a:lvl6pPr>
            <a:lvl7pPr marL="2743200" indent="0" rtl="0">
              <a:buFont typeface="Arial"/>
              <a:buNone/>
              <a:defRPr sz="900">
                <a:uFillTx/>
              </a:defRPr>
            </a:lvl7pPr>
            <a:lvl8pPr marL="3200400" indent="0" rtl="0">
              <a:buFont typeface="Arial"/>
              <a:buNone/>
              <a:defRPr sz="900">
                <a:uFillTx/>
              </a:defRPr>
            </a:lvl8pPr>
            <a:lvl9pPr marL="3657600" indent="0" rtl="0">
              <a:buFont typeface="Arial"/>
              <a:buNone/>
              <a:defRPr sz="900">
                <a:uFillTx/>
              </a:defRPr>
            </a:lvl9pPr>
          </a:lstStyle>
          <a:p>
            <a:pPr lvl="0"/>
            <a:r>
              <a:rPr lang="en-GB" smtClean="0">
                <a:uFillTx/>
              </a:rPr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uFillTx/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295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i="0" cap="all">
                <a:latin typeface="Museo 500"/>
                <a:cs typeface="Museo 500"/>
              </a:defRPr>
            </a:lvl1pPr>
          </a:lstStyle>
          <a:p>
            <a:r>
              <a:rPr lang="en-GB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0">
                <a:latin typeface="Museo 300"/>
                <a:cs typeface="Museo 30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pic>
        <p:nvPicPr>
          <p:cNvPr id="7" name="Picture 6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484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ison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cxnSp>
        <p:nvCxnSpPr>
          <p:cNvPr id="11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8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59204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610448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cxnSp>
        <p:nvCxnSpPr>
          <p:cNvPr id="7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13" cy="7207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892621"/>
            <a:ext cx="5111750" cy="52335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 b="0" i="0">
                <a:latin typeface="Museo 300"/>
                <a:cs typeface="Museo 300"/>
              </a:defRPr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597" y="1428736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288" y="883418"/>
            <a:ext cx="5486399" cy="39029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dias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hape 13"/>
          <p:cNvCxnSpPr/>
          <p:nvPr/>
        </p:nvCxnSpPr>
        <p:spPr>
          <a:xfrm>
            <a:off x="0" y="1613266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2143116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rgbClr val="21218A"/>
                </a:solidFill>
                <a:uFillTx/>
                <a:latin typeface="Trebuchet MS Bold"/>
                <a:ea typeface="Arial"/>
                <a:cs typeface="Trebuchet MS Bold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>
                <a:uFillTx/>
              </a:rPr>
              <a:t>Click to edit Master title style</a:t>
            </a:r>
            <a:endParaRPr dirty="0">
              <a:uFillTx/>
            </a:endParaRPr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85800" y="3895402"/>
            <a:ext cx="6400799" cy="14695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sz="2400" b="0" i="0" u="none" strike="noStrike" cap="none" baseline="0">
                <a:solidFill>
                  <a:srgbClr val="0070C0"/>
                </a:solidFill>
                <a:uFillTx/>
                <a:latin typeface="Trebuchet MS"/>
                <a:ea typeface="Arial"/>
                <a:cs typeface="Trebuchet MS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>
                <a:uFillTx/>
              </a:rPr>
              <a:t>Click to edit Master subtitle style</a:t>
            </a:r>
            <a:endParaRPr dirty="0">
              <a:uFillTx/>
            </a:endParaRPr>
          </a:p>
        </p:txBody>
      </p:sp>
      <p:pic>
        <p:nvPicPr>
          <p:cNvPr id="2" name="Picture 1" descr="ihtsdo_brand_master_PMS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" name="Picture 2" descr="delivering_snomed_tagline_CMYK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7675" y="5722818"/>
            <a:ext cx="2426053" cy="1033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47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uFillTx/>
                <a:latin typeface="Trebuchet MS"/>
                <a:ea typeface="Arial"/>
                <a:cs typeface="Trebuchet MS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GB" smtClean="0">
                <a:uFillTx/>
              </a:rPr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uFillTx/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>
                <a:uFillTx/>
              </a:rPr>
              <a:t>Click to edit Master title style</a:t>
            </a:r>
            <a:endParaRPr dirty="0">
              <a:uFillTx/>
            </a:endParaRPr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112815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4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4.xml"/><Relationship Id="rId8" Type="http://schemas.openxmlformats.org/officeDocument/2006/relationships/slideLayout" Target="../slideLayouts/slideLayout15.xml"/><Relationship Id="rId9" Type="http://schemas.openxmlformats.org/officeDocument/2006/relationships/theme" Target="../theme/theme2.xml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2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71167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pic>
        <p:nvPicPr>
          <p:cNvPr id="2" name="Picture 1" descr="ihtsdo_snomed_combined_b_PMS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873" y="114249"/>
            <a:ext cx="1735851" cy="62996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80" r:id="rId1"/>
    <p:sldLayoutId id="2147483679" r:id="rId2"/>
    <p:sldLayoutId id="2147483652" r:id="rId3"/>
    <p:sldLayoutId id="2147483653" r:id="rId4"/>
    <p:sldLayoutId id="2147483654" r:id="rId5"/>
    <p:sldLayoutId id="2147483655" r:id="rId6"/>
    <p:sldLayoutId id="2147483656" r:id="rId7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500"/>
          <a:ea typeface="Arial"/>
          <a:cs typeface="Museo 5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300"/>
          <a:ea typeface="Arial"/>
          <a:cs typeface="Museo 3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>
              <a:uFillTx/>
            </a:endParaRPr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71167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>
              <a:uFillTx/>
            </a:endParaRPr>
          </a:p>
        </p:txBody>
      </p:sp>
      <p:pic>
        <p:nvPicPr>
          <p:cNvPr id="2" name="Picture 1" descr="ihtsdo_snomed_combined_b_PMS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168873" y="114249"/>
            <a:ext cx="1735851" cy="62996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uFillTx/>
                <a:latin typeface="Museo 300"/>
                <a:cs typeface="Museo 300"/>
              </a:defRPr>
            </a:lvl1pPr>
          </a:lstStyle>
          <a:p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slide </a:t>
            </a:r>
            <a:fld id="{E72A2698-25A6-BB44-BDF3-496AA86874BD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812660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</p:sldLayoutIdLst>
  <p:hf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uFillTx/>
          <a:latin typeface="Trebuchet MS Bold"/>
          <a:ea typeface="Arial"/>
          <a:cs typeface="Trebuchet MS Bold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uFillTx/>
          <a:latin typeface="Trebuchet MS"/>
          <a:ea typeface="Arial"/>
          <a:cs typeface="Trebuchet MS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6" Type="http://schemas.openxmlformats.org/officeDocument/2006/relationships/image" Target="../media/image7.jpe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9267" name="Group 1"/>
          <p:cNvGrpSpPr/>
          <p:nvPr/>
        </p:nvGrpSpPr>
        <p:grpSpPr>
          <a:xfrm>
            <a:off x="-1588" y="4221163"/>
            <a:ext cx="9145588" cy="1728787"/>
            <a:chOff x="-1588" y="4221163"/>
            <a:chExt cx="9145588" cy="1728787"/>
          </a:xfrm>
        </p:grpSpPr>
        <p:pic>
          <p:nvPicPr>
            <p:cNvPr id="139268" name="Picture 13" descr="MPj04388700000[1]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692275" y="4229100"/>
              <a:ext cx="2555875" cy="17208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9269" name="Picture 28" descr="MPj04222600000[1]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211638" y="4221163"/>
              <a:ext cx="2593975" cy="17287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9270" name="Picture 34" descr="MPj04424370000[1]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551613" y="4221163"/>
              <a:ext cx="2592387" cy="17287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9271" name="Picture 37" descr="MPj04265570000[1]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1588" y="4221163"/>
              <a:ext cx="1728788" cy="172878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uFillTx/>
              </a:rPr>
              <a:t/>
            </a:r>
            <a:br>
              <a:rPr lang="en-US" dirty="0">
                <a:uFillTx/>
              </a:rPr>
            </a:br>
            <a:r>
              <a:rPr lang="en-US" dirty="0" smtClean="0">
                <a:uFillTx/>
              </a:rPr>
              <a:t>Review of</a:t>
            </a:r>
            <a:r>
              <a:rPr lang="en-US" dirty="0"/>
              <a:t> </a:t>
            </a:r>
            <a:r>
              <a:rPr lang="en-US" dirty="0" smtClean="0"/>
              <a:t>historical association ‘WAS A’ </a:t>
            </a:r>
            <a:r>
              <a:rPr lang="en-US" dirty="0">
                <a:uFillTx/>
              </a:rPr>
              <a:t/>
            </a:r>
            <a:br>
              <a:rPr lang="en-US" dirty="0">
                <a:uFillTx/>
              </a:rPr>
            </a:br>
            <a:r>
              <a:rPr lang="en-US" dirty="0" smtClean="0">
                <a:uFillTx/>
              </a:rPr>
              <a:t/>
            </a:r>
            <a:br>
              <a:rPr lang="en-US" dirty="0" smtClean="0">
                <a:uFillTx/>
              </a:rPr>
            </a:br>
            <a:r>
              <a:rPr lang="en-US" sz="1800" dirty="0" smtClean="0"/>
              <a:t>Yongsheng Gao</a:t>
            </a:r>
            <a:r>
              <a:rPr lang="en-US" sz="1800" dirty="0" smtClean="0">
                <a:uFillTx/>
              </a:rPr>
              <a:t>, 06 Dec 2016, CMAG meeting</a:t>
            </a:r>
            <a:endParaRPr lang="en-US" sz="1800" dirty="0"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5468024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10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52309"/>
            <a:ext cx="8229600" cy="442632"/>
          </a:xfrm>
        </p:spPr>
        <p:txBody>
          <a:bodyPr/>
          <a:lstStyle/>
          <a:p>
            <a:pPr lvl="1"/>
            <a:r>
              <a:rPr lang="en-US" dirty="0" smtClean="0"/>
              <a:t>Concept inactivation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marL="129541" indent="0">
              <a:buNone/>
            </a:pPr>
            <a:endParaRPr lang="en-US" dirty="0" smtClean="0"/>
          </a:p>
          <a:p>
            <a:pPr marL="56515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Relationship inactivation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Handling </a:t>
            </a:r>
            <a:r>
              <a:rPr lang="en-US" dirty="0"/>
              <a:t>inactivation of concepts that are </a:t>
            </a:r>
            <a:r>
              <a:rPr lang="en-US" dirty="0" smtClean="0"/>
              <a:t>targets in RF2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9489311"/>
              </p:ext>
            </p:extLst>
          </p:nvPr>
        </p:nvGraphicFramePr>
        <p:xfrm>
          <a:off x="675484" y="3712606"/>
          <a:ext cx="7650480" cy="1285240"/>
        </p:xfrm>
        <a:graphic>
          <a:graphicData uri="http://schemas.openxmlformats.org/drawingml/2006/table">
            <a:tbl>
              <a:tblPr firstRow="1" bandRow="1"/>
              <a:tblGrid>
                <a:gridCol w="991346"/>
                <a:gridCol w="1309652"/>
                <a:gridCol w="642528"/>
                <a:gridCol w="1290617"/>
                <a:gridCol w="884591"/>
                <a:gridCol w="1089295"/>
                <a:gridCol w="144245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100" b="1" dirty="0" err="1" smtClean="0"/>
                        <a:t>SourceID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FSN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Active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 err="1" smtClean="0"/>
                        <a:t>EffectiveTime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 err="1" smtClean="0"/>
                        <a:t>TypeId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 err="1" smtClean="0"/>
                        <a:t>DestinationID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 err="1" smtClean="0"/>
                        <a:t>DestinationFSN</a:t>
                      </a:r>
                      <a:endParaRPr lang="en-US" sz="11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s-IS" sz="1200" dirty="0" smtClean="0"/>
                        <a:t>159855003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Fisherman NOS (occupation)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bg2"/>
                          </a:solidFill>
                        </a:rPr>
                        <a:t>1</a:t>
                      </a:r>
                      <a:endParaRPr lang="en-US" sz="110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sz="1100" dirty="0" smtClean="0">
                          <a:solidFill>
                            <a:schemeClr val="bg2"/>
                          </a:solidFill>
                        </a:rPr>
                        <a:t>2002-01-31</a:t>
                      </a:r>
                      <a:endParaRPr lang="en-US" sz="110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sz="1100" dirty="0" smtClean="0">
                          <a:solidFill>
                            <a:schemeClr val="bg2"/>
                          </a:solidFill>
                        </a:rPr>
                        <a:t>116680003</a:t>
                      </a:r>
                      <a:endParaRPr lang="en-US" sz="110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sz="1100" dirty="0" smtClean="0">
                          <a:solidFill>
                            <a:schemeClr val="bg2"/>
                          </a:solidFill>
                        </a:rPr>
                        <a:t>106400003</a:t>
                      </a:r>
                      <a:endParaRPr lang="en-US" sz="110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bg2"/>
                          </a:solidFill>
                        </a:rPr>
                        <a:t>Fisherman (occupation)</a:t>
                      </a:r>
                      <a:endParaRPr lang="en-US" sz="110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s-IS" sz="1200" dirty="0" smtClean="0">
                          <a:solidFill>
                            <a:srgbClr val="FF0000"/>
                          </a:solidFill>
                        </a:rPr>
                        <a:t>159855003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Fisherman NOS (occupation)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sz="1100" dirty="0" smtClean="0">
                          <a:solidFill>
                            <a:srgbClr val="FF0000"/>
                          </a:solidFill>
                        </a:rPr>
                        <a:t>20</a:t>
                      </a:r>
                      <a:r>
                        <a:rPr lang="en-GB" sz="1100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r>
                        <a:rPr lang="mr-IN" sz="1100" dirty="0" smtClean="0">
                          <a:solidFill>
                            <a:srgbClr val="FF0000"/>
                          </a:solidFill>
                        </a:rPr>
                        <a:t>-01-31</a:t>
                      </a:r>
                      <a:endParaRPr 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sz="1100" dirty="0" smtClean="0">
                          <a:solidFill>
                            <a:srgbClr val="FF0000"/>
                          </a:solidFill>
                        </a:rPr>
                        <a:t>116680003</a:t>
                      </a:r>
                      <a:endParaRPr 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sz="1100" dirty="0" smtClean="0">
                          <a:solidFill>
                            <a:srgbClr val="FF0000"/>
                          </a:solidFill>
                        </a:rPr>
                        <a:t>106400003</a:t>
                      </a:r>
                      <a:endParaRPr 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FF0000"/>
                          </a:solidFill>
                        </a:rPr>
                        <a:t>Fisherman (occupation)</a:t>
                      </a:r>
                      <a:endParaRPr 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6613927"/>
              </p:ext>
            </p:extLst>
          </p:nvPr>
        </p:nvGraphicFramePr>
        <p:xfrm>
          <a:off x="844106" y="2059778"/>
          <a:ext cx="7134116" cy="1112520"/>
        </p:xfrm>
        <a:graphic>
          <a:graphicData uri="http://schemas.openxmlformats.org/drawingml/2006/table">
            <a:tbl>
              <a:tblPr firstRow="1" bandRow="1"/>
              <a:tblGrid>
                <a:gridCol w="1783529"/>
                <a:gridCol w="2648028"/>
                <a:gridCol w="919030"/>
                <a:gridCol w="178352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ID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FSN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Active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err="1" smtClean="0"/>
                        <a:t>EffectiveTime</a:t>
                      </a:r>
                      <a:endParaRPr lang="en-US" sz="1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s-IS" sz="1200" dirty="0" smtClean="0"/>
                        <a:t>159855003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Fisherman NOS (occupation)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sz="1200" dirty="0" smtClean="0"/>
                        <a:t>2002-01-31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s-IS" sz="1200" dirty="0" smtClean="0">
                          <a:solidFill>
                            <a:srgbClr val="FF0000"/>
                          </a:solidFill>
                        </a:rPr>
                        <a:t>159855003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Fisherman NOS (occupation)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sz="1200" dirty="0" smtClean="0">
                          <a:solidFill>
                            <a:srgbClr val="FF0000"/>
                          </a:solidFill>
                        </a:rPr>
                        <a:t>2010-01-31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1948357"/>
              </p:ext>
            </p:extLst>
          </p:nvPr>
        </p:nvGraphicFramePr>
        <p:xfrm>
          <a:off x="715172" y="5704664"/>
          <a:ext cx="7650480" cy="821660"/>
        </p:xfrm>
        <a:graphic>
          <a:graphicData uri="http://schemas.openxmlformats.org/drawingml/2006/table">
            <a:tbl>
              <a:tblPr firstRow="1" bandRow="1"/>
              <a:tblGrid>
                <a:gridCol w="981432"/>
                <a:gridCol w="2113302"/>
                <a:gridCol w="730506"/>
                <a:gridCol w="1275080"/>
                <a:gridCol w="1275080"/>
                <a:gridCol w="1275080"/>
              </a:tblGrid>
              <a:tr h="3949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FSN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Active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EffectiveTime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targetCompid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targetFSN</a:t>
                      </a:r>
                      <a:endParaRPr lang="en-US" sz="1200" dirty="0"/>
                    </a:p>
                  </a:txBody>
                  <a:tcPr/>
                </a:tc>
              </a:tr>
              <a:tr h="394940">
                <a:tc>
                  <a:txBody>
                    <a:bodyPr/>
                    <a:lstStyle/>
                    <a:p>
                      <a:r>
                        <a:rPr lang="is-IS" sz="1100" dirty="0" smtClean="0"/>
                        <a:t>159855003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Fisherman NOS (occupation)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sz="1100" dirty="0" smtClean="0"/>
                        <a:t>2010-01-31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sz="1100" dirty="0" smtClean="0">
                          <a:solidFill>
                            <a:schemeClr val="bg2"/>
                          </a:solidFill>
                        </a:rPr>
                        <a:t>106400003</a:t>
                      </a:r>
                      <a:endParaRPr lang="en-US" sz="110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bg2"/>
                          </a:solidFill>
                        </a:rPr>
                        <a:t>Fisherman (occupation)</a:t>
                      </a:r>
                      <a:endParaRPr lang="en-US" sz="110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Content Placeholder 2"/>
          <p:cNvSpPr txBox="1">
            <a:spLocks/>
          </p:cNvSpPr>
          <p:nvPr/>
        </p:nvSpPr>
        <p:spPr>
          <a:xfrm>
            <a:off x="480614" y="5176326"/>
            <a:ext cx="8229600" cy="44263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342900" marR="0" indent="-213359" algn="l" rtl="0" eaLnBrk="1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uFillTx/>
                <a:latin typeface="Trebuchet MS"/>
                <a:ea typeface="Arial"/>
                <a:cs typeface="Trebuchet MS"/>
                <a:sym typeface="Arial"/>
              </a:defRPr>
            </a:lvl1pPr>
            <a:lvl2pPr marL="742950" marR="0" indent="-177800" algn="l" rtl="0" eaLnBrk="1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 eaLnBrk="1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 eaLnBrk="1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 eaLnBrk="1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 eaLnBrk="1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 eaLnBrk="1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 eaLnBrk="1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 eaLnBrk="1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1"/>
            <a:r>
              <a:rPr lang="en-US" dirty="0" smtClean="0"/>
              <a:t>WAS A </a:t>
            </a:r>
            <a:r>
              <a:rPr lang="en-US" dirty="0" err="1" smtClean="0"/>
              <a:t>refset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129541" indent="0">
              <a:buFont typeface="Arial"/>
              <a:buNone/>
            </a:pPr>
            <a:endParaRPr lang="en-US" dirty="0" smtClean="0"/>
          </a:p>
          <a:p>
            <a:pPr marL="565150" lvl="1" indent="0">
              <a:buFont typeface="Arial"/>
              <a:buNone/>
            </a:pPr>
            <a:endParaRPr lang="en-US" dirty="0" smtClean="0"/>
          </a:p>
          <a:p>
            <a:pPr lvl="1"/>
            <a:r>
              <a:rPr lang="en-US" dirty="0" smtClean="0"/>
              <a:t>Relationship inactivation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6784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11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3099"/>
            <a:ext cx="8229600" cy="442632"/>
          </a:xfrm>
        </p:spPr>
        <p:txBody>
          <a:bodyPr/>
          <a:lstStyle/>
          <a:p>
            <a:pPr lvl="1"/>
            <a:r>
              <a:rPr lang="en-US" dirty="0" smtClean="0"/>
              <a:t>Concept inactivation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marL="129541" indent="0">
              <a:buNone/>
            </a:pPr>
            <a:endParaRPr lang="en-US" dirty="0" smtClean="0"/>
          </a:p>
          <a:p>
            <a:pPr marL="565150" lvl="1" indent="0">
              <a:buNone/>
            </a:pPr>
            <a:endParaRPr 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Handling </a:t>
            </a:r>
            <a:r>
              <a:rPr lang="en-US" dirty="0"/>
              <a:t>inactivation of concepts that are </a:t>
            </a:r>
            <a:r>
              <a:rPr lang="en-US" dirty="0" smtClean="0"/>
              <a:t>targets in RF2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4594886"/>
              </p:ext>
            </p:extLst>
          </p:nvPr>
        </p:nvGraphicFramePr>
        <p:xfrm>
          <a:off x="675484" y="4139209"/>
          <a:ext cx="7650480" cy="2652441"/>
        </p:xfrm>
        <a:graphic>
          <a:graphicData uri="http://schemas.openxmlformats.org/drawingml/2006/table">
            <a:tbl>
              <a:tblPr firstRow="1" bandRow="1"/>
              <a:tblGrid>
                <a:gridCol w="991346"/>
                <a:gridCol w="1309652"/>
                <a:gridCol w="642528"/>
                <a:gridCol w="1290617"/>
                <a:gridCol w="884591"/>
                <a:gridCol w="1089295"/>
                <a:gridCol w="1442451"/>
              </a:tblGrid>
              <a:tr h="348051">
                <a:tc>
                  <a:txBody>
                    <a:bodyPr/>
                    <a:lstStyle/>
                    <a:p>
                      <a:r>
                        <a:rPr lang="en-US" sz="1100" b="1" dirty="0" err="1" smtClean="0"/>
                        <a:t>SourceID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FSN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Active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 err="1" smtClean="0"/>
                        <a:t>EffectiveTime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 err="1" smtClean="0"/>
                        <a:t>TypeId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 err="1" smtClean="0"/>
                        <a:t>DestinationID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 err="1" smtClean="0"/>
                        <a:t>DestinationFSN</a:t>
                      </a:r>
                      <a:endParaRPr lang="en-US" sz="1100" b="1" dirty="0"/>
                    </a:p>
                  </a:txBody>
                  <a:tcPr/>
                </a:tc>
              </a:tr>
              <a:tr h="557835">
                <a:tc>
                  <a:txBody>
                    <a:bodyPr/>
                    <a:lstStyle/>
                    <a:p>
                      <a:r>
                        <a:rPr lang="is-IS" sz="1200" dirty="0" smtClean="0"/>
                        <a:t>159855003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Fisherman NOS (occupation)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bg2"/>
                          </a:solidFill>
                        </a:rPr>
                        <a:t>1</a:t>
                      </a:r>
                      <a:endParaRPr lang="en-US" sz="110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sz="1100" dirty="0" smtClean="0">
                          <a:solidFill>
                            <a:schemeClr val="bg2"/>
                          </a:solidFill>
                        </a:rPr>
                        <a:t>2002-01-31</a:t>
                      </a:r>
                      <a:endParaRPr lang="en-US" sz="110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sz="1100" dirty="0" smtClean="0">
                          <a:solidFill>
                            <a:schemeClr val="bg2"/>
                          </a:solidFill>
                        </a:rPr>
                        <a:t>116680003</a:t>
                      </a:r>
                      <a:endParaRPr lang="en-US" sz="110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sz="1100" dirty="0" smtClean="0">
                          <a:solidFill>
                            <a:schemeClr val="bg2"/>
                          </a:solidFill>
                        </a:rPr>
                        <a:t>106400003</a:t>
                      </a:r>
                      <a:endParaRPr lang="en-US" sz="110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bg2"/>
                          </a:solidFill>
                        </a:rPr>
                        <a:t>Fisherman (occupation)</a:t>
                      </a:r>
                      <a:endParaRPr lang="en-US" sz="110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</a:tr>
              <a:tr h="557835">
                <a:tc>
                  <a:txBody>
                    <a:bodyPr/>
                    <a:lstStyle/>
                    <a:p>
                      <a:r>
                        <a:rPr lang="is-IS" sz="1200" dirty="0" smtClean="0">
                          <a:solidFill>
                            <a:srgbClr val="FF0000"/>
                          </a:solidFill>
                        </a:rPr>
                        <a:t>159855003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Fisherman NOS (occupation)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sz="1100" dirty="0" smtClean="0">
                          <a:solidFill>
                            <a:srgbClr val="FF0000"/>
                          </a:solidFill>
                        </a:rPr>
                        <a:t>20</a:t>
                      </a:r>
                      <a:r>
                        <a:rPr lang="en-GB" sz="1100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r>
                        <a:rPr lang="mr-IN" sz="1100" dirty="0" smtClean="0">
                          <a:solidFill>
                            <a:srgbClr val="FF0000"/>
                          </a:solidFill>
                        </a:rPr>
                        <a:t>-01-31</a:t>
                      </a:r>
                      <a:endParaRPr 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sz="1100" dirty="0" smtClean="0">
                          <a:solidFill>
                            <a:srgbClr val="FF0000"/>
                          </a:solidFill>
                        </a:rPr>
                        <a:t>116680003</a:t>
                      </a:r>
                      <a:endParaRPr 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sz="1100" dirty="0" smtClean="0">
                          <a:solidFill>
                            <a:srgbClr val="FF0000"/>
                          </a:solidFill>
                        </a:rPr>
                        <a:t>106400003</a:t>
                      </a:r>
                      <a:endParaRPr 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FF0000"/>
                          </a:solidFill>
                        </a:rPr>
                        <a:t>Fisherman (occupation)</a:t>
                      </a:r>
                      <a:endParaRPr 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57835">
                <a:tc>
                  <a:txBody>
                    <a:bodyPr/>
                    <a:lstStyle/>
                    <a:p>
                      <a:r>
                        <a:rPr lang="is-IS" sz="1100" dirty="0" smtClean="0">
                          <a:solidFill>
                            <a:srgbClr val="000000"/>
                          </a:solidFill>
                        </a:rPr>
                        <a:t>106400003</a:t>
                      </a:r>
                      <a:endParaRPr lang="en-US" sz="11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000000"/>
                          </a:solidFill>
                        </a:rPr>
                        <a:t>Fisherman (occupation)</a:t>
                      </a:r>
                      <a:endParaRPr lang="en-US" sz="11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bg2"/>
                          </a:solidFill>
                        </a:rPr>
                        <a:t>1</a:t>
                      </a:r>
                      <a:endParaRPr lang="en-US" sz="110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sz="1100" dirty="0" smtClean="0">
                          <a:solidFill>
                            <a:schemeClr val="bg2"/>
                          </a:solidFill>
                        </a:rPr>
                        <a:t>2002-01-31</a:t>
                      </a:r>
                      <a:endParaRPr lang="en-US" sz="110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sz="1100" dirty="0" smtClean="0">
                          <a:solidFill>
                            <a:schemeClr val="bg2"/>
                          </a:solidFill>
                        </a:rPr>
                        <a:t>116680003</a:t>
                      </a:r>
                      <a:endParaRPr lang="en-US" sz="110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sz="1100" dirty="0" smtClean="0">
                          <a:solidFill>
                            <a:schemeClr val="bg2"/>
                          </a:solidFill>
                        </a:rPr>
                        <a:t>106399005</a:t>
                      </a:r>
                      <a:endParaRPr lang="en-US" sz="110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bg2"/>
                          </a:solidFill>
                        </a:rPr>
                        <a:t>Fisherman, hunter/related worker (occupation)</a:t>
                      </a:r>
                      <a:endParaRPr lang="en-US" sz="110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</a:tr>
              <a:tr h="557835">
                <a:tc>
                  <a:txBody>
                    <a:bodyPr/>
                    <a:lstStyle/>
                    <a:p>
                      <a:r>
                        <a:rPr lang="is-IS" sz="1100" dirty="0" smtClean="0">
                          <a:solidFill>
                            <a:srgbClr val="FF0000"/>
                          </a:solidFill>
                        </a:rPr>
                        <a:t>106400003</a:t>
                      </a:r>
                      <a:endParaRPr 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FF0000"/>
                          </a:solidFill>
                        </a:rPr>
                        <a:t>Fisherman (occupation)</a:t>
                      </a:r>
                      <a:endParaRPr 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sz="1100" dirty="0" smtClean="0">
                          <a:solidFill>
                            <a:srgbClr val="FF0000"/>
                          </a:solidFill>
                        </a:rPr>
                        <a:t>20</a:t>
                      </a:r>
                      <a:r>
                        <a:rPr lang="en-GB" sz="1100" dirty="0" smtClean="0">
                          <a:solidFill>
                            <a:srgbClr val="FF0000"/>
                          </a:solidFill>
                        </a:rPr>
                        <a:t>18</a:t>
                      </a:r>
                      <a:r>
                        <a:rPr lang="mr-IN" sz="1100" dirty="0" smtClean="0">
                          <a:solidFill>
                            <a:srgbClr val="FF0000"/>
                          </a:solidFill>
                        </a:rPr>
                        <a:t>-01-31</a:t>
                      </a:r>
                      <a:endParaRPr 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sz="1100" dirty="0" smtClean="0">
                          <a:solidFill>
                            <a:srgbClr val="FF0000"/>
                          </a:solidFill>
                        </a:rPr>
                        <a:t>116680003</a:t>
                      </a:r>
                      <a:endParaRPr 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sz="1100" dirty="0" smtClean="0">
                          <a:solidFill>
                            <a:srgbClr val="FF0000"/>
                          </a:solidFill>
                        </a:rPr>
                        <a:t>106399005</a:t>
                      </a:r>
                      <a:endParaRPr 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FF0000"/>
                          </a:solidFill>
                        </a:rPr>
                        <a:t>Fisherman, hunter/related worker (occupation)</a:t>
                      </a:r>
                      <a:endParaRPr 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7776946"/>
              </p:ext>
            </p:extLst>
          </p:nvPr>
        </p:nvGraphicFramePr>
        <p:xfrm>
          <a:off x="844106" y="1831595"/>
          <a:ext cx="7134116" cy="1854200"/>
        </p:xfrm>
        <a:graphic>
          <a:graphicData uri="http://schemas.openxmlformats.org/drawingml/2006/table">
            <a:tbl>
              <a:tblPr firstRow="1" bandRow="1"/>
              <a:tblGrid>
                <a:gridCol w="1783529"/>
                <a:gridCol w="2648028"/>
                <a:gridCol w="919030"/>
                <a:gridCol w="178352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ID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FSN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Active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err="1" smtClean="0"/>
                        <a:t>EffectiveTime</a:t>
                      </a:r>
                      <a:endParaRPr lang="en-US" sz="1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s-IS" sz="1200" dirty="0" smtClean="0"/>
                        <a:t>159855003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Fisherman NOS (occupation)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sz="1200" dirty="0" smtClean="0"/>
                        <a:t>2002-01-31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s-IS" sz="1200" dirty="0" smtClean="0">
                          <a:solidFill>
                            <a:srgbClr val="FF0000"/>
                          </a:solidFill>
                        </a:rPr>
                        <a:t>159855003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Fisherman NOS (occupation)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sz="1200" dirty="0" smtClean="0">
                          <a:solidFill>
                            <a:srgbClr val="FF0000"/>
                          </a:solidFill>
                        </a:rPr>
                        <a:t>2010-01-31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s-IS" sz="1100" dirty="0" smtClean="0">
                          <a:solidFill>
                            <a:srgbClr val="000000"/>
                          </a:solidFill>
                        </a:rPr>
                        <a:t>106400003</a:t>
                      </a:r>
                      <a:endParaRPr lang="en-US" sz="11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000000"/>
                          </a:solidFill>
                        </a:rPr>
                        <a:t>Fisherman (occupation)</a:t>
                      </a:r>
                      <a:endParaRPr lang="en-US" sz="11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sz="1200" dirty="0" smtClean="0">
                          <a:solidFill>
                            <a:srgbClr val="000000"/>
                          </a:solidFill>
                        </a:rPr>
                        <a:t>2002-01-31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s-IS" sz="1100" dirty="0" smtClean="0">
                          <a:solidFill>
                            <a:srgbClr val="FF0000"/>
                          </a:solidFill>
                        </a:rPr>
                        <a:t>106400003</a:t>
                      </a:r>
                      <a:endParaRPr 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FF0000"/>
                          </a:solidFill>
                        </a:rPr>
                        <a:t>Fisherman (occupation)</a:t>
                      </a:r>
                      <a:endParaRPr 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sz="1200" dirty="0" smtClean="0">
                          <a:solidFill>
                            <a:srgbClr val="FF0000"/>
                          </a:solidFill>
                        </a:rPr>
                        <a:t>20</a:t>
                      </a:r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18</a:t>
                      </a:r>
                      <a:r>
                        <a:rPr lang="mr-IN" sz="1200" dirty="0" smtClean="0">
                          <a:solidFill>
                            <a:srgbClr val="FF0000"/>
                          </a:solidFill>
                        </a:rPr>
                        <a:t>-01-31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>
          <a:xfrm>
            <a:off x="444512" y="3652042"/>
            <a:ext cx="8229600" cy="44263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342900" marR="0" indent="-213359" algn="l" rtl="0" eaLnBrk="1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uFillTx/>
                <a:latin typeface="Trebuchet MS"/>
                <a:ea typeface="Arial"/>
                <a:cs typeface="Trebuchet MS"/>
                <a:sym typeface="Arial"/>
              </a:defRPr>
            </a:lvl1pPr>
            <a:lvl2pPr marL="742950" marR="0" indent="-177800" algn="l" rtl="0" eaLnBrk="1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 eaLnBrk="1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 eaLnBrk="1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 eaLnBrk="1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 eaLnBrk="1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 eaLnBrk="1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 eaLnBrk="1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 eaLnBrk="1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1"/>
            <a:r>
              <a:rPr lang="en-US" dirty="0" smtClean="0"/>
              <a:t>Relationship inactivation</a:t>
            </a:r>
          </a:p>
        </p:txBody>
      </p:sp>
    </p:spTree>
    <p:extLst>
      <p:ext uri="{BB962C8B-B14F-4D97-AF65-F5344CB8AC3E}">
        <p14:creationId xmlns:p14="http://schemas.microsoft.com/office/powerpoint/2010/main" val="264912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12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Handling inactivation of concepts that are targets in RF2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4214021"/>
              </p:ext>
            </p:extLst>
          </p:nvPr>
        </p:nvGraphicFramePr>
        <p:xfrm>
          <a:off x="744938" y="3535134"/>
          <a:ext cx="7650480" cy="1611630"/>
        </p:xfrm>
        <a:graphic>
          <a:graphicData uri="http://schemas.openxmlformats.org/drawingml/2006/table">
            <a:tbl>
              <a:tblPr firstRow="1" bandRow="1"/>
              <a:tblGrid>
                <a:gridCol w="981432"/>
                <a:gridCol w="2113302"/>
                <a:gridCol w="730506"/>
                <a:gridCol w="1275080"/>
                <a:gridCol w="1275080"/>
                <a:gridCol w="1275080"/>
              </a:tblGrid>
              <a:tr h="537210">
                <a:tc>
                  <a:txBody>
                    <a:bodyPr/>
                    <a:lstStyle/>
                    <a:p>
                      <a:r>
                        <a:rPr lang="en-US" dirty="0" smtClean="0"/>
                        <a:t>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FSN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EffectiveTime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targetCompid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targetFSN</a:t>
                      </a:r>
                      <a:endParaRPr lang="en-US" dirty="0"/>
                    </a:p>
                  </a:txBody>
                  <a:tcPr/>
                </a:tc>
              </a:tr>
              <a:tr h="537210">
                <a:tc>
                  <a:txBody>
                    <a:bodyPr/>
                    <a:lstStyle/>
                    <a:p>
                      <a:r>
                        <a:rPr lang="is-IS" sz="1100" dirty="0" smtClean="0"/>
                        <a:t>159855003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Fisherman NOS (occupation)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sz="1100" dirty="0" smtClean="0"/>
                        <a:t>2010-01-31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sz="1100" dirty="0" smtClean="0">
                          <a:solidFill>
                            <a:schemeClr val="bg2"/>
                          </a:solidFill>
                        </a:rPr>
                        <a:t>106400003</a:t>
                      </a:r>
                      <a:endParaRPr lang="en-US" sz="110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bg2"/>
                          </a:solidFill>
                        </a:rPr>
                        <a:t>Fisherman (occupation)</a:t>
                      </a:r>
                      <a:endParaRPr lang="en-US" sz="110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</a:tr>
              <a:tr h="537210">
                <a:tc>
                  <a:txBody>
                    <a:bodyPr/>
                    <a:lstStyle/>
                    <a:p>
                      <a:r>
                        <a:rPr lang="is-IS" sz="1100" dirty="0" smtClean="0">
                          <a:solidFill>
                            <a:srgbClr val="FF0000"/>
                          </a:solidFill>
                        </a:rPr>
                        <a:t>159855003</a:t>
                      </a:r>
                      <a:endParaRPr 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FF0000"/>
                          </a:solidFill>
                        </a:rPr>
                        <a:t>Fisherman NOS (occupation)</a:t>
                      </a:r>
                      <a:endParaRPr 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sz="1100" dirty="0" smtClean="0">
                          <a:solidFill>
                            <a:srgbClr val="FF0000"/>
                          </a:solidFill>
                        </a:rPr>
                        <a:t>2018-01-31</a:t>
                      </a:r>
                      <a:endParaRPr 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sz="1100" dirty="0" smtClean="0">
                          <a:solidFill>
                            <a:srgbClr val="FF0000"/>
                          </a:solidFill>
                        </a:rPr>
                        <a:t>106400003</a:t>
                      </a:r>
                      <a:endParaRPr 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FF0000"/>
                          </a:solidFill>
                        </a:rPr>
                        <a:t>Fisherman (occupation)</a:t>
                      </a:r>
                      <a:endParaRPr 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452309"/>
            <a:ext cx="8229600" cy="1605852"/>
          </a:xfrm>
        </p:spPr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he target must be active concepts in WAS A </a:t>
            </a:r>
            <a:r>
              <a:rPr lang="en-US" dirty="0" err="1" smtClean="0"/>
              <a:t>refset</a:t>
            </a:r>
            <a:endParaRPr lang="en-US" dirty="0"/>
          </a:p>
          <a:p>
            <a:pPr lvl="1"/>
            <a:r>
              <a:rPr lang="en-US" dirty="0" smtClean="0"/>
              <a:t>Solution: </a:t>
            </a:r>
          </a:p>
          <a:p>
            <a:pPr lvl="2"/>
            <a:r>
              <a:rPr lang="en-US" dirty="0" smtClean="0"/>
              <a:t>Inactivate WAS A entries </a:t>
            </a:r>
            <a:r>
              <a:rPr lang="en-US" dirty="0"/>
              <a:t>if </a:t>
            </a:r>
            <a:r>
              <a:rPr lang="en-US" dirty="0" smtClean="0"/>
              <a:t>target concepts for those entries </a:t>
            </a:r>
            <a:r>
              <a:rPr lang="en-US" dirty="0"/>
              <a:t>became inactive. 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41711" y="3058161"/>
            <a:ext cx="8229600" cy="44263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342900" marR="0" indent="-213359" algn="l" rtl="0" eaLnBrk="1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uFillTx/>
                <a:latin typeface="Trebuchet MS"/>
                <a:ea typeface="Arial"/>
                <a:cs typeface="Trebuchet MS"/>
                <a:sym typeface="Arial"/>
              </a:defRPr>
            </a:lvl1pPr>
            <a:lvl2pPr marL="742950" marR="0" indent="-177800" algn="l" rtl="0" eaLnBrk="1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 eaLnBrk="1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 eaLnBrk="1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 eaLnBrk="1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 eaLnBrk="1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 eaLnBrk="1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 eaLnBrk="1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 eaLnBrk="1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1"/>
            <a:r>
              <a:rPr lang="en-US" dirty="0" smtClean="0"/>
              <a:t>WAS A </a:t>
            </a:r>
            <a:r>
              <a:rPr lang="en-US" dirty="0" err="1" smtClean="0"/>
              <a:t>refset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81942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13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Inactivations in RF1 releases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85370" y="2708459"/>
            <a:ext cx="1904948" cy="5159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/>
                </a:solidFill>
              </a:rPr>
              <a:t>Fisherman, hunter/related worker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86930" y="3783524"/>
            <a:ext cx="1140984" cy="5159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/>
                </a:solidFill>
              </a:rPr>
              <a:t>Fisherman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721386" y="3760926"/>
            <a:ext cx="1140984" cy="5159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/>
                </a:solidFill>
              </a:rPr>
              <a:t>Seal Hunter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18255" y="4878435"/>
            <a:ext cx="1051697" cy="5159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/>
                </a:solidFill>
              </a:rPr>
              <a:t>Fisherman NOS 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488225" y="4895522"/>
            <a:ext cx="1180677" cy="5159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/>
                </a:solidFill>
              </a:rPr>
              <a:t>Deep-sea fisherman </a:t>
            </a:r>
            <a:endParaRPr lang="en-US" dirty="0"/>
          </a:p>
        </p:txBody>
      </p:sp>
      <p:cxnSp>
        <p:nvCxnSpPr>
          <p:cNvPr id="13" name="Straight Arrow Connector 12"/>
          <p:cNvCxnSpPr>
            <a:stCxn id="7" idx="0"/>
            <a:endCxn id="6" idx="2"/>
          </p:cNvCxnSpPr>
          <p:nvPr/>
        </p:nvCxnSpPr>
        <p:spPr>
          <a:xfrm flipV="1">
            <a:off x="957422" y="3224359"/>
            <a:ext cx="580422" cy="5591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8" idx="0"/>
            <a:endCxn id="6" idx="2"/>
          </p:cNvCxnSpPr>
          <p:nvPr/>
        </p:nvCxnSpPr>
        <p:spPr>
          <a:xfrm flipH="1" flipV="1">
            <a:off x="1537844" y="3224359"/>
            <a:ext cx="754034" cy="5365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9" idx="0"/>
            <a:endCxn id="7" idx="2"/>
          </p:cNvCxnSpPr>
          <p:nvPr/>
        </p:nvCxnSpPr>
        <p:spPr>
          <a:xfrm flipV="1">
            <a:off x="744104" y="4299424"/>
            <a:ext cx="213318" cy="57901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1" idx="0"/>
            <a:endCxn id="7" idx="2"/>
          </p:cNvCxnSpPr>
          <p:nvPr/>
        </p:nvCxnSpPr>
        <p:spPr>
          <a:xfrm flipH="1" flipV="1">
            <a:off x="957422" y="4299424"/>
            <a:ext cx="1121142" cy="5960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3644951" y="2761649"/>
            <a:ext cx="1904948" cy="5159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/>
                </a:solidFill>
              </a:rPr>
              <a:t>Fisherman, hunter/related worker 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3446511" y="3836714"/>
            <a:ext cx="1140984" cy="5159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/>
                </a:solidFill>
              </a:rPr>
              <a:t>Fisherman 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4780967" y="3814116"/>
            <a:ext cx="1140984" cy="5159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/>
                </a:solidFill>
              </a:rPr>
              <a:t>Seal Hunter 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3277836" y="5814594"/>
            <a:ext cx="1051697" cy="5159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Fisherman</a:t>
            </a:r>
            <a:r>
              <a:rPr lang="en-US" dirty="0" smtClean="0">
                <a:solidFill>
                  <a:schemeClr val="bg2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NOS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547806" y="4948712"/>
            <a:ext cx="1180677" cy="5159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/>
                </a:solidFill>
              </a:rPr>
              <a:t>Deep-sea fisherman </a:t>
            </a:r>
            <a:endParaRPr lang="en-US" dirty="0"/>
          </a:p>
        </p:txBody>
      </p:sp>
      <p:cxnSp>
        <p:nvCxnSpPr>
          <p:cNvPr id="25" name="Straight Arrow Connector 24"/>
          <p:cNvCxnSpPr>
            <a:stCxn id="21" idx="0"/>
            <a:endCxn id="20" idx="2"/>
          </p:cNvCxnSpPr>
          <p:nvPr/>
        </p:nvCxnSpPr>
        <p:spPr>
          <a:xfrm flipV="1">
            <a:off x="4017003" y="3277549"/>
            <a:ext cx="580422" cy="5591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22" idx="0"/>
            <a:endCxn id="20" idx="2"/>
          </p:cNvCxnSpPr>
          <p:nvPr/>
        </p:nvCxnSpPr>
        <p:spPr>
          <a:xfrm flipH="1" flipV="1">
            <a:off x="4597425" y="3277549"/>
            <a:ext cx="754034" cy="5365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24" idx="0"/>
            <a:endCxn id="21" idx="2"/>
          </p:cNvCxnSpPr>
          <p:nvPr/>
        </p:nvCxnSpPr>
        <p:spPr>
          <a:xfrm flipH="1" flipV="1">
            <a:off x="4017003" y="4352614"/>
            <a:ext cx="1121142" cy="5960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595274" y="2063605"/>
            <a:ext cx="2011150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b="1" dirty="0" smtClean="0"/>
              <a:t>Releases before 2010</a:t>
            </a:r>
            <a:endParaRPr lang="en-US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3498629" y="1987821"/>
            <a:ext cx="1731501" cy="52322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b="1" dirty="0" smtClean="0"/>
              <a:t>Releases between </a:t>
            </a:r>
          </a:p>
          <a:p>
            <a:r>
              <a:rPr lang="en-US" b="1" dirty="0"/>
              <a:t> </a:t>
            </a:r>
            <a:r>
              <a:rPr lang="en-US" b="1" dirty="0" smtClean="0"/>
              <a:t> 2010 and 2018</a:t>
            </a:r>
            <a:endParaRPr lang="en-US" b="1" dirty="0"/>
          </a:p>
        </p:txBody>
      </p:sp>
      <p:sp>
        <p:nvSpPr>
          <p:cNvPr id="38" name="Rectangle 37"/>
          <p:cNvSpPr/>
          <p:nvPr/>
        </p:nvSpPr>
        <p:spPr>
          <a:xfrm>
            <a:off x="3164992" y="4958629"/>
            <a:ext cx="1293521" cy="5159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/>
                </a:solidFill>
              </a:rPr>
              <a:t>Limited status concept</a:t>
            </a:r>
            <a:endParaRPr lang="en-US" dirty="0"/>
          </a:p>
        </p:txBody>
      </p:sp>
      <p:cxnSp>
        <p:nvCxnSpPr>
          <p:cNvPr id="5" name="Straight Arrow Connector 4"/>
          <p:cNvCxnSpPr>
            <a:stCxn id="23" idx="0"/>
            <a:endCxn id="38" idx="2"/>
          </p:cNvCxnSpPr>
          <p:nvPr/>
        </p:nvCxnSpPr>
        <p:spPr>
          <a:xfrm flipV="1">
            <a:off x="3803685" y="5474529"/>
            <a:ext cx="8068" cy="3400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6696940" y="2811254"/>
            <a:ext cx="1904948" cy="5159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/>
                </a:solidFill>
              </a:rPr>
              <a:t>Fisherman, hunter/related worker </a:t>
            </a:r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6329825" y="5864199"/>
            <a:ext cx="1051697" cy="5159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Fisherman</a:t>
            </a:r>
            <a:r>
              <a:rPr lang="en-US" dirty="0" smtClean="0">
                <a:solidFill>
                  <a:schemeClr val="bg2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NOS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7639483" y="4998317"/>
            <a:ext cx="1180677" cy="5159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/>
                </a:solidFill>
              </a:rPr>
              <a:t>Deep-sea fisherman 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6550618" y="2037426"/>
            <a:ext cx="1731501" cy="52322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b="1" dirty="0" smtClean="0"/>
              <a:t>Releases between </a:t>
            </a:r>
          </a:p>
          <a:p>
            <a:r>
              <a:rPr lang="en-US" b="1" dirty="0"/>
              <a:t> </a:t>
            </a:r>
            <a:r>
              <a:rPr lang="en-US" b="1" dirty="0" smtClean="0"/>
              <a:t> 2010 and 2018</a:t>
            </a:r>
            <a:endParaRPr lang="en-US" b="1" dirty="0"/>
          </a:p>
        </p:txBody>
      </p:sp>
      <p:sp>
        <p:nvSpPr>
          <p:cNvPr id="53" name="Rectangle 52"/>
          <p:cNvSpPr/>
          <p:nvPr/>
        </p:nvSpPr>
        <p:spPr>
          <a:xfrm>
            <a:off x="6216981" y="5008234"/>
            <a:ext cx="1293521" cy="5159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/>
                </a:solidFill>
              </a:rPr>
              <a:t>Limited status concept</a:t>
            </a:r>
            <a:endParaRPr lang="en-US" dirty="0"/>
          </a:p>
        </p:txBody>
      </p:sp>
      <p:cxnSp>
        <p:nvCxnSpPr>
          <p:cNvPr id="54" name="Straight Arrow Connector 53"/>
          <p:cNvCxnSpPr>
            <a:stCxn id="47" idx="0"/>
            <a:endCxn id="53" idx="2"/>
          </p:cNvCxnSpPr>
          <p:nvPr/>
        </p:nvCxnSpPr>
        <p:spPr>
          <a:xfrm flipV="1">
            <a:off x="6855674" y="5524134"/>
            <a:ext cx="8068" cy="3400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46" idx="0"/>
            <a:endCxn id="44" idx="2"/>
          </p:cNvCxnSpPr>
          <p:nvPr/>
        </p:nvCxnSpPr>
        <p:spPr>
          <a:xfrm flipH="1" flipV="1">
            <a:off x="7649414" y="3327154"/>
            <a:ext cx="853254" cy="25877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48" idx="0"/>
            <a:endCxn id="44" idx="2"/>
          </p:cNvCxnSpPr>
          <p:nvPr/>
        </p:nvCxnSpPr>
        <p:spPr>
          <a:xfrm flipH="1" flipV="1">
            <a:off x="7649414" y="3327154"/>
            <a:ext cx="580408" cy="16711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7932176" y="3585933"/>
            <a:ext cx="1140984" cy="5159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/>
                </a:solidFill>
              </a:rPr>
              <a:t>Seal Hunter </a:t>
            </a:r>
            <a:endParaRPr lang="en-US" dirty="0"/>
          </a:p>
        </p:txBody>
      </p:sp>
      <p:sp>
        <p:nvSpPr>
          <p:cNvPr id="55" name="Rectangle 54"/>
          <p:cNvSpPr/>
          <p:nvPr/>
        </p:nvSpPr>
        <p:spPr>
          <a:xfrm>
            <a:off x="6290148" y="3585929"/>
            <a:ext cx="1140984" cy="5159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/>
                </a:solidFill>
              </a:rPr>
              <a:t>Inactive concept </a:t>
            </a:r>
            <a:endParaRPr lang="en-US" dirty="0"/>
          </a:p>
        </p:txBody>
      </p:sp>
      <p:cxnSp>
        <p:nvCxnSpPr>
          <p:cNvPr id="56" name="Straight Arrow Connector 55"/>
          <p:cNvCxnSpPr>
            <a:stCxn id="45" idx="0"/>
            <a:endCxn id="55" idx="2"/>
          </p:cNvCxnSpPr>
          <p:nvPr/>
        </p:nvCxnSpPr>
        <p:spPr>
          <a:xfrm flipH="1" flipV="1">
            <a:off x="6860640" y="4101829"/>
            <a:ext cx="575602" cy="2485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stCxn id="53" idx="0"/>
            <a:endCxn id="55" idx="2"/>
          </p:cNvCxnSpPr>
          <p:nvPr/>
        </p:nvCxnSpPr>
        <p:spPr>
          <a:xfrm flipH="1" flipV="1">
            <a:off x="6860640" y="4101829"/>
            <a:ext cx="3102" cy="9064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6905436" y="4350345"/>
            <a:ext cx="1061612" cy="5159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Fisherman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0822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1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40" grpId="0"/>
      <p:bldP spid="41" grpId="0"/>
      <p:bldP spid="38" grpId="0" animBg="1"/>
      <p:bldP spid="44" grpId="0" animBg="1"/>
      <p:bldP spid="47" grpId="0" animBg="1"/>
      <p:bldP spid="48" grpId="0" animBg="1"/>
      <p:bldP spid="52" grpId="0"/>
      <p:bldP spid="53" grpId="0" animBg="1"/>
      <p:bldP spid="46" grpId="0" animBg="1"/>
      <p:bldP spid="55" grpId="0" animBg="1"/>
      <p:bldP spid="4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14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3099"/>
            <a:ext cx="8229600" cy="442632"/>
          </a:xfrm>
        </p:spPr>
        <p:txBody>
          <a:bodyPr/>
          <a:lstStyle/>
          <a:p>
            <a:pPr lvl="1"/>
            <a:r>
              <a:rPr lang="en-US" dirty="0" smtClean="0"/>
              <a:t>Concept inactivation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marL="129541" indent="0">
              <a:buNone/>
            </a:pPr>
            <a:endParaRPr lang="en-US" dirty="0" smtClean="0"/>
          </a:p>
          <a:p>
            <a:pPr marL="565150" lvl="1" indent="0">
              <a:buNone/>
            </a:pPr>
            <a:endParaRPr 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Handling </a:t>
            </a:r>
            <a:r>
              <a:rPr lang="en-US" dirty="0"/>
              <a:t>inactivation of concepts that are </a:t>
            </a:r>
            <a:r>
              <a:rPr lang="en-US" dirty="0" smtClean="0"/>
              <a:t>targets in RF2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6597324"/>
              </p:ext>
            </p:extLst>
          </p:nvPr>
        </p:nvGraphicFramePr>
        <p:xfrm>
          <a:off x="675484" y="4139209"/>
          <a:ext cx="7650480" cy="2652441"/>
        </p:xfrm>
        <a:graphic>
          <a:graphicData uri="http://schemas.openxmlformats.org/drawingml/2006/table">
            <a:tbl>
              <a:tblPr firstRow="1" bandRow="1"/>
              <a:tblGrid>
                <a:gridCol w="991346"/>
                <a:gridCol w="1309652"/>
                <a:gridCol w="642528"/>
                <a:gridCol w="1290617"/>
                <a:gridCol w="884591"/>
                <a:gridCol w="1089295"/>
                <a:gridCol w="1442451"/>
              </a:tblGrid>
              <a:tr h="348051">
                <a:tc>
                  <a:txBody>
                    <a:bodyPr/>
                    <a:lstStyle/>
                    <a:p>
                      <a:r>
                        <a:rPr lang="en-US" sz="1100" b="1" dirty="0" err="1" smtClean="0"/>
                        <a:t>SourceID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FSN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Active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 err="1" smtClean="0"/>
                        <a:t>EffectiveTime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 err="1" smtClean="0"/>
                        <a:t>TypeId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 err="1" smtClean="0"/>
                        <a:t>DestinationID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 err="1" smtClean="0"/>
                        <a:t>DestinationFSN</a:t>
                      </a:r>
                      <a:endParaRPr lang="en-US" sz="1100" b="1" dirty="0"/>
                    </a:p>
                  </a:txBody>
                  <a:tcPr/>
                </a:tc>
              </a:tr>
              <a:tr h="557835">
                <a:tc>
                  <a:txBody>
                    <a:bodyPr/>
                    <a:lstStyle/>
                    <a:p>
                      <a:r>
                        <a:rPr lang="is-IS" sz="1200" dirty="0" smtClean="0"/>
                        <a:t>159855003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Fisherman NOS (occupation)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bg2"/>
                          </a:solidFill>
                        </a:rPr>
                        <a:t>1</a:t>
                      </a:r>
                      <a:endParaRPr lang="en-US" sz="110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sz="1100" dirty="0" smtClean="0">
                          <a:solidFill>
                            <a:schemeClr val="bg2"/>
                          </a:solidFill>
                        </a:rPr>
                        <a:t>2002-01-31</a:t>
                      </a:r>
                      <a:endParaRPr lang="en-US" sz="110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sz="1100" dirty="0" smtClean="0">
                          <a:solidFill>
                            <a:schemeClr val="bg2"/>
                          </a:solidFill>
                        </a:rPr>
                        <a:t>116680003</a:t>
                      </a:r>
                      <a:endParaRPr lang="en-US" sz="110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sz="1100" dirty="0" smtClean="0">
                          <a:solidFill>
                            <a:schemeClr val="bg2"/>
                          </a:solidFill>
                        </a:rPr>
                        <a:t>106400003</a:t>
                      </a:r>
                      <a:endParaRPr lang="en-US" sz="110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bg2"/>
                          </a:solidFill>
                        </a:rPr>
                        <a:t>Fisherman (occupation)</a:t>
                      </a:r>
                      <a:endParaRPr lang="en-US" sz="110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</a:tr>
              <a:tr h="557835">
                <a:tc>
                  <a:txBody>
                    <a:bodyPr/>
                    <a:lstStyle/>
                    <a:p>
                      <a:r>
                        <a:rPr lang="is-IS" sz="1200" dirty="0" smtClean="0">
                          <a:solidFill>
                            <a:srgbClr val="FF0000"/>
                          </a:solidFill>
                        </a:rPr>
                        <a:t>159855003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Fisherman NOS (occupation)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sz="1100" dirty="0" smtClean="0">
                          <a:solidFill>
                            <a:srgbClr val="FF0000"/>
                          </a:solidFill>
                        </a:rPr>
                        <a:t>20</a:t>
                      </a:r>
                      <a:r>
                        <a:rPr lang="en-GB" sz="1100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r>
                        <a:rPr lang="mr-IN" sz="1100" dirty="0" smtClean="0">
                          <a:solidFill>
                            <a:srgbClr val="FF0000"/>
                          </a:solidFill>
                        </a:rPr>
                        <a:t>-01-31</a:t>
                      </a:r>
                      <a:endParaRPr 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sz="1100" dirty="0" smtClean="0">
                          <a:solidFill>
                            <a:srgbClr val="FF0000"/>
                          </a:solidFill>
                        </a:rPr>
                        <a:t>116680003</a:t>
                      </a:r>
                      <a:endParaRPr 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sz="1100" dirty="0" smtClean="0">
                          <a:solidFill>
                            <a:srgbClr val="FF0000"/>
                          </a:solidFill>
                        </a:rPr>
                        <a:t>106400003</a:t>
                      </a:r>
                      <a:endParaRPr 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FF0000"/>
                          </a:solidFill>
                        </a:rPr>
                        <a:t>Fisherman (occupation)</a:t>
                      </a:r>
                      <a:endParaRPr 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57835">
                <a:tc>
                  <a:txBody>
                    <a:bodyPr/>
                    <a:lstStyle/>
                    <a:p>
                      <a:r>
                        <a:rPr lang="is-IS" sz="1100" dirty="0" smtClean="0">
                          <a:solidFill>
                            <a:srgbClr val="000000"/>
                          </a:solidFill>
                        </a:rPr>
                        <a:t>106400003</a:t>
                      </a:r>
                      <a:endParaRPr lang="en-US" sz="11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000000"/>
                          </a:solidFill>
                        </a:rPr>
                        <a:t>Fisherman (occupation)</a:t>
                      </a:r>
                      <a:endParaRPr lang="en-US" sz="11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bg2"/>
                          </a:solidFill>
                        </a:rPr>
                        <a:t>1</a:t>
                      </a:r>
                      <a:endParaRPr lang="en-US" sz="110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sz="1100" dirty="0" smtClean="0">
                          <a:solidFill>
                            <a:schemeClr val="bg2"/>
                          </a:solidFill>
                        </a:rPr>
                        <a:t>2002-01-31</a:t>
                      </a:r>
                      <a:endParaRPr lang="en-US" sz="110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sz="1100" dirty="0" smtClean="0">
                          <a:solidFill>
                            <a:schemeClr val="bg2"/>
                          </a:solidFill>
                        </a:rPr>
                        <a:t>116680003</a:t>
                      </a:r>
                      <a:endParaRPr lang="en-US" sz="110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sz="1100" dirty="0" smtClean="0">
                          <a:solidFill>
                            <a:schemeClr val="bg2"/>
                          </a:solidFill>
                        </a:rPr>
                        <a:t>106399005</a:t>
                      </a:r>
                      <a:endParaRPr lang="en-US" sz="110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bg2"/>
                          </a:solidFill>
                        </a:rPr>
                        <a:t>Fisherman, hunter/related worker (occupation)</a:t>
                      </a:r>
                      <a:endParaRPr lang="en-US" sz="110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</a:tr>
              <a:tr h="557835">
                <a:tc>
                  <a:txBody>
                    <a:bodyPr/>
                    <a:lstStyle/>
                    <a:p>
                      <a:r>
                        <a:rPr lang="is-IS" sz="1100" dirty="0" smtClean="0">
                          <a:solidFill>
                            <a:srgbClr val="FF0000"/>
                          </a:solidFill>
                        </a:rPr>
                        <a:t>106400003</a:t>
                      </a:r>
                      <a:endParaRPr 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FF0000"/>
                          </a:solidFill>
                        </a:rPr>
                        <a:t>Fisherman (occupation)</a:t>
                      </a:r>
                      <a:endParaRPr 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sz="1100" dirty="0" smtClean="0">
                          <a:solidFill>
                            <a:srgbClr val="FF0000"/>
                          </a:solidFill>
                        </a:rPr>
                        <a:t>20</a:t>
                      </a:r>
                      <a:r>
                        <a:rPr lang="en-GB" sz="1100" dirty="0" smtClean="0">
                          <a:solidFill>
                            <a:srgbClr val="FF0000"/>
                          </a:solidFill>
                        </a:rPr>
                        <a:t>18</a:t>
                      </a:r>
                      <a:r>
                        <a:rPr lang="mr-IN" sz="1100" dirty="0" smtClean="0">
                          <a:solidFill>
                            <a:srgbClr val="FF0000"/>
                          </a:solidFill>
                        </a:rPr>
                        <a:t>-01-31</a:t>
                      </a:r>
                      <a:endParaRPr 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sz="1100" dirty="0" smtClean="0">
                          <a:solidFill>
                            <a:srgbClr val="FF0000"/>
                          </a:solidFill>
                        </a:rPr>
                        <a:t>116680003</a:t>
                      </a:r>
                      <a:endParaRPr 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sz="1100" dirty="0" smtClean="0">
                          <a:solidFill>
                            <a:srgbClr val="FF0000"/>
                          </a:solidFill>
                        </a:rPr>
                        <a:t>106399005</a:t>
                      </a:r>
                      <a:endParaRPr 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FF0000"/>
                          </a:solidFill>
                        </a:rPr>
                        <a:t>Fisherman, hunter/related worker (occupation)</a:t>
                      </a:r>
                      <a:endParaRPr 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0893639"/>
              </p:ext>
            </p:extLst>
          </p:nvPr>
        </p:nvGraphicFramePr>
        <p:xfrm>
          <a:off x="844106" y="1831595"/>
          <a:ext cx="7134116" cy="1854200"/>
        </p:xfrm>
        <a:graphic>
          <a:graphicData uri="http://schemas.openxmlformats.org/drawingml/2006/table">
            <a:tbl>
              <a:tblPr firstRow="1" bandRow="1"/>
              <a:tblGrid>
                <a:gridCol w="1783529"/>
                <a:gridCol w="2648028"/>
                <a:gridCol w="919030"/>
                <a:gridCol w="178352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ID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FSN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Active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err="1" smtClean="0"/>
                        <a:t>EffectiveTime</a:t>
                      </a:r>
                      <a:endParaRPr lang="en-US" sz="1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s-IS" sz="1200" dirty="0" smtClean="0"/>
                        <a:t>159855003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Fisherman NOS (occupation)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sz="1200" dirty="0" smtClean="0"/>
                        <a:t>2002-01-31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s-IS" sz="1200" dirty="0" smtClean="0">
                          <a:solidFill>
                            <a:srgbClr val="FF0000"/>
                          </a:solidFill>
                        </a:rPr>
                        <a:t>159855003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Fisherman NOS (occupation)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sz="1200" dirty="0" smtClean="0">
                          <a:solidFill>
                            <a:srgbClr val="FF0000"/>
                          </a:solidFill>
                        </a:rPr>
                        <a:t>2010-01-31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s-IS" sz="1100" dirty="0" smtClean="0">
                          <a:solidFill>
                            <a:srgbClr val="000000"/>
                          </a:solidFill>
                        </a:rPr>
                        <a:t>106400003</a:t>
                      </a:r>
                      <a:endParaRPr lang="en-US" sz="11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000000"/>
                          </a:solidFill>
                        </a:rPr>
                        <a:t>Fisherman (occupation)</a:t>
                      </a:r>
                      <a:endParaRPr lang="en-US" sz="11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sz="1200" dirty="0" smtClean="0">
                          <a:solidFill>
                            <a:srgbClr val="000000"/>
                          </a:solidFill>
                        </a:rPr>
                        <a:t>2002-01-31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s-IS" sz="1100" dirty="0" smtClean="0">
                          <a:solidFill>
                            <a:srgbClr val="FF0000"/>
                          </a:solidFill>
                        </a:rPr>
                        <a:t>106400003</a:t>
                      </a:r>
                      <a:endParaRPr 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FF0000"/>
                          </a:solidFill>
                        </a:rPr>
                        <a:t>Fisherman (occupation)</a:t>
                      </a:r>
                      <a:endParaRPr 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sz="1200" dirty="0" smtClean="0">
                          <a:solidFill>
                            <a:srgbClr val="FF0000"/>
                          </a:solidFill>
                        </a:rPr>
                        <a:t>20</a:t>
                      </a:r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18</a:t>
                      </a:r>
                      <a:r>
                        <a:rPr lang="mr-IN" sz="1200" dirty="0" smtClean="0">
                          <a:solidFill>
                            <a:srgbClr val="FF0000"/>
                          </a:solidFill>
                        </a:rPr>
                        <a:t>-01-31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>
          <a:xfrm>
            <a:off x="444512" y="3652042"/>
            <a:ext cx="8229600" cy="44263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342900" marR="0" indent="-213359" algn="l" rtl="0" eaLnBrk="1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uFillTx/>
                <a:latin typeface="Trebuchet MS"/>
                <a:ea typeface="Arial"/>
                <a:cs typeface="Trebuchet MS"/>
                <a:sym typeface="Arial"/>
              </a:defRPr>
            </a:lvl1pPr>
            <a:lvl2pPr marL="742950" marR="0" indent="-177800" algn="l" rtl="0" eaLnBrk="1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 eaLnBrk="1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 eaLnBrk="1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 eaLnBrk="1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 eaLnBrk="1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 eaLnBrk="1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 eaLnBrk="1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 eaLnBrk="1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1"/>
            <a:r>
              <a:rPr lang="en-US" dirty="0" smtClean="0"/>
              <a:t>Relationship inactivation</a:t>
            </a:r>
          </a:p>
        </p:txBody>
      </p:sp>
    </p:spTree>
    <p:extLst>
      <p:ext uri="{BB962C8B-B14F-4D97-AF65-F5344CB8AC3E}">
        <p14:creationId xmlns:p14="http://schemas.microsoft.com/office/powerpoint/2010/main" val="29062812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15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52309"/>
            <a:ext cx="8229600" cy="1483932"/>
          </a:xfrm>
        </p:spPr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targets of WAS A attribute must active concepts</a:t>
            </a:r>
          </a:p>
          <a:p>
            <a:pPr lvl="1"/>
            <a:r>
              <a:rPr lang="en-US" dirty="0"/>
              <a:t>Solution:</a:t>
            </a:r>
          </a:p>
          <a:p>
            <a:pPr lvl="2"/>
            <a:r>
              <a:rPr lang="en-US" dirty="0"/>
              <a:t>Derive target values for |WAS A| relationships from </a:t>
            </a:r>
            <a:r>
              <a:rPr lang="en-US" dirty="0" smtClean="0"/>
              <a:t>inactive IS </a:t>
            </a:r>
            <a:r>
              <a:rPr lang="en-US" dirty="0"/>
              <a:t>A </a:t>
            </a:r>
            <a:r>
              <a:rPr lang="en-US" dirty="0" smtClean="0"/>
              <a:t>relationships</a:t>
            </a:r>
            <a:r>
              <a:rPr lang="en-US" dirty="0"/>
              <a:t> </a:t>
            </a:r>
            <a:r>
              <a:rPr lang="en-US" dirty="0" smtClean="0"/>
              <a:t>of inactivated concepts</a:t>
            </a:r>
            <a:endParaRPr lang="en-US" dirty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Handling inactivation of concepts that are targets in </a:t>
            </a:r>
            <a:r>
              <a:rPr lang="en-US" dirty="0" smtClean="0"/>
              <a:t>RF1</a:t>
            </a:r>
            <a:endParaRPr lang="en-US" dirty="0"/>
          </a:p>
        </p:txBody>
      </p:sp>
      <p:graphicFrame>
        <p:nvGraphicFramePr>
          <p:cNvPr id="8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5428214"/>
              </p:ext>
            </p:extLst>
          </p:nvPr>
        </p:nvGraphicFramePr>
        <p:xfrm>
          <a:off x="457200" y="3065214"/>
          <a:ext cx="8229600" cy="975359"/>
        </p:xfrm>
        <a:graphic>
          <a:graphicData uri="http://schemas.openxmlformats.org/drawingml/2006/table">
            <a:tbl>
              <a:tblPr firstRow="1" bandRow="1"/>
              <a:tblGrid>
                <a:gridCol w="1371600"/>
                <a:gridCol w="1371600"/>
                <a:gridCol w="1371600"/>
                <a:gridCol w="1371600"/>
                <a:gridCol w="1239643"/>
                <a:gridCol w="150355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Concept1_ID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Concept1_FSN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Rel_ID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Rel_FSN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Concept2_ID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Concept2_FSN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s-IS" sz="1200" dirty="0" smtClean="0">
                          <a:solidFill>
                            <a:schemeClr val="bg2"/>
                          </a:solidFill>
                        </a:rPr>
                        <a:t>159855003</a:t>
                      </a:r>
                      <a:endParaRPr lang="en-US" sz="120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bg2"/>
                          </a:solidFill>
                        </a:rPr>
                        <a:t>Fisherman NOS (occupation)</a:t>
                      </a:r>
                      <a:endParaRPr lang="en-US" sz="120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sz="1200" dirty="0" smtClean="0">
                          <a:solidFill>
                            <a:schemeClr val="bg2"/>
                          </a:solidFill>
                        </a:rPr>
                        <a:t>159083000</a:t>
                      </a:r>
                      <a:endParaRPr lang="en-US" sz="120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bg2"/>
                          </a:solidFill>
                        </a:rPr>
                        <a:t>WAS A (attribute)</a:t>
                      </a:r>
                      <a:endParaRPr lang="en-US" sz="120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sz="1200" dirty="0" smtClean="0">
                          <a:solidFill>
                            <a:schemeClr val="bg2"/>
                          </a:solidFill>
                        </a:rPr>
                        <a:t>106400003</a:t>
                      </a:r>
                      <a:endParaRPr lang="en-US" sz="120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bg2"/>
                          </a:solidFill>
                        </a:rPr>
                        <a:t>Fisherman (occupation)</a:t>
                      </a:r>
                      <a:endParaRPr lang="en-US" sz="120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22483189"/>
              </p:ext>
            </p:extLst>
          </p:nvPr>
        </p:nvGraphicFramePr>
        <p:xfrm>
          <a:off x="457200" y="4622836"/>
          <a:ext cx="8229600" cy="1112520"/>
        </p:xfrm>
        <a:graphic>
          <a:graphicData uri="http://schemas.openxmlformats.org/drawingml/2006/table">
            <a:tbl>
              <a:tblPr firstRow="1" bandRow="1"/>
              <a:tblGrid>
                <a:gridCol w="1371600"/>
                <a:gridCol w="1371600"/>
                <a:gridCol w="1371600"/>
                <a:gridCol w="1371600"/>
                <a:gridCol w="1239643"/>
                <a:gridCol w="150355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Concept1_ID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Concept1_FSN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Rel_ID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Rel_FSN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Concept2_ID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Concept2_FSN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s-IS" sz="1200" dirty="0" smtClean="0">
                          <a:solidFill>
                            <a:srgbClr val="000000"/>
                          </a:solidFill>
                        </a:rPr>
                        <a:t>159855003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Fisherman NOS (occupation)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sz="1200" dirty="0" smtClean="0">
                          <a:solidFill>
                            <a:srgbClr val="000000"/>
                          </a:solidFill>
                        </a:rPr>
                        <a:t>159083000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WAS A (attribute)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sz="1100" dirty="0" smtClean="0">
                          <a:solidFill>
                            <a:srgbClr val="000000"/>
                          </a:solidFill>
                        </a:rPr>
                        <a:t>106399005</a:t>
                      </a:r>
                      <a:endParaRPr lang="en-US" sz="11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000000"/>
                          </a:solidFill>
                        </a:rPr>
                        <a:t>Fisherman, hunter/related worker (occupation)</a:t>
                      </a:r>
                      <a:endParaRPr lang="en-US" sz="11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51628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16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52309"/>
            <a:ext cx="8229600" cy="1483932"/>
          </a:xfrm>
        </p:spPr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targets of WAS A attribute must active concepts</a:t>
            </a:r>
          </a:p>
          <a:p>
            <a:pPr lvl="1"/>
            <a:r>
              <a:rPr lang="en-US" dirty="0"/>
              <a:t>Solution:</a:t>
            </a:r>
          </a:p>
          <a:p>
            <a:pPr lvl="2"/>
            <a:r>
              <a:rPr lang="en-US" dirty="0"/>
              <a:t>Derive target values for |WAS A| relationships from </a:t>
            </a:r>
            <a:r>
              <a:rPr lang="en-US" dirty="0" smtClean="0"/>
              <a:t>inactive IS </a:t>
            </a:r>
            <a:r>
              <a:rPr lang="en-US" dirty="0"/>
              <a:t>A </a:t>
            </a:r>
            <a:r>
              <a:rPr lang="en-US" dirty="0" smtClean="0"/>
              <a:t>relationships</a:t>
            </a:r>
            <a:r>
              <a:rPr lang="en-US" dirty="0"/>
              <a:t> </a:t>
            </a:r>
            <a:r>
              <a:rPr lang="en-US" dirty="0" smtClean="0"/>
              <a:t>of inactivated concepts</a:t>
            </a:r>
            <a:endParaRPr lang="en-US" dirty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Handling inactivation of concepts that are targets in </a:t>
            </a:r>
            <a:r>
              <a:rPr lang="en-US" dirty="0" smtClean="0"/>
              <a:t>RF1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3500313"/>
              </p:ext>
            </p:extLst>
          </p:nvPr>
        </p:nvGraphicFramePr>
        <p:xfrm>
          <a:off x="953243" y="3002281"/>
          <a:ext cx="7134116" cy="1112520"/>
        </p:xfrm>
        <a:graphic>
          <a:graphicData uri="http://schemas.openxmlformats.org/drawingml/2006/table">
            <a:tbl>
              <a:tblPr firstRow="1" bandRow="1"/>
              <a:tblGrid>
                <a:gridCol w="1783529"/>
                <a:gridCol w="2648028"/>
                <a:gridCol w="919030"/>
                <a:gridCol w="178352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ID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FSN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Active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err="1" smtClean="0"/>
                        <a:t>EffectiveTime</a:t>
                      </a:r>
                      <a:endParaRPr lang="en-US" sz="1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s-IS" sz="1200" dirty="0" smtClean="0"/>
                        <a:t>399625000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Retinopathy (disorder)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sz="1200" dirty="0" smtClean="0"/>
                        <a:t>20</a:t>
                      </a:r>
                      <a:r>
                        <a:rPr lang="en-GB" sz="1200" dirty="0" smtClean="0"/>
                        <a:t>03</a:t>
                      </a:r>
                      <a:r>
                        <a:rPr lang="mr-IN" sz="1200" dirty="0" smtClean="0"/>
                        <a:t>-07-31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s-IS" sz="1200" dirty="0" smtClean="0">
                          <a:solidFill>
                            <a:srgbClr val="FF0000"/>
                          </a:solidFill>
                        </a:rPr>
                        <a:t>399625000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Retinopathy (disorder)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sz="1200" dirty="0" smtClean="0">
                          <a:solidFill>
                            <a:srgbClr val="FF0000"/>
                          </a:solidFill>
                        </a:rPr>
                        <a:t>2016-07-31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8086459"/>
              </p:ext>
            </p:extLst>
          </p:nvPr>
        </p:nvGraphicFramePr>
        <p:xfrm>
          <a:off x="953243" y="4262120"/>
          <a:ext cx="7134114" cy="1874520"/>
        </p:xfrm>
        <a:graphic>
          <a:graphicData uri="http://schemas.openxmlformats.org/drawingml/2006/table">
            <a:tbl>
              <a:tblPr firstRow="1" bandRow="1"/>
              <a:tblGrid>
                <a:gridCol w="956837"/>
                <a:gridCol w="1584960"/>
                <a:gridCol w="609600"/>
                <a:gridCol w="1381760"/>
                <a:gridCol w="1056640"/>
                <a:gridCol w="154431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100" b="1" dirty="0" err="1" smtClean="0"/>
                        <a:t>SourceID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FSN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Active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 err="1" smtClean="0"/>
                        <a:t>EffectiveTime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 err="1" smtClean="0"/>
                        <a:t>DestinationID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 err="1" smtClean="0"/>
                        <a:t>DestinationFSN</a:t>
                      </a:r>
                      <a:endParaRPr lang="en-US" sz="11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s-IS" sz="1100" dirty="0" smtClean="0">
                          <a:solidFill>
                            <a:srgbClr val="FF0000"/>
                          </a:solidFill>
                        </a:rPr>
                        <a:t>193366002</a:t>
                      </a:r>
                      <a:endParaRPr lang="en-US" sz="11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rgbClr val="FF0000"/>
                          </a:solidFill>
                        </a:rPr>
                        <a:t>Other intraretinal microvascular abnormality (disorder)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sz="1100" dirty="0" smtClean="0">
                          <a:solidFill>
                            <a:srgbClr val="FF0000"/>
                          </a:solidFill>
                        </a:rPr>
                        <a:t>2010-01-31</a:t>
                      </a:r>
                      <a:endParaRPr 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sz="1100" dirty="0" smtClean="0">
                          <a:solidFill>
                            <a:srgbClr val="FF0000"/>
                          </a:solidFill>
                        </a:rPr>
                        <a:t>267609006</a:t>
                      </a:r>
                      <a:endParaRPr 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FF0000"/>
                          </a:solidFill>
                        </a:rPr>
                        <a:t>Other background retinopathy (disorder)</a:t>
                      </a:r>
                      <a:endParaRPr 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s-IS" sz="1100" dirty="0" smtClean="0">
                          <a:solidFill>
                            <a:srgbClr val="FF0000"/>
                          </a:solidFill>
                        </a:rPr>
                        <a:t>267609006</a:t>
                      </a:r>
                      <a:endParaRPr lang="en-US" sz="11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rgbClr val="FF0000"/>
                          </a:solidFill>
                        </a:rPr>
                        <a:t>Other background retinopathy (disorder)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sz="1100" dirty="0" smtClean="0">
                          <a:solidFill>
                            <a:srgbClr val="FF0000"/>
                          </a:solidFill>
                        </a:rPr>
                        <a:t>2010-01-31</a:t>
                      </a:r>
                      <a:endParaRPr 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sz="1100" dirty="0" smtClean="0">
                          <a:solidFill>
                            <a:srgbClr val="FF0000"/>
                          </a:solidFill>
                        </a:rPr>
                        <a:t>399625000</a:t>
                      </a:r>
                      <a:endParaRPr 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rgbClr val="FF0000"/>
                          </a:solidFill>
                        </a:rPr>
                        <a:t>Retinopathy (disorder)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s-IS" sz="1100" dirty="0" smtClean="0">
                          <a:solidFill>
                            <a:srgbClr val="FF0000"/>
                          </a:solidFill>
                        </a:rPr>
                        <a:t>399625000</a:t>
                      </a:r>
                      <a:endParaRPr 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rgbClr val="FF0000"/>
                          </a:solidFill>
                        </a:rPr>
                        <a:t>Retinopathy (disorder)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mr-IN" sz="1100" dirty="0" smtClean="0">
                          <a:solidFill>
                            <a:srgbClr val="FF0000"/>
                          </a:solidFill>
                        </a:rPr>
                        <a:t>2016-07-31</a:t>
                      </a:r>
                      <a:endParaRPr 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sz="1100" dirty="0" smtClean="0">
                          <a:solidFill>
                            <a:srgbClr val="008000"/>
                          </a:solidFill>
                        </a:rPr>
                        <a:t>29555009</a:t>
                      </a:r>
                      <a:endParaRPr lang="en-US" sz="11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008000"/>
                          </a:solidFill>
                        </a:rPr>
                        <a:t>Retinal disorder (disorder)</a:t>
                      </a:r>
                      <a:endParaRPr lang="en-US" sz="11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24535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17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061281"/>
              </p:ext>
            </p:extLst>
          </p:nvPr>
        </p:nvGraphicFramePr>
        <p:xfrm>
          <a:off x="457200" y="2194243"/>
          <a:ext cx="8229600" cy="1874520"/>
        </p:xfrm>
        <a:graphic>
          <a:graphicData uri="http://schemas.openxmlformats.org/drawingml/2006/table">
            <a:tbl>
              <a:tblPr firstRow="1" bandRow="1"/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Concept1_ID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Concept1_FSN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RelationshipID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Rel_FSN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Concept2_ID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Concept2_FSN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s-IS" sz="1100" dirty="0" smtClean="0">
                          <a:solidFill>
                            <a:srgbClr val="FF0000"/>
                          </a:solidFill>
                        </a:rPr>
                        <a:t>193366002</a:t>
                      </a:r>
                      <a:endParaRPr lang="en-US" sz="11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rgbClr val="FF0000"/>
                          </a:solidFill>
                        </a:rPr>
                        <a:t>Other intraretinal microvascular abnormality (disorder)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dirty="0" smtClean="0"/>
                        <a:t>159083000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WAS A (attribute)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sz="1100" dirty="0" smtClean="0">
                          <a:solidFill>
                            <a:srgbClr val="008000"/>
                          </a:solidFill>
                        </a:rPr>
                        <a:t>29555009</a:t>
                      </a:r>
                      <a:endParaRPr lang="en-US" sz="11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008000"/>
                          </a:solidFill>
                        </a:rPr>
                        <a:t>Retinal disorder (disorder)</a:t>
                      </a:r>
                      <a:endParaRPr lang="en-US" sz="11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s-IS" sz="1100" dirty="0" smtClean="0">
                          <a:solidFill>
                            <a:srgbClr val="FF0000"/>
                          </a:solidFill>
                        </a:rPr>
                        <a:t>267609006</a:t>
                      </a:r>
                      <a:endParaRPr lang="en-US" sz="11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rgbClr val="FF0000"/>
                          </a:solidFill>
                        </a:rPr>
                        <a:t>Other background retinopathy (disorder)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dirty="0" smtClean="0"/>
                        <a:t>159083000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WAS A (attribute)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sz="1100" dirty="0" smtClean="0">
                          <a:solidFill>
                            <a:srgbClr val="008000"/>
                          </a:solidFill>
                        </a:rPr>
                        <a:t>29555009</a:t>
                      </a:r>
                      <a:endParaRPr lang="en-US" sz="11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008000"/>
                          </a:solidFill>
                        </a:rPr>
                        <a:t>Retinal disorder (disorder)</a:t>
                      </a:r>
                      <a:endParaRPr lang="en-US" sz="11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Derive values from inactivated IS A relationships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87529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18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Understand current usage of WAS A </a:t>
            </a:r>
            <a:r>
              <a:rPr lang="en-US" dirty="0" err="1" smtClean="0"/>
              <a:t>refset</a:t>
            </a:r>
            <a:endParaRPr lang="en-US" dirty="0" smtClean="0"/>
          </a:p>
          <a:p>
            <a:pPr lvl="1"/>
            <a:r>
              <a:rPr lang="en-US" dirty="0" smtClean="0"/>
              <a:t>IHTSDO </a:t>
            </a:r>
            <a:r>
              <a:rPr lang="en-US" dirty="0" smtClean="0"/>
              <a:t>authoring, technical team, product support teams</a:t>
            </a:r>
          </a:p>
          <a:p>
            <a:pPr lvl="1"/>
            <a:r>
              <a:rPr lang="en-US" dirty="0" smtClean="0"/>
              <a:t>IHTSDO Advisory Groups</a:t>
            </a:r>
            <a:r>
              <a:rPr lang="en-US" dirty="0" smtClean="0"/>
              <a:t> </a:t>
            </a:r>
            <a:endParaRPr lang="en-US" dirty="0" smtClean="0"/>
          </a:p>
          <a:p>
            <a:pPr lvl="1"/>
            <a:r>
              <a:rPr lang="en-US" dirty="0" smtClean="0"/>
              <a:t>National release centers</a:t>
            </a:r>
          </a:p>
          <a:p>
            <a:pPr lvl="1"/>
            <a:r>
              <a:rPr lang="en-US" dirty="0" smtClean="0"/>
              <a:t>System suppliers</a:t>
            </a:r>
          </a:p>
          <a:p>
            <a:pPr lvl="1"/>
            <a:r>
              <a:rPr lang="en-US" dirty="0" smtClean="0"/>
              <a:t>Information analysts 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Technical solution for RF2</a:t>
            </a:r>
          </a:p>
          <a:p>
            <a:pPr lvl="1"/>
            <a:r>
              <a:rPr lang="en-US" dirty="0" smtClean="0"/>
              <a:t>Changes to maintenance guide for WAS A </a:t>
            </a:r>
            <a:r>
              <a:rPr lang="en-US" dirty="0" err="1" smtClean="0"/>
              <a:t>refset</a:t>
            </a:r>
            <a:endParaRPr lang="en-US" dirty="0" smtClean="0"/>
          </a:p>
          <a:p>
            <a:pPr lvl="1"/>
            <a:r>
              <a:rPr lang="en-US" dirty="0" smtClean="0"/>
              <a:t>Changes to tooling for authoring WAS A </a:t>
            </a:r>
            <a:r>
              <a:rPr lang="en-US" dirty="0" err="1" smtClean="0"/>
              <a:t>refset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Technical solution for RF1</a:t>
            </a:r>
          </a:p>
          <a:p>
            <a:pPr lvl="1"/>
            <a:r>
              <a:rPr lang="en-US" dirty="0" smtClean="0"/>
              <a:t>Generate WAS A relationships in RF2 to RF1 conversion tool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assessment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888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52308"/>
            <a:ext cx="8229600" cy="5085935"/>
          </a:xfrm>
        </p:spPr>
        <p:txBody>
          <a:bodyPr>
            <a:normAutofit/>
          </a:bodyPr>
          <a:lstStyle/>
          <a:p>
            <a:r>
              <a:rPr lang="en-US" dirty="0"/>
              <a:t>Historical Association Reference Sets provide links between inactive </a:t>
            </a:r>
            <a:r>
              <a:rPr lang="en-US" dirty="0" smtClean="0"/>
              <a:t>components </a:t>
            </a:r>
            <a:r>
              <a:rPr lang="en-US" dirty="0"/>
              <a:t>and their active replacements or </a:t>
            </a:r>
            <a:r>
              <a:rPr lang="en-US" dirty="0" smtClean="0"/>
              <a:t>equivalents. </a:t>
            </a:r>
          </a:p>
          <a:p>
            <a:r>
              <a:rPr lang="en-US" dirty="0" smtClean="0"/>
              <a:t>900000000000455006 </a:t>
            </a:r>
            <a:r>
              <a:rPr lang="en-US" dirty="0"/>
              <a:t>|Reference set|</a:t>
            </a:r>
          </a:p>
          <a:p>
            <a:pPr lvl="1"/>
            <a:r>
              <a:rPr lang="en-US" dirty="0"/>
              <a:t>900000000000521006 |Association type|</a:t>
            </a:r>
          </a:p>
          <a:p>
            <a:pPr lvl="2"/>
            <a:r>
              <a:rPr lang="en-US" dirty="0"/>
              <a:t>900000000000522004 |Historical association|</a:t>
            </a:r>
          </a:p>
          <a:p>
            <a:pPr lvl="3"/>
            <a:r>
              <a:rPr lang="en-US" dirty="0"/>
              <a:t>900000000000523009 |POSSIBLY EQUIVALENT TO association reference set|</a:t>
            </a:r>
          </a:p>
          <a:p>
            <a:pPr lvl="3"/>
            <a:r>
              <a:rPr lang="en-US" dirty="0"/>
              <a:t>900000000000524003 |MOVED TO association reference set|</a:t>
            </a:r>
          </a:p>
          <a:p>
            <a:pPr lvl="3"/>
            <a:r>
              <a:rPr lang="en-US" dirty="0"/>
              <a:t>900000000000525002 |MOVED FROM association reference set|</a:t>
            </a:r>
          </a:p>
          <a:p>
            <a:pPr lvl="3"/>
            <a:r>
              <a:rPr lang="en-US" dirty="0"/>
              <a:t>900000000000526001 |REPLACED BY association reference set|</a:t>
            </a:r>
          </a:p>
          <a:p>
            <a:pPr lvl="3"/>
            <a:r>
              <a:rPr lang="en-US" dirty="0"/>
              <a:t>900000000000527005 |SAME AS association reference set|</a:t>
            </a:r>
          </a:p>
          <a:p>
            <a:pPr lvl="3"/>
            <a:r>
              <a:rPr lang="en-US" b="1" dirty="0"/>
              <a:t>900000000000528000 |WAS A association reference set|</a:t>
            </a:r>
          </a:p>
          <a:p>
            <a:pPr lvl="3"/>
            <a:r>
              <a:rPr lang="en-US" dirty="0"/>
              <a:t>900000000000529008 |SIMILAR TO association reference set|</a:t>
            </a:r>
          </a:p>
          <a:p>
            <a:pPr lvl="3"/>
            <a:r>
              <a:rPr lang="en-US" dirty="0"/>
              <a:t>900000000000530003 |ALTERNATIVE association reference set|</a:t>
            </a:r>
          </a:p>
          <a:p>
            <a:pPr lvl="3"/>
            <a:r>
              <a:rPr lang="en-US" dirty="0"/>
              <a:t>900000000000531004 |REFERS TO concept association reference set</a:t>
            </a:r>
            <a:r>
              <a:rPr lang="en-US" dirty="0" smtClean="0"/>
              <a:t>|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about Historical association reference sets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019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3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3670158"/>
              </p:ext>
            </p:extLst>
          </p:nvPr>
        </p:nvGraphicFramePr>
        <p:xfrm>
          <a:off x="457200" y="1452563"/>
          <a:ext cx="8229600" cy="5247639"/>
        </p:xfrm>
        <a:graphic>
          <a:graphicData uri="http://schemas.openxmlformats.org/drawingml/2006/table">
            <a:tbl>
              <a:tblPr firstRow="1" bandRow="1"/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RF2 reference</a:t>
                      </a:r>
                      <a:r>
                        <a:rPr lang="en-US" baseline="0" dirty="0" smtClean="0"/>
                        <a:t> sets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RF1 relationship</a:t>
                      </a:r>
                      <a:r>
                        <a:rPr lang="en-US" baseline="0" dirty="0" smtClean="0"/>
                        <a:t> table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RF1 reference</a:t>
                      </a:r>
                      <a:r>
                        <a:rPr lang="en-US" baseline="0" dirty="0" smtClean="0"/>
                        <a:t> table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|POSSIBLY EQUIVALENT TO association reference</a:t>
                      </a:r>
                    </a:p>
                    <a:p>
                      <a:r>
                        <a:rPr lang="en-US" dirty="0" smtClean="0"/>
                        <a:t>set |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MAYBE 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|REFERS TO concept association reference set |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Refers to (7)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|SIMILAR TO association reference set |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Similar to (3) 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|MOVED FROM association reference set |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MOVED FROM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Moved from (6)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|MOVED TO association reference set |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MOVED TO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Moved to (5)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|ALTERNATIVE association reference set |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Alternative (4)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|REPLACED BY association reference set |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REPLACED BY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Replaced by (1)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|SAME AS association reference set |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SAME AS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Same as (2) 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|WAS A association reference set |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WAS A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RF2 and RF1 maps for historical associations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98914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4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900000000000528000 |WAS A association reference set (foundation metadata concept)|</a:t>
            </a:r>
          </a:p>
          <a:p>
            <a:pPr lvl="1"/>
            <a:r>
              <a:rPr lang="en-US" dirty="0"/>
              <a:t>Links an </a:t>
            </a:r>
            <a:r>
              <a:rPr lang="en-US" b="1" dirty="0"/>
              <a:t>inactive classification concept</a:t>
            </a:r>
            <a:r>
              <a:rPr lang="en-US" dirty="0"/>
              <a:t> such as "not otherwise </a:t>
            </a:r>
            <a:r>
              <a:rPr lang="en-US" dirty="0" smtClean="0"/>
              <a:t>specified” or </a:t>
            </a:r>
            <a:r>
              <a:rPr lang="en-US" dirty="0"/>
              <a:t>"otherwise specified" with the active concept that was formerly its most proximal supertype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‘Limited’ status concepts in RF1</a:t>
            </a:r>
          </a:p>
          <a:p>
            <a:endParaRPr lang="en-US" dirty="0" smtClean="0"/>
          </a:p>
          <a:p>
            <a:r>
              <a:rPr lang="en-US" dirty="0" smtClean="0"/>
              <a:t>Total number of inactive concepts in WAS A </a:t>
            </a:r>
            <a:r>
              <a:rPr lang="en-US" dirty="0" err="1" smtClean="0"/>
              <a:t>refset</a:t>
            </a:r>
            <a:endParaRPr lang="en-US" dirty="0"/>
          </a:p>
          <a:p>
            <a:pPr lvl="1"/>
            <a:r>
              <a:rPr lang="en-US" dirty="0" smtClean="0"/>
              <a:t>Active: 21,412</a:t>
            </a:r>
          </a:p>
          <a:p>
            <a:pPr lvl="1"/>
            <a:r>
              <a:rPr lang="en-US" dirty="0" smtClean="0"/>
              <a:t>Inactive: 389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WAS A reference set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2099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5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Inactivations by releases for WAS A</a:t>
            </a:r>
            <a:endParaRPr lang="en-US" dirty="0"/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9725128"/>
              </p:ext>
            </p:extLst>
          </p:nvPr>
        </p:nvGraphicFramePr>
        <p:xfrm>
          <a:off x="457200" y="1916430"/>
          <a:ext cx="5709920" cy="4305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6135486"/>
              </p:ext>
            </p:extLst>
          </p:nvPr>
        </p:nvGraphicFramePr>
        <p:xfrm>
          <a:off x="6776720" y="1916430"/>
          <a:ext cx="1651000" cy="4107180"/>
        </p:xfrm>
        <a:graphic>
          <a:graphicData uri="http://schemas.openxmlformats.org/drawingml/2006/table">
            <a:tbl>
              <a:tblPr/>
              <a:tblGrid>
                <a:gridCol w="825500"/>
                <a:gridCol w="825500"/>
              </a:tblGrid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31/01/02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3060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31/07/02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31/01/03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31/07/03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31/01/04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31/07/04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31/01/05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31/01/06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31/07/08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31/01/10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18014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31/07/10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31/01/12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31/07/12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31/01/13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31/07/13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31/01/14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31/07/14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31/01/15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31/07/15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31/01/16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31/07/16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39677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6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Inactivation of classification concepts</a:t>
            </a:r>
          </a:p>
          <a:p>
            <a:pPr lvl="1"/>
            <a:r>
              <a:rPr lang="en-US" dirty="0" smtClean="0"/>
              <a:t>The first major change in first release of SNOMED CT in Jan 2002</a:t>
            </a:r>
          </a:p>
          <a:p>
            <a:pPr lvl="1"/>
            <a:r>
              <a:rPr lang="en-US" dirty="0" smtClean="0"/>
              <a:t>The second major change in Jan 2010 release</a:t>
            </a:r>
          </a:p>
          <a:p>
            <a:pPr lvl="1"/>
            <a:r>
              <a:rPr lang="en-US" dirty="0" smtClean="0"/>
              <a:t>Continuing maintenance effort?</a:t>
            </a:r>
          </a:p>
          <a:p>
            <a:pPr lvl="2"/>
            <a:r>
              <a:rPr lang="en-US" dirty="0" smtClean="0"/>
              <a:t>277 new active entries after Jan 2010</a:t>
            </a:r>
          </a:p>
          <a:p>
            <a:pPr lvl="3"/>
            <a:r>
              <a:rPr lang="en-US" dirty="0"/>
              <a:t> </a:t>
            </a:r>
            <a:r>
              <a:rPr lang="en-US" dirty="0" smtClean="0"/>
              <a:t>Only 16 classification concepts which contain ‘other’ in descriptions</a:t>
            </a:r>
          </a:p>
          <a:p>
            <a:pPr lvl="3"/>
            <a:r>
              <a:rPr lang="en-US" dirty="0"/>
              <a:t> </a:t>
            </a:r>
            <a:r>
              <a:rPr lang="en-US" dirty="0" smtClean="0"/>
              <a:t>Only 2 classification concepts which contain ‘unspecified’ in descriptions</a:t>
            </a:r>
          </a:p>
          <a:p>
            <a:pPr lvl="3"/>
            <a:r>
              <a:rPr lang="en-US" dirty="0"/>
              <a:t> </a:t>
            </a:r>
            <a:r>
              <a:rPr lang="en-US" b="1" dirty="0" smtClean="0"/>
              <a:t>Issue: The rest 259 entries </a:t>
            </a:r>
            <a:r>
              <a:rPr lang="en-US" b="1" dirty="0"/>
              <a:t>should not be in WAS A </a:t>
            </a:r>
            <a:r>
              <a:rPr lang="en-US" b="1" dirty="0" err="1" smtClean="0"/>
              <a:t>refset</a:t>
            </a:r>
            <a:r>
              <a:rPr lang="en-US" b="1" dirty="0" smtClean="0"/>
              <a:t> because they are not classification concepts</a:t>
            </a:r>
          </a:p>
          <a:p>
            <a:r>
              <a:rPr lang="en-US" dirty="0" smtClean="0"/>
              <a:t>Inactivation of concepts that are targets for WAS A</a:t>
            </a:r>
          </a:p>
          <a:p>
            <a:pPr lvl="1"/>
            <a:r>
              <a:rPr lang="en-US" dirty="0" smtClean="0"/>
              <a:t>Continuing maintenance effort?</a:t>
            </a:r>
          </a:p>
          <a:p>
            <a:pPr lvl="2"/>
            <a:r>
              <a:rPr lang="en-US" dirty="0" smtClean="0"/>
              <a:t>389 inactive WAS A entries</a:t>
            </a:r>
          </a:p>
          <a:p>
            <a:pPr lvl="3"/>
            <a:r>
              <a:rPr lang="en-US" dirty="0"/>
              <a:t> </a:t>
            </a:r>
            <a:r>
              <a:rPr lang="en-US" dirty="0" smtClean="0"/>
              <a:t>Most of them were in Jan 2002 and 2010</a:t>
            </a:r>
          </a:p>
          <a:p>
            <a:pPr lvl="4"/>
            <a:r>
              <a:rPr lang="en-US" dirty="0" smtClean="0"/>
              <a:t> </a:t>
            </a:r>
            <a:r>
              <a:rPr lang="en-US" b="1" dirty="0" smtClean="0"/>
              <a:t>Issue:</a:t>
            </a:r>
            <a:r>
              <a:rPr lang="en-US" dirty="0" smtClean="0"/>
              <a:t> </a:t>
            </a:r>
            <a:r>
              <a:rPr lang="en-US" b="1" dirty="0" smtClean="0"/>
              <a:t>16 active entries still have inactive concepts as targets</a:t>
            </a:r>
          </a:p>
          <a:p>
            <a:pPr lvl="3"/>
            <a:r>
              <a:rPr lang="en-US" dirty="0"/>
              <a:t> </a:t>
            </a:r>
            <a:r>
              <a:rPr lang="en-US" dirty="0" smtClean="0"/>
              <a:t>Only 17 entries before July 2007</a:t>
            </a:r>
          </a:p>
          <a:p>
            <a:pPr lvl="4"/>
            <a:r>
              <a:rPr lang="en-US" dirty="0"/>
              <a:t> </a:t>
            </a:r>
            <a:r>
              <a:rPr lang="en-US" b="1" dirty="0" smtClean="0"/>
              <a:t>Only10 entries July 2002 and 2003 for maintenance</a:t>
            </a:r>
          </a:p>
          <a:p>
            <a:pPr lvl="3"/>
            <a:r>
              <a:rPr lang="en-US" b="1" dirty="0" smtClean="0"/>
              <a:t> No maintenance after Jan 2010 </a:t>
            </a:r>
            <a:r>
              <a:rPr lang="en-US" dirty="0" smtClean="0"/>
              <a:t>?</a:t>
            </a:r>
          </a:p>
          <a:p>
            <a:pPr lvl="2"/>
            <a:endParaRPr 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cenario for maintenance of WAS 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43843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7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Inconsistent usage of ‘WAS A’</a:t>
            </a:r>
          </a:p>
          <a:p>
            <a:pPr lvl="1"/>
            <a:r>
              <a:rPr lang="en-US" dirty="0" smtClean="0"/>
              <a:t>259 new entries should not be members of WAS A</a:t>
            </a:r>
          </a:p>
          <a:p>
            <a:r>
              <a:rPr lang="en-US" dirty="0" smtClean="0"/>
              <a:t>Existing data issues</a:t>
            </a:r>
          </a:p>
          <a:p>
            <a:pPr lvl="1"/>
            <a:r>
              <a:rPr lang="en-US" dirty="0" smtClean="0"/>
              <a:t>16 active entries still have inactive concepts as target</a:t>
            </a:r>
          </a:p>
          <a:p>
            <a:r>
              <a:rPr lang="en-US" dirty="0" smtClean="0"/>
              <a:t>Only 18 are valid entries for WAS A since 2010 January</a:t>
            </a:r>
          </a:p>
          <a:p>
            <a:pPr lvl="1"/>
            <a:r>
              <a:rPr lang="en-US" dirty="0" smtClean="0"/>
              <a:t>Potentially missing 7 concepts from WAS A</a:t>
            </a:r>
          </a:p>
          <a:p>
            <a:r>
              <a:rPr lang="en-US" dirty="0" smtClean="0"/>
              <a:t> Is it still necessary to specify WAS A?</a:t>
            </a:r>
          </a:p>
          <a:p>
            <a:pPr lvl="1"/>
            <a:r>
              <a:rPr lang="en-US" dirty="0" smtClean="0"/>
              <a:t>It is true for RF1 because WAS A as a relationship must take active concepts as target in relationship table.</a:t>
            </a:r>
          </a:p>
          <a:p>
            <a:pPr lvl="1"/>
            <a:r>
              <a:rPr lang="en-US" dirty="0" smtClean="0"/>
              <a:t>However, it is not necessary for RF2</a:t>
            </a:r>
          </a:p>
          <a:p>
            <a:pPr lvl="2"/>
            <a:r>
              <a:rPr lang="en-US" dirty="0" smtClean="0"/>
              <a:t>The history of inactivations of IS A relationship in RF2 are sufficient to provide information for WAS A</a:t>
            </a:r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issues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5735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8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Fix identified three existing issues in WAS A </a:t>
            </a:r>
            <a:r>
              <a:rPr lang="en-US" dirty="0" err="1" smtClean="0"/>
              <a:t>refset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WAS </a:t>
            </a:r>
            <a:r>
              <a:rPr lang="en-US" dirty="0"/>
              <a:t>A </a:t>
            </a:r>
            <a:r>
              <a:rPr lang="en-US" dirty="0" err="1"/>
              <a:t>refset</a:t>
            </a:r>
            <a:r>
              <a:rPr lang="en-US" dirty="0"/>
              <a:t> </a:t>
            </a:r>
            <a:r>
              <a:rPr lang="en-US" dirty="0" smtClean="0"/>
              <a:t>will be ‘static’ except inactivation of existing entries. 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WAS </a:t>
            </a:r>
            <a:r>
              <a:rPr lang="en-US" dirty="0"/>
              <a:t>A will not be used for new inactivations of concepts including classification </a:t>
            </a:r>
            <a:r>
              <a:rPr lang="en-US" dirty="0" smtClean="0"/>
              <a:t>concepts</a:t>
            </a:r>
          </a:p>
          <a:p>
            <a:endParaRPr lang="en-US" dirty="0" smtClean="0"/>
          </a:p>
          <a:p>
            <a:r>
              <a:rPr lang="en-US" dirty="0"/>
              <a:t>Handling inactivation of concepts that are </a:t>
            </a:r>
            <a:r>
              <a:rPr lang="en-US" dirty="0" smtClean="0"/>
              <a:t>targets in RF2 and RF1</a:t>
            </a:r>
            <a:endParaRPr lang="en-US" dirty="0"/>
          </a:p>
          <a:p>
            <a:pPr lvl="1"/>
            <a:endParaRPr lang="en-US" dirty="0" smtClean="0"/>
          </a:p>
          <a:p>
            <a:pPr marL="129541" indent="0">
              <a:buNone/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 to stop the maintenance of WAS A </a:t>
            </a:r>
            <a:r>
              <a:rPr lang="en-US" dirty="0" err="1" smtClean="0"/>
              <a:t>refset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7517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9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Inactivations in RF2 releases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85370" y="2847353"/>
            <a:ext cx="1904948" cy="5159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/>
                </a:solidFill>
              </a:rPr>
              <a:t>Fisherman, hunter/related worker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86930" y="3922418"/>
            <a:ext cx="1140984" cy="5159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/>
                </a:solidFill>
              </a:rPr>
              <a:t>Fisherman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721386" y="3899820"/>
            <a:ext cx="1140984" cy="5159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/>
                </a:solidFill>
              </a:rPr>
              <a:t>Seal Hunter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18255" y="5017329"/>
            <a:ext cx="1051697" cy="5159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/>
                </a:solidFill>
              </a:rPr>
              <a:t>Fisherman NOS 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488225" y="5034416"/>
            <a:ext cx="1180677" cy="5159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/>
                </a:solidFill>
              </a:rPr>
              <a:t>Deep-sea fisherman </a:t>
            </a:r>
            <a:endParaRPr lang="en-US" dirty="0"/>
          </a:p>
        </p:txBody>
      </p:sp>
      <p:cxnSp>
        <p:nvCxnSpPr>
          <p:cNvPr id="13" name="Straight Arrow Connector 12"/>
          <p:cNvCxnSpPr>
            <a:stCxn id="7" idx="0"/>
            <a:endCxn id="6" idx="2"/>
          </p:cNvCxnSpPr>
          <p:nvPr/>
        </p:nvCxnSpPr>
        <p:spPr>
          <a:xfrm flipV="1">
            <a:off x="957422" y="3363253"/>
            <a:ext cx="580422" cy="5591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8" idx="0"/>
            <a:endCxn id="6" idx="2"/>
          </p:cNvCxnSpPr>
          <p:nvPr/>
        </p:nvCxnSpPr>
        <p:spPr>
          <a:xfrm flipH="1" flipV="1">
            <a:off x="1537844" y="3363253"/>
            <a:ext cx="754034" cy="5365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9" idx="0"/>
            <a:endCxn id="7" idx="2"/>
          </p:cNvCxnSpPr>
          <p:nvPr/>
        </p:nvCxnSpPr>
        <p:spPr>
          <a:xfrm flipV="1">
            <a:off x="744104" y="4438318"/>
            <a:ext cx="213318" cy="57901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1" idx="0"/>
            <a:endCxn id="7" idx="2"/>
          </p:cNvCxnSpPr>
          <p:nvPr/>
        </p:nvCxnSpPr>
        <p:spPr>
          <a:xfrm flipH="1" flipV="1">
            <a:off x="957422" y="4438318"/>
            <a:ext cx="1121142" cy="5960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3644951" y="2900543"/>
            <a:ext cx="1904948" cy="5159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/>
                </a:solidFill>
              </a:rPr>
              <a:t>Fisherman, hunter/related worker 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3446511" y="3975608"/>
            <a:ext cx="1140984" cy="5159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/>
                </a:solidFill>
              </a:rPr>
              <a:t>Fisherman 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4780967" y="3953010"/>
            <a:ext cx="1140984" cy="5159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/>
                </a:solidFill>
              </a:rPr>
              <a:t>Seal Hunter 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3277836" y="5070519"/>
            <a:ext cx="1051697" cy="5159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Fisherman</a:t>
            </a:r>
            <a:r>
              <a:rPr lang="en-US" dirty="0" smtClean="0">
                <a:solidFill>
                  <a:schemeClr val="bg2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NOS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547806" y="5087606"/>
            <a:ext cx="1180677" cy="5159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/>
                </a:solidFill>
              </a:rPr>
              <a:t>Deep-sea fisherman </a:t>
            </a:r>
            <a:endParaRPr lang="en-US" dirty="0"/>
          </a:p>
        </p:txBody>
      </p:sp>
      <p:cxnSp>
        <p:nvCxnSpPr>
          <p:cNvPr id="25" name="Straight Arrow Connector 24"/>
          <p:cNvCxnSpPr>
            <a:stCxn id="21" idx="0"/>
            <a:endCxn id="20" idx="2"/>
          </p:cNvCxnSpPr>
          <p:nvPr/>
        </p:nvCxnSpPr>
        <p:spPr>
          <a:xfrm flipV="1">
            <a:off x="4017003" y="3416443"/>
            <a:ext cx="580422" cy="5591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22" idx="0"/>
            <a:endCxn id="20" idx="2"/>
          </p:cNvCxnSpPr>
          <p:nvPr/>
        </p:nvCxnSpPr>
        <p:spPr>
          <a:xfrm flipH="1" flipV="1">
            <a:off x="4597425" y="3416443"/>
            <a:ext cx="754034" cy="5365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23" idx="0"/>
            <a:endCxn id="21" idx="2"/>
          </p:cNvCxnSpPr>
          <p:nvPr/>
        </p:nvCxnSpPr>
        <p:spPr>
          <a:xfrm flipV="1">
            <a:off x="3803685" y="4491508"/>
            <a:ext cx="213318" cy="57901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24" idx="0"/>
            <a:endCxn id="21" idx="2"/>
          </p:cNvCxnSpPr>
          <p:nvPr/>
        </p:nvCxnSpPr>
        <p:spPr>
          <a:xfrm flipH="1" flipV="1">
            <a:off x="4017003" y="4491508"/>
            <a:ext cx="1121142" cy="5960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6553200" y="2900543"/>
            <a:ext cx="1904948" cy="5159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/>
                </a:solidFill>
              </a:rPr>
              <a:t>Fisherman, hunter/related worker 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6354760" y="3975608"/>
            <a:ext cx="1140984" cy="5159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Fisherman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6186085" y="5070519"/>
            <a:ext cx="1051697" cy="5159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Fisherman</a:t>
            </a:r>
            <a:r>
              <a:rPr lang="en-US" dirty="0" smtClean="0">
                <a:solidFill>
                  <a:schemeClr val="bg2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NOS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7456055" y="5087606"/>
            <a:ext cx="1180677" cy="5159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/>
                </a:solidFill>
              </a:rPr>
              <a:t>Deep-sea fisherman </a:t>
            </a:r>
            <a:endParaRPr lang="en-US" dirty="0"/>
          </a:p>
        </p:txBody>
      </p:sp>
      <p:cxnSp>
        <p:nvCxnSpPr>
          <p:cNvPr id="34" name="Straight Arrow Connector 33"/>
          <p:cNvCxnSpPr>
            <a:stCxn id="30" idx="0"/>
            <a:endCxn id="29" idx="2"/>
          </p:cNvCxnSpPr>
          <p:nvPr/>
        </p:nvCxnSpPr>
        <p:spPr>
          <a:xfrm flipV="1">
            <a:off x="6925252" y="3416443"/>
            <a:ext cx="580422" cy="55916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31" idx="0"/>
            <a:endCxn id="29" idx="2"/>
          </p:cNvCxnSpPr>
          <p:nvPr/>
        </p:nvCxnSpPr>
        <p:spPr>
          <a:xfrm flipH="1" flipV="1">
            <a:off x="7505674" y="3416443"/>
            <a:ext cx="754034" cy="5365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32" idx="0"/>
            <a:endCxn id="30" idx="2"/>
          </p:cNvCxnSpPr>
          <p:nvPr/>
        </p:nvCxnSpPr>
        <p:spPr>
          <a:xfrm flipV="1">
            <a:off x="6711934" y="4491508"/>
            <a:ext cx="213318" cy="57901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33" idx="0"/>
            <a:endCxn id="30" idx="2"/>
          </p:cNvCxnSpPr>
          <p:nvPr/>
        </p:nvCxnSpPr>
        <p:spPr>
          <a:xfrm flipH="1" flipV="1">
            <a:off x="6925252" y="4491508"/>
            <a:ext cx="1121142" cy="59609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33" idx="0"/>
            <a:endCxn id="29" idx="2"/>
          </p:cNvCxnSpPr>
          <p:nvPr/>
        </p:nvCxnSpPr>
        <p:spPr>
          <a:xfrm flipH="1" flipV="1">
            <a:off x="7505674" y="3416443"/>
            <a:ext cx="540720" cy="16711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7689216" y="3953010"/>
            <a:ext cx="1140984" cy="5159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/>
                </a:solidFill>
              </a:rPr>
              <a:t>Seal Hunter 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595274" y="2202499"/>
            <a:ext cx="2011150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b="1" dirty="0" smtClean="0"/>
              <a:t>Releases before 2010</a:t>
            </a:r>
            <a:endParaRPr lang="en-US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3498629" y="2126715"/>
            <a:ext cx="1731501" cy="52322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b="1" dirty="0" smtClean="0"/>
              <a:t>Releases between </a:t>
            </a:r>
          </a:p>
          <a:p>
            <a:r>
              <a:rPr lang="en-US" b="1" dirty="0"/>
              <a:t> </a:t>
            </a:r>
            <a:r>
              <a:rPr lang="en-US" b="1" dirty="0" smtClean="0"/>
              <a:t> 2010 and 2018</a:t>
            </a:r>
            <a:endParaRPr lang="en-US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6560279" y="2202499"/>
            <a:ext cx="1851601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b="1" dirty="0" smtClean="0"/>
              <a:t>Releases after 2018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095089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1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9" grpId="0" animBg="1"/>
      <p:bldP spid="30" grpId="0" animBg="1"/>
      <p:bldP spid="32" grpId="0" animBg="1"/>
      <p:bldP spid="33" grpId="0" animBg="1"/>
      <p:bldP spid="31" grpId="0" animBg="1"/>
      <p:bldP spid="40" grpId="0"/>
      <p:bldP spid="41" grpId="0"/>
      <p:bldP spid="42" grpId="0"/>
    </p:bldLst>
  </p:timing>
</p:sld>
</file>

<file path=ppt/theme/theme1.xml><?xml version="1.0" encoding="utf-8"?>
<a:theme xmlns:a="http://schemas.openxmlformats.org/drawingml/2006/main" name="IHTSDO PPT Template with alternative title page 2014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IHTSDO PPT Template 2014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/>
    </a:txDef>
  </a:objectDefaults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IHTSDO PPT Template with alternative title page 2014.potx</Template>
  <TotalTime>852</TotalTime>
  <Words>1717</Words>
  <Application>Microsoft Macintosh PowerPoint</Application>
  <PresentationFormat>On-screen Show (4:3)</PresentationFormat>
  <Paragraphs>494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IHTSDO PPT Template with alternative title page 2014</vt:lpstr>
      <vt:lpstr>1_IHTSDO PPT Template 2014</vt:lpstr>
      <vt:lpstr> Review of historical association ‘WAS A’   Yongsheng Gao, 06 Dec 2016, CMAG meeting</vt:lpstr>
      <vt:lpstr>Background about Historical association reference sets</vt:lpstr>
      <vt:lpstr>RF2 and RF1 maps for historical associations</vt:lpstr>
      <vt:lpstr>WAS A reference set</vt:lpstr>
      <vt:lpstr>Inactivations by releases for WAS A</vt:lpstr>
      <vt:lpstr>Scenario for maintenance of WAS A </vt:lpstr>
      <vt:lpstr>Summary of issues</vt:lpstr>
      <vt:lpstr>Proposal to stop the maintenance of WAS A refset</vt:lpstr>
      <vt:lpstr>Example Inactivations in RF2 releases</vt:lpstr>
      <vt:lpstr>Handling inactivation of concepts that are targets in RF2</vt:lpstr>
      <vt:lpstr>Handling inactivation of concepts that are targets in RF2</vt:lpstr>
      <vt:lpstr>Handling inactivation of concepts that are targets in RF2</vt:lpstr>
      <vt:lpstr>Example Inactivations in RF1 releases</vt:lpstr>
      <vt:lpstr>Handling inactivation of concepts that are targets in RF2</vt:lpstr>
      <vt:lpstr>Handling inactivation of concepts that are targets in RF1</vt:lpstr>
      <vt:lpstr>Handling inactivation of concepts that are targets in RF1</vt:lpstr>
      <vt:lpstr>Derive values from inactivated IS A relationships </vt:lpstr>
      <vt:lpstr>Impact assessment </vt:lpstr>
    </vt:vector>
  </TitlesOfParts>
  <Manager/>
  <Company>IHTSDO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Title   Name of presenter, date</dc:title>
  <dc:subject/>
  <dc:creator>Yongsheng Gao</dc:creator>
  <cp:keywords/>
  <dc:description/>
  <cp:lastModifiedBy>Yongsheng Gao</cp:lastModifiedBy>
  <cp:revision>105</cp:revision>
  <dcterms:created xsi:type="dcterms:W3CDTF">2015-03-19T10:29:13Z</dcterms:created>
  <dcterms:modified xsi:type="dcterms:W3CDTF">2016-12-06T20:03:15Z</dcterms:modified>
  <cp:category/>
</cp:coreProperties>
</file>