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5" r:id="rId3"/>
    <p:sldId id="275" r:id="rId4"/>
    <p:sldId id="260" r:id="rId5"/>
    <p:sldId id="274" r:id="rId6"/>
    <p:sldId id="277" r:id="rId7"/>
    <p:sldId id="278" r:id="rId8"/>
    <p:sldId id="269" r:id="rId9"/>
    <p:sldId id="266" r:id="rId10"/>
    <p:sldId id="267" r:id="rId11"/>
    <p:sldId id="268" r:id="rId12"/>
    <p:sldId id="273" r:id="rId13"/>
    <p:sldId id="276" r:id="rId14"/>
    <p:sldId id="270" r:id="rId15"/>
    <p:sldId id="271" r:id="rId16"/>
  </p:sldIdLst>
  <p:sldSz cx="9144000" cy="6858000" type="screen4x3"/>
  <p:notesSz cx="6858000" cy="9144000"/>
  <p:custDataLst>
    <p:tags r:id="rId20"/>
  </p:custData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521415D9-36F7-43E2-AB2F-B90AF26B5E84}">
      <p14:sectionLst xmlns:p14="http://schemas.microsoft.com/office/powerpoint/2010/main">
        <p14:section name="Title and Introduction" id="{A5C68D32-E8E0-7A49-9890-922C5EE31B78}">
          <p14:sldIdLst>
            <p14:sldId id="258"/>
            <p14:sldId id="265"/>
            <p14:sldId id="275"/>
            <p14:sldId id="260"/>
            <p14:sldId id="274"/>
            <p14:sldId id="277"/>
            <p14:sldId id="278"/>
            <p14:sldId id="269"/>
            <p14:sldId id="266"/>
            <p14:sldId id="267"/>
            <p14:sldId id="268"/>
            <p14:sldId id="273"/>
            <p14:sldId id="276"/>
            <p14:sldId id="270"/>
            <p14:sldId id="27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Markwel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86404" autoAdjust="0"/>
  </p:normalViewPr>
  <p:slideViewPr>
    <p:cSldViewPr snapToGrid="0" snapToObjects="1">
      <p:cViewPr>
        <p:scale>
          <a:sx n="103" d="100"/>
          <a:sy n="103" d="100"/>
        </p:scale>
        <p:origin x="-82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gs" Target="tags/tag1.xml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-1" y="0"/>
            <a:ext cx="5227491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4624" y="0"/>
            <a:ext cx="1062185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2F302-0CB3-6649-8C16-48A16D3CA307}" type="datetimeFigureOut">
              <a:rPr lang="en-US" smtClean="0"/>
              <a:t>23/08/16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684"/>
            <a:ext cx="522749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4624" y="8684684"/>
            <a:ext cx="1062186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E1176-D409-E140-BEAC-86BAF87C5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703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1" y="1"/>
            <a:ext cx="2971799" cy="45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3" y="1"/>
            <a:ext cx="2971799" cy="45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1"/>
            <a:ext cx="5486400" cy="41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1" y="8685214"/>
            <a:ext cx="2971799" cy="45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799" cy="45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4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 hasCustomPrompt="1"/>
          </p:nvPr>
        </p:nvSpPr>
        <p:spPr>
          <a:xfrm>
            <a:off x="685800" y="1899478"/>
            <a:ext cx="7772400" cy="17136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and Optional Subtitle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 hasCustomPrompt="1"/>
          </p:nvPr>
        </p:nvSpPr>
        <p:spPr>
          <a:xfrm>
            <a:off x="3355077" y="5621595"/>
            <a:ext cx="5431276" cy="11351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000" b="0" i="0" u="none" strike="noStrike" cap="none" baseline="0">
                <a:solidFill>
                  <a:srgbClr val="0070C0"/>
                </a:solidFill>
                <a:latin typeface="+mn-lt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AU" dirty="0" smtClean="0"/>
              <a:t>Click to Add Presenter Name</a:t>
            </a:r>
          </a:p>
          <a:p>
            <a:r>
              <a:rPr lang="en-AU" dirty="0" smtClean="0"/>
              <a:t>and Job Role</a:t>
            </a:r>
            <a:endParaRPr lang="en-US"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0" y="3714253"/>
            <a:ext cx="9145588" cy="1728787"/>
            <a:chOff x="-1588" y="4221163"/>
            <a:chExt cx="9145588" cy="1728787"/>
          </a:xfrm>
        </p:grpSpPr>
        <p:pic>
          <p:nvPicPr>
            <p:cNvPr id="8" name="Picture 13" descr="MPj043887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8" descr="MPj0422260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4" descr="MPj044243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7" descr="MPj0426557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8148" y="1823971"/>
            <a:ext cx="3784606" cy="3784311"/>
          </a:xfrm>
        </p:spPr>
        <p:txBody>
          <a:bodyPr anchor="ctr" anchorCtr="1"/>
          <a:lstStyle>
            <a:lvl1pPr algn="ctr">
              <a:defRPr sz="3600" b="1" i="0" cap="none">
                <a:latin typeface="+mj-lt"/>
                <a:cs typeface="Trebuchet MS Bold"/>
              </a:defRPr>
            </a:lvl1pPr>
          </a:lstStyle>
          <a:p>
            <a:r>
              <a:rPr lang="en-US" dirty="0" smtClean="0"/>
              <a:t>Click to Add Section Title</a:t>
            </a:r>
            <a:endParaRPr lang="da-DK" dirty="0"/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114332" y="1968865"/>
            <a:ext cx="3528890" cy="3443384"/>
          </a:xfrm>
        </p:spPr>
        <p:txBody>
          <a:bodyPr vert="horz"/>
          <a:lstStyle>
            <a:lvl1pPr marL="129541" indent="0">
              <a:buNone/>
              <a:defRPr sz="1800"/>
            </a:lvl1pPr>
            <a:lvl2pPr>
              <a:defRPr sz="1600"/>
            </a:lvl2pPr>
          </a:lstStyle>
          <a:p>
            <a:pPr lvl="0"/>
            <a:r>
              <a:rPr lang="en-GB" dirty="0" smtClean="0"/>
              <a:t>Optional image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itled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0" y="739912"/>
            <a:ext cx="8229600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57200" y="2301271"/>
            <a:ext cx="4040188" cy="4128125"/>
          </a:xfrm>
        </p:spPr>
        <p:txBody>
          <a:bodyPr vert="horz"/>
          <a:lstStyle>
            <a:lvl1pPr>
              <a:defRPr sz="2000" baseline="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Click to add column 1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4645025" y="2301271"/>
            <a:ext cx="4041775" cy="4128125"/>
          </a:xfrm>
        </p:spPr>
        <p:txBody>
          <a:bodyPr vert="horz"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Click to add column 2 text</a:t>
            </a:r>
          </a:p>
        </p:txBody>
      </p:sp>
      <p:sp>
        <p:nvSpPr>
          <p:cNvPr id="13" name="Line 222"/>
          <p:cNvSpPr>
            <a:spLocks noChangeShapeType="1"/>
          </p:cNvSpPr>
          <p:nvPr userDrawn="1"/>
        </p:nvSpPr>
        <p:spPr bwMode="auto">
          <a:xfrm>
            <a:off x="457200" y="2174874"/>
            <a:ext cx="4040187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5" name="Line 222"/>
          <p:cNvSpPr>
            <a:spLocks noChangeShapeType="1"/>
          </p:cNvSpPr>
          <p:nvPr userDrawn="1"/>
        </p:nvSpPr>
        <p:spPr bwMode="auto">
          <a:xfrm>
            <a:off x="4635501" y="2174874"/>
            <a:ext cx="4040187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6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nten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0" y="741521"/>
            <a:ext cx="8229600" cy="5383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68313" y="1457325"/>
            <a:ext cx="4024312" cy="4972050"/>
          </a:xfrm>
        </p:spPr>
        <p:txBody>
          <a:bodyPr vert="horz"/>
          <a:lstStyle>
            <a:lvl1pPr marL="129541" indent="0">
              <a:buNone/>
              <a:defRPr sz="2000" baseline="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Text or image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662488" y="1457325"/>
            <a:ext cx="4024312" cy="4972050"/>
          </a:xfrm>
        </p:spPr>
        <p:txBody>
          <a:bodyPr vert="horz"/>
          <a:lstStyle>
            <a:lvl1pPr marL="129541" indent="0">
              <a:buNone/>
              <a:defRPr sz="2000" baseline="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Text or object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78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Titled Row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1"/>
            <a:ext cx="2468898" cy="2351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 smtClean="0"/>
              <a:t>Click to add sub-title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57200" y="4069073"/>
            <a:ext cx="2468898" cy="2340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 smtClean="0"/>
              <a:t>Click to add sub-title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0" y="739912"/>
            <a:ext cx="8229600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00415" y="1545756"/>
            <a:ext cx="5475273" cy="2340438"/>
          </a:xfrm>
        </p:spPr>
        <p:txBody>
          <a:bodyPr vert="horz"/>
          <a:lstStyle>
            <a:lvl1pPr>
              <a:defRPr sz="2000" baseline="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Click to add row 1 item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3200415" y="4069073"/>
            <a:ext cx="5486385" cy="2340438"/>
          </a:xfrm>
        </p:spPr>
        <p:txBody>
          <a:bodyPr vert="horz"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GB" dirty="0" smtClean="0"/>
              <a:t>Click to add row 2 item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 flipV="1">
            <a:off x="457200" y="3958548"/>
            <a:ext cx="2651776" cy="19085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5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499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ean Pag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833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744212"/>
            <a:ext cx="8229600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79" r:id="rId2"/>
    <p:sldLayoutId id="2147483684" r:id="rId3"/>
    <p:sldLayoutId id="2147483683" r:id="rId4"/>
    <p:sldLayoutId id="2147483686" r:id="rId5"/>
    <p:sldLayoutId id="2147483687" r:id="rId6"/>
    <p:sldLayoutId id="2147483654" r:id="rId7"/>
    <p:sldLayoutId id="2147483685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confluence.ihtsdotools.org/display/ELAG/Declaration+of+Interes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Markwell</a:t>
            </a:r>
            <a:br>
              <a:rPr lang="en-US" dirty="0" smtClean="0"/>
            </a:br>
            <a:r>
              <a:rPr lang="en-US" dirty="0" smtClean="0"/>
              <a:t>Head of Education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E‑Learning Advisory Group </a:t>
            </a:r>
            <a:br>
              <a:rPr lang="en-US" sz="3200" dirty="0" smtClean="0"/>
            </a:br>
            <a:r>
              <a:rPr lang="en-US" sz="3200" dirty="0" smtClean="0"/>
              <a:t>Meetings on </a:t>
            </a:r>
            <a:r>
              <a:rPr lang="en-US" sz="2800" dirty="0" smtClean="0"/>
              <a:t>2016-08-23 / 24</a:t>
            </a: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</a:t>
            </a:r>
            <a:r>
              <a:rPr lang="en-US" sz="1400" b="1" dirty="0" smtClean="0">
                <a:solidFill>
                  <a:srgbClr val="008000"/>
                </a:solidFill>
              </a:rPr>
              <a:t>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pPr marL="472441" indent="-342900">
              <a:buFont typeface="Arial"/>
              <a:buChar char="•"/>
            </a:pPr>
            <a:r>
              <a:rPr lang="en-US" dirty="0"/>
              <a:t>What single change to our SNOMED CT </a:t>
            </a:r>
            <a:br>
              <a:rPr lang="en-US" dirty="0"/>
            </a:br>
            <a:r>
              <a:rPr lang="en-US" dirty="0"/>
              <a:t>E-Learning services would make the most </a:t>
            </a:r>
            <a:br>
              <a:rPr lang="en-US" dirty="0"/>
            </a:br>
            <a:r>
              <a:rPr lang="en-US" dirty="0"/>
              <a:t>cost-effective impact on SNOMED CT implementation in your country?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0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</a:t>
            </a:r>
            <a:r>
              <a:rPr lang="en-US" sz="1400" b="1" dirty="0" smtClean="0">
                <a:solidFill>
                  <a:srgbClr val="008000"/>
                </a:solidFill>
              </a:rPr>
              <a:t>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pPr marL="472441" indent="-342900">
              <a:buFont typeface="Arial"/>
              <a:buChar char="•"/>
            </a:pPr>
            <a:r>
              <a:rPr lang="en-US" dirty="0"/>
              <a:t>Translation activities update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Updates from Members on any current use of Foundation Course shared </a:t>
            </a:r>
            <a:r>
              <a:rPr lang="en-US" dirty="0" smtClean="0"/>
              <a:t>materials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Availability of Implementation course materials for </a:t>
            </a:r>
            <a:r>
              <a:rPr lang="en-US" dirty="0" smtClean="0"/>
              <a:t>sharing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Timing of availability of other course materials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Update on documentation migration progress</a:t>
            </a:r>
          </a:p>
        </p:txBody>
      </p:sp>
    </p:spTree>
    <p:extLst>
      <p:ext uri="{BB962C8B-B14F-4D97-AF65-F5344CB8AC3E}">
        <p14:creationId xmlns:p14="http://schemas.microsoft.com/office/powerpoint/2010/main" val="223410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to Face Meeting Planning (NZ 2016-10-25)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</a:t>
            </a:r>
            <a:r>
              <a:rPr lang="en-US" sz="1400" b="1" dirty="0" smtClean="0"/>
              <a:t>Future meetings</a:t>
            </a:r>
          </a:p>
          <a:p>
            <a:pPr marL="271463" indent="-254000"/>
            <a:r>
              <a:rPr lang="en-US" sz="1400" dirty="0" smtClean="0"/>
              <a:t>5.1 </a:t>
            </a:r>
            <a:r>
              <a:rPr lang="en-US" sz="1400" b="1" dirty="0" smtClean="0">
                <a:solidFill>
                  <a:srgbClr val="008000"/>
                </a:solidFill>
              </a:rPr>
              <a:t>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Report </a:t>
            </a:r>
            <a:r>
              <a:rPr lang="en-US" dirty="0"/>
              <a:t>status of E-Learning courses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Report E-Learning Team plans for 2017 - Easy access, Audience specific study pathways (including a 'crash course' for implementers), More flexible timing for advanced courses.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Get broader input and advice on specific issues related planned changes and developments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Establish interest in additional translations of course material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Establish interest for distributed support for localized SNOMED CT E-Learning services from IHTSDO E-Learning Platform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Planning for ELAG meeting and work in 2017</a:t>
            </a:r>
          </a:p>
        </p:txBody>
      </p:sp>
    </p:spTree>
    <p:extLst>
      <p:ext uri="{BB962C8B-B14F-4D97-AF65-F5344CB8AC3E}">
        <p14:creationId xmlns:p14="http://schemas.microsoft.com/office/powerpoint/2010/main" val="399585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to Face Meeting Planning (NZ 2016-10-25)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</a:t>
            </a:r>
            <a:r>
              <a:rPr lang="en-US" sz="1400" b="1" dirty="0" smtClean="0"/>
              <a:t>Future meetings</a:t>
            </a:r>
          </a:p>
          <a:p>
            <a:pPr marL="271463" indent="-254000"/>
            <a:r>
              <a:rPr lang="en-US" sz="1400" dirty="0" smtClean="0"/>
              <a:t>5.1 </a:t>
            </a:r>
            <a:r>
              <a:rPr lang="en-US" sz="1400" b="1" dirty="0" smtClean="0">
                <a:solidFill>
                  <a:srgbClr val="008000"/>
                </a:solidFill>
              </a:rPr>
              <a:t>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Goals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Team Updates on 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Status </a:t>
            </a:r>
            <a:r>
              <a:rPr lang="en-US" dirty="0"/>
              <a:t>of E-Learning </a:t>
            </a:r>
            <a:r>
              <a:rPr lang="en-US" dirty="0" smtClean="0"/>
              <a:t>courses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Plans for 2017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Report E-Learning Team plans for </a:t>
            </a:r>
            <a:r>
              <a:rPr lang="en-US" dirty="0" smtClean="0"/>
              <a:t>2017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Get broad </a:t>
            </a:r>
            <a:r>
              <a:rPr lang="en-US" dirty="0"/>
              <a:t>input and advice on specific issues related planned changes and developments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Establish interest </a:t>
            </a:r>
            <a:r>
              <a:rPr lang="en-US" dirty="0" smtClean="0"/>
              <a:t>in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Additional </a:t>
            </a:r>
            <a:r>
              <a:rPr lang="en-US" dirty="0"/>
              <a:t>translations of course material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Possible use of SNOMED CT E‑Learning services to support </a:t>
            </a:r>
            <a:r>
              <a:rPr lang="en-US" dirty="0"/>
              <a:t>for </a:t>
            </a:r>
            <a:r>
              <a:rPr lang="en-US" dirty="0" smtClean="0"/>
              <a:t>national 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Planning </a:t>
            </a:r>
            <a:r>
              <a:rPr lang="en-US" dirty="0"/>
              <a:t>for ELAG meeting and work in </a:t>
            </a:r>
            <a:r>
              <a:rPr lang="en-US" dirty="0" smtClean="0"/>
              <a:t>2017</a:t>
            </a:r>
          </a:p>
          <a:p>
            <a:r>
              <a:rPr lang="en-US" b="1" dirty="0" smtClean="0"/>
              <a:t>Who plans to attend 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In-person?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By teleconference?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64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Call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</a:t>
            </a:r>
            <a:r>
              <a:rPr lang="en-US" sz="1400" b="1" dirty="0" smtClean="0"/>
              <a:t>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</a:t>
            </a:r>
            <a:r>
              <a:rPr lang="en-US" sz="1400" b="1" dirty="0" smtClean="0">
                <a:solidFill>
                  <a:srgbClr val="008000"/>
                </a:solidFill>
              </a:rPr>
              <a:t>Next call planning</a:t>
            </a:r>
          </a:p>
          <a:p>
            <a:pPr marL="271463" indent="-254000"/>
            <a:r>
              <a:rPr lang="en-US" sz="1400" dirty="0" smtClean="0"/>
              <a:t>6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r>
              <a:rPr lang="en-US" dirty="0" smtClean="0"/>
              <a:t>Before or after face-to-face meeting?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Before </a:t>
            </a:r>
            <a:r>
              <a:rPr lang="en-US" sz="1600" dirty="0" smtClean="0"/>
              <a:t>(late September) 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Decision on whether to have call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Will this facilitate a more effective face to face session?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After </a:t>
            </a:r>
            <a:r>
              <a:rPr lang="en-US" sz="1600" dirty="0" smtClean="0"/>
              <a:t>(early December) 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ollow up from the face-to-face meeting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Finalizing plans for ELAG engagement in providing advice on E‑Learning activities during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18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Other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 </a:t>
            </a:r>
            <a:r>
              <a:rPr lang="en-US" sz="1400" b="1" dirty="0" smtClean="0">
                <a:solidFill>
                  <a:srgbClr val="008000"/>
                </a:solidFill>
              </a:rPr>
              <a:t>Any other business?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pic>
        <p:nvPicPr>
          <p:cNvPr id="7" name="Content Placeholder 6" descr="BU005347.png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3" b="3813"/>
          <a:stretch>
            <a:fillRect/>
          </a:stretch>
        </p:blipFill>
        <p:spPr>
          <a:xfrm>
            <a:off x="2897188" y="1457325"/>
            <a:ext cx="5789612" cy="4972050"/>
          </a:xfrm>
        </p:spPr>
      </p:pic>
      <p:sp>
        <p:nvSpPr>
          <p:cNvPr id="8" name="Rectangle 7"/>
          <p:cNvSpPr/>
          <p:nvPr/>
        </p:nvSpPr>
        <p:spPr>
          <a:xfrm>
            <a:off x="2404291" y="1648133"/>
            <a:ext cx="1785297" cy="1569660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wrap="squar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GB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118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>
                <a:solidFill>
                  <a:srgbClr val="008000"/>
                </a:solidFill>
              </a:rPr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>
                <a:solidFill>
                  <a:srgbClr val="008000"/>
                </a:solidFill>
              </a:rPr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</a:t>
            </a:r>
            <a:r>
              <a:rPr lang="en-US" sz="1400" dirty="0"/>
              <a:t>National priorities and activities</a:t>
            </a:r>
          </a:p>
          <a:p>
            <a:pPr marL="271463" indent="-254000"/>
            <a:r>
              <a:rPr lang="en-US" sz="1400" dirty="0" smtClean="0"/>
              <a:t>4.2 Supporting delivery</a:t>
            </a:r>
          </a:p>
          <a:p>
            <a:pPr marL="271463" indent="-254000"/>
            <a:r>
              <a:rPr lang="en-US" sz="1400" dirty="0" smtClean="0"/>
              <a:t>4.3 Development advice</a:t>
            </a:r>
          </a:p>
          <a:p>
            <a:pPr marL="271463" indent="-254000"/>
            <a:r>
              <a:rPr lang="en-US" sz="1400" dirty="0" smtClean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noFill/>
          <a:ln>
            <a:noFill/>
          </a:ln>
        </p:spPr>
        <p:txBody>
          <a:bodyPr vert="horz" lIns="91425" tIns="91425" rIns="91425" bIns="91425" anchor="t" anchorCtr="0"/>
          <a:lstStyle/>
          <a:p>
            <a:r>
              <a:rPr lang="en-US" dirty="0"/>
              <a:t>Short introduction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Name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Organization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Role in ELAG</a:t>
            </a:r>
          </a:p>
          <a:p>
            <a:pPr marL="1085850" lvl="1" indent="-342900">
              <a:buChar char="•"/>
            </a:pPr>
            <a:r>
              <a:rPr lang="en-US" dirty="0"/>
              <a:t>Member representative</a:t>
            </a:r>
          </a:p>
          <a:p>
            <a:pPr marL="1085850" lvl="1" indent="-342900">
              <a:buChar char="•"/>
            </a:pPr>
            <a:r>
              <a:rPr lang="en-US" dirty="0"/>
              <a:t>Nominated Expert</a:t>
            </a:r>
          </a:p>
          <a:p>
            <a:pPr marL="1085850" lvl="1" indent="-342900">
              <a:buChar char="•"/>
            </a:pPr>
            <a:r>
              <a:rPr lang="en-US" dirty="0"/>
              <a:t>Observer</a:t>
            </a:r>
          </a:p>
          <a:p>
            <a:pPr marL="1085850" lvl="1" indent="-342900">
              <a:buChar char="•"/>
            </a:pPr>
            <a:r>
              <a:rPr lang="en-US" dirty="0"/>
              <a:t>Staff – E‑Learning / Other </a:t>
            </a:r>
            <a:r>
              <a:rPr lang="en-US" dirty="0" smtClean="0"/>
              <a:t>staff</a:t>
            </a:r>
          </a:p>
          <a:p>
            <a:endParaRPr lang="en-US" dirty="0"/>
          </a:p>
          <a:p>
            <a:r>
              <a:rPr lang="en-US" dirty="0"/>
              <a:t>Declarations of any conflicts of interest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Please keep the </a:t>
            </a:r>
            <a:r>
              <a:rPr lang="en-US" dirty="0" smtClean="0">
                <a:hlinkClick r:id="rId2"/>
              </a:rPr>
              <a:t>Declarations of Interest</a:t>
            </a:r>
            <a:r>
              <a:rPr lang="en-US" dirty="0" smtClean="0"/>
              <a:t> page up to date</a:t>
            </a:r>
          </a:p>
          <a:p>
            <a:pPr marL="472441" indent="-342900">
              <a:buFont typeface="Arial"/>
              <a:buChar char="•"/>
            </a:pPr>
            <a:endParaRPr lang="en-US" dirty="0"/>
          </a:p>
          <a:p>
            <a:r>
              <a:rPr lang="en-US" dirty="0"/>
              <a:t>Note any </a:t>
            </a:r>
            <a:r>
              <a:rPr lang="en-US" dirty="0" smtClean="0"/>
              <a:t>apologies from ELAG members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1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from Team – Headlines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</a:rPr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/>
              <a:t>ELAG Work Plan</a:t>
            </a:r>
          </a:p>
          <a:p>
            <a:pPr marL="271463" indent="-254000"/>
            <a:r>
              <a:rPr lang="en-US" sz="1400" dirty="0"/>
              <a:t>4.1 National priorities and activities</a:t>
            </a:r>
          </a:p>
          <a:p>
            <a:pPr marL="271463" indent="-254000"/>
            <a:r>
              <a:rPr lang="en-US" sz="1400" dirty="0"/>
              <a:t>4.2 Supporting delivery</a:t>
            </a:r>
          </a:p>
          <a:p>
            <a:pPr marL="271463" indent="-254000"/>
            <a:r>
              <a:rPr lang="en-US" sz="1400" dirty="0"/>
              <a:t>4.3 Development advice</a:t>
            </a:r>
          </a:p>
          <a:p>
            <a:pPr marL="271463" indent="-254000"/>
            <a:r>
              <a:rPr lang="en-US" sz="1400" dirty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4"/>
            <a:ext cx="6023589" cy="5200329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Implementation course webinars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Anne and Jon have been observing webinars over past 3 months 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They will be start to deliver Implementation course webinars starting from next month</a:t>
            </a:r>
          </a:p>
          <a:p>
            <a:r>
              <a:rPr lang="en-US" b="1" dirty="0" smtClean="0"/>
              <a:t>Implementation course presentation updates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Feedback based revisions have been completed for the first 4 implementation course modules</a:t>
            </a:r>
          </a:p>
          <a:p>
            <a:r>
              <a:rPr lang="en-US" b="1" dirty="0" smtClean="0"/>
              <a:t>Responding to content course demand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Cathy’s time is too limited to meet demand so one of the alumni from the Consultant Terminologist Program (Geraldine Wade) is assisting us as a contractor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Geraldine has been observing and working with Cathy during the current course cycle and will lead webinars starting next month</a:t>
            </a:r>
          </a:p>
          <a:p>
            <a:r>
              <a:rPr lang="en-US" b="1" dirty="0" smtClean="0"/>
              <a:t>Major focus on 2017 on documentation and document migration</a:t>
            </a:r>
          </a:p>
          <a:p>
            <a:pPr marL="472441" indent="-342900">
              <a:buFont typeface="Arial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60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from Team – Course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</a:rPr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/>
              <a:t>ELAG Work Plan</a:t>
            </a:r>
          </a:p>
          <a:p>
            <a:pPr marL="271463" indent="-254000"/>
            <a:r>
              <a:rPr lang="en-US" sz="1400" dirty="0"/>
              <a:t>4.1 National priorities and activities</a:t>
            </a:r>
          </a:p>
          <a:p>
            <a:pPr marL="271463" indent="-254000"/>
            <a:r>
              <a:rPr lang="en-US" sz="1400" dirty="0"/>
              <a:t>4.2 Supporting delivery</a:t>
            </a:r>
          </a:p>
          <a:p>
            <a:pPr marL="271463" indent="-254000"/>
            <a:r>
              <a:rPr lang="en-US" sz="1400" dirty="0"/>
              <a:t>4.3 Development advice</a:t>
            </a:r>
          </a:p>
          <a:p>
            <a:pPr marL="271463" indent="-254000"/>
            <a:r>
              <a:rPr lang="en-US" sz="1400" dirty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Foundation Course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Course Completions:	 1,120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Intakes Mar-16 to Aug-16:	    372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Intake for Sep-16 (so far)	      43	  </a:t>
            </a:r>
          </a:p>
          <a:p>
            <a:r>
              <a:rPr lang="en-US" b="1" dirty="0" smtClean="0"/>
              <a:t>Implementation Course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Course Completions:	    158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New intake for Sep-16</a:t>
            </a:r>
            <a:r>
              <a:rPr lang="en-US" dirty="0"/>
              <a:t>	</a:t>
            </a:r>
            <a:r>
              <a:rPr lang="en-US" dirty="0" smtClean="0"/>
              <a:t>    110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Deferrals joining Sep-16	      63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New intake Jan-16 (so far)	      43</a:t>
            </a:r>
            <a:endParaRPr lang="en-US" dirty="0"/>
          </a:p>
          <a:p>
            <a:r>
              <a:rPr lang="en-US" b="1" dirty="0" smtClean="0"/>
              <a:t>Content Development Theory Course</a:t>
            </a:r>
            <a:endParaRPr lang="en-US" b="1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Course Completions:	    </a:t>
            </a:r>
            <a:r>
              <a:rPr lang="en-US" dirty="0" smtClean="0"/>
              <a:t>  58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New intake for Sep-16	    </a:t>
            </a:r>
            <a:r>
              <a:rPr lang="en-US" dirty="0" smtClean="0"/>
              <a:t>  77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Deferrals joining Sep-16	      </a:t>
            </a:r>
            <a:r>
              <a:rPr lang="en-US" dirty="0" smtClean="0"/>
              <a:t>10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New intake Jan-16 (so far)	      </a:t>
            </a:r>
            <a:r>
              <a:rPr lang="en-US" dirty="0" smtClean="0"/>
              <a:t>68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95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from Team – Course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</a:rPr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/>
              <a:t>ELAG Work Plan</a:t>
            </a:r>
          </a:p>
          <a:p>
            <a:pPr marL="271463" indent="-254000"/>
            <a:r>
              <a:rPr lang="en-US" sz="1400" dirty="0"/>
              <a:t>4.1 National priorities and activities</a:t>
            </a:r>
          </a:p>
          <a:p>
            <a:pPr marL="271463" indent="-254000"/>
            <a:r>
              <a:rPr lang="en-US" sz="1400" dirty="0"/>
              <a:t>4.2 Supporting delivery</a:t>
            </a:r>
          </a:p>
          <a:p>
            <a:pPr marL="271463" indent="-254000"/>
            <a:r>
              <a:rPr lang="en-US" sz="1400" dirty="0"/>
              <a:t>4.3 Development advice</a:t>
            </a:r>
          </a:p>
          <a:p>
            <a:pPr marL="271463" indent="-254000"/>
            <a:r>
              <a:rPr lang="en-US" sz="1400" dirty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312797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Foundation </a:t>
            </a:r>
            <a:r>
              <a:rPr lang="en-US" b="1" dirty="0"/>
              <a:t>Course</a:t>
            </a:r>
            <a:r>
              <a:rPr lang="en-US" sz="1600" dirty="0"/>
              <a:t> </a:t>
            </a:r>
            <a:r>
              <a:rPr lang="en-US" sz="1600" dirty="0" smtClean="0"/>
              <a:t>(585 responses)</a:t>
            </a:r>
            <a:endParaRPr lang="en-US" sz="1600" b="1" dirty="0" smtClean="0"/>
          </a:p>
          <a:p>
            <a:pPr marL="472441" indent="-342900">
              <a:buFont typeface="Arial"/>
              <a:buChar char="•"/>
            </a:pPr>
            <a:r>
              <a:rPr lang="en-US" dirty="0"/>
              <a:t>Course overall rating:	   </a:t>
            </a:r>
            <a:r>
              <a:rPr lang="en-US" dirty="0" smtClean="0"/>
              <a:t>82% </a:t>
            </a:r>
            <a:r>
              <a:rPr lang="en-US" sz="1100" dirty="0"/>
              <a:t>(4 or 5 on 5 point scale)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Course met learning needs:	   </a:t>
            </a:r>
            <a:r>
              <a:rPr lang="en-US" dirty="0" smtClean="0"/>
              <a:t>85% </a:t>
            </a:r>
            <a:r>
              <a:rPr lang="en-US" sz="1200" dirty="0"/>
              <a:t>(agree + strongly agree)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Would recommend to others:  </a:t>
            </a:r>
            <a:r>
              <a:rPr lang="en-US" dirty="0" smtClean="0"/>
              <a:t>90%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Implementation Course</a:t>
            </a:r>
            <a:r>
              <a:rPr lang="en-US" dirty="0" smtClean="0"/>
              <a:t> </a:t>
            </a:r>
            <a:r>
              <a:rPr lang="en-US" sz="1600" dirty="0" smtClean="0"/>
              <a:t>(90 responses)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Course overall rating:	   96% </a:t>
            </a:r>
            <a:r>
              <a:rPr lang="en-US" sz="1100" dirty="0" smtClean="0"/>
              <a:t>(4 or 5 on 5 point scale)</a:t>
            </a:r>
            <a:endParaRPr lang="en-US" dirty="0" smtClean="0"/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Course met learning needs:</a:t>
            </a:r>
            <a:r>
              <a:rPr lang="en-US" dirty="0"/>
              <a:t>	</a:t>
            </a:r>
            <a:r>
              <a:rPr lang="en-US" dirty="0" smtClean="0"/>
              <a:t>   98% </a:t>
            </a:r>
            <a:r>
              <a:rPr lang="en-US" sz="1200" dirty="0"/>
              <a:t>(agree + strongly agree</a:t>
            </a:r>
            <a:r>
              <a:rPr lang="en-US" sz="1200" dirty="0" smtClean="0"/>
              <a:t>)</a:t>
            </a:r>
            <a:endParaRPr lang="en-US" dirty="0" smtClean="0"/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Would recommend to others:  97%</a:t>
            </a:r>
          </a:p>
          <a:p>
            <a:endParaRPr lang="en-US" b="1" dirty="0" smtClean="0"/>
          </a:p>
          <a:p>
            <a:r>
              <a:rPr lang="en-US" b="1" dirty="0" smtClean="0"/>
              <a:t>Content Development Theory Course</a:t>
            </a:r>
            <a:r>
              <a:rPr lang="en-US" dirty="0" smtClean="0"/>
              <a:t> </a:t>
            </a:r>
            <a:r>
              <a:rPr lang="en-US" sz="1600" dirty="0" smtClean="0"/>
              <a:t>(37 responses)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Course overall rating:	   </a:t>
            </a:r>
            <a:r>
              <a:rPr lang="en-US" dirty="0" smtClean="0"/>
              <a:t>92% </a:t>
            </a:r>
            <a:r>
              <a:rPr lang="en-US" sz="1100" dirty="0"/>
              <a:t>(4 or 5 on 5 point scale)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Course met learning needs:	   </a:t>
            </a:r>
            <a:r>
              <a:rPr lang="en-US" dirty="0" smtClean="0"/>
              <a:t>95% </a:t>
            </a:r>
            <a:r>
              <a:rPr lang="en-US" sz="1200" dirty="0"/>
              <a:t>(agree + strongly agree)</a:t>
            </a:r>
            <a:endParaRPr lang="en-US" dirty="0"/>
          </a:p>
          <a:p>
            <a:pPr marL="472441" indent="-342900">
              <a:buFont typeface="Arial"/>
              <a:buChar char="•"/>
            </a:pPr>
            <a:r>
              <a:rPr lang="en-US" dirty="0"/>
              <a:t>Would recommend to others:  </a:t>
            </a:r>
            <a:r>
              <a:rPr lang="en-US" dirty="0" smtClean="0"/>
              <a:t>95%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9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from Team – Plans for remainder of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</a:rPr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/>
              <a:t>ELAG Work Plan</a:t>
            </a:r>
          </a:p>
          <a:p>
            <a:pPr marL="271463" indent="-254000"/>
            <a:r>
              <a:rPr lang="en-US" sz="1400" dirty="0"/>
              <a:t>4.1 National priorities and activities</a:t>
            </a:r>
          </a:p>
          <a:p>
            <a:pPr marL="271463" indent="-254000"/>
            <a:r>
              <a:rPr lang="en-US" sz="1400" dirty="0"/>
              <a:t>4.2 Supporting delivery</a:t>
            </a:r>
          </a:p>
          <a:p>
            <a:pPr marL="271463" indent="-254000"/>
            <a:r>
              <a:rPr lang="en-US" sz="1400" dirty="0"/>
              <a:t>4.3 Development advice</a:t>
            </a:r>
          </a:p>
          <a:p>
            <a:pPr marL="271463" indent="-254000"/>
            <a:r>
              <a:rPr lang="en-US" sz="1400" dirty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312797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Additional E‑Learning presentations on 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elationship of SNOMED CT to ICD-10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Qualifier value hierarchy</a:t>
            </a:r>
          </a:p>
          <a:p>
            <a:r>
              <a:rPr lang="en-US" b="1" dirty="0" smtClean="0"/>
              <a:t>Experimenting with new forms of delivery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Open access – with credit towards course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Alternative learning pathways</a:t>
            </a:r>
          </a:p>
          <a:p>
            <a:r>
              <a:rPr lang="en-US" b="1" dirty="0" smtClean="0"/>
              <a:t>Expo Tutorials and Presentations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Live in New Zealand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Recordings linked from E‑Learning Server</a:t>
            </a:r>
            <a:endParaRPr lang="en-US" dirty="0"/>
          </a:p>
          <a:p>
            <a:r>
              <a:rPr lang="en-US" b="1" dirty="0" smtClean="0"/>
              <a:t>New documents to be followed by new presentations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Decision Support with SNOMED CT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Practical Guidance on Reference Sets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Machine Readable Concept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2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from Team – E‑Learning Plans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>
                <a:solidFill>
                  <a:srgbClr val="008000"/>
                </a:solidFill>
              </a:rPr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/>
              <a:t>ELAG Work Plan</a:t>
            </a:r>
          </a:p>
          <a:p>
            <a:pPr marL="271463" indent="-254000"/>
            <a:r>
              <a:rPr lang="en-US" sz="1400" dirty="0"/>
              <a:t>4.1 National priorities and activities</a:t>
            </a:r>
          </a:p>
          <a:p>
            <a:pPr marL="271463" indent="-254000"/>
            <a:r>
              <a:rPr lang="en-US" sz="1400" dirty="0"/>
              <a:t>4.2 Supporting delivery</a:t>
            </a:r>
          </a:p>
          <a:p>
            <a:pPr marL="271463" indent="-254000"/>
            <a:r>
              <a:rPr lang="en-US" sz="1400" dirty="0"/>
              <a:t>4.3 Development advice</a:t>
            </a:r>
          </a:p>
          <a:p>
            <a:pPr marL="271463" indent="-254000"/>
            <a:r>
              <a:rPr lang="en-US" sz="1400" dirty="0"/>
              <a:t>4.4 Supporting sharing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312797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Rolling out new </a:t>
            </a:r>
            <a:r>
              <a:rPr lang="en-US" b="1" dirty="0"/>
              <a:t>forms of </a:t>
            </a:r>
            <a:r>
              <a:rPr lang="en-US" b="1" dirty="0" smtClean="0"/>
              <a:t>delivery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Open access to presentations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(or presentation sequences)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Alternative study pathways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Crash course for implementers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Completion only course – without assessment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Cross-over to assessed course with credit for open courses</a:t>
            </a:r>
            <a:endParaRPr lang="en-US" dirty="0"/>
          </a:p>
          <a:p>
            <a:r>
              <a:rPr lang="en-US" b="1" dirty="0" smtClean="0"/>
              <a:t>Planned additional E‑Learning presentations …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Decision Support with SNOMED CT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Practical Guidance on Reference Sets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Machine Readable Concept Model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SNOMED CT in Communication Standards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SNOMED CT and FHIR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Open access – with credit towards course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Alternative learning pathways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 smtClean="0"/>
              <a:t>Short presentations and how-to demos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38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priorities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</a:t>
            </a:r>
            <a:r>
              <a:rPr lang="en-US" sz="1400" b="1" dirty="0">
                <a:solidFill>
                  <a:srgbClr val="008000"/>
                </a:solidFill>
              </a:rPr>
              <a:t>National priorities and activities</a:t>
            </a:r>
          </a:p>
          <a:p>
            <a:pPr marL="271463" indent="-254000"/>
            <a:r>
              <a:rPr lang="en-US" sz="1400" dirty="0" smtClean="0"/>
              <a:t>4.2 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5. Future meetings</a:t>
            </a:r>
          </a:p>
          <a:p>
            <a:pPr marL="271463" indent="-254000"/>
            <a:r>
              <a:rPr lang="en-US" sz="1400" dirty="0" smtClean="0"/>
              <a:t>5.1 </a:t>
            </a:r>
            <a:r>
              <a:rPr lang="en-US" sz="1400" dirty="0"/>
              <a:t>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r>
              <a:rPr lang="en-US" b="1" dirty="0" smtClean="0"/>
              <a:t>Questions we asked on the ELAG blog</a:t>
            </a:r>
          </a:p>
          <a:p>
            <a:pPr marL="472441" indent="-342900">
              <a:buFont typeface="Arial"/>
              <a:buChar char="•"/>
            </a:pPr>
            <a:r>
              <a:rPr lang="en-US" dirty="0" smtClean="0"/>
              <a:t>What </a:t>
            </a:r>
            <a:r>
              <a:rPr lang="en-US" dirty="0"/>
              <a:t>is your NRC doing to facilitate SNOMED CT education relevant to your national situation</a:t>
            </a:r>
            <a:r>
              <a:rPr lang="en-US" dirty="0" smtClean="0"/>
              <a:t>?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Are delays in entry to the Implementation course and/or Content course causing practical problems for adoption and deployment of SNOMED CT in your country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0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3981" y="1457325"/>
            <a:ext cx="2330310" cy="4972050"/>
          </a:xfrm>
          <a:ln>
            <a:solidFill>
              <a:srgbClr val="A5A5E9"/>
            </a:solidFill>
          </a:ln>
        </p:spPr>
        <p:txBody>
          <a:bodyPr/>
          <a:lstStyle/>
          <a:p>
            <a:pPr marL="4763">
              <a:tabLst>
                <a:tab pos="357188" algn="l"/>
              </a:tabLst>
            </a:pPr>
            <a:r>
              <a:rPr lang="en-US" sz="1600" b="1" dirty="0" smtClean="0"/>
              <a:t>	Agenda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Welcome, introductions &amp; apologies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Conflicts of interest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dirty="0" smtClean="0"/>
              <a:t>Update from team</a:t>
            </a:r>
          </a:p>
          <a:p>
            <a:pPr marL="271463" indent="-254000">
              <a:buFont typeface="+mj-lt"/>
              <a:buAutoNum type="arabicPeriod"/>
            </a:pPr>
            <a:r>
              <a:rPr lang="en-US" sz="1400" b="1" dirty="0" smtClean="0"/>
              <a:t>ELAG Work Plan</a:t>
            </a:r>
          </a:p>
          <a:p>
            <a:pPr marL="271463" indent="-254000"/>
            <a:r>
              <a:rPr lang="en-US" sz="1400" dirty="0" smtClean="0"/>
              <a:t>4.1 </a:t>
            </a:r>
            <a:r>
              <a:rPr lang="en-US" sz="1400" b="1" dirty="0" smtClean="0">
                <a:solidFill>
                  <a:srgbClr val="008000"/>
                </a:solidFill>
              </a:rPr>
              <a:t>Supporting delivery</a:t>
            </a:r>
          </a:p>
          <a:p>
            <a:pPr marL="271463" indent="-254000"/>
            <a:r>
              <a:rPr lang="en-US" sz="1400" dirty="0" smtClean="0"/>
              <a:t>4.2 Development advice</a:t>
            </a:r>
          </a:p>
          <a:p>
            <a:pPr marL="271463" indent="-254000"/>
            <a:r>
              <a:rPr lang="en-US" sz="1400" dirty="0" smtClean="0"/>
              <a:t>4.3 Supporting sharing</a:t>
            </a:r>
          </a:p>
          <a:p>
            <a:pPr marL="271463" indent="-254000"/>
            <a:r>
              <a:rPr lang="en-US" sz="1400" dirty="0" smtClean="0"/>
              <a:t>4.4 National priorities and activities</a:t>
            </a:r>
          </a:p>
          <a:p>
            <a:pPr marL="271463" indent="-254000"/>
            <a:r>
              <a:rPr lang="en-US" sz="1400" dirty="0" smtClean="0"/>
              <a:t>5. Future meetings</a:t>
            </a:r>
          </a:p>
          <a:p>
            <a:pPr marL="271463" indent="-254000"/>
            <a:r>
              <a:rPr lang="en-US" sz="1400" dirty="0" smtClean="0"/>
              <a:t>5.1 NZ meeting planning</a:t>
            </a:r>
          </a:p>
          <a:p>
            <a:pPr marL="271463" indent="-254000"/>
            <a:r>
              <a:rPr lang="en-US" sz="1400" dirty="0" smtClean="0"/>
              <a:t>5.2 Next call planning</a:t>
            </a:r>
          </a:p>
          <a:p>
            <a:pPr marL="271463" indent="-254000"/>
            <a:r>
              <a:rPr lang="en-US" sz="1400" dirty="0" smtClean="0"/>
              <a:t>6. Any other business</a:t>
            </a:r>
          </a:p>
          <a:p>
            <a:pPr marL="271463" indent="-254000"/>
            <a:endParaRPr lang="en-US" sz="1400" dirty="0" smtClean="0"/>
          </a:p>
          <a:p>
            <a:pPr marL="17463"/>
            <a:endParaRPr lang="en-US" sz="1400" dirty="0" smtClean="0"/>
          </a:p>
          <a:p>
            <a:pPr marL="271463" indent="-2540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663211" y="1457325"/>
            <a:ext cx="6023589" cy="4972050"/>
          </a:xfrm>
          <a:ln>
            <a:noFill/>
          </a:ln>
        </p:spPr>
        <p:txBody>
          <a:bodyPr/>
          <a:lstStyle/>
          <a:p>
            <a:pPr marL="472441" indent="-342900">
              <a:buFont typeface="Arial"/>
              <a:buChar char="•"/>
            </a:pPr>
            <a:r>
              <a:rPr lang="en-US" dirty="0"/>
              <a:t>Scalable E-Learning - practical experience of varied levels of engagement and huge variations in demand for support from students</a:t>
            </a:r>
          </a:p>
          <a:p>
            <a:pPr marL="472441" indent="-342900">
              <a:buFont typeface="Arial"/>
              <a:buChar char="•"/>
            </a:pPr>
            <a:r>
              <a:rPr lang="en-US" dirty="0"/>
              <a:t>Input invited from Members on the above with a focus on ways to facilitate increases to course capacity and national localization</a:t>
            </a:r>
          </a:p>
        </p:txBody>
      </p:sp>
    </p:spTree>
    <p:extLst>
      <p:ext uri="{BB962C8B-B14F-4D97-AF65-F5344CB8AC3E}">
        <p14:creationId xmlns:p14="http://schemas.microsoft.com/office/powerpoint/2010/main" val="223410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3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for Presentations - Elearning Style Guide (20160706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2" id="{C2550994-0126-43CB-95C3-11A2AE35A013}" vid="{A85F014B-916C-421B-87F7-9D29151846F4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for Presentations - Elearning Style Guide (20160706).potx</Template>
  <TotalTime>450</TotalTime>
  <Words>768</Words>
  <Application>Microsoft Macintosh PowerPoint</Application>
  <PresentationFormat>On-screen Show (4:3)</PresentationFormat>
  <Paragraphs>332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Template for Presentations - Elearning Style Guide (20160706)</vt:lpstr>
      <vt:lpstr>E‑Learning Advisory Group  Meetings on 2016-08-23 / 24</vt:lpstr>
      <vt:lpstr>Welcome and Introductions</vt:lpstr>
      <vt:lpstr>Update from Team – Headlines</vt:lpstr>
      <vt:lpstr>Update from Team – Course statistics</vt:lpstr>
      <vt:lpstr>Update from Team – Course feedback</vt:lpstr>
      <vt:lpstr>Update from Team – Plans for remainder of 2016</vt:lpstr>
      <vt:lpstr>Update from Team – E‑Learning Plans for 2017</vt:lpstr>
      <vt:lpstr>National priorities and activities</vt:lpstr>
      <vt:lpstr>Supporting Delivery</vt:lpstr>
      <vt:lpstr>Development Advice</vt:lpstr>
      <vt:lpstr>Supporting Sharing</vt:lpstr>
      <vt:lpstr>Face to Face Meeting Planning (NZ 2016-10-25)</vt:lpstr>
      <vt:lpstr>Face to Face Meeting Planning (NZ 2016-10-25)</vt:lpstr>
      <vt:lpstr>Next Call Planning</vt:lpstr>
      <vt:lpstr>Any Other Business?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Linda Bird</dc:creator>
  <cp:keywords/>
  <dc:description/>
  <cp:lastModifiedBy>David Markwell</cp:lastModifiedBy>
  <cp:revision>42</cp:revision>
  <dcterms:created xsi:type="dcterms:W3CDTF">2016-06-15T23:13:26Z</dcterms:created>
  <dcterms:modified xsi:type="dcterms:W3CDTF">2016-08-23T14:45:39Z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2AC9EC82-9C0C-4CDF-88DA-BF0B9C5F642E</vt:lpwstr>
  </property>
  <property fmtid="{D5CDD505-2E9C-101B-9397-08002B2CF9AE}" pid="3" name="ArticulatePath">
    <vt:lpwstr>Presentation1</vt:lpwstr>
  </property>
</Properties>
</file>