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75"/>
  </p:notesMasterIdLst>
  <p:sldIdLst>
    <p:sldId id="258" r:id="rId2"/>
    <p:sldId id="324" r:id="rId3"/>
    <p:sldId id="306" r:id="rId4"/>
    <p:sldId id="323" r:id="rId5"/>
    <p:sldId id="315" r:id="rId6"/>
    <p:sldId id="317" r:id="rId7"/>
    <p:sldId id="298" r:id="rId8"/>
    <p:sldId id="310" r:id="rId9"/>
    <p:sldId id="311" r:id="rId10"/>
    <p:sldId id="312" r:id="rId11"/>
    <p:sldId id="313" r:id="rId12"/>
    <p:sldId id="314" r:id="rId13"/>
    <p:sldId id="388" r:id="rId14"/>
    <p:sldId id="350" r:id="rId15"/>
    <p:sldId id="274" r:id="rId16"/>
    <p:sldId id="277" r:id="rId17"/>
    <p:sldId id="346" r:id="rId18"/>
    <p:sldId id="365" r:id="rId19"/>
    <p:sldId id="356" r:id="rId20"/>
    <p:sldId id="285" r:id="rId21"/>
    <p:sldId id="362" r:id="rId22"/>
    <p:sldId id="363" r:id="rId23"/>
    <p:sldId id="364" r:id="rId24"/>
    <p:sldId id="357" r:id="rId25"/>
    <p:sldId id="358" r:id="rId26"/>
    <p:sldId id="348" r:id="rId27"/>
    <p:sldId id="345" r:id="rId28"/>
    <p:sldId id="359" r:id="rId29"/>
    <p:sldId id="349" r:id="rId30"/>
    <p:sldId id="375" r:id="rId31"/>
    <p:sldId id="382" r:id="rId32"/>
    <p:sldId id="383" r:id="rId33"/>
    <p:sldId id="281" r:id="rId34"/>
    <p:sldId id="284" r:id="rId35"/>
    <p:sldId id="374" r:id="rId36"/>
    <p:sldId id="366" r:id="rId37"/>
    <p:sldId id="330" r:id="rId38"/>
    <p:sldId id="360" r:id="rId39"/>
    <p:sldId id="276" r:id="rId40"/>
    <p:sldId id="328" r:id="rId41"/>
    <p:sldId id="283" r:id="rId42"/>
    <p:sldId id="280" r:id="rId43"/>
    <p:sldId id="318" r:id="rId44"/>
    <p:sldId id="319" r:id="rId45"/>
    <p:sldId id="320" r:id="rId46"/>
    <p:sldId id="387" r:id="rId47"/>
    <p:sldId id="321" r:id="rId48"/>
    <p:sldId id="329" r:id="rId49"/>
    <p:sldId id="305" r:id="rId50"/>
    <p:sldId id="332" r:id="rId51"/>
    <p:sldId id="333" r:id="rId52"/>
    <p:sldId id="376" r:id="rId53"/>
    <p:sldId id="303" r:id="rId54"/>
    <p:sldId id="334" r:id="rId55"/>
    <p:sldId id="335" r:id="rId56"/>
    <p:sldId id="336" r:id="rId57"/>
    <p:sldId id="304" r:id="rId58"/>
    <p:sldId id="377" r:id="rId59"/>
    <p:sldId id="342" r:id="rId60"/>
    <p:sldId id="380" r:id="rId61"/>
    <p:sldId id="378" r:id="rId62"/>
    <p:sldId id="343" r:id="rId63"/>
    <p:sldId id="338" r:id="rId64"/>
    <p:sldId id="370" r:id="rId65"/>
    <p:sldId id="355" r:id="rId66"/>
    <p:sldId id="351" r:id="rId67"/>
    <p:sldId id="368" r:id="rId68"/>
    <p:sldId id="369" r:id="rId69"/>
    <p:sldId id="299" r:id="rId70"/>
    <p:sldId id="384" r:id="rId71"/>
    <p:sldId id="385" r:id="rId72"/>
    <p:sldId id="386" r:id="rId73"/>
    <p:sldId id="275" r:id="rId74"/>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13" autoAdjust="0"/>
    <p:restoredTop sz="94760" autoAdjust="0"/>
  </p:normalViewPr>
  <p:slideViewPr>
    <p:cSldViewPr snapToObjects="1">
      <p:cViewPr>
        <p:scale>
          <a:sx n="95" d="100"/>
          <a:sy n="95" d="100"/>
        </p:scale>
        <p:origin x="2296" y="4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notesMaster" Target="notesMasters/notesMaster1.xml"/><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563516-3B0A-7845-B455-1DC0B5DD87E0}" type="doc">
      <dgm:prSet loTypeId="urn:microsoft.com/office/officeart/2005/8/layout/hierarchy6" loCatId="" qsTypeId="urn:microsoft.com/office/officeart/2005/8/quickstyle/simple4" qsCatId="simple" csTypeId="urn:microsoft.com/office/officeart/2005/8/colors/accent1_2" csCatId="accent1" phldr="1"/>
      <dgm:spPr/>
      <dgm:t>
        <a:bodyPr/>
        <a:lstStyle/>
        <a:p>
          <a:endParaRPr lang="en-US"/>
        </a:p>
      </dgm:t>
    </dgm:pt>
    <dgm:pt modelId="{3C74E3B9-9434-1943-B848-1734ECE0BE00}">
      <dgm:prSet phldrT="[Text]"/>
      <dgm:spPr>
        <a:solidFill>
          <a:schemeClr val="accent1"/>
        </a:solidFill>
      </dgm:spPr>
      <dgm:t>
        <a:bodyPr/>
        <a:lstStyle/>
        <a:p>
          <a:r>
            <a:rPr lang="en-US" dirty="0"/>
            <a:t>Quality </a:t>
          </a:r>
          <a:r>
            <a:rPr lang="en-US" dirty="0" smtClean="0"/>
            <a:t>observable</a:t>
          </a:r>
          <a:endParaRPr lang="en-US" dirty="0"/>
        </a:p>
      </dgm:t>
    </dgm:pt>
    <dgm:pt modelId="{963E0AA5-B685-3545-90FA-BC451714A5FD}" type="parTrans" cxnId="{AEC19B4E-E934-EC4D-AB7F-0D411B429AC6}">
      <dgm:prSet/>
      <dgm:spPr/>
      <dgm:t>
        <a:bodyPr/>
        <a:lstStyle/>
        <a:p>
          <a:endParaRPr lang="en-US"/>
        </a:p>
      </dgm:t>
    </dgm:pt>
    <dgm:pt modelId="{E1B70D45-CB5C-6141-BF70-1654F6073B5D}" type="sibTrans" cxnId="{AEC19B4E-E934-EC4D-AB7F-0D411B429AC6}">
      <dgm:prSet/>
      <dgm:spPr/>
      <dgm:t>
        <a:bodyPr/>
        <a:lstStyle/>
        <a:p>
          <a:endParaRPr lang="en-US"/>
        </a:p>
      </dgm:t>
    </dgm:pt>
    <dgm:pt modelId="{328540FA-4FD0-B846-AD2A-AFB5686EDC69}">
      <dgm:prSet phldrT="[Text]"/>
      <dgm:spPr>
        <a:solidFill>
          <a:schemeClr val="accent1"/>
        </a:solidFill>
      </dgm:spPr>
      <dgm:t>
        <a:bodyPr/>
        <a:lstStyle/>
        <a:p>
          <a:r>
            <a:rPr lang="en-US" dirty="0"/>
            <a:t>Disposition </a:t>
          </a:r>
          <a:r>
            <a:rPr lang="en-US" dirty="0" smtClean="0"/>
            <a:t>observable</a:t>
          </a:r>
          <a:endParaRPr lang="en-US" dirty="0"/>
        </a:p>
      </dgm:t>
    </dgm:pt>
    <dgm:pt modelId="{D967D37D-09D2-134F-9E9E-1D3C96A122E9}" type="parTrans" cxnId="{76DDB276-858B-454E-AD7E-F831F4FB1E72}">
      <dgm:prSet/>
      <dgm:spPr/>
      <dgm:t>
        <a:bodyPr/>
        <a:lstStyle/>
        <a:p>
          <a:endParaRPr lang="en-US"/>
        </a:p>
      </dgm:t>
    </dgm:pt>
    <dgm:pt modelId="{6E9DDAEE-C90F-2D44-BB4E-9FE302834195}" type="sibTrans" cxnId="{76DDB276-858B-454E-AD7E-F831F4FB1E72}">
      <dgm:prSet/>
      <dgm:spPr/>
      <dgm:t>
        <a:bodyPr/>
        <a:lstStyle/>
        <a:p>
          <a:endParaRPr lang="en-US"/>
        </a:p>
      </dgm:t>
    </dgm:pt>
    <dgm:pt modelId="{84C60B31-0496-8445-AD65-1D42A9B2FDD5}">
      <dgm:prSet phldrT="[Text]"/>
      <dgm:spPr>
        <a:solidFill>
          <a:schemeClr val="accent1"/>
        </a:solidFill>
      </dgm:spPr>
      <dgm:t>
        <a:bodyPr/>
        <a:lstStyle/>
        <a:p>
          <a:r>
            <a:rPr lang="en-US" dirty="0"/>
            <a:t>Function </a:t>
          </a:r>
          <a:r>
            <a:rPr lang="en-US" dirty="0" smtClean="0"/>
            <a:t>observable</a:t>
          </a:r>
          <a:endParaRPr lang="en-US" dirty="0"/>
        </a:p>
      </dgm:t>
    </dgm:pt>
    <dgm:pt modelId="{48F6662F-3DDD-7848-814F-2BE60944EDA3}" type="parTrans" cxnId="{BBD966CD-6A73-8149-95A7-6B35B74A1DDB}">
      <dgm:prSet/>
      <dgm:spPr/>
      <dgm:t>
        <a:bodyPr/>
        <a:lstStyle/>
        <a:p>
          <a:endParaRPr lang="en-US"/>
        </a:p>
      </dgm:t>
    </dgm:pt>
    <dgm:pt modelId="{DA8AFB79-B11F-6840-B94B-B0E40344FC5A}" type="sibTrans" cxnId="{BBD966CD-6A73-8149-95A7-6B35B74A1DDB}">
      <dgm:prSet/>
      <dgm:spPr/>
      <dgm:t>
        <a:bodyPr/>
        <a:lstStyle/>
        <a:p>
          <a:endParaRPr lang="en-US"/>
        </a:p>
      </dgm:t>
    </dgm:pt>
    <dgm:pt modelId="{844C09D5-0DFE-FD4F-9356-044DAA95B521}" type="asst">
      <dgm:prSet phldrT="[Text]"/>
      <dgm:spPr>
        <a:solidFill>
          <a:schemeClr val="accent1"/>
        </a:solidFill>
      </dgm:spPr>
      <dgm:t>
        <a:bodyPr/>
        <a:lstStyle/>
        <a:p>
          <a:r>
            <a:rPr lang="en-US" dirty="0" smtClean="0"/>
            <a:t>Feature of entity observable</a:t>
          </a:r>
          <a:endParaRPr lang="en-US" dirty="0"/>
        </a:p>
      </dgm:t>
    </dgm:pt>
    <dgm:pt modelId="{1F8FD510-E073-F94E-B982-3731030AE1E6}" type="parTrans" cxnId="{FEABA931-DF38-EE45-8BB3-B88650FC7FFF}">
      <dgm:prSet/>
      <dgm:spPr/>
      <dgm:t>
        <a:bodyPr/>
        <a:lstStyle/>
        <a:p>
          <a:endParaRPr lang="en-US"/>
        </a:p>
      </dgm:t>
    </dgm:pt>
    <dgm:pt modelId="{CFEADFFF-CC1A-E441-B277-96C2A6FC2F2E}" type="sibTrans" cxnId="{FEABA931-DF38-EE45-8BB3-B88650FC7FFF}">
      <dgm:prSet/>
      <dgm:spPr/>
      <dgm:t>
        <a:bodyPr/>
        <a:lstStyle/>
        <a:p>
          <a:endParaRPr lang="en-US"/>
        </a:p>
      </dgm:t>
    </dgm:pt>
    <dgm:pt modelId="{2B68956B-7B7C-FA42-9DA1-2DFA2C125897}">
      <dgm:prSet/>
      <dgm:spPr>
        <a:solidFill>
          <a:schemeClr val="accent1"/>
        </a:solidFill>
      </dgm:spPr>
      <dgm:t>
        <a:bodyPr/>
        <a:lstStyle/>
        <a:p>
          <a:r>
            <a:rPr lang="en-US" dirty="0"/>
            <a:t>Process </a:t>
          </a:r>
          <a:r>
            <a:rPr lang="en-US" dirty="0" smtClean="0"/>
            <a:t>observable</a:t>
          </a:r>
          <a:endParaRPr lang="en-US" dirty="0"/>
        </a:p>
      </dgm:t>
    </dgm:pt>
    <dgm:pt modelId="{31372640-694B-6244-814A-DE61D7AF1139}" type="parTrans" cxnId="{F9F38B50-4394-AF4E-8693-EC7351D8BDC6}">
      <dgm:prSet/>
      <dgm:spPr/>
      <dgm:t>
        <a:bodyPr/>
        <a:lstStyle/>
        <a:p>
          <a:endParaRPr lang="en-US"/>
        </a:p>
      </dgm:t>
    </dgm:pt>
    <dgm:pt modelId="{DCC5EB94-2F78-C242-B1B5-AEDE019B3C6C}" type="sibTrans" cxnId="{F9F38B50-4394-AF4E-8693-EC7351D8BDC6}">
      <dgm:prSet/>
      <dgm:spPr/>
      <dgm:t>
        <a:bodyPr/>
        <a:lstStyle/>
        <a:p>
          <a:endParaRPr lang="en-US"/>
        </a:p>
      </dgm:t>
    </dgm:pt>
    <dgm:pt modelId="{AC3AAF63-D4B9-F449-BF0A-DFFF533D63C6}" type="asst">
      <dgm:prSet/>
      <dgm:spPr>
        <a:solidFill>
          <a:schemeClr val="accent1"/>
        </a:solidFill>
      </dgm:spPr>
      <dgm:t>
        <a:bodyPr/>
        <a:lstStyle/>
        <a:p>
          <a:r>
            <a:rPr lang="en-US" dirty="0" smtClean="0"/>
            <a:t>Inherent</a:t>
          </a:r>
          <a:r>
            <a:rPr lang="en-US" baseline="0" dirty="0" smtClean="0"/>
            <a:t> Feature Observable</a:t>
          </a:r>
          <a:endParaRPr lang="en-US" dirty="0"/>
        </a:p>
      </dgm:t>
    </dgm:pt>
    <dgm:pt modelId="{47ED9D83-29FA-9842-9753-649BB6BEE625}" type="parTrans" cxnId="{2F61B8A9-92D6-C44D-9025-3D6F69A11E72}">
      <dgm:prSet/>
      <dgm:spPr/>
      <dgm:t>
        <a:bodyPr/>
        <a:lstStyle/>
        <a:p>
          <a:endParaRPr lang="en-US"/>
        </a:p>
      </dgm:t>
    </dgm:pt>
    <dgm:pt modelId="{335A0FCA-82B0-CF4D-8B16-CB52AA8045A9}" type="sibTrans" cxnId="{2F61B8A9-92D6-C44D-9025-3D6F69A11E72}">
      <dgm:prSet/>
      <dgm:spPr/>
      <dgm:t>
        <a:bodyPr/>
        <a:lstStyle/>
        <a:p>
          <a:endParaRPr lang="en-US"/>
        </a:p>
      </dgm:t>
    </dgm:pt>
    <dgm:pt modelId="{B403E9C2-9274-854D-9DF9-B7FA96CB5D44}" type="pres">
      <dgm:prSet presAssocID="{07563516-3B0A-7845-B455-1DC0B5DD87E0}" presName="mainComposite" presStyleCnt="0">
        <dgm:presLayoutVars>
          <dgm:chPref val="1"/>
          <dgm:dir/>
          <dgm:animOne val="branch"/>
          <dgm:animLvl val="lvl"/>
          <dgm:resizeHandles val="exact"/>
        </dgm:presLayoutVars>
      </dgm:prSet>
      <dgm:spPr/>
      <dgm:t>
        <a:bodyPr/>
        <a:lstStyle/>
        <a:p>
          <a:endParaRPr lang="en-US"/>
        </a:p>
      </dgm:t>
    </dgm:pt>
    <dgm:pt modelId="{F807764B-0883-F34E-A8EC-C3258C5F6C12}" type="pres">
      <dgm:prSet presAssocID="{07563516-3B0A-7845-B455-1DC0B5DD87E0}" presName="hierFlow" presStyleCnt="0"/>
      <dgm:spPr/>
    </dgm:pt>
    <dgm:pt modelId="{120A2B54-6380-A74F-91CE-D7AB249CFE61}" type="pres">
      <dgm:prSet presAssocID="{07563516-3B0A-7845-B455-1DC0B5DD87E0}" presName="hierChild1" presStyleCnt="0">
        <dgm:presLayoutVars>
          <dgm:chPref val="1"/>
          <dgm:animOne val="branch"/>
          <dgm:animLvl val="lvl"/>
        </dgm:presLayoutVars>
      </dgm:prSet>
      <dgm:spPr/>
    </dgm:pt>
    <dgm:pt modelId="{1BBF8F85-8DD7-4749-AE78-C38EA3BC5CA2}" type="pres">
      <dgm:prSet presAssocID="{844C09D5-0DFE-FD4F-9356-044DAA95B521}" presName="Name14" presStyleCnt="0"/>
      <dgm:spPr/>
    </dgm:pt>
    <dgm:pt modelId="{02AC9DCE-12AE-494D-9A6D-F6E6AA975C3E}" type="pres">
      <dgm:prSet presAssocID="{844C09D5-0DFE-FD4F-9356-044DAA95B521}" presName="level1Shape" presStyleLbl="node0" presStyleIdx="0" presStyleCnt="1">
        <dgm:presLayoutVars>
          <dgm:chPref val="3"/>
        </dgm:presLayoutVars>
      </dgm:prSet>
      <dgm:spPr/>
      <dgm:t>
        <a:bodyPr/>
        <a:lstStyle/>
        <a:p>
          <a:endParaRPr lang="en-US"/>
        </a:p>
      </dgm:t>
    </dgm:pt>
    <dgm:pt modelId="{5DE0F105-68C4-3545-B1F2-5AF3AFBAC259}" type="pres">
      <dgm:prSet presAssocID="{844C09D5-0DFE-FD4F-9356-044DAA95B521}" presName="hierChild2" presStyleCnt="0"/>
      <dgm:spPr/>
    </dgm:pt>
    <dgm:pt modelId="{CE0DA95C-3DCF-7149-AD8D-5FA807C8893A}" type="pres">
      <dgm:prSet presAssocID="{47ED9D83-29FA-9842-9753-649BB6BEE625}" presName="Name19" presStyleLbl="parChTrans1D2" presStyleIdx="0" presStyleCnt="2"/>
      <dgm:spPr/>
      <dgm:t>
        <a:bodyPr/>
        <a:lstStyle/>
        <a:p>
          <a:endParaRPr lang="en-US"/>
        </a:p>
      </dgm:t>
    </dgm:pt>
    <dgm:pt modelId="{5A8A40DE-DFEF-3C49-BFCE-6539337854E1}" type="pres">
      <dgm:prSet presAssocID="{AC3AAF63-D4B9-F449-BF0A-DFFF533D63C6}" presName="Name21" presStyleCnt="0"/>
      <dgm:spPr/>
    </dgm:pt>
    <dgm:pt modelId="{CC11C5C4-37A7-884E-BD08-5B19443FA8DD}" type="pres">
      <dgm:prSet presAssocID="{AC3AAF63-D4B9-F449-BF0A-DFFF533D63C6}" presName="level2Shape" presStyleLbl="asst0" presStyleIdx="0" presStyleCnt="1"/>
      <dgm:spPr/>
      <dgm:t>
        <a:bodyPr/>
        <a:lstStyle/>
        <a:p>
          <a:endParaRPr lang="en-US"/>
        </a:p>
      </dgm:t>
    </dgm:pt>
    <dgm:pt modelId="{A55F68BE-B744-9841-B0C6-BC11A12818D8}" type="pres">
      <dgm:prSet presAssocID="{AC3AAF63-D4B9-F449-BF0A-DFFF533D63C6}" presName="hierChild3" presStyleCnt="0"/>
      <dgm:spPr/>
    </dgm:pt>
    <dgm:pt modelId="{E8BD717A-57DF-8140-9E72-AE04BC9C5C14}" type="pres">
      <dgm:prSet presAssocID="{963E0AA5-B685-3545-90FA-BC451714A5FD}" presName="Name19" presStyleLbl="parChTrans1D3" presStyleIdx="0" presStyleCnt="3"/>
      <dgm:spPr/>
      <dgm:t>
        <a:bodyPr/>
        <a:lstStyle/>
        <a:p>
          <a:endParaRPr lang="en-US"/>
        </a:p>
      </dgm:t>
    </dgm:pt>
    <dgm:pt modelId="{FEE27B86-901A-7F4C-8604-8460639B51C6}" type="pres">
      <dgm:prSet presAssocID="{3C74E3B9-9434-1943-B848-1734ECE0BE00}" presName="Name21" presStyleCnt="0"/>
      <dgm:spPr/>
    </dgm:pt>
    <dgm:pt modelId="{FA98FA83-82B9-3F47-A644-D8807FF9A581}" type="pres">
      <dgm:prSet presAssocID="{3C74E3B9-9434-1943-B848-1734ECE0BE00}" presName="level2Shape" presStyleLbl="node3" presStyleIdx="0" presStyleCnt="3"/>
      <dgm:spPr/>
      <dgm:t>
        <a:bodyPr/>
        <a:lstStyle/>
        <a:p>
          <a:endParaRPr lang="en-US"/>
        </a:p>
      </dgm:t>
    </dgm:pt>
    <dgm:pt modelId="{B8AE7835-BA64-7D4A-93FD-E8DA03A58317}" type="pres">
      <dgm:prSet presAssocID="{3C74E3B9-9434-1943-B848-1734ECE0BE00}" presName="hierChild3" presStyleCnt="0"/>
      <dgm:spPr/>
    </dgm:pt>
    <dgm:pt modelId="{0667F8DD-67EB-0448-BDE1-2419B55BA35A}" type="pres">
      <dgm:prSet presAssocID="{D967D37D-09D2-134F-9E9E-1D3C96A122E9}" presName="Name19" presStyleLbl="parChTrans1D3" presStyleIdx="1" presStyleCnt="3"/>
      <dgm:spPr/>
      <dgm:t>
        <a:bodyPr/>
        <a:lstStyle/>
        <a:p>
          <a:endParaRPr lang="en-US"/>
        </a:p>
      </dgm:t>
    </dgm:pt>
    <dgm:pt modelId="{718B5F22-E68A-A84C-AE0C-03865B428A3D}" type="pres">
      <dgm:prSet presAssocID="{328540FA-4FD0-B846-AD2A-AFB5686EDC69}" presName="Name21" presStyleCnt="0"/>
      <dgm:spPr/>
    </dgm:pt>
    <dgm:pt modelId="{D2EF891B-D7CB-824C-9E82-B12C66C770A3}" type="pres">
      <dgm:prSet presAssocID="{328540FA-4FD0-B846-AD2A-AFB5686EDC69}" presName="level2Shape" presStyleLbl="node3" presStyleIdx="1" presStyleCnt="3"/>
      <dgm:spPr/>
      <dgm:t>
        <a:bodyPr/>
        <a:lstStyle/>
        <a:p>
          <a:endParaRPr lang="en-US"/>
        </a:p>
      </dgm:t>
    </dgm:pt>
    <dgm:pt modelId="{B7F75A1C-C1AF-C44B-9CD5-13AB7A539F57}" type="pres">
      <dgm:prSet presAssocID="{328540FA-4FD0-B846-AD2A-AFB5686EDC69}" presName="hierChild3" presStyleCnt="0"/>
      <dgm:spPr/>
    </dgm:pt>
    <dgm:pt modelId="{10CA7435-892E-9F49-B617-34A557E4812D}" type="pres">
      <dgm:prSet presAssocID="{48F6662F-3DDD-7848-814F-2BE60944EDA3}" presName="Name19" presStyleLbl="parChTrans1D3" presStyleIdx="2" presStyleCnt="3"/>
      <dgm:spPr/>
      <dgm:t>
        <a:bodyPr/>
        <a:lstStyle/>
        <a:p>
          <a:endParaRPr lang="en-US"/>
        </a:p>
      </dgm:t>
    </dgm:pt>
    <dgm:pt modelId="{6DEEC7CF-58AE-6942-B12B-E2B1091F20E2}" type="pres">
      <dgm:prSet presAssocID="{84C60B31-0496-8445-AD65-1D42A9B2FDD5}" presName="Name21" presStyleCnt="0"/>
      <dgm:spPr/>
    </dgm:pt>
    <dgm:pt modelId="{EF2065D8-D44B-6148-8AFD-43AB04269D04}" type="pres">
      <dgm:prSet presAssocID="{84C60B31-0496-8445-AD65-1D42A9B2FDD5}" presName="level2Shape" presStyleLbl="node3" presStyleIdx="2" presStyleCnt="3"/>
      <dgm:spPr/>
      <dgm:t>
        <a:bodyPr/>
        <a:lstStyle/>
        <a:p>
          <a:endParaRPr lang="en-US"/>
        </a:p>
      </dgm:t>
    </dgm:pt>
    <dgm:pt modelId="{B893552D-E842-114C-8839-CCF4521829C6}" type="pres">
      <dgm:prSet presAssocID="{84C60B31-0496-8445-AD65-1D42A9B2FDD5}" presName="hierChild3" presStyleCnt="0"/>
      <dgm:spPr/>
    </dgm:pt>
    <dgm:pt modelId="{4A3085D6-243A-744E-9F7F-6D08B83DE1BD}" type="pres">
      <dgm:prSet presAssocID="{31372640-694B-6244-814A-DE61D7AF1139}" presName="Name19" presStyleLbl="parChTrans1D2" presStyleIdx="1" presStyleCnt="2"/>
      <dgm:spPr/>
      <dgm:t>
        <a:bodyPr/>
        <a:lstStyle/>
        <a:p>
          <a:endParaRPr lang="en-US"/>
        </a:p>
      </dgm:t>
    </dgm:pt>
    <dgm:pt modelId="{9AC661A9-CBD3-5242-96E2-33D1AE3D6E37}" type="pres">
      <dgm:prSet presAssocID="{2B68956B-7B7C-FA42-9DA1-2DFA2C125897}" presName="Name21" presStyleCnt="0"/>
      <dgm:spPr/>
    </dgm:pt>
    <dgm:pt modelId="{7FD0F0C5-26AA-6041-ACCB-0AC3056B0014}" type="pres">
      <dgm:prSet presAssocID="{2B68956B-7B7C-FA42-9DA1-2DFA2C125897}" presName="level2Shape" presStyleLbl="node2" presStyleIdx="0" presStyleCnt="1"/>
      <dgm:spPr/>
      <dgm:t>
        <a:bodyPr/>
        <a:lstStyle/>
        <a:p>
          <a:endParaRPr lang="en-US"/>
        </a:p>
      </dgm:t>
    </dgm:pt>
    <dgm:pt modelId="{13CA1F39-0326-1B45-BFDB-17982636928F}" type="pres">
      <dgm:prSet presAssocID="{2B68956B-7B7C-FA42-9DA1-2DFA2C125897}" presName="hierChild3" presStyleCnt="0"/>
      <dgm:spPr/>
    </dgm:pt>
    <dgm:pt modelId="{70998036-1792-554C-93BB-98F1BED3111E}" type="pres">
      <dgm:prSet presAssocID="{07563516-3B0A-7845-B455-1DC0B5DD87E0}" presName="bgShapesFlow" presStyleCnt="0"/>
      <dgm:spPr/>
    </dgm:pt>
  </dgm:ptLst>
  <dgm:cxnLst>
    <dgm:cxn modelId="{76DDB276-858B-454E-AD7E-F831F4FB1E72}" srcId="{AC3AAF63-D4B9-F449-BF0A-DFFF533D63C6}" destId="{328540FA-4FD0-B846-AD2A-AFB5686EDC69}" srcOrd="1" destOrd="0" parTransId="{D967D37D-09D2-134F-9E9E-1D3C96A122E9}" sibTransId="{6E9DDAEE-C90F-2D44-BB4E-9FE302834195}"/>
    <dgm:cxn modelId="{83815C22-CDAA-8B41-8230-322BDEF3119F}" type="presOf" srcId="{D967D37D-09D2-134F-9E9E-1D3C96A122E9}" destId="{0667F8DD-67EB-0448-BDE1-2419B55BA35A}" srcOrd="0" destOrd="0" presId="urn:microsoft.com/office/officeart/2005/8/layout/hierarchy6"/>
    <dgm:cxn modelId="{AEC19B4E-E934-EC4D-AB7F-0D411B429AC6}" srcId="{AC3AAF63-D4B9-F449-BF0A-DFFF533D63C6}" destId="{3C74E3B9-9434-1943-B848-1734ECE0BE00}" srcOrd="0" destOrd="0" parTransId="{963E0AA5-B685-3545-90FA-BC451714A5FD}" sibTransId="{E1B70D45-CB5C-6141-BF70-1654F6073B5D}"/>
    <dgm:cxn modelId="{5EA6ED0D-FF15-D34A-8114-2F43AF7F121E}" type="presOf" srcId="{2B68956B-7B7C-FA42-9DA1-2DFA2C125897}" destId="{7FD0F0C5-26AA-6041-ACCB-0AC3056B0014}" srcOrd="0" destOrd="0" presId="urn:microsoft.com/office/officeart/2005/8/layout/hierarchy6"/>
    <dgm:cxn modelId="{B200C8F8-6F92-D743-BA8C-49C6B53EA1D4}" type="presOf" srcId="{84C60B31-0496-8445-AD65-1D42A9B2FDD5}" destId="{EF2065D8-D44B-6148-8AFD-43AB04269D04}" srcOrd="0" destOrd="0" presId="urn:microsoft.com/office/officeart/2005/8/layout/hierarchy6"/>
    <dgm:cxn modelId="{BBD966CD-6A73-8149-95A7-6B35B74A1DDB}" srcId="{AC3AAF63-D4B9-F449-BF0A-DFFF533D63C6}" destId="{84C60B31-0496-8445-AD65-1D42A9B2FDD5}" srcOrd="2" destOrd="0" parTransId="{48F6662F-3DDD-7848-814F-2BE60944EDA3}" sibTransId="{DA8AFB79-B11F-6840-B94B-B0E40344FC5A}"/>
    <dgm:cxn modelId="{1628CC39-D58E-2E43-B250-1320DC662318}" type="presOf" srcId="{31372640-694B-6244-814A-DE61D7AF1139}" destId="{4A3085D6-243A-744E-9F7F-6D08B83DE1BD}" srcOrd="0" destOrd="0" presId="urn:microsoft.com/office/officeart/2005/8/layout/hierarchy6"/>
    <dgm:cxn modelId="{54D84205-561A-674B-A1E7-0451E24CA78E}" type="presOf" srcId="{963E0AA5-B685-3545-90FA-BC451714A5FD}" destId="{E8BD717A-57DF-8140-9E72-AE04BC9C5C14}" srcOrd="0" destOrd="0" presId="urn:microsoft.com/office/officeart/2005/8/layout/hierarchy6"/>
    <dgm:cxn modelId="{18534F80-834A-2B41-86C9-254E4FD24874}" type="presOf" srcId="{47ED9D83-29FA-9842-9753-649BB6BEE625}" destId="{CE0DA95C-3DCF-7149-AD8D-5FA807C8893A}" srcOrd="0" destOrd="0" presId="urn:microsoft.com/office/officeart/2005/8/layout/hierarchy6"/>
    <dgm:cxn modelId="{2F61B8A9-92D6-C44D-9025-3D6F69A11E72}" srcId="{844C09D5-0DFE-FD4F-9356-044DAA95B521}" destId="{AC3AAF63-D4B9-F449-BF0A-DFFF533D63C6}" srcOrd="0" destOrd="0" parTransId="{47ED9D83-29FA-9842-9753-649BB6BEE625}" sibTransId="{335A0FCA-82B0-CF4D-8B16-CB52AA8045A9}"/>
    <dgm:cxn modelId="{F9F38B50-4394-AF4E-8693-EC7351D8BDC6}" srcId="{844C09D5-0DFE-FD4F-9356-044DAA95B521}" destId="{2B68956B-7B7C-FA42-9DA1-2DFA2C125897}" srcOrd="1" destOrd="0" parTransId="{31372640-694B-6244-814A-DE61D7AF1139}" sibTransId="{DCC5EB94-2F78-C242-B1B5-AEDE019B3C6C}"/>
    <dgm:cxn modelId="{EDCE2595-0D86-6F4A-B1FF-F6A701F773D4}" type="presOf" srcId="{3C74E3B9-9434-1943-B848-1734ECE0BE00}" destId="{FA98FA83-82B9-3F47-A644-D8807FF9A581}" srcOrd="0" destOrd="0" presId="urn:microsoft.com/office/officeart/2005/8/layout/hierarchy6"/>
    <dgm:cxn modelId="{90E244A3-804A-1447-808F-09867BC6BB02}" type="presOf" srcId="{07563516-3B0A-7845-B455-1DC0B5DD87E0}" destId="{B403E9C2-9274-854D-9DF9-B7FA96CB5D44}" srcOrd="0" destOrd="0" presId="urn:microsoft.com/office/officeart/2005/8/layout/hierarchy6"/>
    <dgm:cxn modelId="{5D63CF9B-F3CE-BD47-8118-04FB2FA58AF7}" type="presOf" srcId="{AC3AAF63-D4B9-F449-BF0A-DFFF533D63C6}" destId="{CC11C5C4-37A7-884E-BD08-5B19443FA8DD}" srcOrd="0" destOrd="0" presId="urn:microsoft.com/office/officeart/2005/8/layout/hierarchy6"/>
    <dgm:cxn modelId="{9A4DB3F5-DA90-FA4E-884D-46CFA49D62CF}" type="presOf" srcId="{48F6662F-3DDD-7848-814F-2BE60944EDA3}" destId="{10CA7435-892E-9F49-B617-34A557E4812D}" srcOrd="0" destOrd="0" presId="urn:microsoft.com/office/officeart/2005/8/layout/hierarchy6"/>
    <dgm:cxn modelId="{58D72B8D-0EC4-CE48-9218-88F6A4BA219B}" type="presOf" srcId="{328540FA-4FD0-B846-AD2A-AFB5686EDC69}" destId="{D2EF891B-D7CB-824C-9E82-B12C66C770A3}" srcOrd="0" destOrd="0" presId="urn:microsoft.com/office/officeart/2005/8/layout/hierarchy6"/>
    <dgm:cxn modelId="{742ECB9E-7341-6D40-AD97-745D3A03A87F}" type="presOf" srcId="{844C09D5-0DFE-FD4F-9356-044DAA95B521}" destId="{02AC9DCE-12AE-494D-9A6D-F6E6AA975C3E}" srcOrd="0" destOrd="0" presId="urn:microsoft.com/office/officeart/2005/8/layout/hierarchy6"/>
    <dgm:cxn modelId="{FEABA931-DF38-EE45-8BB3-B88650FC7FFF}" srcId="{07563516-3B0A-7845-B455-1DC0B5DD87E0}" destId="{844C09D5-0DFE-FD4F-9356-044DAA95B521}" srcOrd="0" destOrd="0" parTransId="{1F8FD510-E073-F94E-B982-3731030AE1E6}" sibTransId="{CFEADFFF-CC1A-E441-B277-96C2A6FC2F2E}"/>
    <dgm:cxn modelId="{1D386AB5-4407-5B45-8420-7F6F4ECE9E17}" type="presParOf" srcId="{B403E9C2-9274-854D-9DF9-B7FA96CB5D44}" destId="{F807764B-0883-F34E-A8EC-C3258C5F6C12}" srcOrd="0" destOrd="0" presId="urn:microsoft.com/office/officeart/2005/8/layout/hierarchy6"/>
    <dgm:cxn modelId="{FA413388-9272-8740-9D9B-356DAA9172D4}" type="presParOf" srcId="{F807764B-0883-F34E-A8EC-C3258C5F6C12}" destId="{120A2B54-6380-A74F-91CE-D7AB249CFE61}" srcOrd="0" destOrd="0" presId="urn:microsoft.com/office/officeart/2005/8/layout/hierarchy6"/>
    <dgm:cxn modelId="{19E72CEC-EC4C-354C-9A0B-8652DBED65DF}" type="presParOf" srcId="{120A2B54-6380-A74F-91CE-D7AB249CFE61}" destId="{1BBF8F85-8DD7-4749-AE78-C38EA3BC5CA2}" srcOrd="0" destOrd="0" presId="urn:microsoft.com/office/officeart/2005/8/layout/hierarchy6"/>
    <dgm:cxn modelId="{70B322A3-8831-1C47-AEF8-FF6C089C1181}" type="presParOf" srcId="{1BBF8F85-8DD7-4749-AE78-C38EA3BC5CA2}" destId="{02AC9DCE-12AE-494D-9A6D-F6E6AA975C3E}" srcOrd="0" destOrd="0" presId="urn:microsoft.com/office/officeart/2005/8/layout/hierarchy6"/>
    <dgm:cxn modelId="{F6B36F0E-53CC-8749-81AE-444FDA5E2655}" type="presParOf" srcId="{1BBF8F85-8DD7-4749-AE78-C38EA3BC5CA2}" destId="{5DE0F105-68C4-3545-B1F2-5AF3AFBAC259}" srcOrd="1" destOrd="0" presId="urn:microsoft.com/office/officeart/2005/8/layout/hierarchy6"/>
    <dgm:cxn modelId="{50231185-C6B9-D540-8B19-5B94E0B3E593}" type="presParOf" srcId="{5DE0F105-68C4-3545-B1F2-5AF3AFBAC259}" destId="{CE0DA95C-3DCF-7149-AD8D-5FA807C8893A}" srcOrd="0" destOrd="0" presId="urn:microsoft.com/office/officeart/2005/8/layout/hierarchy6"/>
    <dgm:cxn modelId="{09414730-AC0D-B448-903C-A1656E9C2CCF}" type="presParOf" srcId="{5DE0F105-68C4-3545-B1F2-5AF3AFBAC259}" destId="{5A8A40DE-DFEF-3C49-BFCE-6539337854E1}" srcOrd="1" destOrd="0" presId="urn:microsoft.com/office/officeart/2005/8/layout/hierarchy6"/>
    <dgm:cxn modelId="{84BE3428-2E7E-DE43-9276-90EED01C015A}" type="presParOf" srcId="{5A8A40DE-DFEF-3C49-BFCE-6539337854E1}" destId="{CC11C5C4-37A7-884E-BD08-5B19443FA8DD}" srcOrd="0" destOrd="0" presId="urn:microsoft.com/office/officeart/2005/8/layout/hierarchy6"/>
    <dgm:cxn modelId="{D78744A7-EB92-D044-81C4-C028CFDB8845}" type="presParOf" srcId="{5A8A40DE-DFEF-3C49-BFCE-6539337854E1}" destId="{A55F68BE-B744-9841-B0C6-BC11A12818D8}" srcOrd="1" destOrd="0" presId="urn:microsoft.com/office/officeart/2005/8/layout/hierarchy6"/>
    <dgm:cxn modelId="{98D4D892-9DC6-034E-AAEB-F496C0A0C6D1}" type="presParOf" srcId="{A55F68BE-B744-9841-B0C6-BC11A12818D8}" destId="{E8BD717A-57DF-8140-9E72-AE04BC9C5C14}" srcOrd="0" destOrd="0" presId="urn:microsoft.com/office/officeart/2005/8/layout/hierarchy6"/>
    <dgm:cxn modelId="{444B9E23-F2FA-1041-9882-2F1221CA6069}" type="presParOf" srcId="{A55F68BE-B744-9841-B0C6-BC11A12818D8}" destId="{FEE27B86-901A-7F4C-8604-8460639B51C6}" srcOrd="1" destOrd="0" presId="urn:microsoft.com/office/officeart/2005/8/layout/hierarchy6"/>
    <dgm:cxn modelId="{129DAF2D-E95F-524F-BDC3-6438CEFE5A31}" type="presParOf" srcId="{FEE27B86-901A-7F4C-8604-8460639B51C6}" destId="{FA98FA83-82B9-3F47-A644-D8807FF9A581}" srcOrd="0" destOrd="0" presId="urn:microsoft.com/office/officeart/2005/8/layout/hierarchy6"/>
    <dgm:cxn modelId="{CECB6FC4-3CFF-D543-BE47-CE3C50391FE4}" type="presParOf" srcId="{FEE27B86-901A-7F4C-8604-8460639B51C6}" destId="{B8AE7835-BA64-7D4A-93FD-E8DA03A58317}" srcOrd="1" destOrd="0" presId="urn:microsoft.com/office/officeart/2005/8/layout/hierarchy6"/>
    <dgm:cxn modelId="{4CB30A87-6A96-0A4D-B7F2-3DB7D094196C}" type="presParOf" srcId="{A55F68BE-B744-9841-B0C6-BC11A12818D8}" destId="{0667F8DD-67EB-0448-BDE1-2419B55BA35A}" srcOrd="2" destOrd="0" presId="urn:microsoft.com/office/officeart/2005/8/layout/hierarchy6"/>
    <dgm:cxn modelId="{8E0C0A6D-BA07-174D-8E63-B7BE0A8DBF4C}" type="presParOf" srcId="{A55F68BE-B744-9841-B0C6-BC11A12818D8}" destId="{718B5F22-E68A-A84C-AE0C-03865B428A3D}" srcOrd="3" destOrd="0" presId="urn:microsoft.com/office/officeart/2005/8/layout/hierarchy6"/>
    <dgm:cxn modelId="{64FBB793-E6FA-0043-88C4-11E04B9D1D38}" type="presParOf" srcId="{718B5F22-E68A-A84C-AE0C-03865B428A3D}" destId="{D2EF891B-D7CB-824C-9E82-B12C66C770A3}" srcOrd="0" destOrd="0" presId="urn:microsoft.com/office/officeart/2005/8/layout/hierarchy6"/>
    <dgm:cxn modelId="{B8C9FACB-7EFD-2E47-AC62-0F54A7A1F3DC}" type="presParOf" srcId="{718B5F22-E68A-A84C-AE0C-03865B428A3D}" destId="{B7F75A1C-C1AF-C44B-9CD5-13AB7A539F57}" srcOrd="1" destOrd="0" presId="urn:microsoft.com/office/officeart/2005/8/layout/hierarchy6"/>
    <dgm:cxn modelId="{080738D7-30B1-AF48-8FD8-E450A28B1B60}" type="presParOf" srcId="{A55F68BE-B744-9841-B0C6-BC11A12818D8}" destId="{10CA7435-892E-9F49-B617-34A557E4812D}" srcOrd="4" destOrd="0" presId="urn:microsoft.com/office/officeart/2005/8/layout/hierarchy6"/>
    <dgm:cxn modelId="{CA635858-A1B9-CA42-9852-BF4774B849EE}" type="presParOf" srcId="{A55F68BE-B744-9841-B0C6-BC11A12818D8}" destId="{6DEEC7CF-58AE-6942-B12B-E2B1091F20E2}" srcOrd="5" destOrd="0" presId="urn:microsoft.com/office/officeart/2005/8/layout/hierarchy6"/>
    <dgm:cxn modelId="{12B87F2B-1C24-1842-A994-2A5A8479B03D}" type="presParOf" srcId="{6DEEC7CF-58AE-6942-B12B-E2B1091F20E2}" destId="{EF2065D8-D44B-6148-8AFD-43AB04269D04}" srcOrd="0" destOrd="0" presId="urn:microsoft.com/office/officeart/2005/8/layout/hierarchy6"/>
    <dgm:cxn modelId="{F0602FB7-D397-7944-8F5E-18AA081D0275}" type="presParOf" srcId="{6DEEC7CF-58AE-6942-B12B-E2B1091F20E2}" destId="{B893552D-E842-114C-8839-CCF4521829C6}" srcOrd="1" destOrd="0" presId="urn:microsoft.com/office/officeart/2005/8/layout/hierarchy6"/>
    <dgm:cxn modelId="{41417AEF-0709-2844-BD57-4A71408F89C4}" type="presParOf" srcId="{5DE0F105-68C4-3545-B1F2-5AF3AFBAC259}" destId="{4A3085D6-243A-744E-9F7F-6D08B83DE1BD}" srcOrd="2" destOrd="0" presId="urn:microsoft.com/office/officeart/2005/8/layout/hierarchy6"/>
    <dgm:cxn modelId="{00B35C11-F674-BC49-910D-45F7957515CB}" type="presParOf" srcId="{5DE0F105-68C4-3545-B1F2-5AF3AFBAC259}" destId="{9AC661A9-CBD3-5242-96E2-33D1AE3D6E37}" srcOrd="3" destOrd="0" presId="urn:microsoft.com/office/officeart/2005/8/layout/hierarchy6"/>
    <dgm:cxn modelId="{E5E6FD03-FCA3-1448-ACAC-B59833FB36E6}" type="presParOf" srcId="{9AC661A9-CBD3-5242-96E2-33D1AE3D6E37}" destId="{7FD0F0C5-26AA-6041-ACCB-0AC3056B0014}" srcOrd="0" destOrd="0" presId="urn:microsoft.com/office/officeart/2005/8/layout/hierarchy6"/>
    <dgm:cxn modelId="{DBBE03ED-FD18-3A4C-8D8D-0B389490D3E0}" type="presParOf" srcId="{9AC661A9-CBD3-5242-96E2-33D1AE3D6E37}" destId="{13CA1F39-0326-1B45-BFDB-17982636928F}" srcOrd="1" destOrd="0" presId="urn:microsoft.com/office/officeart/2005/8/layout/hierarchy6"/>
    <dgm:cxn modelId="{6EE34F72-7831-3A45-8B1E-1A7E415C4FDE}" type="presParOf" srcId="{B403E9C2-9274-854D-9DF9-B7FA96CB5D44}" destId="{70998036-1792-554C-93BB-98F1BED3111E}" srcOrd="1" destOrd="0" presId="urn:microsoft.com/office/officeart/2005/8/layout/hierarchy6"/>
  </dgm:cxnLst>
  <dgm:bg>
    <a:solidFill>
      <a:schemeClr val="lt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563516-3B0A-7845-B455-1DC0B5DD87E0}" type="doc">
      <dgm:prSet loTypeId="urn:microsoft.com/office/officeart/2005/8/layout/hierarchy6" loCatId="" qsTypeId="urn:microsoft.com/office/officeart/2005/8/quickstyle/simple4" qsCatId="simple" csTypeId="urn:microsoft.com/office/officeart/2005/8/colors/accent1_2" csCatId="accent1" phldr="1"/>
      <dgm:spPr/>
      <dgm:t>
        <a:bodyPr/>
        <a:lstStyle/>
        <a:p>
          <a:endParaRPr lang="en-US"/>
        </a:p>
      </dgm:t>
    </dgm:pt>
    <dgm:pt modelId="{1561D289-4C9F-5649-99FB-8E0DFD7A95A0}">
      <dgm:prSet phldrT="[Text]" custT="1"/>
      <dgm:spPr>
        <a:gradFill rotWithShape="0">
          <a:gsLst>
            <a:gs pos="100000">
              <a:schemeClr val="accent1"/>
            </a:gs>
            <a:gs pos="100000">
              <a:schemeClr val="accent1">
                <a:hueOff val="0"/>
                <a:satOff val="0"/>
                <a:lumOff val="0"/>
                <a:alphaOff val="0"/>
                <a:tint val="50000"/>
                <a:shade val="100000"/>
                <a:satMod val="350000"/>
              </a:schemeClr>
            </a:gs>
          </a:gsLst>
        </a:gradFill>
      </dgm:spPr>
      <dgm:t>
        <a:bodyPr/>
        <a:lstStyle/>
        <a:p>
          <a:r>
            <a:rPr lang="en-US" sz="1200" dirty="0" smtClean="0"/>
            <a:t>Observable</a:t>
          </a:r>
          <a:endParaRPr lang="en-US" sz="1200" dirty="0"/>
        </a:p>
      </dgm:t>
    </dgm:pt>
    <dgm:pt modelId="{D07EEB4C-4A1D-7D4A-94F2-36FBAFA90BAF}" type="parTrans" cxnId="{AFE3F8ED-F613-4F4F-8267-42E1A9280A7C}">
      <dgm:prSet/>
      <dgm:spPr/>
      <dgm:t>
        <a:bodyPr/>
        <a:lstStyle/>
        <a:p>
          <a:endParaRPr lang="en-US"/>
        </a:p>
      </dgm:t>
    </dgm:pt>
    <dgm:pt modelId="{747CAE52-C500-C543-B317-1A739230E53C}" type="sibTrans" cxnId="{AFE3F8ED-F613-4F4F-8267-42E1A9280A7C}">
      <dgm:prSet/>
      <dgm:spPr/>
      <dgm:t>
        <a:bodyPr/>
        <a:lstStyle/>
        <a:p>
          <a:endParaRPr lang="en-US"/>
        </a:p>
      </dgm:t>
    </dgm:pt>
    <dgm:pt modelId="{AF07AF2D-E190-4F49-8475-95A519D464B5}" type="asst">
      <dgm:prSet phldrT="[Text]" custT="1"/>
      <dgm:spPr>
        <a:noFill/>
        <a:ln>
          <a:solidFill>
            <a:schemeClr val="accent1">
              <a:shade val="50000"/>
            </a:schemeClr>
          </a:solidFill>
        </a:ln>
      </dgm:spPr>
      <dgm:t>
        <a:bodyPr/>
        <a:lstStyle/>
        <a:p>
          <a:r>
            <a:rPr lang="en-US" sz="1200" dirty="0" smtClean="0">
              <a:solidFill>
                <a:schemeClr val="tx1"/>
              </a:solidFill>
            </a:rPr>
            <a:t>Some other kind of observable</a:t>
          </a:r>
          <a:endParaRPr lang="en-US" sz="1200" dirty="0">
            <a:solidFill>
              <a:schemeClr val="tx1"/>
            </a:solidFill>
          </a:endParaRPr>
        </a:p>
      </dgm:t>
    </dgm:pt>
    <dgm:pt modelId="{AACB4B82-0549-A34E-B964-9F54BEBBF3A1}" type="parTrans" cxnId="{9498F77F-5827-4E42-A1B5-C5DD713F6E66}">
      <dgm:prSet/>
      <dgm:spPr/>
      <dgm:t>
        <a:bodyPr/>
        <a:lstStyle/>
        <a:p>
          <a:endParaRPr lang="en-US"/>
        </a:p>
      </dgm:t>
    </dgm:pt>
    <dgm:pt modelId="{72B2E7C0-BA2B-4D44-BCF0-80F86C40F092}" type="sibTrans" cxnId="{9498F77F-5827-4E42-A1B5-C5DD713F6E66}">
      <dgm:prSet/>
      <dgm:spPr/>
      <dgm:t>
        <a:bodyPr/>
        <a:lstStyle/>
        <a:p>
          <a:endParaRPr lang="en-US"/>
        </a:p>
      </dgm:t>
    </dgm:pt>
    <dgm:pt modelId="{844C09D5-0DFE-FD4F-9356-044DAA95B521}" type="asst">
      <dgm:prSet phldrT="[Text]" custT="1"/>
      <dgm:spPr>
        <a:gradFill rotWithShape="0">
          <a:gsLst>
            <a:gs pos="100000">
              <a:schemeClr val="accent1"/>
            </a:gs>
            <a:gs pos="100000">
              <a:schemeClr val="accent1">
                <a:hueOff val="0"/>
                <a:satOff val="0"/>
                <a:lumOff val="0"/>
                <a:alphaOff val="0"/>
                <a:tint val="50000"/>
                <a:shade val="100000"/>
                <a:satMod val="350000"/>
              </a:schemeClr>
            </a:gs>
          </a:gsLst>
        </a:gradFill>
      </dgm:spPr>
      <dgm:t>
        <a:bodyPr/>
        <a:lstStyle/>
        <a:p>
          <a:r>
            <a:rPr lang="en-US" sz="1200" dirty="0" smtClean="0"/>
            <a:t>Feature of entity observable</a:t>
          </a:r>
          <a:endParaRPr lang="en-US" sz="1200" dirty="0"/>
        </a:p>
      </dgm:t>
    </dgm:pt>
    <dgm:pt modelId="{1F8FD510-E073-F94E-B982-3731030AE1E6}" type="parTrans" cxnId="{FEABA931-DF38-EE45-8BB3-B88650FC7FFF}">
      <dgm:prSet/>
      <dgm:spPr/>
      <dgm:t>
        <a:bodyPr/>
        <a:lstStyle/>
        <a:p>
          <a:endParaRPr lang="en-US"/>
        </a:p>
      </dgm:t>
    </dgm:pt>
    <dgm:pt modelId="{CFEADFFF-CC1A-E441-B277-96C2A6FC2F2E}" type="sibTrans" cxnId="{FEABA931-DF38-EE45-8BB3-B88650FC7FFF}">
      <dgm:prSet/>
      <dgm:spPr/>
      <dgm:t>
        <a:bodyPr/>
        <a:lstStyle/>
        <a:p>
          <a:endParaRPr lang="en-US"/>
        </a:p>
      </dgm:t>
    </dgm:pt>
    <dgm:pt modelId="{74EAFABB-B596-2246-924C-16EB9B8A5E56}" type="asst">
      <dgm:prSet custT="1"/>
      <dgm:spPr>
        <a:solidFill>
          <a:schemeClr val="accent1"/>
        </a:solidFill>
      </dgm:spPr>
      <dgm:t>
        <a:bodyPr/>
        <a:lstStyle/>
        <a:p>
          <a:r>
            <a:rPr lang="en-US" sz="1200" dirty="0" smtClean="0"/>
            <a:t>Quality observable</a:t>
          </a:r>
        </a:p>
      </dgm:t>
    </dgm:pt>
    <dgm:pt modelId="{332E8EE8-705C-154C-BB91-07172AF11CD6}" type="parTrans" cxnId="{B5A21EB6-5668-6842-987A-2EB6AB03432B}">
      <dgm:prSet/>
      <dgm:spPr/>
      <dgm:t>
        <a:bodyPr/>
        <a:lstStyle/>
        <a:p>
          <a:endParaRPr lang="en-US"/>
        </a:p>
      </dgm:t>
    </dgm:pt>
    <dgm:pt modelId="{A95F9345-5E7E-3B4B-B22F-5463B3ECA9D8}" type="sibTrans" cxnId="{B5A21EB6-5668-6842-987A-2EB6AB03432B}">
      <dgm:prSet/>
      <dgm:spPr/>
      <dgm:t>
        <a:bodyPr/>
        <a:lstStyle/>
        <a:p>
          <a:endParaRPr lang="en-US"/>
        </a:p>
      </dgm:t>
    </dgm:pt>
    <dgm:pt modelId="{B29061D6-3B22-BD41-B9F8-A33A41968C72}" type="asst">
      <dgm:prSet custT="1"/>
      <dgm:spPr>
        <a:solidFill>
          <a:schemeClr val="accent1"/>
        </a:solidFill>
      </dgm:spPr>
      <dgm:t>
        <a:bodyPr/>
        <a:lstStyle/>
        <a:p>
          <a:r>
            <a:rPr lang="en-US" sz="1200" dirty="0" smtClean="0"/>
            <a:t>Disposition observable</a:t>
          </a:r>
        </a:p>
      </dgm:t>
    </dgm:pt>
    <dgm:pt modelId="{D8C27521-E76E-3E40-A287-CF9147D157DF}" type="parTrans" cxnId="{781AC28D-3651-D74A-9E66-B4CC99E8DC21}">
      <dgm:prSet/>
      <dgm:spPr/>
      <dgm:t>
        <a:bodyPr/>
        <a:lstStyle/>
        <a:p>
          <a:endParaRPr lang="en-US"/>
        </a:p>
      </dgm:t>
    </dgm:pt>
    <dgm:pt modelId="{99DE3721-E159-824A-AC55-6F4C87738126}" type="sibTrans" cxnId="{781AC28D-3651-D74A-9E66-B4CC99E8DC21}">
      <dgm:prSet/>
      <dgm:spPr/>
      <dgm:t>
        <a:bodyPr/>
        <a:lstStyle/>
        <a:p>
          <a:endParaRPr lang="en-US"/>
        </a:p>
      </dgm:t>
    </dgm:pt>
    <dgm:pt modelId="{3950F23C-D564-944A-A184-B274250CE815}" type="asst">
      <dgm:prSet custT="1"/>
      <dgm:spPr>
        <a:solidFill>
          <a:schemeClr val="accent1"/>
        </a:solidFill>
      </dgm:spPr>
      <dgm:t>
        <a:bodyPr/>
        <a:lstStyle/>
        <a:p>
          <a:r>
            <a:rPr lang="en-US" sz="1200" dirty="0" smtClean="0"/>
            <a:t>Function observable</a:t>
          </a:r>
          <a:endParaRPr lang="en-US" sz="1200" dirty="0"/>
        </a:p>
      </dgm:t>
    </dgm:pt>
    <dgm:pt modelId="{6BE9BBFA-792B-6B44-9225-0375F3C67B87}" type="parTrans" cxnId="{F14F7A70-3B8F-FA41-BA2C-2148AA507C62}">
      <dgm:prSet/>
      <dgm:spPr/>
      <dgm:t>
        <a:bodyPr/>
        <a:lstStyle/>
        <a:p>
          <a:endParaRPr lang="en-US"/>
        </a:p>
      </dgm:t>
    </dgm:pt>
    <dgm:pt modelId="{FB384D9B-15BF-984B-A061-028F60C143FA}" type="sibTrans" cxnId="{F14F7A70-3B8F-FA41-BA2C-2148AA507C62}">
      <dgm:prSet/>
      <dgm:spPr/>
      <dgm:t>
        <a:bodyPr/>
        <a:lstStyle/>
        <a:p>
          <a:endParaRPr lang="en-US"/>
        </a:p>
      </dgm:t>
    </dgm:pt>
    <dgm:pt modelId="{6E112A06-FEC6-5044-A682-3DD738CF56B7}" type="asst">
      <dgm:prSet custT="1"/>
      <dgm:spPr>
        <a:solidFill>
          <a:schemeClr val="accent1"/>
        </a:solidFill>
      </dgm:spPr>
      <dgm:t>
        <a:bodyPr/>
        <a:lstStyle/>
        <a:p>
          <a:r>
            <a:rPr lang="en-US" sz="1200" dirty="0" smtClean="0"/>
            <a:t>Process observable</a:t>
          </a:r>
          <a:endParaRPr lang="en-US" sz="1200" dirty="0"/>
        </a:p>
      </dgm:t>
    </dgm:pt>
    <dgm:pt modelId="{395BE567-E848-4D4A-B6A5-9C895D7FDFF8}" type="parTrans" cxnId="{07F6554A-265E-D945-9644-AAD41F6EE95D}">
      <dgm:prSet/>
      <dgm:spPr/>
      <dgm:t>
        <a:bodyPr/>
        <a:lstStyle/>
        <a:p>
          <a:endParaRPr lang="en-US"/>
        </a:p>
      </dgm:t>
    </dgm:pt>
    <dgm:pt modelId="{44BC2D06-780B-7246-960A-53B5856ACF99}" type="sibTrans" cxnId="{07F6554A-265E-D945-9644-AAD41F6EE95D}">
      <dgm:prSet/>
      <dgm:spPr/>
      <dgm:t>
        <a:bodyPr/>
        <a:lstStyle/>
        <a:p>
          <a:endParaRPr lang="en-US"/>
        </a:p>
      </dgm:t>
    </dgm:pt>
    <dgm:pt modelId="{B403E9C2-9274-854D-9DF9-B7FA96CB5D44}" type="pres">
      <dgm:prSet presAssocID="{07563516-3B0A-7845-B455-1DC0B5DD87E0}" presName="mainComposite" presStyleCnt="0">
        <dgm:presLayoutVars>
          <dgm:chPref val="1"/>
          <dgm:dir/>
          <dgm:animOne val="branch"/>
          <dgm:animLvl val="lvl"/>
          <dgm:resizeHandles val="exact"/>
        </dgm:presLayoutVars>
      </dgm:prSet>
      <dgm:spPr/>
      <dgm:t>
        <a:bodyPr/>
        <a:lstStyle/>
        <a:p>
          <a:endParaRPr lang="en-US"/>
        </a:p>
      </dgm:t>
    </dgm:pt>
    <dgm:pt modelId="{F807764B-0883-F34E-A8EC-C3258C5F6C12}" type="pres">
      <dgm:prSet presAssocID="{07563516-3B0A-7845-B455-1DC0B5DD87E0}" presName="hierFlow" presStyleCnt="0"/>
      <dgm:spPr/>
    </dgm:pt>
    <dgm:pt modelId="{120A2B54-6380-A74F-91CE-D7AB249CFE61}" type="pres">
      <dgm:prSet presAssocID="{07563516-3B0A-7845-B455-1DC0B5DD87E0}" presName="hierChild1" presStyleCnt="0">
        <dgm:presLayoutVars>
          <dgm:chPref val="1"/>
          <dgm:animOne val="branch"/>
          <dgm:animLvl val="lvl"/>
        </dgm:presLayoutVars>
      </dgm:prSet>
      <dgm:spPr/>
    </dgm:pt>
    <dgm:pt modelId="{2C9C833D-87CE-304B-AC88-031991EACF34}" type="pres">
      <dgm:prSet presAssocID="{1561D289-4C9F-5649-99FB-8E0DFD7A95A0}" presName="Name14" presStyleCnt="0"/>
      <dgm:spPr/>
    </dgm:pt>
    <dgm:pt modelId="{B92E125A-0A28-0848-B3D7-CA553240BD12}" type="pres">
      <dgm:prSet presAssocID="{1561D289-4C9F-5649-99FB-8E0DFD7A95A0}" presName="level1Shape" presStyleLbl="node0" presStyleIdx="0" presStyleCnt="1" custScaleY="48545" custLinFactNeighborX="9379">
        <dgm:presLayoutVars>
          <dgm:chPref val="3"/>
        </dgm:presLayoutVars>
      </dgm:prSet>
      <dgm:spPr/>
      <dgm:t>
        <a:bodyPr/>
        <a:lstStyle/>
        <a:p>
          <a:endParaRPr lang="en-US"/>
        </a:p>
      </dgm:t>
    </dgm:pt>
    <dgm:pt modelId="{C9A2C35A-82E7-D44E-B512-B04FC02CCE0F}" type="pres">
      <dgm:prSet presAssocID="{1561D289-4C9F-5649-99FB-8E0DFD7A95A0}" presName="hierChild2" presStyleCnt="0"/>
      <dgm:spPr/>
    </dgm:pt>
    <dgm:pt modelId="{2DC1337F-1850-4C41-B01D-91D4057E2B2B}" type="pres">
      <dgm:prSet presAssocID="{AACB4B82-0549-A34E-B964-9F54BEBBF3A1}" presName="Name19" presStyleLbl="parChTrans1D2" presStyleIdx="0" presStyleCnt="2"/>
      <dgm:spPr/>
      <dgm:t>
        <a:bodyPr/>
        <a:lstStyle/>
        <a:p>
          <a:endParaRPr lang="en-US"/>
        </a:p>
      </dgm:t>
    </dgm:pt>
    <dgm:pt modelId="{84099181-3ECD-CD42-9EC5-DBADC027EE3D}" type="pres">
      <dgm:prSet presAssocID="{AF07AF2D-E190-4F49-8475-95A519D464B5}" presName="Name21" presStyleCnt="0"/>
      <dgm:spPr/>
    </dgm:pt>
    <dgm:pt modelId="{681C89AA-E5A2-BD4D-AA6B-F731AD8E7869}" type="pres">
      <dgm:prSet presAssocID="{AF07AF2D-E190-4F49-8475-95A519D464B5}" presName="level2Shape" presStyleLbl="asst1" presStyleIdx="0" presStyleCnt="6" custScaleY="51731"/>
      <dgm:spPr/>
      <dgm:t>
        <a:bodyPr/>
        <a:lstStyle/>
        <a:p>
          <a:endParaRPr lang="en-US"/>
        </a:p>
      </dgm:t>
    </dgm:pt>
    <dgm:pt modelId="{A0C6AF2D-DE12-9D49-AFED-8F7EE6FA0790}" type="pres">
      <dgm:prSet presAssocID="{AF07AF2D-E190-4F49-8475-95A519D464B5}" presName="hierChild3" presStyleCnt="0"/>
      <dgm:spPr/>
    </dgm:pt>
    <dgm:pt modelId="{8C6CE488-147B-174D-A4FC-7AD1CADA045C}" type="pres">
      <dgm:prSet presAssocID="{1F8FD510-E073-F94E-B982-3731030AE1E6}" presName="Name19" presStyleLbl="parChTrans1D2" presStyleIdx="1" presStyleCnt="2"/>
      <dgm:spPr/>
      <dgm:t>
        <a:bodyPr/>
        <a:lstStyle/>
        <a:p>
          <a:endParaRPr lang="en-US"/>
        </a:p>
      </dgm:t>
    </dgm:pt>
    <dgm:pt modelId="{929200E3-A16A-AE47-AF9B-8229DC42278C}" type="pres">
      <dgm:prSet presAssocID="{844C09D5-0DFE-FD4F-9356-044DAA95B521}" presName="Name21" presStyleCnt="0"/>
      <dgm:spPr/>
    </dgm:pt>
    <dgm:pt modelId="{A3EDF4FE-CD9F-254C-906E-751E3616850E}" type="pres">
      <dgm:prSet presAssocID="{844C09D5-0DFE-FD4F-9356-044DAA95B521}" presName="level2Shape" presStyleLbl="asst1" presStyleIdx="1" presStyleCnt="6" custScaleY="53685"/>
      <dgm:spPr/>
      <dgm:t>
        <a:bodyPr/>
        <a:lstStyle/>
        <a:p>
          <a:endParaRPr lang="en-US"/>
        </a:p>
      </dgm:t>
    </dgm:pt>
    <dgm:pt modelId="{040131CD-1719-FF43-8CB8-2A9EDD044038}" type="pres">
      <dgm:prSet presAssocID="{844C09D5-0DFE-FD4F-9356-044DAA95B521}" presName="hierChild3" presStyleCnt="0"/>
      <dgm:spPr/>
    </dgm:pt>
    <dgm:pt modelId="{C9BA9EEB-28DE-FF44-9A17-258DF7CC1052}" type="pres">
      <dgm:prSet presAssocID="{332E8EE8-705C-154C-BB91-07172AF11CD6}" presName="Name19" presStyleLbl="parChTrans1D3" presStyleIdx="0" presStyleCnt="4"/>
      <dgm:spPr/>
      <dgm:t>
        <a:bodyPr/>
        <a:lstStyle/>
        <a:p>
          <a:endParaRPr lang="en-US"/>
        </a:p>
      </dgm:t>
    </dgm:pt>
    <dgm:pt modelId="{9E684A9D-AFA2-CD42-8637-990D14D5D69E}" type="pres">
      <dgm:prSet presAssocID="{74EAFABB-B596-2246-924C-16EB9B8A5E56}" presName="Name21" presStyleCnt="0"/>
      <dgm:spPr/>
    </dgm:pt>
    <dgm:pt modelId="{FC7C957C-EFE5-784F-BD73-951C9E1B388B}" type="pres">
      <dgm:prSet presAssocID="{74EAFABB-B596-2246-924C-16EB9B8A5E56}" presName="level2Shape" presStyleLbl="asst1" presStyleIdx="2" presStyleCnt="6" custScaleY="40420"/>
      <dgm:spPr/>
      <dgm:t>
        <a:bodyPr/>
        <a:lstStyle/>
        <a:p>
          <a:endParaRPr lang="en-US"/>
        </a:p>
      </dgm:t>
    </dgm:pt>
    <dgm:pt modelId="{F28F07C8-F9E8-8949-8BEE-B0E60B97CEBC}" type="pres">
      <dgm:prSet presAssocID="{74EAFABB-B596-2246-924C-16EB9B8A5E56}" presName="hierChild3" presStyleCnt="0"/>
      <dgm:spPr/>
    </dgm:pt>
    <dgm:pt modelId="{E943D346-C381-0642-9C4F-4A752DA41193}" type="pres">
      <dgm:prSet presAssocID="{D8C27521-E76E-3E40-A287-CF9147D157DF}" presName="Name19" presStyleLbl="parChTrans1D3" presStyleIdx="1" presStyleCnt="4"/>
      <dgm:spPr/>
      <dgm:t>
        <a:bodyPr/>
        <a:lstStyle/>
        <a:p>
          <a:endParaRPr lang="en-US"/>
        </a:p>
      </dgm:t>
    </dgm:pt>
    <dgm:pt modelId="{CE7B2523-44D8-FF40-9E13-8D3387E97B3E}" type="pres">
      <dgm:prSet presAssocID="{B29061D6-3B22-BD41-B9F8-A33A41968C72}" presName="Name21" presStyleCnt="0"/>
      <dgm:spPr/>
    </dgm:pt>
    <dgm:pt modelId="{D413896C-4980-7A47-ADF4-F9B7313E2436}" type="pres">
      <dgm:prSet presAssocID="{B29061D6-3B22-BD41-B9F8-A33A41968C72}" presName="level2Shape" presStyleLbl="asst1" presStyleIdx="3" presStyleCnt="6" custScaleY="40420"/>
      <dgm:spPr/>
      <dgm:t>
        <a:bodyPr/>
        <a:lstStyle/>
        <a:p>
          <a:endParaRPr lang="en-US"/>
        </a:p>
      </dgm:t>
    </dgm:pt>
    <dgm:pt modelId="{9FC9F2A0-3DA2-AB4B-B6FB-494DA4FD3C39}" type="pres">
      <dgm:prSet presAssocID="{B29061D6-3B22-BD41-B9F8-A33A41968C72}" presName="hierChild3" presStyleCnt="0"/>
      <dgm:spPr/>
    </dgm:pt>
    <dgm:pt modelId="{BB62E677-9529-C140-86E1-E66BB45DFAA5}" type="pres">
      <dgm:prSet presAssocID="{6BE9BBFA-792B-6B44-9225-0375F3C67B87}" presName="Name19" presStyleLbl="parChTrans1D3" presStyleIdx="2" presStyleCnt="4"/>
      <dgm:spPr/>
      <dgm:t>
        <a:bodyPr/>
        <a:lstStyle/>
        <a:p>
          <a:endParaRPr lang="en-US"/>
        </a:p>
      </dgm:t>
    </dgm:pt>
    <dgm:pt modelId="{39FC56C5-3296-364E-90C6-82E583CC048E}" type="pres">
      <dgm:prSet presAssocID="{3950F23C-D564-944A-A184-B274250CE815}" presName="Name21" presStyleCnt="0"/>
      <dgm:spPr/>
    </dgm:pt>
    <dgm:pt modelId="{2740100D-6CB8-9B4A-8C56-ADA578659E54}" type="pres">
      <dgm:prSet presAssocID="{3950F23C-D564-944A-A184-B274250CE815}" presName="level2Shape" presStyleLbl="asst1" presStyleIdx="4" presStyleCnt="6" custScaleY="40420"/>
      <dgm:spPr/>
      <dgm:t>
        <a:bodyPr/>
        <a:lstStyle/>
        <a:p>
          <a:endParaRPr lang="en-US"/>
        </a:p>
      </dgm:t>
    </dgm:pt>
    <dgm:pt modelId="{F1C6BEFF-AC7E-3E44-B5C9-5A19F9800C4C}" type="pres">
      <dgm:prSet presAssocID="{3950F23C-D564-944A-A184-B274250CE815}" presName="hierChild3" presStyleCnt="0"/>
      <dgm:spPr/>
    </dgm:pt>
    <dgm:pt modelId="{F8E8CB34-97F6-684C-8125-7541E35B2AD7}" type="pres">
      <dgm:prSet presAssocID="{395BE567-E848-4D4A-B6A5-9C895D7FDFF8}" presName="Name19" presStyleLbl="parChTrans1D3" presStyleIdx="3" presStyleCnt="4"/>
      <dgm:spPr/>
      <dgm:t>
        <a:bodyPr/>
        <a:lstStyle/>
        <a:p>
          <a:endParaRPr lang="en-US"/>
        </a:p>
      </dgm:t>
    </dgm:pt>
    <dgm:pt modelId="{DCBDAD57-D6C2-A24C-9B23-B0B1D81EA4CB}" type="pres">
      <dgm:prSet presAssocID="{6E112A06-FEC6-5044-A682-3DD738CF56B7}" presName="Name21" presStyleCnt="0"/>
      <dgm:spPr/>
    </dgm:pt>
    <dgm:pt modelId="{5E97D9EE-C392-3243-9D19-CE7A4ADB49E2}" type="pres">
      <dgm:prSet presAssocID="{6E112A06-FEC6-5044-A682-3DD738CF56B7}" presName="level2Shape" presStyleLbl="asst1" presStyleIdx="5" presStyleCnt="6" custScaleY="40420"/>
      <dgm:spPr/>
      <dgm:t>
        <a:bodyPr/>
        <a:lstStyle/>
        <a:p>
          <a:endParaRPr lang="en-US"/>
        </a:p>
      </dgm:t>
    </dgm:pt>
    <dgm:pt modelId="{EEF2BC56-1ECC-C64F-8482-8A943F555EF3}" type="pres">
      <dgm:prSet presAssocID="{6E112A06-FEC6-5044-A682-3DD738CF56B7}" presName="hierChild3" presStyleCnt="0"/>
      <dgm:spPr/>
    </dgm:pt>
    <dgm:pt modelId="{70998036-1792-554C-93BB-98F1BED3111E}" type="pres">
      <dgm:prSet presAssocID="{07563516-3B0A-7845-B455-1DC0B5DD87E0}" presName="bgShapesFlow" presStyleCnt="0"/>
      <dgm:spPr/>
    </dgm:pt>
  </dgm:ptLst>
  <dgm:cxnLst>
    <dgm:cxn modelId="{AFE3F8ED-F613-4F4F-8267-42E1A9280A7C}" srcId="{07563516-3B0A-7845-B455-1DC0B5DD87E0}" destId="{1561D289-4C9F-5649-99FB-8E0DFD7A95A0}" srcOrd="0" destOrd="0" parTransId="{D07EEB4C-4A1D-7D4A-94F2-36FBAFA90BAF}" sibTransId="{747CAE52-C500-C543-B317-1A739230E53C}"/>
    <dgm:cxn modelId="{61AC5A96-836B-DF43-8593-0AC8330AD1F6}" type="presOf" srcId="{AF07AF2D-E190-4F49-8475-95A519D464B5}" destId="{681C89AA-E5A2-BD4D-AA6B-F731AD8E7869}" srcOrd="0" destOrd="0" presId="urn:microsoft.com/office/officeart/2005/8/layout/hierarchy6"/>
    <dgm:cxn modelId="{9693C35F-CE81-0B4A-99E9-AE7BA036ADB4}" type="presOf" srcId="{74EAFABB-B596-2246-924C-16EB9B8A5E56}" destId="{FC7C957C-EFE5-784F-BD73-951C9E1B388B}" srcOrd="0" destOrd="0" presId="urn:microsoft.com/office/officeart/2005/8/layout/hierarchy6"/>
    <dgm:cxn modelId="{D7DADD24-7719-6443-BE03-C2AE5E47C9FB}" type="presOf" srcId="{3950F23C-D564-944A-A184-B274250CE815}" destId="{2740100D-6CB8-9B4A-8C56-ADA578659E54}" srcOrd="0" destOrd="0" presId="urn:microsoft.com/office/officeart/2005/8/layout/hierarchy6"/>
    <dgm:cxn modelId="{5EF567C2-7C71-7941-8C02-2E8BF7C1498D}" type="presOf" srcId="{1F8FD510-E073-F94E-B982-3731030AE1E6}" destId="{8C6CE488-147B-174D-A4FC-7AD1CADA045C}" srcOrd="0" destOrd="0" presId="urn:microsoft.com/office/officeart/2005/8/layout/hierarchy6"/>
    <dgm:cxn modelId="{E30C4A24-69EE-0A47-A5DB-460128FA36DA}" type="presOf" srcId="{AACB4B82-0549-A34E-B964-9F54BEBBF3A1}" destId="{2DC1337F-1850-4C41-B01D-91D4057E2B2B}" srcOrd="0" destOrd="0" presId="urn:microsoft.com/office/officeart/2005/8/layout/hierarchy6"/>
    <dgm:cxn modelId="{B48DC73C-F08C-094C-BFAC-B2B7BD64F1F1}" type="presOf" srcId="{D8C27521-E76E-3E40-A287-CF9147D157DF}" destId="{E943D346-C381-0642-9C4F-4A752DA41193}" srcOrd="0" destOrd="0" presId="urn:microsoft.com/office/officeart/2005/8/layout/hierarchy6"/>
    <dgm:cxn modelId="{6CC97421-3203-0043-885A-D4945AD64C5E}" type="presOf" srcId="{395BE567-E848-4D4A-B6A5-9C895D7FDFF8}" destId="{F8E8CB34-97F6-684C-8125-7541E35B2AD7}" srcOrd="0" destOrd="0" presId="urn:microsoft.com/office/officeart/2005/8/layout/hierarchy6"/>
    <dgm:cxn modelId="{B5A21EB6-5668-6842-987A-2EB6AB03432B}" srcId="{844C09D5-0DFE-FD4F-9356-044DAA95B521}" destId="{74EAFABB-B596-2246-924C-16EB9B8A5E56}" srcOrd="0" destOrd="0" parTransId="{332E8EE8-705C-154C-BB91-07172AF11CD6}" sibTransId="{A95F9345-5E7E-3B4B-B22F-5463B3ECA9D8}"/>
    <dgm:cxn modelId="{F9D7FA28-504A-7544-8CE0-97B03D6A6E8C}" type="presOf" srcId="{1561D289-4C9F-5649-99FB-8E0DFD7A95A0}" destId="{B92E125A-0A28-0848-B3D7-CA553240BD12}" srcOrd="0" destOrd="0" presId="urn:microsoft.com/office/officeart/2005/8/layout/hierarchy6"/>
    <dgm:cxn modelId="{95B79C2A-F526-DB4B-B60A-C2E1C90EFEA6}" type="presOf" srcId="{844C09D5-0DFE-FD4F-9356-044DAA95B521}" destId="{A3EDF4FE-CD9F-254C-906E-751E3616850E}" srcOrd="0" destOrd="0" presId="urn:microsoft.com/office/officeart/2005/8/layout/hierarchy6"/>
    <dgm:cxn modelId="{3264C8A9-BE8E-6241-9919-EB5954C00672}" type="presOf" srcId="{B29061D6-3B22-BD41-B9F8-A33A41968C72}" destId="{D413896C-4980-7A47-ADF4-F9B7313E2436}" srcOrd="0" destOrd="0" presId="urn:microsoft.com/office/officeart/2005/8/layout/hierarchy6"/>
    <dgm:cxn modelId="{EC619AAC-DB63-D14D-A1D6-D08F55E3BDC7}" type="presOf" srcId="{6BE9BBFA-792B-6B44-9225-0375F3C67B87}" destId="{BB62E677-9529-C140-86E1-E66BB45DFAA5}" srcOrd="0" destOrd="0" presId="urn:microsoft.com/office/officeart/2005/8/layout/hierarchy6"/>
    <dgm:cxn modelId="{781AC28D-3651-D74A-9E66-B4CC99E8DC21}" srcId="{844C09D5-0DFE-FD4F-9356-044DAA95B521}" destId="{B29061D6-3B22-BD41-B9F8-A33A41968C72}" srcOrd="1" destOrd="0" parTransId="{D8C27521-E76E-3E40-A287-CF9147D157DF}" sibTransId="{99DE3721-E159-824A-AC55-6F4C87738126}"/>
    <dgm:cxn modelId="{07F6554A-265E-D945-9644-AAD41F6EE95D}" srcId="{844C09D5-0DFE-FD4F-9356-044DAA95B521}" destId="{6E112A06-FEC6-5044-A682-3DD738CF56B7}" srcOrd="3" destOrd="0" parTransId="{395BE567-E848-4D4A-B6A5-9C895D7FDFF8}" sibTransId="{44BC2D06-780B-7246-960A-53B5856ACF99}"/>
    <dgm:cxn modelId="{F14F7A70-3B8F-FA41-BA2C-2148AA507C62}" srcId="{844C09D5-0DFE-FD4F-9356-044DAA95B521}" destId="{3950F23C-D564-944A-A184-B274250CE815}" srcOrd="2" destOrd="0" parTransId="{6BE9BBFA-792B-6B44-9225-0375F3C67B87}" sibTransId="{FB384D9B-15BF-984B-A061-028F60C143FA}"/>
    <dgm:cxn modelId="{9498F77F-5827-4E42-A1B5-C5DD713F6E66}" srcId="{1561D289-4C9F-5649-99FB-8E0DFD7A95A0}" destId="{AF07AF2D-E190-4F49-8475-95A519D464B5}" srcOrd="0" destOrd="0" parTransId="{AACB4B82-0549-A34E-B964-9F54BEBBF3A1}" sibTransId="{72B2E7C0-BA2B-4D44-BCF0-80F86C40F092}"/>
    <dgm:cxn modelId="{FEABA931-DF38-EE45-8BB3-B88650FC7FFF}" srcId="{1561D289-4C9F-5649-99FB-8E0DFD7A95A0}" destId="{844C09D5-0DFE-FD4F-9356-044DAA95B521}" srcOrd="1" destOrd="0" parTransId="{1F8FD510-E073-F94E-B982-3731030AE1E6}" sibTransId="{CFEADFFF-CC1A-E441-B277-96C2A6FC2F2E}"/>
    <dgm:cxn modelId="{7A6E71D8-A61B-8D4B-8B9D-1F661E8BA92F}" type="presOf" srcId="{6E112A06-FEC6-5044-A682-3DD738CF56B7}" destId="{5E97D9EE-C392-3243-9D19-CE7A4ADB49E2}" srcOrd="0" destOrd="0" presId="urn:microsoft.com/office/officeart/2005/8/layout/hierarchy6"/>
    <dgm:cxn modelId="{6F3656C5-E618-A343-B1F0-583BC1674076}" type="presOf" srcId="{332E8EE8-705C-154C-BB91-07172AF11CD6}" destId="{C9BA9EEB-28DE-FF44-9A17-258DF7CC1052}" srcOrd="0" destOrd="0" presId="urn:microsoft.com/office/officeart/2005/8/layout/hierarchy6"/>
    <dgm:cxn modelId="{D3391710-A4C5-6B45-AB31-C52CC2E71C8F}" type="presOf" srcId="{07563516-3B0A-7845-B455-1DC0B5DD87E0}" destId="{B403E9C2-9274-854D-9DF9-B7FA96CB5D44}" srcOrd="0" destOrd="0" presId="urn:microsoft.com/office/officeart/2005/8/layout/hierarchy6"/>
    <dgm:cxn modelId="{292ACB68-3CB7-5C4C-AE7F-968799903AAB}" type="presParOf" srcId="{B403E9C2-9274-854D-9DF9-B7FA96CB5D44}" destId="{F807764B-0883-F34E-A8EC-C3258C5F6C12}" srcOrd="0" destOrd="0" presId="urn:microsoft.com/office/officeart/2005/8/layout/hierarchy6"/>
    <dgm:cxn modelId="{761873DD-3012-0D47-83FC-3BAB47E672FD}" type="presParOf" srcId="{F807764B-0883-F34E-A8EC-C3258C5F6C12}" destId="{120A2B54-6380-A74F-91CE-D7AB249CFE61}" srcOrd="0" destOrd="0" presId="urn:microsoft.com/office/officeart/2005/8/layout/hierarchy6"/>
    <dgm:cxn modelId="{B6B3EE9A-0ECF-F34A-9C7C-EEF323C53BD9}" type="presParOf" srcId="{120A2B54-6380-A74F-91CE-D7AB249CFE61}" destId="{2C9C833D-87CE-304B-AC88-031991EACF34}" srcOrd="0" destOrd="0" presId="urn:microsoft.com/office/officeart/2005/8/layout/hierarchy6"/>
    <dgm:cxn modelId="{1846191B-4935-CD49-9041-ABB84FF68A1B}" type="presParOf" srcId="{2C9C833D-87CE-304B-AC88-031991EACF34}" destId="{B92E125A-0A28-0848-B3D7-CA553240BD12}" srcOrd="0" destOrd="0" presId="urn:microsoft.com/office/officeart/2005/8/layout/hierarchy6"/>
    <dgm:cxn modelId="{FB166FD8-4B07-A446-8856-4FD50C5E09B4}" type="presParOf" srcId="{2C9C833D-87CE-304B-AC88-031991EACF34}" destId="{C9A2C35A-82E7-D44E-B512-B04FC02CCE0F}" srcOrd="1" destOrd="0" presId="urn:microsoft.com/office/officeart/2005/8/layout/hierarchy6"/>
    <dgm:cxn modelId="{F9B2B696-0169-8C41-AE45-111513255491}" type="presParOf" srcId="{C9A2C35A-82E7-D44E-B512-B04FC02CCE0F}" destId="{2DC1337F-1850-4C41-B01D-91D4057E2B2B}" srcOrd="0" destOrd="0" presId="urn:microsoft.com/office/officeart/2005/8/layout/hierarchy6"/>
    <dgm:cxn modelId="{A779E40C-2E1E-014A-86F1-0C4842A4C584}" type="presParOf" srcId="{C9A2C35A-82E7-D44E-B512-B04FC02CCE0F}" destId="{84099181-3ECD-CD42-9EC5-DBADC027EE3D}" srcOrd="1" destOrd="0" presId="urn:microsoft.com/office/officeart/2005/8/layout/hierarchy6"/>
    <dgm:cxn modelId="{D670A022-E9A1-0A4A-974C-D06A7168E814}" type="presParOf" srcId="{84099181-3ECD-CD42-9EC5-DBADC027EE3D}" destId="{681C89AA-E5A2-BD4D-AA6B-F731AD8E7869}" srcOrd="0" destOrd="0" presId="urn:microsoft.com/office/officeart/2005/8/layout/hierarchy6"/>
    <dgm:cxn modelId="{F7F48E7B-D1D7-EB4D-9377-8FF72F1FED54}" type="presParOf" srcId="{84099181-3ECD-CD42-9EC5-DBADC027EE3D}" destId="{A0C6AF2D-DE12-9D49-AFED-8F7EE6FA0790}" srcOrd="1" destOrd="0" presId="urn:microsoft.com/office/officeart/2005/8/layout/hierarchy6"/>
    <dgm:cxn modelId="{14184355-3E95-D249-88D9-B2D7D33A117D}" type="presParOf" srcId="{C9A2C35A-82E7-D44E-B512-B04FC02CCE0F}" destId="{8C6CE488-147B-174D-A4FC-7AD1CADA045C}" srcOrd="2" destOrd="0" presId="urn:microsoft.com/office/officeart/2005/8/layout/hierarchy6"/>
    <dgm:cxn modelId="{5095A6D8-4D9F-2544-8758-53E8D8EA0942}" type="presParOf" srcId="{C9A2C35A-82E7-D44E-B512-B04FC02CCE0F}" destId="{929200E3-A16A-AE47-AF9B-8229DC42278C}" srcOrd="3" destOrd="0" presId="urn:microsoft.com/office/officeart/2005/8/layout/hierarchy6"/>
    <dgm:cxn modelId="{1E841AFE-14EE-7842-A6E8-D080C7509D4C}" type="presParOf" srcId="{929200E3-A16A-AE47-AF9B-8229DC42278C}" destId="{A3EDF4FE-CD9F-254C-906E-751E3616850E}" srcOrd="0" destOrd="0" presId="urn:microsoft.com/office/officeart/2005/8/layout/hierarchy6"/>
    <dgm:cxn modelId="{AB96C125-3C6E-444F-85AD-B85B993900B8}" type="presParOf" srcId="{929200E3-A16A-AE47-AF9B-8229DC42278C}" destId="{040131CD-1719-FF43-8CB8-2A9EDD044038}" srcOrd="1" destOrd="0" presId="urn:microsoft.com/office/officeart/2005/8/layout/hierarchy6"/>
    <dgm:cxn modelId="{E2BDC30A-565D-3C4E-9477-7112F54E77CD}" type="presParOf" srcId="{040131CD-1719-FF43-8CB8-2A9EDD044038}" destId="{C9BA9EEB-28DE-FF44-9A17-258DF7CC1052}" srcOrd="0" destOrd="0" presId="urn:microsoft.com/office/officeart/2005/8/layout/hierarchy6"/>
    <dgm:cxn modelId="{163E36E6-CA05-D84D-B054-85E54D0CF53C}" type="presParOf" srcId="{040131CD-1719-FF43-8CB8-2A9EDD044038}" destId="{9E684A9D-AFA2-CD42-8637-990D14D5D69E}" srcOrd="1" destOrd="0" presId="urn:microsoft.com/office/officeart/2005/8/layout/hierarchy6"/>
    <dgm:cxn modelId="{16FE32FE-9860-7444-A911-F9FF0CDA7C75}" type="presParOf" srcId="{9E684A9D-AFA2-CD42-8637-990D14D5D69E}" destId="{FC7C957C-EFE5-784F-BD73-951C9E1B388B}" srcOrd="0" destOrd="0" presId="urn:microsoft.com/office/officeart/2005/8/layout/hierarchy6"/>
    <dgm:cxn modelId="{717A84C9-7570-7940-8218-98ABADC0AEE4}" type="presParOf" srcId="{9E684A9D-AFA2-CD42-8637-990D14D5D69E}" destId="{F28F07C8-F9E8-8949-8BEE-B0E60B97CEBC}" srcOrd="1" destOrd="0" presId="urn:microsoft.com/office/officeart/2005/8/layout/hierarchy6"/>
    <dgm:cxn modelId="{431E98BF-43C2-174E-A47B-8361F464267E}" type="presParOf" srcId="{040131CD-1719-FF43-8CB8-2A9EDD044038}" destId="{E943D346-C381-0642-9C4F-4A752DA41193}" srcOrd="2" destOrd="0" presId="urn:microsoft.com/office/officeart/2005/8/layout/hierarchy6"/>
    <dgm:cxn modelId="{EC16EF9F-A23B-1847-BFB2-7DD273EEDF86}" type="presParOf" srcId="{040131CD-1719-FF43-8CB8-2A9EDD044038}" destId="{CE7B2523-44D8-FF40-9E13-8D3387E97B3E}" srcOrd="3" destOrd="0" presId="urn:microsoft.com/office/officeart/2005/8/layout/hierarchy6"/>
    <dgm:cxn modelId="{47E42ED2-966B-1A4B-B59E-64525D130D20}" type="presParOf" srcId="{CE7B2523-44D8-FF40-9E13-8D3387E97B3E}" destId="{D413896C-4980-7A47-ADF4-F9B7313E2436}" srcOrd="0" destOrd="0" presId="urn:microsoft.com/office/officeart/2005/8/layout/hierarchy6"/>
    <dgm:cxn modelId="{C6DF0CD5-0BE8-A549-A56C-BAA5D3E547DE}" type="presParOf" srcId="{CE7B2523-44D8-FF40-9E13-8D3387E97B3E}" destId="{9FC9F2A0-3DA2-AB4B-B6FB-494DA4FD3C39}" srcOrd="1" destOrd="0" presId="urn:microsoft.com/office/officeart/2005/8/layout/hierarchy6"/>
    <dgm:cxn modelId="{5CC8C69F-577C-FF4E-B4E6-90BF3EC23EFF}" type="presParOf" srcId="{040131CD-1719-FF43-8CB8-2A9EDD044038}" destId="{BB62E677-9529-C140-86E1-E66BB45DFAA5}" srcOrd="4" destOrd="0" presId="urn:microsoft.com/office/officeart/2005/8/layout/hierarchy6"/>
    <dgm:cxn modelId="{00D2D241-97E3-A74E-B571-962D79650BD0}" type="presParOf" srcId="{040131CD-1719-FF43-8CB8-2A9EDD044038}" destId="{39FC56C5-3296-364E-90C6-82E583CC048E}" srcOrd="5" destOrd="0" presId="urn:microsoft.com/office/officeart/2005/8/layout/hierarchy6"/>
    <dgm:cxn modelId="{A8041DF2-0A85-5D45-8395-82E4CB8D2390}" type="presParOf" srcId="{39FC56C5-3296-364E-90C6-82E583CC048E}" destId="{2740100D-6CB8-9B4A-8C56-ADA578659E54}" srcOrd="0" destOrd="0" presId="urn:microsoft.com/office/officeart/2005/8/layout/hierarchy6"/>
    <dgm:cxn modelId="{9EA52ECA-F593-8144-AE65-71F750B63EF7}" type="presParOf" srcId="{39FC56C5-3296-364E-90C6-82E583CC048E}" destId="{F1C6BEFF-AC7E-3E44-B5C9-5A19F9800C4C}" srcOrd="1" destOrd="0" presId="urn:microsoft.com/office/officeart/2005/8/layout/hierarchy6"/>
    <dgm:cxn modelId="{4A6EAF63-0545-8645-B437-7631F4D9E469}" type="presParOf" srcId="{040131CD-1719-FF43-8CB8-2A9EDD044038}" destId="{F8E8CB34-97F6-684C-8125-7541E35B2AD7}" srcOrd="6" destOrd="0" presId="urn:microsoft.com/office/officeart/2005/8/layout/hierarchy6"/>
    <dgm:cxn modelId="{0678D955-CC8B-8048-BDC0-4E3C849E700E}" type="presParOf" srcId="{040131CD-1719-FF43-8CB8-2A9EDD044038}" destId="{DCBDAD57-D6C2-A24C-9B23-B0B1D81EA4CB}" srcOrd="7" destOrd="0" presId="urn:microsoft.com/office/officeart/2005/8/layout/hierarchy6"/>
    <dgm:cxn modelId="{F06E4DC6-897D-4941-B825-CD93CE1AA80D}" type="presParOf" srcId="{DCBDAD57-D6C2-A24C-9B23-B0B1D81EA4CB}" destId="{5E97D9EE-C392-3243-9D19-CE7A4ADB49E2}" srcOrd="0" destOrd="0" presId="urn:microsoft.com/office/officeart/2005/8/layout/hierarchy6"/>
    <dgm:cxn modelId="{3F43F6C8-5C0B-A143-AEE6-793487DF458C}" type="presParOf" srcId="{DCBDAD57-D6C2-A24C-9B23-B0B1D81EA4CB}" destId="{EEF2BC56-1ECC-C64F-8482-8A943F555EF3}" srcOrd="1" destOrd="0" presId="urn:microsoft.com/office/officeart/2005/8/layout/hierarchy6"/>
    <dgm:cxn modelId="{5ACD8BA5-0D62-F242-8DC5-DEF211ECDFCE}" type="presParOf" srcId="{B403E9C2-9274-854D-9DF9-B7FA96CB5D44}" destId="{70998036-1792-554C-93BB-98F1BED3111E}" srcOrd="1" destOrd="0" presId="urn:microsoft.com/office/officeart/2005/8/layout/hierarchy6"/>
  </dgm:cxnLst>
  <dgm:bg>
    <a:solidFill>
      <a:schemeClr val="lt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2BB43D-178C-6148-857E-242E086B4E58}" type="doc">
      <dgm:prSet loTypeId="urn:microsoft.com/office/officeart/2005/8/layout/orgChart1" loCatId="" qsTypeId="urn:microsoft.com/office/officeart/2005/8/quickstyle/simple4" qsCatId="simple" csTypeId="urn:microsoft.com/office/officeart/2005/8/colors/accent1_2" csCatId="accent1" phldr="1"/>
      <dgm:spPr/>
      <dgm:t>
        <a:bodyPr/>
        <a:lstStyle/>
        <a:p>
          <a:endParaRPr lang="en-US"/>
        </a:p>
      </dgm:t>
    </dgm:pt>
    <dgm:pt modelId="{2AFFB8E5-7A3D-534D-9E2C-6FBCFFABE386}">
      <dgm:prSet phldrT="[Text]" custT="1"/>
      <dgm:spPr>
        <a:solidFill>
          <a:schemeClr val="accent1"/>
        </a:solidFill>
      </dgm:spPr>
      <dgm:t>
        <a:bodyPr/>
        <a:lstStyle/>
        <a:p>
          <a:r>
            <a:rPr lang="en-US" sz="1800" dirty="0" smtClean="0"/>
            <a:t>BFO: Continuant</a:t>
          </a:r>
          <a:endParaRPr lang="en-US" sz="1800" dirty="0"/>
        </a:p>
      </dgm:t>
    </dgm:pt>
    <dgm:pt modelId="{CFDB2C39-BEAD-274A-BA0E-6417762AB00F}" type="parTrans" cxnId="{36AFC6A1-957A-6B4B-AAEF-26A3454C92E2}">
      <dgm:prSet/>
      <dgm:spPr/>
      <dgm:t>
        <a:bodyPr/>
        <a:lstStyle/>
        <a:p>
          <a:endParaRPr lang="en-US"/>
        </a:p>
      </dgm:t>
    </dgm:pt>
    <dgm:pt modelId="{5E18DBB6-A828-3445-9FC6-6EA888B28BF8}" type="sibTrans" cxnId="{36AFC6A1-957A-6B4B-AAEF-26A3454C92E2}">
      <dgm:prSet/>
      <dgm:spPr/>
      <dgm:t>
        <a:bodyPr/>
        <a:lstStyle/>
        <a:p>
          <a:endParaRPr lang="en-US"/>
        </a:p>
      </dgm:t>
    </dgm:pt>
    <dgm:pt modelId="{E2E66ECC-65DA-E445-9EA6-C513858BD998}">
      <dgm:prSet phldrT="[Text]" custT="1"/>
      <dgm:spPr>
        <a:solidFill>
          <a:schemeClr val="accent1"/>
        </a:solidFill>
      </dgm:spPr>
      <dgm:t>
        <a:bodyPr/>
        <a:lstStyle/>
        <a:p>
          <a:r>
            <a:rPr lang="en-US" sz="1800" dirty="0" smtClean="0"/>
            <a:t>Independent Continuant</a:t>
          </a:r>
          <a:endParaRPr lang="en-US" sz="1800" dirty="0"/>
        </a:p>
      </dgm:t>
    </dgm:pt>
    <dgm:pt modelId="{CA6BA574-9366-CD40-8FE0-9A27666622E3}" type="parTrans" cxnId="{26F328FF-B4A3-4E41-9C02-4A7708E10FF2}">
      <dgm:prSet/>
      <dgm:spPr/>
      <dgm:t>
        <a:bodyPr/>
        <a:lstStyle/>
        <a:p>
          <a:endParaRPr lang="en-US"/>
        </a:p>
      </dgm:t>
    </dgm:pt>
    <dgm:pt modelId="{10E92D9C-22B5-FB4B-B4A9-21E5BCDC5001}" type="sibTrans" cxnId="{26F328FF-B4A3-4E41-9C02-4A7708E10FF2}">
      <dgm:prSet/>
      <dgm:spPr/>
      <dgm:t>
        <a:bodyPr/>
        <a:lstStyle/>
        <a:p>
          <a:endParaRPr lang="en-US"/>
        </a:p>
      </dgm:t>
    </dgm:pt>
    <dgm:pt modelId="{D807B10E-1ACA-934E-93FE-A9BF87F6A4C5}">
      <dgm:prSet phldrT="[Text]"/>
      <dgm:spPr>
        <a:solidFill>
          <a:schemeClr val="accent1"/>
        </a:solidFill>
      </dgm:spPr>
      <dgm:t>
        <a:bodyPr/>
        <a:lstStyle/>
        <a:p>
          <a:r>
            <a:rPr lang="en-US" dirty="0" smtClean="0"/>
            <a:t>Generically dependent continuant</a:t>
          </a:r>
          <a:endParaRPr lang="en-US" dirty="0"/>
        </a:p>
      </dgm:t>
    </dgm:pt>
    <dgm:pt modelId="{B546DF47-28B0-B34A-B1CA-740244974B29}" type="parTrans" cxnId="{CA87F091-6E30-D441-AAE6-64AB4A2BD7D8}">
      <dgm:prSet/>
      <dgm:spPr/>
      <dgm:t>
        <a:bodyPr/>
        <a:lstStyle/>
        <a:p>
          <a:endParaRPr lang="en-US"/>
        </a:p>
      </dgm:t>
    </dgm:pt>
    <dgm:pt modelId="{FF36E78A-0020-0F4E-B5E9-6F1D15DF78E6}" type="sibTrans" cxnId="{CA87F091-6E30-D441-AAE6-64AB4A2BD7D8}">
      <dgm:prSet/>
      <dgm:spPr/>
      <dgm:t>
        <a:bodyPr/>
        <a:lstStyle/>
        <a:p>
          <a:endParaRPr lang="en-US"/>
        </a:p>
      </dgm:t>
    </dgm:pt>
    <dgm:pt modelId="{C9C52AFB-3261-0D41-8472-61F518460ACC}">
      <dgm:prSet phldrT="[Text]"/>
      <dgm:spPr>
        <a:solidFill>
          <a:schemeClr val="accent1"/>
        </a:solidFill>
      </dgm:spPr>
      <dgm:t>
        <a:bodyPr/>
        <a:lstStyle/>
        <a:p>
          <a:r>
            <a:rPr lang="en-US" dirty="0" smtClean="0"/>
            <a:t>Specifically dependent continuant</a:t>
          </a:r>
        </a:p>
      </dgm:t>
    </dgm:pt>
    <dgm:pt modelId="{377657B6-0B84-0146-A346-3816617A492C}" type="parTrans" cxnId="{FCBD90A8-86BE-2F43-9817-FB3F08CFE639}">
      <dgm:prSet/>
      <dgm:spPr/>
      <dgm:t>
        <a:bodyPr/>
        <a:lstStyle/>
        <a:p>
          <a:endParaRPr lang="en-US"/>
        </a:p>
      </dgm:t>
    </dgm:pt>
    <dgm:pt modelId="{D273C61E-FD0F-7143-BB1C-816C07D10E18}" type="sibTrans" cxnId="{FCBD90A8-86BE-2F43-9817-FB3F08CFE639}">
      <dgm:prSet/>
      <dgm:spPr/>
      <dgm:t>
        <a:bodyPr/>
        <a:lstStyle/>
        <a:p>
          <a:endParaRPr lang="en-US"/>
        </a:p>
      </dgm:t>
    </dgm:pt>
    <dgm:pt modelId="{B346A780-3129-1945-A845-1A621BC813D3}">
      <dgm:prSet/>
      <dgm:spPr>
        <a:solidFill>
          <a:schemeClr val="accent2"/>
        </a:solidFill>
      </dgm:spPr>
      <dgm:t>
        <a:bodyPr/>
        <a:lstStyle/>
        <a:p>
          <a:r>
            <a:rPr lang="en-US" dirty="0" smtClean="0"/>
            <a:t>Quality</a:t>
          </a:r>
        </a:p>
      </dgm:t>
    </dgm:pt>
    <dgm:pt modelId="{527ED3D1-485A-314C-9648-15F01AAE550B}" type="parTrans" cxnId="{354BACEB-4ADE-604D-99F3-C1D0EBED6B09}">
      <dgm:prSet/>
      <dgm:spPr/>
      <dgm:t>
        <a:bodyPr/>
        <a:lstStyle/>
        <a:p>
          <a:endParaRPr lang="en-US"/>
        </a:p>
      </dgm:t>
    </dgm:pt>
    <dgm:pt modelId="{0EBD3E60-A4A7-4043-BC14-D4ECAD200D5A}" type="sibTrans" cxnId="{354BACEB-4ADE-604D-99F3-C1D0EBED6B09}">
      <dgm:prSet/>
      <dgm:spPr/>
      <dgm:t>
        <a:bodyPr/>
        <a:lstStyle/>
        <a:p>
          <a:endParaRPr lang="en-US"/>
        </a:p>
      </dgm:t>
    </dgm:pt>
    <dgm:pt modelId="{FB227EC0-62F7-BE4D-8958-EC551F5CCB97}">
      <dgm:prSet/>
      <dgm:spPr>
        <a:solidFill>
          <a:schemeClr val="accent1"/>
        </a:solidFill>
      </dgm:spPr>
      <dgm:t>
        <a:bodyPr/>
        <a:lstStyle/>
        <a:p>
          <a:r>
            <a:rPr lang="en-US" dirty="0" smtClean="0"/>
            <a:t>Realizable entity</a:t>
          </a:r>
          <a:endParaRPr lang="en-US" dirty="0"/>
        </a:p>
      </dgm:t>
    </dgm:pt>
    <dgm:pt modelId="{0AF0AE1F-E16E-7E4F-BF19-FFFF3BA84F70}" type="parTrans" cxnId="{647F1019-B51E-6347-99D8-325C5781FCCF}">
      <dgm:prSet/>
      <dgm:spPr/>
      <dgm:t>
        <a:bodyPr/>
        <a:lstStyle/>
        <a:p>
          <a:endParaRPr lang="en-US"/>
        </a:p>
      </dgm:t>
    </dgm:pt>
    <dgm:pt modelId="{DD0C37FC-E2D1-2C4E-A493-5C9EDB89E40D}" type="sibTrans" cxnId="{647F1019-B51E-6347-99D8-325C5781FCCF}">
      <dgm:prSet/>
      <dgm:spPr/>
      <dgm:t>
        <a:bodyPr/>
        <a:lstStyle/>
        <a:p>
          <a:endParaRPr lang="en-US"/>
        </a:p>
      </dgm:t>
    </dgm:pt>
    <dgm:pt modelId="{4B188AEE-60D6-E54B-90C1-9277B1D26419}">
      <dgm:prSet/>
      <dgm:spPr>
        <a:solidFill>
          <a:schemeClr val="accent1"/>
        </a:solidFill>
      </dgm:spPr>
      <dgm:t>
        <a:bodyPr/>
        <a:lstStyle/>
        <a:p>
          <a:r>
            <a:rPr lang="en-US" dirty="0" smtClean="0"/>
            <a:t>Relational Quality</a:t>
          </a:r>
          <a:endParaRPr lang="en-US" dirty="0"/>
        </a:p>
      </dgm:t>
    </dgm:pt>
    <dgm:pt modelId="{81BACB1C-D6EE-F743-AA76-92ECBA16FFCF}" type="parTrans" cxnId="{901185C8-2311-A74A-BDA2-B26E4F2048A1}">
      <dgm:prSet/>
      <dgm:spPr/>
      <dgm:t>
        <a:bodyPr/>
        <a:lstStyle/>
        <a:p>
          <a:endParaRPr lang="en-US"/>
        </a:p>
      </dgm:t>
    </dgm:pt>
    <dgm:pt modelId="{5AF7083B-C410-3946-9517-A223F4D81231}" type="sibTrans" cxnId="{901185C8-2311-A74A-BDA2-B26E4F2048A1}">
      <dgm:prSet/>
      <dgm:spPr/>
      <dgm:t>
        <a:bodyPr/>
        <a:lstStyle/>
        <a:p>
          <a:endParaRPr lang="en-US"/>
        </a:p>
      </dgm:t>
    </dgm:pt>
    <dgm:pt modelId="{439E6E3C-9C97-F94D-B97C-67CD56F18475}">
      <dgm:prSet/>
      <dgm:spPr>
        <a:solidFill>
          <a:schemeClr val="accent1"/>
        </a:solidFill>
      </dgm:spPr>
      <dgm:t>
        <a:bodyPr/>
        <a:lstStyle/>
        <a:p>
          <a:r>
            <a:rPr lang="en-US" dirty="0" smtClean="0"/>
            <a:t>Role</a:t>
          </a:r>
          <a:endParaRPr lang="en-US" dirty="0"/>
        </a:p>
      </dgm:t>
    </dgm:pt>
    <dgm:pt modelId="{B42DD392-D382-AD42-8EB5-02CE19EC4569}" type="parTrans" cxnId="{F50FA232-73B2-F541-A393-E5976784FDEC}">
      <dgm:prSet/>
      <dgm:spPr/>
      <dgm:t>
        <a:bodyPr/>
        <a:lstStyle/>
        <a:p>
          <a:endParaRPr lang="en-US"/>
        </a:p>
      </dgm:t>
    </dgm:pt>
    <dgm:pt modelId="{7D8BB9FD-0C73-CE4C-8914-ECF8EA52DE87}" type="sibTrans" cxnId="{F50FA232-73B2-F541-A393-E5976784FDEC}">
      <dgm:prSet/>
      <dgm:spPr/>
      <dgm:t>
        <a:bodyPr/>
        <a:lstStyle/>
        <a:p>
          <a:endParaRPr lang="en-US"/>
        </a:p>
      </dgm:t>
    </dgm:pt>
    <dgm:pt modelId="{8F45B774-01E1-274C-BAB9-D2B5877ED737}">
      <dgm:prSet/>
      <dgm:spPr>
        <a:solidFill>
          <a:schemeClr val="accent2"/>
        </a:solidFill>
      </dgm:spPr>
      <dgm:t>
        <a:bodyPr/>
        <a:lstStyle/>
        <a:p>
          <a:r>
            <a:rPr lang="en-US" dirty="0" smtClean="0"/>
            <a:t>Disposition</a:t>
          </a:r>
          <a:endParaRPr lang="en-US" dirty="0"/>
        </a:p>
      </dgm:t>
    </dgm:pt>
    <dgm:pt modelId="{26857130-5F61-CB49-A20B-9F1CDD5ED7F0}" type="parTrans" cxnId="{263A8498-AF05-494E-A4F1-A51B9E968446}">
      <dgm:prSet/>
      <dgm:spPr/>
      <dgm:t>
        <a:bodyPr/>
        <a:lstStyle/>
        <a:p>
          <a:endParaRPr lang="en-US"/>
        </a:p>
      </dgm:t>
    </dgm:pt>
    <dgm:pt modelId="{657AB3DF-662D-1148-831F-F3FB2DE4FDB9}" type="sibTrans" cxnId="{263A8498-AF05-494E-A4F1-A51B9E968446}">
      <dgm:prSet/>
      <dgm:spPr/>
      <dgm:t>
        <a:bodyPr/>
        <a:lstStyle/>
        <a:p>
          <a:endParaRPr lang="en-US"/>
        </a:p>
      </dgm:t>
    </dgm:pt>
    <dgm:pt modelId="{09EEAEA8-1AE1-7F4C-ACE6-F2C18BF249CD}">
      <dgm:prSet/>
      <dgm:spPr>
        <a:solidFill>
          <a:schemeClr val="accent2"/>
        </a:solidFill>
      </dgm:spPr>
      <dgm:t>
        <a:bodyPr/>
        <a:lstStyle/>
        <a:p>
          <a:r>
            <a:rPr lang="en-US" dirty="0" smtClean="0"/>
            <a:t>Function</a:t>
          </a:r>
          <a:endParaRPr lang="en-US" dirty="0"/>
        </a:p>
      </dgm:t>
    </dgm:pt>
    <dgm:pt modelId="{5C06E686-09C8-E847-BC5E-9C65757E0635}" type="parTrans" cxnId="{AB4711E0-C433-244A-8212-4039D254E7C0}">
      <dgm:prSet/>
      <dgm:spPr/>
      <dgm:t>
        <a:bodyPr/>
        <a:lstStyle/>
        <a:p>
          <a:endParaRPr lang="en-US"/>
        </a:p>
      </dgm:t>
    </dgm:pt>
    <dgm:pt modelId="{8CEAF75B-7C10-7645-96D1-8A7051E43E12}" type="sibTrans" cxnId="{AB4711E0-C433-244A-8212-4039D254E7C0}">
      <dgm:prSet/>
      <dgm:spPr/>
      <dgm:t>
        <a:bodyPr/>
        <a:lstStyle/>
        <a:p>
          <a:endParaRPr lang="en-US"/>
        </a:p>
      </dgm:t>
    </dgm:pt>
    <dgm:pt modelId="{E3A28540-840F-544A-8E94-CC76CCAFAAE7}">
      <dgm:prSet/>
      <dgm:spPr>
        <a:solidFill>
          <a:schemeClr val="accent1"/>
        </a:solidFill>
      </dgm:spPr>
      <dgm:t>
        <a:bodyPr/>
        <a:lstStyle/>
        <a:p>
          <a:r>
            <a:rPr lang="en-US" dirty="0" smtClean="0"/>
            <a:t>Material entity</a:t>
          </a:r>
          <a:endParaRPr lang="en-US" dirty="0"/>
        </a:p>
      </dgm:t>
    </dgm:pt>
    <dgm:pt modelId="{C43B69FA-87CB-5A49-B0CE-B182519D1028}" type="parTrans" cxnId="{BABDD230-8886-9245-8CAA-5AAF3609598D}">
      <dgm:prSet/>
      <dgm:spPr/>
      <dgm:t>
        <a:bodyPr/>
        <a:lstStyle/>
        <a:p>
          <a:endParaRPr lang="en-US"/>
        </a:p>
      </dgm:t>
    </dgm:pt>
    <dgm:pt modelId="{6FF32343-336C-0B42-A199-0E2BBC461B4D}" type="sibTrans" cxnId="{BABDD230-8886-9245-8CAA-5AAF3609598D}">
      <dgm:prSet/>
      <dgm:spPr/>
      <dgm:t>
        <a:bodyPr/>
        <a:lstStyle/>
        <a:p>
          <a:endParaRPr lang="en-US"/>
        </a:p>
      </dgm:t>
    </dgm:pt>
    <dgm:pt modelId="{39BDA6FD-00E9-494B-B205-171E18EB5A15}">
      <dgm:prSet/>
      <dgm:spPr>
        <a:solidFill>
          <a:schemeClr val="accent1"/>
        </a:solidFill>
      </dgm:spPr>
      <dgm:t>
        <a:bodyPr/>
        <a:lstStyle/>
        <a:p>
          <a:r>
            <a:rPr lang="en-US" dirty="0" smtClean="0"/>
            <a:t>Immaterial entity</a:t>
          </a:r>
          <a:endParaRPr lang="en-US" dirty="0"/>
        </a:p>
      </dgm:t>
    </dgm:pt>
    <dgm:pt modelId="{80417B61-63F0-8249-8C86-445E2A371BC6}" type="parTrans" cxnId="{1BFBE2C3-E355-9F40-BF6D-519B9AFAEF6E}">
      <dgm:prSet/>
      <dgm:spPr/>
      <dgm:t>
        <a:bodyPr/>
        <a:lstStyle/>
        <a:p>
          <a:endParaRPr lang="en-US"/>
        </a:p>
      </dgm:t>
    </dgm:pt>
    <dgm:pt modelId="{F483BD7D-AFB7-6841-B527-1788DC6E2BBB}" type="sibTrans" cxnId="{1BFBE2C3-E355-9F40-BF6D-519B9AFAEF6E}">
      <dgm:prSet/>
      <dgm:spPr/>
      <dgm:t>
        <a:bodyPr/>
        <a:lstStyle/>
        <a:p>
          <a:endParaRPr lang="en-US"/>
        </a:p>
      </dgm:t>
    </dgm:pt>
    <dgm:pt modelId="{8297D719-339A-2E44-87B0-CB50FDDEB772}" type="pres">
      <dgm:prSet presAssocID="{312BB43D-178C-6148-857E-242E086B4E58}" presName="hierChild1" presStyleCnt="0">
        <dgm:presLayoutVars>
          <dgm:orgChart val="1"/>
          <dgm:chPref val="1"/>
          <dgm:dir/>
          <dgm:animOne val="branch"/>
          <dgm:animLvl val="lvl"/>
          <dgm:resizeHandles/>
        </dgm:presLayoutVars>
      </dgm:prSet>
      <dgm:spPr/>
      <dgm:t>
        <a:bodyPr/>
        <a:lstStyle/>
        <a:p>
          <a:endParaRPr lang="en-US"/>
        </a:p>
      </dgm:t>
    </dgm:pt>
    <dgm:pt modelId="{5A8BCB0B-259D-6F40-A97D-DC31569A1923}" type="pres">
      <dgm:prSet presAssocID="{2AFFB8E5-7A3D-534D-9E2C-6FBCFFABE386}" presName="hierRoot1" presStyleCnt="0">
        <dgm:presLayoutVars>
          <dgm:hierBranch val="init"/>
        </dgm:presLayoutVars>
      </dgm:prSet>
      <dgm:spPr/>
    </dgm:pt>
    <dgm:pt modelId="{7871BBF8-0B2F-8443-9AA0-6DA61AE77CC3}" type="pres">
      <dgm:prSet presAssocID="{2AFFB8E5-7A3D-534D-9E2C-6FBCFFABE386}" presName="rootComposite1" presStyleCnt="0"/>
      <dgm:spPr/>
    </dgm:pt>
    <dgm:pt modelId="{73BCFEE0-721A-3349-B389-DE3CCDD788A9}" type="pres">
      <dgm:prSet presAssocID="{2AFFB8E5-7A3D-534D-9E2C-6FBCFFABE386}" presName="rootText1" presStyleLbl="node0" presStyleIdx="0" presStyleCnt="1">
        <dgm:presLayoutVars>
          <dgm:chPref val="3"/>
        </dgm:presLayoutVars>
      </dgm:prSet>
      <dgm:spPr/>
      <dgm:t>
        <a:bodyPr/>
        <a:lstStyle/>
        <a:p>
          <a:endParaRPr lang="en-US"/>
        </a:p>
      </dgm:t>
    </dgm:pt>
    <dgm:pt modelId="{F0D98B14-4AAC-904D-A138-2715944F538E}" type="pres">
      <dgm:prSet presAssocID="{2AFFB8E5-7A3D-534D-9E2C-6FBCFFABE386}" presName="rootConnector1" presStyleLbl="node1" presStyleIdx="0" presStyleCnt="0"/>
      <dgm:spPr/>
      <dgm:t>
        <a:bodyPr/>
        <a:lstStyle/>
        <a:p>
          <a:endParaRPr lang="en-US"/>
        </a:p>
      </dgm:t>
    </dgm:pt>
    <dgm:pt modelId="{4ADD4E28-23AD-6B42-95FF-62FF8A94FAC3}" type="pres">
      <dgm:prSet presAssocID="{2AFFB8E5-7A3D-534D-9E2C-6FBCFFABE386}" presName="hierChild2" presStyleCnt="0"/>
      <dgm:spPr/>
    </dgm:pt>
    <dgm:pt modelId="{078E77F5-74CE-8547-9B21-647BA592826E}" type="pres">
      <dgm:prSet presAssocID="{CA6BA574-9366-CD40-8FE0-9A27666622E3}" presName="Name37" presStyleLbl="parChTrans1D2" presStyleIdx="0" presStyleCnt="3"/>
      <dgm:spPr/>
      <dgm:t>
        <a:bodyPr/>
        <a:lstStyle/>
        <a:p>
          <a:endParaRPr lang="en-US"/>
        </a:p>
      </dgm:t>
    </dgm:pt>
    <dgm:pt modelId="{9C9ACE39-BC21-4E43-B6D2-CB8DC35B2688}" type="pres">
      <dgm:prSet presAssocID="{E2E66ECC-65DA-E445-9EA6-C513858BD998}" presName="hierRoot2" presStyleCnt="0">
        <dgm:presLayoutVars>
          <dgm:hierBranch val="init"/>
        </dgm:presLayoutVars>
      </dgm:prSet>
      <dgm:spPr/>
    </dgm:pt>
    <dgm:pt modelId="{566919AD-A1A8-2842-AEC0-47BDC3E09E27}" type="pres">
      <dgm:prSet presAssocID="{E2E66ECC-65DA-E445-9EA6-C513858BD998}" presName="rootComposite" presStyleCnt="0"/>
      <dgm:spPr/>
    </dgm:pt>
    <dgm:pt modelId="{F1042C49-5C7F-6144-AA7B-75C22927BB0F}" type="pres">
      <dgm:prSet presAssocID="{E2E66ECC-65DA-E445-9EA6-C513858BD998}" presName="rootText" presStyleLbl="node2" presStyleIdx="0" presStyleCnt="3">
        <dgm:presLayoutVars>
          <dgm:chPref val="3"/>
        </dgm:presLayoutVars>
      </dgm:prSet>
      <dgm:spPr/>
      <dgm:t>
        <a:bodyPr/>
        <a:lstStyle/>
        <a:p>
          <a:endParaRPr lang="en-US"/>
        </a:p>
      </dgm:t>
    </dgm:pt>
    <dgm:pt modelId="{88A1427F-1486-5945-981D-ED9B75773C8E}" type="pres">
      <dgm:prSet presAssocID="{E2E66ECC-65DA-E445-9EA6-C513858BD998}" presName="rootConnector" presStyleLbl="node2" presStyleIdx="0" presStyleCnt="3"/>
      <dgm:spPr/>
      <dgm:t>
        <a:bodyPr/>
        <a:lstStyle/>
        <a:p>
          <a:endParaRPr lang="en-US"/>
        </a:p>
      </dgm:t>
    </dgm:pt>
    <dgm:pt modelId="{2B3FC690-1B47-2940-8853-571FA5A8E6F0}" type="pres">
      <dgm:prSet presAssocID="{E2E66ECC-65DA-E445-9EA6-C513858BD998}" presName="hierChild4" presStyleCnt="0"/>
      <dgm:spPr/>
    </dgm:pt>
    <dgm:pt modelId="{667F9D43-4C02-1946-9080-F18F8A460E69}" type="pres">
      <dgm:prSet presAssocID="{C43B69FA-87CB-5A49-B0CE-B182519D1028}" presName="Name37" presStyleLbl="parChTrans1D3" presStyleIdx="0" presStyleCnt="4"/>
      <dgm:spPr/>
      <dgm:t>
        <a:bodyPr/>
        <a:lstStyle/>
        <a:p>
          <a:endParaRPr lang="en-US"/>
        </a:p>
      </dgm:t>
    </dgm:pt>
    <dgm:pt modelId="{A11D1BFF-0BA7-C048-B6F0-EC52D5CDBC73}" type="pres">
      <dgm:prSet presAssocID="{E3A28540-840F-544A-8E94-CC76CCAFAAE7}" presName="hierRoot2" presStyleCnt="0">
        <dgm:presLayoutVars>
          <dgm:hierBranch val="init"/>
        </dgm:presLayoutVars>
      </dgm:prSet>
      <dgm:spPr/>
    </dgm:pt>
    <dgm:pt modelId="{6E8262A5-5BBD-804C-9B9D-F805043A3162}" type="pres">
      <dgm:prSet presAssocID="{E3A28540-840F-544A-8E94-CC76CCAFAAE7}" presName="rootComposite" presStyleCnt="0"/>
      <dgm:spPr/>
    </dgm:pt>
    <dgm:pt modelId="{520D9C7B-D014-E74F-9AB5-429E58C494AE}" type="pres">
      <dgm:prSet presAssocID="{E3A28540-840F-544A-8E94-CC76CCAFAAE7}" presName="rootText" presStyleLbl="node3" presStyleIdx="0" presStyleCnt="4">
        <dgm:presLayoutVars>
          <dgm:chPref val="3"/>
        </dgm:presLayoutVars>
      </dgm:prSet>
      <dgm:spPr/>
      <dgm:t>
        <a:bodyPr/>
        <a:lstStyle/>
        <a:p>
          <a:endParaRPr lang="en-US"/>
        </a:p>
      </dgm:t>
    </dgm:pt>
    <dgm:pt modelId="{B1B879DF-D2C2-6C41-85BD-63FA1C1B548B}" type="pres">
      <dgm:prSet presAssocID="{E3A28540-840F-544A-8E94-CC76CCAFAAE7}" presName="rootConnector" presStyleLbl="node3" presStyleIdx="0" presStyleCnt="4"/>
      <dgm:spPr/>
      <dgm:t>
        <a:bodyPr/>
        <a:lstStyle/>
        <a:p>
          <a:endParaRPr lang="en-US"/>
        </a:p>
      </dgm:t>
    </dgm:pt>
    <dgm:pt modelId="{5CD1DD6C-A9FE-6B4A-8FD6-D8C45BBD5F13}" type="pres">
      <dgm:prSet presAssocID="{E3A28540-840F-544A-8E94-CC76CCAFAAE7}" presName="hierChild4" presStyleCnt="0"/>
      <dgm:spPr/>
    </dgm:pt>
    <dgm:pt modelId="{5D4904CB-1327-3548-8C52-4001AE087DBC}" type="pres">
      <dgm:prSet presAssocID="{E3A28540-840F-544A-8E94-CC76CCAFAAE7}" presName="hierChild5" presStyleCnt="0"/>
      <dgm:spPr/>
    </dgm:pt>
    <dgm:pt modelId="{C1939ABC-E556-184A-8BA0-0C7AD3A8B270}" type="pres">
      <dgm:prSet presAssocID="{80417B61-63F0-8249-8C86-445E2A371BC6}" presName="Name37" presStyleLbl="parChTrans1D3" presStyleIdx="1" presStyleCnt="4"/>
      <dgm:spPr/>
      <dgm:t>
        <a:bodyPr/>
        <a:lstStyle/>
        <a:p>
          <a:endParaRPr lang="en-US"/>
        </a:p>
      </dgm:t>
    </dgm:pt>
    <dgm:pt modelId="{8826A4B4-3ECA-454A-86D4-770D90B1FBDB}" type="pres">
      <dgm:prSet presAssocID="{39BDA6FD-00E9-494B-B205-171E18EB5A15}" presName="hierRoot2" presStyleCnt="0">
        <dgm:presLayoutVars>
          <dgm:hierBranch val="init"/>
        </dgm:presLayoutVars>
      </dgm:prSet>
      <dgm:spPr/>
    </dgm:pt>
    <dgm:pt modelId="{2D456117-A245-6F45-9826-CF8F7AF303AB}" type="pres">
      <dgm:prSet presAssocID="{39BDA6FD-00E9-494B-B205-171E18EB5A15}" presName="rootComposite" presStyleCnt="0"/>
      <dgm:spPr/>
    </dgm:pt>
    <dgm:pt modelId="{F5002A00-655B-694D-ACDD-7681E14ADC4A}" type="pres">
      <dgm:prSet presAssocID="{39BDA6FD-00E9-494B-B205-171E18EB5A15}" presName="rootText" presStyleLbl="node3" presStyleIdx="1" presStyleCnt="4">
        <dgm:presLayoutVars>
          <dgm:chPref val="3"/>
        </dgm:presLayoutVars>
      </dgm:prSet>
      <dgm:spPr/>
      <dgm:t>
        <a:bodyPr/>
        <a:lstStyle/>
        <a:p>
          <a:endParaRPr lang="en-US"/>
        </a:p>
      </dgm:t>
    </dgm:pt>
    <dgm:pt modelId="{C0BF0EEA-70F4-704C-B521-01757A92CEAC}" type="pres">
      <dgm:prSet presAssocID="{39BDA6FD-00E9-494B-B205-171E18EB5A15}" presName="rootConnector" presStyleLbl="node3" presStyleIdx="1" presStyleCnt="4"/>
      <dgm:spPr/>
      <dgm:t>
        <a:bodyPr/>
        <a:lstStyle/>
        <a:p>
          <a:endParaRPr lang="en-US"/>
        </a:p>
      </dgm:t>
    </dgm:pt>
    <dgm:pt modelId="{774FA79E-E958-0F4C-91BC-667A089CD931}" type="pres">
      <dgm:prSet presAssocID="{39BDA6FD-00E9-494B-B205-171E18EB5A15}" presName="hierChild4" presStyleCnt="0"/>
      <dgm:spPr/>
    </dgm:pt>
    <dgm:pt modelId="{FEE998D2-BEBF-5441-B947-E821FA2C3109}" type="pres">
      <dgm:prSet presAssocID="{39BDA6FD-00E9-494B-B205-171E18EB5A15}" presName="hierChild5" presStyleCnt="0"/>
      <dgm:spPr/>
    </dgm:pt>
    <dgm:pt modelId="{547919E7-2B68-EF4A-8460-121F8BAD8523}" type="pres">
      <dgm:prSet presAssocID="{E2E66ECC-65DA-E445-9EA6-C513858BD998}" presName="hierChild5" presStyleCnt="0"/>
      <dgm:spPr/>
    </dgm:pt>
    <dgm:pt modelId="{EE56423A-2047-9542-B123-708637843F5B}" type="pres">
      <dgm:prSet presAssocID="{B546DF47-28B0-B34A-B1CA-740244974B29}" presName="Name37" presStyleLbl="parChTrans1D2" presStyleIdx="1" presStyleCnt="3"/>
      <dgm:spPr/>
      <dgm:t>
        <a:bodyPr/>
        <a:lstStyle/>
        <a:p>
          <a:endParaRPr lang="en-US"/>
        </a:p>
      </dgm:t>
    </dgm:pt>
    <dgm:pt modelId="{209665AC-FEE6-FF43-8BE7-2F07FDBF8EA8}" type="pres">
      <dgm:prSet presAssocID="{D807B10E-1ACA-934E-93FE-A9BF87F6A4C5}" presName="hierRoot2" presStyleCnt="0">
        <dgm:presLayoutVars>
          <dgm:hierBranch val="init"/>
        </dgm:presLayoutVars>
      </dgm:prSet>
      <dgm:spPr/>
    </dgm:pt>
    <dgm:pt modelId="{A6C08DCF-5B6E-9F48-8785-CC6C43A30C5E}" type="pres">
      <dgm:prSet presAssocID="{D807B10E-1ACA-934E-93FE-A9BF87F6A4C5}" presName="rootComposite" presStyleCnt="0"/>
      <dgm:spPr/>
    </dgm:pt>
    <dgm:pt modelId="{9717B13B-367E-2C42-8EC4-8871D594BE00}" type="pres">
      <dgm:prSet presAssocID="{D807B10E-1ACA-934E-93FE-A9BF87F6A4C5}" presName="rootText" presStyleLbl="node2" presStyleIdx="1" presStyleCnt="3">
        <dgm:presLayoutVars>
          <dgm:chPref val="3"/>
        </dgm:presLayoutVars>
      </dgm:prSet>
      <dgm:spPr/>
      <dgm:t>
        <a:bodyPr/>
        <a:lstStyle/>
        <a:p>
          <a:endParaRPr lang="en-US"/>
        </a:p>
      </dgm:t>
    </dgm:pt>
    <dgm:pt modelId="{23FC933F-B240-C74A-8146-76609D86416E}" type="pres">
      <dgm:prSet presAssocID="{D807B10E-1ACA-934E-93FE-A9BF87F6A4C5}" presName="rootConnector" presStyleLbl="node2" presStyleIdx="1" presStyleCnt="3"/>
      <dgm:spPr/>
      <dgm:t>
        <a:bodyPr/>
        <a:lstStyle/>
        <a:p>
          <a:endParaRPr lang="en-US"/>
        </a:p>
      </dgm:t>
    </dgm:pt>
    <dgm:pt modelId="{9848AC4F-6D7C-2242-A805-E25F0265C6A6}" type="pres">
      <dgm:prSet presAssocID="{D807B10E-1ACA-934E-93FE-A9BF87F6A4C5}" presName="hierChild4" presStyleCnt="0"/>
      <dgm:spPr/>
    </dgm:pt>
    <dgm:pt modelId="{B95FE31D-2E41-C045-A7A1-1FC512348713}" type="pres">
      <dgm:prSet presAssocID="{D807B10E-1ACA-934E-93FE-A9BF87F6A4C5}" presName="hierChild5" presStyleCnt="0"/>
      <dgm:spPr/>
    </dgm:pt>
    <dgm:pt modelId="{28C1C4D3-DF20-3C4C-BC51-4BE1F896628C}" type="pres">
      <dgm:prSet presAssocID="{377657B6-0B84-0146-A346-3816617A492C}" presName="Name37" presStyleLbl="parChTrans1D2" presStyleIdx="2" presStyleCnt="3"/>
      <dgm:spPr/>
      <dgm:t>
        <a:bodyPr/>
        <a:lstStyle/>
        <a:p>
          <a:endParaRPr lang="en-US"/>
        </a:p>
      </dgm:t>
    </dgm:pt>
    <dgm:pt modelId="{7AEF336B-20D3-E34F-9901-C73131B6A258}" type="pres">
      <dgm:prSet presAssocID="{C9C52AFB-3261-0D41-8472-61F518460ACC}" presName="hierRoot2" presStyleCnt="0">
        <dgm:presLayoutVars>
          <dgm:hierBranch val="init"/>
        </dgm:presLayoutVars>
      </dgm:prSet>
      <dgm:spPr/>
    </dgm:pt>
    <dgm:pt modelId="{2C885AE3-1C8D-ED43-8C6E-5C01C64DC54E}" type="pres">
      <dgm:prSet presAssocID="{C9C52AFB-3261-0D41-8472-61F518460ACC}" presName="rootComposite" presStyleCnt="0"/>
      <dgm:spPr/>
    </dgm:pt>
    <dgm:pt modelId="{95DEEDD0-FC3E-AB49-AE14-44A36AB98B84}" type="pres">
      <dgm:prSet presAssocID="{C9C52AFB-3261-0D41-8472-61F518460ACC}" presName="rootText" presStyleLbl="node2" presStyleIdx="2" presStyleCnt="3">
        <dgm:presLayoutVars>
          <dgm:chPref val="3"/>
        </dgm:presLayoutVars>
      </dgm:prSet>
      <dgm:spPr/>
      <dgm:t>
        <a:bodyPr/>
        <a:lstStyle/>
        <a:p>
          <a:endParaRPr lang="en-US"/>
        </a:p>
      </dgm:t>
    </dgm:pt>
    <dgm:pt modelId="{19DBC6FD-6DC9-B74B-83E0-91FB4AB39AC8}" type="pres">
      <dgm:prSet presAssocID="{C9C52AFB-3261-0D41-8472-61F518460ACC}" presName="rootConnector" presStyleLbl="node2" presStyleIdx="2" presStyleCnt="3"/>
      <dgm:spPr/>
      <dgm:t>
        <a:bodyPr/>
        <a:lstStyle/>
        <a:p>
          <a:endParaRPr lang="en-US"/>
        </a:p>
      </dgm:t>
    </dgm:pt>
    <dgm:pt modelId="{1C75F3D6-6B93-2742-BFB2-93E5BFEE60FA}" type="pres">
      <dgm:prSet presAssocID="{C9C52AFB-3261-0D41-8472-61F518460ACC}" presName="hierChild4" presStyleCnt="0"/>
      <dgm:spPr/>
    </dgm:pt>
    <dgm:pt modelId="{8462E52E-43D6-DC4F-9F07-67267055F79B}" type="pres">
      <dgm:prSet presAssocID="{527ED3D1-485A-314C-9648-15F01AAE550B}" presName="Name37" presStyleLbl="parChTrans1D3" presStyleIdx="2" presStyleCnt="4"/>
      <dgm:spPr/>
      <dgm:t>
        <a:bodyPr/>
        <a:lstStyle/>
        <a:p>
          <a:endParaRPr lang="en-US"/>
        </a:p>
      </dgm:t>
    </dgm:pt>
    <dgm:pt modelId="{C7DA1742-64AA-F949-8CCC-122CF2C28CD6}" type="pres">
      <dgm:prSet presAssocID="{B346A780-3129-1945-A845-1A621BC813D3}" presName="hierRoot2" presStyleCnt="0">
        <dgm:presLayoutVars>
          <dgm:hierBranch val="init"/>
        </dgm:presLayoutVars>
      </dgm:prSet>
      <dgm:spPr/>
    </dgm:pt>
    <dgm:pt modelId="{1ECBA923-2748-574D-8E9D-63042D5CFB68}" type="pres">
      <dgm:prSet presAssocID="{B346A780-3129-1945-A845-1A621BC813D3}" presName="rootComposite" presStyleCnt="0"/>
      <dgm:spPr/>
    </dgm:pt>
    <dgm:pt modelId="{C4AE9804-6F5F-B947-AF8D-7702CDE3324C}" type="pres">
      <dgm:prSet presAssocID="{B346A780-3129-1945-A845-1A621BC813D3}" presName="rootText" presStyleLbl="node3" presStyleIdx="2" presStyleCnt="4">
        <dgm:presLayoutVars>
          <dgm:chPref val="3"/>
        </dgm:presLayoutVars>
      </dgm:prSet>
      <dgm:spPr/>
      <dgm:t>
        <a:bodyPr/>
        <a:lstStyle/>
        <a:p>
          <a:endParaRPr lang="en-US"/>
        </a:p>
      </dgm:t>
    </dgm:pt>
    <dgm:pt modelId="{1A820064-9E68-434B-9F8A-8B4987FF6BCF}" type="pres">
      <dgm:prSet presAssocID="{B346A780-3129-1945-A845-1A621BC813D3}" presName="rootConnector" presStyleLbl="node3" presStyleIdx="2" presStyleCnt="4"/>
      <dgm:spPr/>
      <dgm:t>
        <a:bodyPr/>
        <a:lstStyle/>
        <a:p>
          <a:endParaRPr lang="en-US"/>
        </a:p>
      </dgm:t>
    </dgm:pt>
    <dgm:pt modelId="{475179B6-1609-1546-910C-3848A00D1F88}" type="pres">
      <dgm:prSet presAssocID="{B346A780-3129-1945-A845-1A621BC813D3}" presName="hierChild4" presStyleCnt="0"/>
      <dgm:spPr/>
    </dgm:pt>
    <dgm:pt modelId="{39EBA725-22B5-0840-AF77-B8A3DBBA28D8}" type="pres">
      <dgm:prSet presAssocID="{81BACB1C-D6EE-F743-AA76-92ECBA16FFCF}" presName="Name37" presStyleLbl="parChTrans1D4" presStyleIdx="0" presStyleCnt="4"/>
      <dgm:spPr/>
      <dgm:t>
        <a:bodyPr/>
        <a:lstStyle/>
        <a:p>
          <a:endParaRPr lang="en-US"/>
        </a:p>
      </dgm:t>
    </dgm:pt>
    <dgm:pt modelId="{C392F3FF-A358-5649-9126-8B235AB43F55}" type="pres">
      <dgm:prSet presAssocID="{4B188AEE-60D6-E54B-90C1-9277B1D26419}" presName="hierRoot2" presStyleCnt="0">
        <dgm:presLayoutVars>
          <dgm:hierBranch val="init"/>
        </dgm:presLayoutVars>
      </dgm:prSet>
      <dgm:spPr/>
    </dgm:pt>
    <dgm:pt modelId="{296B90E8-D5C8-C44C-815C-31DACFC0520A}" type="pres">
      <dgm:prSet presAssocID="{4B188AEE-60D6-E54B-90C1-9277B1D26419}" presName="rootComposite" presStyleCnt="0"/>
      <dgm:spPr/>
    </dgm:pt>
    <dgm:pt modelId="{97BCF32E-D7FD-114B-8DC8-770BD55C699A}" type="pres">
      <dgm:prSet presAssocID="{4B188AEE-60D6-E54B-90C1-9277B1D26419}" presName="rootText" presStyleLbl="node4" presStyleIdx="0" presStyleCnt="4">
        <dgm:presLayoutVars>
          <dgm:chPref val="3"/>
        </dgm:presLayoutVars>
      </dgm:prSet>
      <dgm:spPr/>
      <dgm:t>
        <a:bodyPr/>
        <a:lstStyle/>
        <a:p>
          <a:endParaRPr lang="en-US"/>
        </a:p>
      </dgm:t>
    </dgm:pt>
    <dgm:pt modelId="{48C4D1A7-C75B-9A4A-A54B-5CF396573190}" type="pres">
      <dgm:prSet presAssocID="{4B188AEE-60D6-E54B-90C1-9277B1D26419}" presName="rootConnector" presStyleLbl="node4" presStyleIdx="0" presStyleCnt="4"/>
      <dgm:spPr/>
      <dgm:t>
        <a:bodyPr/>
        <a:lstStyle/>
        <a:p>
          <a:endParaRPr lang="en-US"/>
        </a:p>
      </dgm:t>
    </dgm:pt>
    <dgm:pt modelId="{4E7B5D65-F0F0-D441-AFB4-401EBA0A835D}" type="pres">
      <dgm:prSet presAssocID="{4B188AEE-60D6-E54B-90C1-9277B1D26419}" presName="hierChild4" presStyleCnt="0"/>
      <dgm:spPr/>
    </dgm:pt>
    <dgm:pt modelId="{F2C1AD13-A5F6-6242-A931-A6C1728707F0}" type="pres">
      <dgm:prSet presAssocID="{4B188AEE-60D6-E54B-90C1-9277B1D26419}" presName="hierChild5" presStyleCnt="0"/>
      <dgm:spPr/>
    </dgm:pt>
    <dgm:pt modelId="{E0CFB881-8696-6247-BAB4-4AB9211B365D}" type="pres">
      <dgm:prSet presAssocID="{B346A780-3129-1945-A845-1A621BC813D3}" presName="hierChild5" presStyleCnt="0"/>
      <dgm:spPr/>
    </dgm:pt>
    <dgm:pt modelId="{5A6CDE60-CA19-9742-ABF8-BA783290F838}" type="pres">
      <dgm:prSet presAssocID="{0AF0AE1F-E16E-7E4F-BF19-FFFF3BA84F70}" presName="Name37" presStyleLbl="parChTrans1D3" presStyleIdx="3" presStyleCnt="4"/>
      <dgm:spPr/>
      <dgm:t>
        <a:bodyPr/>
        <a:lstStyle/>
        <a:p>
          <a:endParaRPr lang="en-US"/>
        </a:p>
      </dgm:t>
    </dgm:pt>
    <dgm:pt modelId="{CEA95692-151D-0647-9378-A7EB16E53DDA}" type="pres">
      <dgm:prSet presAssocID="{FB227EC0-62F7-BE4D-8958-EC551F5CCB97}" presName="hierRoot2" presStyleCnt="0">
        <dgm:presLayoutVars>
          <dgm:hierBranch val="init"/>
        </dgm:presLayoutVars>
      </dgm:prSet>
      <dgm:spPr/>
    </dgm:pt>
    <dgm:pt modelId="{5BF810ED-0D56-2A49-9C9C-74F816137295}" type="pres">
      <dgm:prSet presAssocID="{FB227EC0-62F7-BE4D-8958-EC551F5CCB97}" presName="rootComposite" presStyleCnt="0"/>
      <dgm:spPr/>
    </dgm:pt>
    <dgm:pt modelId="{3AF4B08F-FEC3-A84A-B1E4-3DE4B989AA1C}" type="pres">
      <dgm:prSet presAssocID="{FB227EC0-62F7-BE4D-8958-EC551F5CCB97}" presName="rootText" presStyleLbl="node3" presStyleIdx="3" presStyleCnt="4">
        <dgm:presLayoutVars>
          <dgm:chPref val="3"/>
        </dgm:presLayoutVars>
      </dgm:prSet>
      <dgm:spPr/>
      <dgm:t>
        <a:bodyPr/>
        <a:lstStyle/>
        <a:p>
          <a:endParaRPr lang="en-US"/>
        </a:p>
      </dgm:t>
    </dgm:pt>
    <dgm:pt modelId="{CD08D794-807F-3745-BC37-AB1DEECD86E7}" type="pres">
      <dgm:prSet presAssocID="{FB227EC0-62F7-BE4D-8958-EC551F5CCB97}" presName="rootConnector" presStyleLbl="node3" presStyleIdx="3" presStyleCnt="4"/>
      <dgm:spPr/>
      <dgm:t>
        <a:bodyPr/>
        <a:lstStyle/>
        <a:p>
          <a:endParaRPr lang="en-US"/>
        </a:p>
      </dgm:t>
    </dgm:pt>
    <dgm:pt modelId="{1808E4C0-2006-CA40-8B2A-1459823A7950}" type="pres">
      <dgm:prSet presAssocID="{FB227EC0-62F7-BE4D-8958-EC551F5CCB97}" presName="hierChild4" presStyleCnt="0"/>
      <dgm:spPr/>
    </dgm:pt>
    <dgm:pt modelId="{52C50112-41B4-CD4A-8F3F-2F0B761760D4}" type="pres">
      <dgm:prSet presAssocID="{B42DD392-D382-AD42-8EB5-02CE19EC4569}" presName="Name37" presStyleLbl="parChTrans1D4" presStyleIdx="1" presStyleCnt="4"/>
      <dgm:spPr/>
      <dgm:t>
        <a:bodyPr/>
        <a:lstStyle/>
        <a:p>
          <a:endParaRPr lang="en-US"/>
        </a:p>
      </dgm:t>
    </dgm:pt>
    <dgm:pt modelId="{E004C58B-04FE-854C-B48C-6EC8AED24B5A}" type="pres">
      <dgm:prSet presAssocID="{439E6E3C-9C97-F94D-B97C-67CD56F18475}" presName="hierRoot2" presStyleCnt="0">
        <dgm:presLayoutVars>
          <dgm:hierBranch val="init"/>
        </dgm:presLayoutVars>
      </dgm:prSet>
      <dgm:spPr/>
    </dgm:pt>
    <dgm:pt modelId="{D9BB384F-7DF5-DF4A-810B-10087BD0E018}" type="pres">
      <dgm:prSet presAssocID="{439E6E3C-9C97-F94D-B97C-67CD56F18475}" presName="rootComposite" presStyleCnt="0"/>
      <dgm:spPr/>
    </dgm:pt>
    <dgm:pt modelId="{3B719273-1C0A-6E4C-9BAD-A846B2D935D3}" type="pres">
      <dgm:prSet presAssocID="{439E6E3C-9C97-F94D-B97C-67CD56F18475}" presName="rootText" presStyleLbl="node4" presStyleIdx="1" presStyleCnt="4">
        <dgm:presLayoutVars>
          <dgm:chPref val="3"/>
        </dgm:presLayoutVars>
      </dgm:prSet>
      <dgm:spPr/>
      <dgm:t>
        <a:bodyPr/>
        <a:lstStyle/>
        <a:p>
          <a:endParaRPr lang="en-US"/>
        </a:p>
      </dgm:t>
    </dgm:pt>
    <dgm:pt modelId="{2C94AA7E-748F-9A49-9248-437D638F7C07}" type="pres">
      <dgm:prSet presAssocID="{439E6E3C-9C97-F94D-B97C-67CD56F18475}" presName="rootConnector" presStyleLbl="node4" presStyleIdx="1" presStyleCnt="4"/>
      <dgm:spPr/>
      <dgm:t>
        <a:bodyPr/>
        <a:lstStyle/>
        <a:p>
          <a:endParaRPr lang="en-US"/>
        </a:p>
      </dgm:t>
    </dgm:pt>
    <dgm:pt modelId="{04CA2676-19BE-7F44-9BB9-0A0D98E05F4C}" type="pres">
      <dgm:prSet presAssocID="{439E6E3C-9C97-F94D-B97C-67CD56F18475}" presName="hierChild4" presStyleCnt="0"/>
      <dgm:spPr/>
    </dgm:pt>
    <dgm:pt modelId="{EFEC42BD-847F-5C44-8D1D-5039D07AB17B}" type="pres">
      <dgm:prSet presAssocID="{439E6E3C-9C97-F94D-B97C-67CD56F18475}" presName="hierChild5" presStyleCnt="0"/>
      <dgm:spPr/>
    </dgm:pt>
    <dgm:pt modelId="{5E2CE9F2-E481-4F4D-A994-88F8B49579D5}" type="pres">
      <dgm:prSet presAssocID="{26857130-5F61-CB49-A20B-9F1CDD5ED7F0}" presName="Name37" presStyleLbl="parChTrans1D4" presStyleIdx="2" presStyleCnt="4"/>
      <dgm:spPr/>
      <dgm:t>
        <a:bodyPr/>
        <a:lstStyle/>
        <a:p>
          <a:endParaRPr lang="en-US"/>
        </a:p>
      </dgm:t>
    </dgm:pt>
    <dgm:pt modelId="{DD00C560-12CB-9C41-BB7F-FAA89D70E475}" type="pres">
      <dgm:prSet presAssocID="{8F45B774-01E1-274C-BAB9-D2B5877ED737}" presName="hierRoot2" presStyleCnt="0">
        <dgm:presLayoutVars>
          <dgm:hierBranch val="init"/>
        </dgm:presLayoutVars>
      </dgm:prSet>
      <dgm:spPr/>
    </dgm:pt>
    <dgm:pt modelId="{D209F359-18BB-DA4F-93A4-185AB02C0CD2}" type="pres">
      <dgm:prSet presAssocID="{8F45B774-01E1-274C-BAB9-D2B5877ED737}" presName="rootComposite" presStyleCnt="0"/>
      <dgm:spPr/>
    </dgm:pt>
    <dgm:pt modelId="{0D89D81E-360C-5D4F-9889-FEB87148E664}" type="pres">
      <dgm:prSet presAssocID="{8F45B774-01E1-274C-BAB9-D2B5877ED737}" presName="rootText" presStyleLbl="node4" presStyleIdx="2" presStyleCnt="4">
        <dgm:presLayoutVars>
          <dgm:chPref val="3"/>
        </dgm:presLayoutVars>
      </dgm:prSet>
      <dgm:spPr/>
      <dgm:t>
        <a:bodyPr/>
        <a:lstStyle/>
        <a:p>
          <a:endParaRPr lang="en-US"/>
        </a:p>
      </dgm:t>
    </dgm:pt>
    <dgm:pt modelId="{784CC9AC-34C2-D14B-A724-7C1267D1812A}" type="pres">
      <dgm:prSet presAssocID="{8F45B774-01E1-274C-BAB9-D2B5877ED737}" presName="rootConnector" presStyleLbl="node4" presStyleIdx="2" presStyleCnt="4"/>
      <dgm:spPr/>
      <dgm:t>
        <a:bodyPr/>
        <a:lstStyle/>
        <a:p>
          <a:endParaRPr lang="en-US"/>
        </a:p>
      </dgm:t>
    </dgm:pt>
    <dgm:pt modelId="{18CDC744-E9EB-2243-B4AC-E092EDD30C4C}" type="pres">
      <dgm:prSet presAssocID="{8F45B774-01E1-274C-BAB9-D2B5877ED737}" presName="hierChild4" presStyleCnt="0"/>
      <dgm:spPr/>
    </dgm:pt>
    <dgm:pt modelId="{B767B845-2C4A-6041-9548-CD8E563B4F1A}" type="pres">
      <dgm:prSet presAssocID="{5C06E686-09C8-E847-BC5E-9C65757E0635}" presName="Name37" presStyleLbl="parChTrans1D4" presStyleIdx="3" presStyleCnt="4"/>
      <dgm:spPr/>
      <dgm:t>
        <a:bodyPr/>
        <a:lstStyle/>
        <a:p>
          <a:endParaRPr lang="en-US"/>
        </a:p>
      </dgm:t>
    </dgm:pt>
    <dgm:pt modelId="{DEA58E03-030A-2048-B3DF-5ABFD72DD491}" type="pres">
      <dgm:prSet presAssocID="{09EEAEA8-1AE1-7F4C-ACE6-F2C18BF249CD}" presName="hierRoot2" presStyleCnt="0">
        <dgm:presLayoutVars>
          <dgm:hierBranch val="init"/>
        </dgm:presLayoutVars>
      </dgm:prSet>
      <dgm:spPr/>
    </dgm:pt>
    <dgm:pt modelId="{C6FAA458-8952-AF44-A44A-DFB756D93E06}" type="pres">
      <dgm:prSet presAssocID="{09EEAEA8-1AE1-7F4C-ACE6-F2C18BF249CD}" presName="rootComposite" presStyleCnt="0"/>
      <dgm:spPr/>
    </dgm:pt>
    <dgm:pt modelId="{53C4A258-5C27-2446-9F89-B744366EF8F3}" type="pres">
      <dgm:prSet presAssocID="{09EEAEA8-1AE1-7F4C-ACE6-F2C18BF249CD}" presName="rootText" presStyleLbl="node4" presStyleIdx="3" presStyleCnt="4">
        <dgm:presLayoutVars>
          <dgm:chPref val="3"/>
        </dgm:presLayoutVars>
      </dgm:prSet>
      <dgm:spPr/>
      <dgm:t>
        <a:bodyPr/>
        <a:lstStyle/>
        <a:p>
          <a:endParaRPr lang="en-US"/>
        </a:p>
      </dgm:t>
    </dgm:pt>
    <dgm:pt modelId="{BB2FB6F3-F49C-834E-A933-4D88CB0991DE}" type="pres">
      <dgm:prSet presAssocID="{09EEAEA8-1AE1-7F4C-ACE6-F2C18BF249CD}" presName="rootConnector" presStyleLbl="node4" presStyleIdx="3" presStyleCnt="4"/>
      <dgm:spPr/>
      <dgm:t>
        <a:bodyPr/>
        <a:lstStyle/>
        <a:p>
          <a:endParaRPr lang="en-US"/>
        </a:p>
      </dgm:t>
    </dgm:pt>
    <dgm:pt modelId="{6289DA93-5F72-F342-A8CA-D1C0BAF8B9C7}" type="pres">
      <dgm:prSet presAssocID="{09EEAEA8-1AE1-7F4C-ACE6-F2C18BF249CD}" presName="hierChild4" presStyleCnt="0"/>
      <dgm:spPr/>
    </dgm:pt>
    <dgm:pt modelId="{F68373F7-290E-DC42-886B-227DC6CBE788}" type="pres">
      <dgm:prSet presAssocID="{09EEAEA8-1AE1-7F4C-ACE6-F2C18BF249CD}" presName="hierChild5" presStyleCnt="0"/>
      <dgm:spPr/>
    </dgm:pt>
    <dgm:pt modelId="{BAFFF30C-10E7-634F-9954-CAAB997048C5}" type="pres">
      <dgm:prSet presAssocID="{8F45B774-01E1-274C-BAB9-D2B5877ED737}" presName="hierChild5" presStyleCnt="0"/>
      <dgm:spPr/>
    </dgm:pt>
    <dgm:pt modelId="{930555FE-5965-B147-8EFC-78973027228C}" type="pres">
      <dgm:prSet presAssocID="{FB227EC0-62F7-BE4D-8958-EC551F5CCB97}" presName="hierChild5" presStyleCnt="0"/>
      <dgm:spPr/>
    </dgm:pt>
    <dgm:pt modelId="{265D5A10-2972-1343-978B-F0F35EBECBA3}" type="pres">
      <dgm:prSet presAssocID="{C9C52AFB-3261-0D41-8472-61F518460ACC}" presName="hierChild5" presStyleCnt="0"/>
      <dgm:spPr/>
    </dgm:pt>
    <dgm:pt modelId="{8A96B5B9-405D-7C4D-9320-AC566941AB26}" type="pres">
      <dgm:prSet presAssocID="{2AFFB8E5-7A3D-534D-9E2C-6FBCFFABE386}" presName="hierChild3" presStyleCnt="0"/>
      <dgm:spPr/>
    </dgm:pt>
  </dgm:ptLst>
  <dgm:cxnLst>
    <dgm:cxn modelId="{CF05CFAA-774E-554E-A742-F066C70D083C}" type="presOf" srcId="{312BB43D-178C-6148-857E-242E086B4E58}" destId="{8297D719-339A-2E44-87B0-CB50FDDEB772}" srcOrd="0" destOrd="0" presId="urn:microsoft.com/office/officeart/2005/8/layout/orgChart1"/>
    <dgm:cxn modelId="{142BCFFF-AE24-E241-8D80-988F13143275}" type="presOf" srcId="{B42DD392-D382-AD42-8EB5-02CE19EC4569}" destId="{52C50112-41B4-CD4A-8F3F-2F0B761760D4}" srcOrd="0" destOrd="0" presId="urn:microsoft.com/office/officeart/2005/8/layout/orgChart1"/>
    <dgm:cxn modelId="{647F1019-B51E-6347-99D8-325C5781FCCF}" srcId="{C9C52AFB-3261-0D41-8472-61F518460ACC}" destId="{FB227EC0-62F7-BE4D-8958-EC551F5CCB97}" srcOrd="1" destOrd="0" parTransId="{0AF0AE1F-E16E-7E4F-BF19-FFFF3BA84F70}" sibTransId="{DD0C37FC-E2D1-2C4E-A493-5C9EDB89E40D}"/>
    <dgm:cxn modelId="{AB4711E0-C433-244A-8212-4039D254E7C0}" srcId="{8F45B774-01E1-274C-BAB9-D2B5877ED737}" destId="{09EEAEA8-1AE1-7F4C-ACE6-F2C18BF249CD}" srcOrd="0" destOrd="0" parTransId="{5C06E686-09C8-E847-BC5E-9C65757E0635}" sibTransId="{8CEAF75B-7C10-7645-96D1-8A7051E43E12}"/>
    <dgm:cxn modelId="{7394801D-286E-C748-B157-AAE483F93216}" type="presOf" srcId="{B346A780-3129-1945-A845-1A621BC813D3}" destId="{C4AE9804-6F5F-B947-AF8D-7702CDE3324C}" srcOrd="0" destOrd="0" presId="urn:microsoft.com/office/officeart/2005/8/layout/orgChart1"/>
    <dgm:cxn modelId="{6721E520-8F1A-5C42-BF11-3A7223CD9B41}" type="presOf" srcId="{E3A28540-840F-544A-8E94-CC76CCAFAAE7}" destId="{520D9C7B-D014-E74F-9AB5-429E58C494AE}" srcOrd="0" destOrd="0" presId="urn:microsoft.com/office/officeart/2005/8/layout/orgChart1"/>
    <dgm:cxn modelId="{90506559-EB49-8F4B-BCAF-24C63AF0A659}" type="presOf" srcId="{4B188AEE-60D6-E54B-90C1-9277B1D26419}" destId="{97BCF32E-D7FD-114B-8DC8-770BD55C699A}" srcOrd="0" destOrd="0" presId="urn:microsoft.com/office/officeart/2005/8/layout/orgChart1"/>
    <dgm:cxn modelId="{D94BFD45-C00C-8847-959D-A18C98F44D1B}" type="presOf" srcId="{B546DF47-28B0-B34A-B1CA-740244974B29}" destId="{EE56423A-2047-9542-B123-708637843F5B}" srcOrd="0" destOrd="0" presId="urn:microsoft.com/office/officeart/2005/8/layout/orgChart1"/>
    <dgm:cxn modelId="{36AFC6A1-957A-6B4B-AAEF-26A3454C92E2}" srcId="{312BB43D-178C-6148-857E-242E086B4E58}" destId="{2AFFB8E5-7A3D-534D-9E2C-6FBCFFABE386}" srcOrd="0" destOrd="0" parTransId="{CFDB2C39-BEAD-274A-BA0E-6417762AB00F}" sibTransId="{5E18DBB6-A828-3445-9FC6-6EA888B28BF8}"/>
    <dgm:cxn modelId="{FCBD90A8-86BE-2F43-9817-FB3F08CFE639}" srcId="{2AFFB8E5-7A3D-534D-9E2C-6FBCFFABE386}" destId="{C9C52AFB-3261-0D41-8472-61F518460ACC}" srcOrd="2" destOrd="0" parTransId="{377657B6-0B84-0146-A346-3816617A492C}" sibTransId="{D273C61E-FD0F-7143-BB1C-816C07D10E18}"/>
    <dgm:cxn modelId="{48A63B83-9E7A-D049-9DD4-946E6885491F}" type="presOf" srcId="{C9C52AFB-3261-0D41-8472-61F518460ACC}" destId="{19DBC6FD-6DC9-B74B-83E0-91FB4AB39AC8}" srcOrd="1" destOrd="0" presId="urn:microsoft.com/office/officeart/2005/8/layout/orgChart1"/>
    <dgm:cxn modelId="{8A746B3F-2F3E-4147-8E12-DDF5C1B9ACB0}" type="presOf" srcId="{CA6BA574-9366-CD40-8FE0-9A27666622E3}" destId="{078E77F5-74CE-8547-9B21-647BA592826E}" srcOrd="0" destOrd="0" presId="urn:microsoft.com/office/officeart/2005/8/layout/orgChart1"/>
    <dgm:cxn modelId="{CA77F2E4-EA8B-F74C-B5B5-2A64AD9FC25A}" type="presOf" srcId="{80417B61-63F0-8249-8C86-445E2A371BC6}" destId="{C1939ABC-E556-184A-8BA0-0C7AD3A8B270}" srcOrd="0" destOrd="0" presId="urn:microsoft.com/office/officeart/2005/8/layout/orgChart1"/>
    <dgm:cxn modelId="{901185C8-2311-A74A-BDA2-B26E4F2048A1}" srcId="{B346A780-3129-1945-A845-1A621BC813D3}" destId="{4B188AEE-60D6-E54B-90C1-9277B1D26419}" srcOrd="0" destOrd="0" parTransId="{81BACB1C-D6EE-F743-AA76-92ECBA16FFCF}" sibTransId="{5AF7083B-C410-3946-9517-A223F4D81231}"/>
    <dgm:cxn modelId="{1BFBE2C3-E355-9F40-BF6D-519B9AFAEF6E}" srcId="{E2E66ECC-65DA-E445-9EA6-C513858BD998}" destId="{39BDA6FD-00E9-494B-B205-171E18EB5A15}" srcOrd="1" destOrd="0" parTransId="{80417B61-63F0-8249-8C86-445E2A371BC6}" sibTransId="{F483BD7D-AFB7-6841-B527-1788DC6E2BBB}"/>
    <dgm:cxn modelId="{F95059A4-90EB-FD49-862B-A91F38A5BAF2}" type="presOf" srcId="{8F45B774-01E1-274C-BAB9-D2B5877ED737}" destId="{784CC9AC-34C2-D14B-A724-7C1267D1812A}" srcOrd="1" destOrd="0" presId="urn:microsoft.com/office/officeart/2005/8/layout/orgChart1"/>
    <dgm:cxn modelId="{A9A53947-0414-734B-A813-C85FCC063351}" type="presOf" srcId="{D807B10E-1ACA-934E-93FE-A9BF87F6A4C5}" destId="{23FC933F-B240-C74A-8146-76609D86416E}" srcOrd="1" destOrd="0" presId="urn:microsoft.com/office/officeart/2005/8/layout/orgChart1"/>
    <dgm:cxn modelId="{FB409610-0579-AE45-B151-1CA6AE7A6834}" type="presOf" srcId="{81BACB1C-D6EE-F743-AA76-92ECBA16FFCF}" destId="{39EBA725-22B5-0840-AF77-B8A3DBBA28D8}" srcOrd="0" destOrd="0" presId="urn:microsoft.com/office/officeart/2005/8/layout/orgChart1"/>
    <dgm:cxn modelId="{3A2ADE72-48B1-CE46-A514-3C246FC1FBC0}" type="presOf" srcId="{8F45B774-01E1-274C-BAB9-D2B5877ED737}" destId="{0D89D81E-360C-5D4F-9889-FEB87148E664}" srcOrd="0" destOrd="0" presId="urn:microsoft.com/office/officeart/2005/8/layout/orgChart1"/>
    <dgm:cxn modelId="{E539C8A4-7907-CC43-BAFF-0B8178667187}" type="presOf" srcId="{B346A780-3129-1945-A845-1A621BC813D3}" destId="{1A820064-9E68-434B-9F8A-8B4987FF6BCF}" srcOrd="1" destOrd="0" presId="urn:microsoft.com/office/officeart/2005/8/layout/orgChart1"/>
    <dgm:cxn modelId="{0F7747F0-4A87-AA4E-B6CA-064FA1A3E16D}" type="presOf" srcId="{FB227EC0-62F7-BE4D-8958-EC551F5CCB97}" destId="{3AF4B08F-FEC3-A84A-B1E4-3DE4B989AA1C}" srcOrd="0" destOrd="0" presId="urn:microsoft.com/office/officeart/2005/8/layout/orgChart1"/>
    <dgm:cxn modelId="{263A8498-AF05-494E-A4F1-A51B9E968446}" srcId="{FB227EC0-62F7-BE4D-8958-EC551F5CCB97}" destId="{8F45B774-01E1-274C-BAB9-D2B5877ED737}" srcOrd="1" destOrd="0" parTransId="{26857130-5F61-CB49-A20B-9F1CDD5ED7F0}" sibTransId="{657AB3DF-662D-1148-831F-F3FB2DE4FDB9}"/>
    <dgm:cxn modelId="{BE393557-A138-1246-9543-929BA2CB5497}" type="presOf" srcId="{E2E66ECC-65DA-E445-9EA6-C513858BD998}" destId="{88A1427F-1486-5945-981D-ED9B75773C8E}" srcOrd="1" destOrd="0" presId="urn:microsoft.com/office/officeart/2005/8/layout/orgChart1"/>
    <dgm:cxn modelId="{0BD90618-3CD7-D34B-80AE-B02F41A62980}" type="presOf" srcId="{39BDA6FD-00E9-494B-B205-171E18EB5A15}" destId="{C0BF0EEA-70F4-704C-B521-01757A92CEAC}" srcOrd="1" destOrd="0" presId="urn:microsoft.com/office/officeart/2005/8/layout/orgChart1"/>
    <dgm:cxn modelId="{BABDD230-8886-9245-8CAA-5AAF3609598D}" srcId="{E2E66ECC-65DA-E445-9EA6-C513858BD998}" destId="{E3A28540-840F-544A-8E94-CC76CCAFAAE7}" srcOrd="0" destOrd="0" parTransId="{C43B69FA-87CB-5A49-B0CE-B182519D1028}" sibTransId="{6FF32343-336C-0B42-A199-0E2BBC461B4D}"/>
    <dgm:cxn modelId="{DE7B8DAD-BE29-0C43-940B-CE27E63D3E31}" type="presOf" srcId="{0AF0AE1F-E16E-7E4F-BF19-FFFF3BA84F70}" destId="{5A6CDE60-CA19-9742-ABF8-BA783290F838}" srcOrd="0" destOrd="0" presId="urn:microsoft.com/office/officeart/2005/8/layout/orgChart1"/>
    <dgm:cxn modelId="{CA87F091-6E30-D441-AAE6-64AB4A2BD7D8}" srcId="{2AFFB8E5-7A3D-534D-9E2C-6FBCFFABE386}" destId="{D807B10E-1ACA-934E-93FE-A9BF87F6A4C5}" srcOrd="1" destOrd="0" parTransId="{B546DF47-28B0-B34A-B1CA-740244974B29}" sibTransId="{FF36E78A-0020-0F4E-B5E9-6F1D15DF78E6}"/>
    <dgm:cxn modelId="{26F328FF-B4A3-4E41-9C02-4A7708E10FF2}" srcId="{2AFFB8E5-7A3D-534D-9E2C-6FBCFFABE386}" destId="{E2E66ECC-65DA-E445-9EA6-C513858BD998}" srcOrd="0" destOrd="0" parTransId="{CA6BA574-9366-CD40-8FE0-9A27666622E3}" sibTransId="{10E92D9C-22B5-FB4B-B4A9-21E5BCDC5001}"/>
    <dgm:cxn modelId="{8965836E-EF3A-884D-8FD3-DB4C6C3F03B1}" type="presOf" srcId="{377657B6-0B84-0146-A346-3816617A492C}" destId="{28C1C4D3-DF20-3C4C-BC51-4BE1F896628C}" srcOrd="0" destOrd="0" presId="urn:microsoft.com/office/officeart/2005/8/layout/orgChart1"/>
    <dgm:cxn modelId="{59C3B090-A63F-A247-8418-759332ED3F5B}" type="presOf" srcId="{2AFFB8E5-7A3D-534D-9E2C-6FBCFFABE386}" destId="{73BCFEE0-721A-3349-B389-DE3CCDD788A9}" srcOrd="0" destOrd="0" presId="urn:microsoft.com/office/officeart/2005/8/layout/orgChart1"/>
    <dgm:cxn modelId="{FD6548DC-FF30-CB4B-9206-C71188E2CDF6}" type="presOf" srcId="{39BDA6FD-00E9-494B-B205-171E18EB5A15}" destId="{F5002A00-655B-694D-ACDD-7681E14ADC4A}" srcOrd="0" destOrd="0" presId="urn:microsoft.com/office/officeart/2005/8/layout/orgChart1"/>
    <dgm:cxn modelId="{1E162B7A-2A7E-7D4E-B5AF-D3E9922D932A}" type="presOf" srcId="{439E6E3C-9C97-F94D-B97C-67CD56F18475}" destId="{2C94AA7E-748F-9A49-9248-437D638F7C07}" srcOrd="1" destOrd="0" presId="urn:microsoft.com/office/officeart/2005/8/layout/orgChart1"/>
    <dgm:cxn modelId="{BC5D1F48-F207-4644-A084-BE1683BCB556}" type="presOf" srcId="{FB227EC0-62F7-BE4D-8958-EC551F5CCB97}" destId="{CD08D794-807F-3745-BC37-AB1DEECD86E7}" srcOrd="1" destOrd="0" presId="urn:microsoft.com/office/officeart/2005/8/layout/orgChart1"/>
    <dgm:cxn modelId="{B3799136-B3E3-1E48-9E16-65403C4CC231}" type="presOf" srcId="{E3A28540-840F-544A-8E94-CC76CCAFAAE7}" destId="{B1B879DF-D2C2-6C41-85BD-63FA1C1B548B}" srcOrd="1" destOrd="0" presId="urn:microsoft.com/office/officeart/2005/8/layout/orgChart1"/>
    <dgm:cxn modelId="{88798D92-9955-1D4C-A6A1-ED122CE82317}" type="presOf" srcId="{09EEAEA8-1AE1-7F4C-ACE6-F2C18BF249CD}" destId="{53C4A258-5C27-2446-9F89-B744366EF8F3}" srcOrd="0" destOrd="0" presId="urn:microsoft.com/office/officeart/2005/8/layout/orgChart1"/>
    <dgm:cxn modelId="{22662086-4D35-3B45-A010-EE7DAD4A8C3B}" type="presOf" srcId="{E2E66ECC-65DA-E445-9EA6-C513858BD998}" destId="{F1042C49-5C7F-6144-AA7B-75C22927BB0F}" srcOrd="0" destOrd="0" presId="urn:microsoft.com/office/officeart/2005/8/layout/orgChart1"/>
    <dgm:cxn modelId="{840E21A1-0C49-8247-BA43-7F21D182A260}" type="presOf" srcId="{C9C52AFB-3261-0D41-8472-61F518460ACC}" destId="{95DEEDD0-FC3E-AB49-AE14-44A36AB98B84}" srcOrd="0" destOrd="0" presId="urn:microsoft.com/office/officeart/2005/8/layout/orgChart1"/>
    <dgm:cxn modelId="{2DA19418-AA10-D140-9EB8-3C3D5922B631}" type="presOf" srcId="{09EEAEA8-1AE1-7F4C-ACE6-F2C18BF249CD}" destId="{BB2FB6F3-F49C-834E-A933-4D88CB0991DE}" srcOrd="1" destOrd="0" presId="urn:microsoft.com/office/officeart/2005/8/layout/orgChart1"/>
    <dgm:cxn modelId="{F2DCD489-EA19-2046-9351-0E571F6DCF2D}" type="presOf" srcId="{2AFFB8E5-7A3D-534D-9E2C-6FBCFFABE386}" destId="{F0D98B14-4AAC-904D-A138-2715944F538E}" srcOrd="1" destOrd="0" presId="urn:microsoft.com/office/officeart/2005/8/layout/orgChart1"/>
    <dgm:cxn modelId="{64BA67FA-AC69-C842-A57A-4E2148FE1656}" type="presOf" srcId="{C43B69FA-87CB-5A49-B0CE-B182519D1028}" destId="{667F9D43-4C02-1946-9080-F18F8A460E69}" srcOrd="0" destOrd="0" presId="urn:microsoft.com/office/officeart/2005/8/layout/orgChart1"/>
    <dgm:cxn modelId="{F74200D8-0334-A946-81B1-131D05CA3AD6}" type="presOf" srcId="{D807B10E-1ACA-934E-93FE-A9BF87F6A4C5}" destId="{9717B13B-367E-2C42-8EC4-8871D594BE00}" srcOrd="0" destOrd="0" presId="urn:microsoft.com/office/officeart/2005/8/layout/orgChart1"/>
    <dgm:cxn modelId="{D44152AD-F20B-9742-AB3B-C089EF114746}" type="presOf" srcId="{439E6E3C-9C97-F94D-B97C-67CD56F18475}" destId="{3B719273-1C0A-6E4C-9BAD-A846B2D935D3}" srcOrd="0" destOrd="0" presId="urn:microsoft.com/office/officeart/2005/8/layout/orgChart1"/>
    <dgm:cxn modelId="{354BACEB-4ADE-604D-99F3-C1D0EBED6B09}" srcId="{C9C52AFB-3261-0D41-8472-61F518460ACC}" destId="{B346A780-3129-1945-A845-1A621BC813D3}" srcOrd="0" destOrd="0" parTransId="{527ED3D1-485A-314C-9648-15F01AAE550B}" sibTransId="{0EBD3E60-A4A7-4043-BC14-D4ECAD200D5A}"/>
    <dgm:cxn modelId="{FECEAA68-B09B-A24F-B074-A5459F1F73D2}" type="presOf" srcId="{4B188AEE-60D6-E54B-90C1-9277B1D26419}" destId="{48C4D1A7-C75B-9A4A-A54B-5CF396573190}" srcOrd="1" destOrd="0" presId="urn:microsoft.com/office/officeart/2005/8/layout/orgChart1"/>
    <dgm:cxn modelId="{F50FA232-73B2-F541-A393-E5976784FDEC}" srcId="{FB227EC0-62F7-BE4D-8958-EC551F5CCB97}" destId="{439E6E3C-9C97-F94D-B97C-67CD56F18475}" srcOrd="0" destOrd="0" parTransId="{B42DD392-D382-AD42-8EB5-02CE19EC4569}" sibTransId="{7D8BB9FD-0C73-CE4C-8914-ECF8EA52DE87}"/>
    <dgm:cxn modelId="{C8406AB6-E8FE-B243-B51A-AF604A829CB1}" type="presOf" srcId="{5C06E686-09C8-E847-BC5E-9C65757E0635}" destId="{B767B845-2C4A-6041-9548-CD8E563B4F1A}" srcOrd="0" destOrd="0" presId="urn:microsoft.com/office/officeart/2005/8/layout/orgChart1"/>
    <dgm:cxn modelId="{7843C80B-C87B-CF48-9819-05FA93C80745}" type="presOf" srcId="{527ED3D1-485A-314C-9648-15F01AAE550B}" destId="{8462E52E-43D6-DC4F-9F07-67267055F79B}" srcOrd="0" destOrd="0" presId="urn:microsoft.com/office/officeart/2005/8/layout/orgChart1"/>
    <dgm:cxn modelId="{9B728C53-EC4C-924A-B04C-3971BA6E86DB}" type="presOf" srcId="{26857130-5F61-CB49-A20B-9F1CDD5ED7F0}" destId="{5E2CE9F2-E481-4F4D-A994-88F8B49579D5}" srcOrd="0" destOrd="0" presId="urn:microsoft.com/office/officeart/2005/8/layout/orgChart1"/>
    <dgm:cxn modelId="{4D512583-4342-CA4E-83F6-50BEB4D43F69}" type="presParOf" srcId="{8297D719-339A-2E44-87B0-CB50FDDEB772}" destId="{5A8BCB0B-259D-6F40-A97D-DC31569A1923}" srcOrd="0" destOrd="0" presId="urn:microsoft.com/office/officeart/2005/8/layout/orgChart1"/>
    <dgm:cxn modelId="{2711DBEE-19DB-4D4E-8B8A-8F9851A20FD9}" type="presParOf" srcId="{5A8BCB0B-259D-6F40-A97D-DC31569A1923}" destId="{7871BBF8-0B2F-8443-9AA0-6DA61AE77CC3}" srcOrd="0" destOrd="0" presId="urn:microsoft.com/office/officeart/2005/8/layout/orgChart1"/>
    <dgm:cxn modelId="{438A7805-76EE-DC49-840D-CA7E771F918B}" type="presParOf" srcId="{7871BBF8-0B2F-8443-9AA0-6DA61AE77CC3}" destId="{73BCFEE0-721A-3349-B389-DE3CCDD788A9}" srcOrd="0" destOrd="0" presId="urn:microsoft.com/office/officeart/2005/8/layout/orgChart1"/>
    <dgm:cxn modelId="{A6A7696A-7D0C-3B43-929B-C167819BCE92}" type="presParOf" srcId="{7871BBF8-0B2F-8443-9AA0-6DA61AE77CC3}" destId="{F0D98B14-4AAC-904D-A138-2715944F538E}" srcOrd="1" destOrd="0" presId="urn:microsoft.com/office/officeart/2005/8/layout/orgChart1"/>
    <dgm:cxn modelId="{155F4C2B-B30B-4B4F-B31A-9E9184049C09}" type="presParOf" srcId="{5A8BCB0B-259D-6F40-A97D-DC31569A1923}" destId="{4ADD4E28-23AD-6B42-95FF-62FF8A94FAC3}" srcOrd="1" destOrd="0" presId="urn:microsoft.com/office/officeart/2005/8/layout/orgChart1"/>
    <dgm:cxn modelId="{50AAB13C-A930-3842-8280-3B12D3A03C76}" type="presParOf" srcId="{4ADD4E28-23AD-6B42-95FF-62FF8A94FAC3}" destId="{078E77F5-74CE-8547-9B21-647BA592826E}" srcOrd="0" destOrd="0" presId="urn:microsoft.com/office/officeart/2005/8/layout/orgChart1"/>
    <dgm:cxn modelId="{D191CE42-9D07-1D4E-A73F-65665403F03A}" type="presParOf" srcId="{4ADD4E28-23AD-6B42-95FF-62FF8A94FAC3}" destId="{9C9ACE39-BC21-4E43-B6D2-CB8DC35B2688}" srcOrd="1" destOrd="0" presId="urn:microsoft.com/office/officeart/2005/8/layout/orgChart1"/>
    <dgm:cxn modelId="{D87CB487-5EC1-7146-A48A-1570E6497911}" type="presParOf" srcId="{9C9ACE39-BC21-4E43-B6D2-CB8DC35B2688}" destId="{566919AD-A1A8-2842-AEC0-47BDC3E09E27}" srcOrd="0" destOrd="0" presId="urn:microsoft.com/office/officeart/2005/8/layout/orgChart1"/>
    <dgm:cxn modelId="{B398AAD3-DC6D-0E4E-904C-5CAAE19ACC88}" type="presParOf" srcId="{566919AD-A1A8-2842-AEC0-47BDC3E09E27}" destId="{F1042C49-5C7F-6144-AA7B-75C22927BB0F}" srcOrd="0" destOrd="0" presId="urn:microsoft.com/office/officeart/2005/8/layout/orgChart1"/>
    <dgm:cxn modelId="{2BE8BFC6-9B58-8B46-9475-32F07AB8FD34}" type="presParOf" srcId="{566919AD-A1A8-2842-AEC0-47BDC3E09E27}" destId="{88A1427F-1486-5945-981D-ED9B75773C8E}" srcOrd="1" destOrd="0" presId="urn:microsoft.com/office/officeart/2005/8/layout/orgChart1"/>
    <dgm:cxn modelId="{60FC345E-7F3A-9046-84A5-2CB8CB5CD886}" type="presParOf" srcId="{9C9ACE39-BC21-4E43-B6D2-CB8DC35B2688}" destId="{2B3FC690-1B47-2940-8853-571FA5A8E6F0}" srcOrd="1" destOrd="0" presId="urn:microsoft.com/office/officeart/2005/8/layout/orgChart1"/>
    <dgm:cxn modelId="{54033B3F-C409-8743-A9E6-2174255049B9}" type="presParOf" srcId="{2B3FC690-1B47-2940-8853-571FA5A8E6F0}" destId="{667F9D43-4C02-1946-9080-F18F8A460E69}" srcOrd="0" destOrd="0" presId="urn:microsoft.com/office/officeart/2005/8/layout/orgChart1"/>
    <dgm:cxn modelId="{FA6F8703-5C9D-7140-8EF1-2728D7EABA21}" type="presParOf" srcId="{2B3FC690-1B47-2940-8853-571FA5A8E6F0}" destId="{A11D1BFF-0BA7-C048-B6F0-EC52D5CDBC73}" srcOrd="1" destOrd="0" presId="urn:microsoft.com/office/officeart/2005/8/layout/orgChart1"/>
    <dgm:cxn modelId="{773ACEA7-0603-E449-B722-240A212C6ACD}" type="presParOf" srcId="{A11D1BFF-0BA7-C048-B6F0-EC52D5CDBC73}" destId="{6E8262A5-5BBD-804C-9B9D-F805043A3162}" srcOrd="0" destOrd="0" presId="urn:microsoft.com/office/officeart/2005/8/layout/orgChart1"/>
    <dgm:cxn modelId="{8E506F72-083F-E248-A343-4C7E48594B8D}" type="presParOf" srcId="{6E8262A5-5BBD-804C-9B9D-F805043A3162}" destId="{520D9C7B-D014-E74F-9AB5-429E58C494AE}" srcOrd="0" destOrd="0" presId="urn:microsoft.com/office/officeart/2005/8/layout/orgChart1"/>
    <dgm:cxn modelId="{4A05B825-DFE3-9C4D-AB15-7F060FB05DB0}" type="presParOf" srcId="{6E8262A5-5BBD-804C-9B9D-F805043A3162}" destId="{B1B879DF-D2C2-6C41-85BD-63FA1C1B548B}" srcOrd="1" destOrd="0" presId="urn:microsoft.com/office/officeart/2005/8/layout/orgChart1"/>
    <dgm:cxn modelId="{9FA86D0C-8CF5-B340-9D05-98D7F1FB5107}" type="presParOf" srcId="{A11D1BFF-0BA7-C048-B6F0-EC52D5CDBC73}" destId="{5CD1DD6C-A9FE-6B4A-8FD6-D8C45BBD5F13}" srcOrd="1" destOrd="0" presId="urn:microsoft.com/office/officeart/2005/8/layout/orgChart1"/>
    <dgm:cxn modelId="{FAC797C2-6E67-8743-A1A1-2FFC722062EE}" type="presParOf" srcId="{A11D1BFF-0BA7-C048-B6F0-EC52D5CDBC73}" destId="{5D4904CB-1327-3548-8C52-4001AE087DBC}" srcOrd="2" destOrd="0" presId="urn:microsoft.com/office/officeart/2005/8/layout/orgChart1"/>
    <dgm:cxn modelId="{9551546C-9141-6D49-B479-77B83083A45B}" type="presParOf" srcId="{2B3FC690-1B47-2940-8853-571FA5A8E6F0}" destId="{C1939ABC-E556-184A-8BA0-0C7AD3A8B270}" srcOrd="2" destOrd="0" presId="urn:microsoft.com/office/officeart/2005/8/layout/orgChart1"/>
    <dgm:cxn modelId="{D327A3E3-B9CC-514B-9B25-F0A98829DD13}" type="presParOf" srcId="{2B3FC690-1B47-2940-8853-571FA5A8E6F0}" destId="{8826A4B4-3ECA-454A-86D4-770D90B1FBDB}" srcOrd="3" destOrd="0" presId="urn:microsoft.com/office/officeart/2005/8/layout/orgChart1"/>
    <dgm:cxn modelId="{DE3BC0E4-6AD7-9F41-A418-B054A3EDDE71}" type="presParOf" srcId="{8826A4B4-3ECA-454A-86D4-770D90B1FBDB}" destId="{2D456117-A245-6F45-9826-CF8F7AF303AB}" srcOrd="0" destOrd="0" presId="urn:microsoft.com/office/officeart/2005/8/layout/orgChart1"/>
    <dgm:cxn modelId="{8F6C27A0-CDFA-F241-8907-E3D8CDDA95E0}" type="presParOf" srcId="{2D456117-A245-6F45-9826-CF8F7AF303AB}" destId="{F5002A00-655B-694D-ACDD-7681E14ADC4A}" srcOrd="0" destOrd="0" presId="urn:microsoft.com/office/officeart/2005/8/layout/orgChart1"/>
    <dgm:cxn modelId="{46BF193F-7889-064B-A138-442C1E2F1369}" type="presParOf" srcId="{2D456117-A245-6F45-9826-CF8F7AF303AB}" destId="{C0BF0EEA-70F4-704C-B521-01757A92CEAC}" srcOrd="1" destOrd="0" presId="urn:microsoft.com/office/officeart/2005/8/layout/orgChart1"/>
    <dgm:cxn modelId="{7A41EAD2-BBCB-5B48-B315-29CEDFA00CDA}" type="presParOf" srcId="{8826A4B4-3ECA-454A-86D4-770D90B1FBDB}" destId="{774FA79E-E958-0F4C-91BC-667A089CD931}" srcOrd="1" destOrd="0" presId="urn:microsoft.com/office/officeart/2005/8/layout/orgChart1"/>
    <dgm:cxn modelId="{312F51A0-7101-394D-B91F-80B7F1D53DD6}" type="presParOf" srcId="{8826A4B4-3ECA-454A-86D4-770D90B1FBDB}" destId="{FEE998D2-BEBF-5441-B947-E821FA2C3109}" srcOrd="2" destOrd="0" presId="urn:microsoft.com/office/officeart/2005/8/layout/orgChart1"/>
    <dgm:cxn modelId="{939CBDEC-D5FF-084B-BE53-1659DCEA7CE2}" type="presParOf" srcId="{9C9ACE39-BC21-4E43-B6D2-CB8DC35B2688}" destId="{547919E7-2B68-EF4A-8460-121F8BAD8523}" srcOrd="2" destOrd="0" presId="urn:microsoft.com/office/officeart/2005/8/layout/orgChart1"/>
    <dgm:cxn modelId="{B6666FBE-CC55-944D-9FC3-32F77EEE6A1B}" type="presParOf" srcId="{4ADD4E28-23AD-6B42-95FF-62FF8A94FAC3}" destId="{EE56423A-2047-9542-B123-708637843F5B}" srcOrd="2" destOrd="0" presId="urn:microsoft.com/office/officeart/2005/8/layout/orgChart1"/>
    <dgm:cxn modelId="{9DFE5937-DBA8-CF46-A378-059147CC3967}" type="presParOf" srcId="{4ADD4E28-23AD-6B42-95FF-62FF8A94FAC3}" destId="{209665AC-FEE6-FF43-8BE7-2F07FDBF8EA8}" srcOrd="3" destOrd="0" presId="urn:microsoft.com/office/officeart/2005/8/layout/orgChart1"/>
    <dgm:cxn modelId="{2D8A9B7B-7164-F541-9C3F-0F625121FD4D}" type="presParOf" srcId="{209665AC-FEE6-FF43-8BE7-2F07FDBF8EA8}" destId="{A6C08DCF-5B6E-9F48-8785-CC6C43A30C5E}" srcOrd="0" destOrd="0" presId="urn:microsoft.com/office/officeart/2005/8/layout/orgChart1"/>
    <dgm:cxn modelId="{BEF14793-A3F5-1842-A94B-C97550421259}" type="presParOf" srcId="{A6C08DCF-5B6E-9F48-8785-CC6C43A30C5E}" destId="{9717B13B-367E-2C42-8EC4-8871D594BE00}" srcOrd="0" destOrd="0" presId="urn:microsoft.com/office/officeart/2005/8/layout/orgChart1"/>
    <dgm:cxn modelId="{C0F84498-0721-8040-AD4D-0D5786C425E8}" type="presParOf" srcId="{A6C08DCF-5B6E-9F48-8785-CC6C43A30C5E}" destId="{23FC933F-B240-C74A-8146-76609D86416E}" srcOrd="1" destOrd="0" presId="urn:microsoft.com/office/officeart/2005/8/layout/orgChart1"/>
    <dgm:cxn modelId="{7BC33565-C86F-594F-B92E-CB9A475FE9BA}" type="presParOf" srcId="{209665AC-FEE6-FF43-8BE7-2F07FDBF8EA8}" destId="{9848AC4F-6D7C-2242-A805-E25F0265C6A6}" srcOrd="1" destOrd="0" presId="urn:microsoft.com/office/officeart/2005/8/layout/orgChart1"/>
    <dgm:cxn modelId="{32D7DD47-FA6F-114C-8446-20144CD2D80E}" type="presParOf" srcId="{209665AC-FEE6-FF43-8BE7-2F07FDBF8EA8}" destId="{B95FE31D-2E41-C045-A7A1-1FC512348713}" srcOrd="2" destOrd="0" presId="urn:microsoft.com/office/officeart/2005/8/layout/orgChart1"/>
    <dgm:cxn modelId="{6943B6A8-8474-E84F-858A-4B8C54E98B56}" type="presParOf" srcId="{4ADD4E28-23AD-6B42-95FF-62FF8A94FAC3}" destId="{28C1C4D3-DF20-3C4C-BC51-4BE1F896628C}" srcOrd="4" destOrd="0" presId="urn:microsoft.com/office/officeart/2005/8/layout/orgChart1"/>
    <dgm:cxn modelId="{2E7AE10D-A479-034B-8890-B7E7B0AE5B74}" type="presParOf" srcId="{4ADD4E28-23AD-6B42-95FF-62FF8A94FAC3}" destId="{7AEF336B-20D3-E34F-9901-C73131B6A258}" srcOrd="5" destOrd="0" presId="urn:microsoft.com/office/officeart/2005/8/layout/orgChart1"/>
    <dgm:cxn modelId="{7E01E7EB-05F8-0B4B-8E08-75ABC481F1C7}" type="presParOf" srcId="{7AEF336B-20D3-E34F-9901-C73131B6A258}" destId="{2C885AE3-1C8D-ED43-8C6E-5C01C64DC54E}" srcOrd="0" destOrd="0" presId="urn:microsoft.com/office/officeart/2005/8/layout/orgChart1"/>
    <dgm:cxn modelId="{CD9CDB12-96C3-F149-9948-EBC2FB2493F4}" type="presParOf" srcId="{2C885AE3-1C8D-ED43-8C6E-5C01C64DC54E}" destId="{95DEEDD0-FC3E-AB49-AE14-44A36AB98B84}" srcOrd="0" destOrd="0" presId="urn:microsoft.com/office/officeart/2005/8/layout/orgChart1"/>
    <dgm:cxn modelId="{B82642DA-A292-C74E-B4DC-1E72699E1174}" type="presParOf" srcId="{2C885AE3-1C8D-ED43-8C6E-5C01C64DC54E}" destId="{19DBC6FD-6DC9-B74B-83E0-91FB4AB39AC8}" srcOrd="1" destOrd="0" presId="urn:microsoft.com/office/officeart/2005/8/layout/orgChart1"/>
    <dgm:cxn modelId="{FAC8CC13-7460-BE4A-9C32-28C4523DAE9E}" type="presParOf" srcId="{7AEF336B-20D3-E34F-9901-C73131B6A258}" destId="{1C75F3D6-6B93-2742-BFB2-93E5BFEE60FA}" srcOrd="1" destOrd="0" presId="urn:microsoft.com/office/officeart/2005/8/layout/orgChart1"/>
    <dgm:cxn modelId="{611BFB0F-9870-8740-A29A-17C4CE838266}" type="presParOf" srcId="{1C75F3D6-6B93-2742-BFB2-93E5BFEE60FA}" destId="{8462E52E-43D6-DC4F-9F07-67267055F79B}" srcOrd="0" destOrd="0" presId="urn:microsoft.com/office/officeart/2005/8/layout/orgChart1"/>
    <dgm:cxn modelId="{8CA58302-26D6-6A4E-895E-3B04D2098C66}" type="presParOf" srcId="{1C75F3D6-6B93-2742-BFB2-93E5BFEE60FA}" destId="{C7DA1742-64AA-F949-8CCC-122CF2C28CD6}" srcOrd="1" destOrd="0" presId="urn:microsoft.com/office/officeart/2005/8/layout/orgChart1"/>
    <dgm:cxn modelId="{6B4ECE6C-8EAC-1E41-B8C6-75D04483B990}" type="presParOf" srcId="{C7DA1742-64AA-F949-8CCC-122CF2C28CD6}" destId="{1ECBA923-2748-574D-8E9D-63042D5CFB68}" srcOrd="0" destOrd="0" presId="urn:microsoft.com/office/officeart/2005/8/layout/orgChart1"/>
    <dgm:cxn modelId="{64A81915-EE6A-8049-BC4D-188C4514E446}" type="presParOf" srcId="{1ECBA923-2748-574D-8E9D-63042D5CFB68}" destId="{C4AE9804-6F5F-B947-AF8D-7702CDE3324C}" srcOrd="0" destOrd="0" presId="urn:microsoft.com/office/officeart/2005/8/layout/orgChart1"/>
    <dgm:cxn modelId="{A7A4A2FC-BBBD-6F43-94DF-F4783A0C7F7D}" type="presParOf" srcId="{1ECBA923-2748-574D-8E9D-63042D5CFB68}" destId="{1A820064-9E68-434B-9F8A-8B4987FF6BCF}" srcOrd="1" destOrd="0" presId="urn:microsoft.com/office/officeart/2005/8/layout/orgChart1"/>
    <dgm:cxn modelId="{BE64AECD-547D-C849-A8A4-83320E074300}" type="presParOf" srcId="{C7DA1742-64AA-F949-8CCC-122CF2C28CD6}" destId="{475179B6-1609-1546-910C-3848A00D1F88}" srcOrd="1" destOrd="0" presId="urn:microsoft.com/office/officeart/2005/8/layout/orgChart1"/>
    <dgm:cxn modelId="{39CF83A6-7953-BB40-A648-C200FBA7DAED}" type="presParOf" srcId="{475179B6-1609-1546-910C-3848A00D1F88}" destId="{39EBA725-22B5-0840-AF77-B8A3DBBA28D8}" srcOrd="0" destOrd="0" presId="urn:microsoft.com/office/officeart/2005/8/layout/orgChart1"/>
    <dgm:cxn modelId="{3C7577D3-0A9D-6542-A153-8A184FD3BF5E}" type="presParOf" srcId="{475179B6-1609-1546-910C-3848A00D1F88}" destId="{C392F3FF-A358-5649-9126-8B235AB43F55}" srcOrd="1" destOrd="0" presId="urn:microsoft.com/office/officeart/2005/8/layout/orgChart1"/>
    <dgm:cxn modelId="{0DB2A0F5-53DD-C746-B2D7-F7A5B770677C}" type="presParOf" srcId="{C392F3FF-A358-5649-9126-8B235AB43F55}" destId="{296B90E8-D5C8-C44C-815C-31DACFC0520A}" srcOrd="0" destOrd="0" presId="urn:microsoft.com/office/officeart/2005/8/layout/orgChart1"/>
    <dgm:cxn modelId="{9F1548CE-F4CB-7B42-AA0D-397004759E61}" type="presParOf" srcId="{296B90E8-D5C8-C44C-815C-31DACFC0520A}" destId="{97BCF32E-D7FD-114B-8DC8-770BD55C699A}" srcOrd="0" destOrd="0" presId="urn:microsoft.com/office/officeart/2005/8/layout/orgChart1"/>
    <dgm:cxn modelId="{8704B1DD-7B14-3644-8159-DD056D783769}" type="presParOf" srcId="{296B90E8-D5C8-C44C-815C-31DACFC0520A}" destId="{48C4D1A7-C75B-9A4A-A54B-5CF396573190}" srcOrd="1" destOrd="0" presId="urn:microsoft.com/office/officeart/2005/8/layout/orgChart1"/>
    <dgm:cxn modelId="{08A67B80-A86C-6845-8EC1-6962CCC22ECE}" type="presParOf" srcId="{C392F3FF-A358-5649-9126-8B235AB43F55}" destId="{4E7B5D65-F0F0-D441-AFB4-401EBA0A835D}" srcOrd="1" destOrd="0" presId="urn:microsoft.com/office/officeart/2005/8/layout/orgChart1"/>
    <dgm:cxn modelId="{01832BD1-DBF4-C248-94CE-1AB816636520}" type="presParOf" srcId="{C392F3FF-A358-5649-9126-8B235AB43F55}" destId="{F2C1AD13-A5F6-6242-A931-A6C1728707F0}" srcOrd="2" destOrd="0" presId="urn:microsoft.com/office/officeart/2005/8/layout/orgChart1"/>
    <dgm:cxn modelId="{8FDB4338-5236-5146-8910-BB1A3064CA19}" type="presParOf" srcId="{C7DA1742-64AA-F949-8CCC-122CF2C28CD6}" destId="{E0CFB881-8696-6247-BAB4-4AB9211B365D}" srcOrd="2" destOrd="0" presId="urn:microsoft.com/office/officeart/2005/8/layout/orgChart1"/>
    <dgm:cxn modelId="{3FD4AD4B-B84B-114E-88FF-55CE1AC9D273}" type="presParOf" srcId="{1C75F3D6-6B93-2742-BFB2-93E5BFEE60FA}" destId="{5A6CDE60-CA19-9742-ABF8-BA783290F838}" srcOrd="2" destOrd="0" presId="urn:microsoft.com/office/officeart/2005/8/layout/orgChart1"/>
    <dgm:cxn modelId="{9E7FE420-B458-1D45-86BF-4C107701B16C}" type="presParOf" srcId="{1C75F3D6-6B93-2742-BFB2-93E5BFEE60FA}" destId="{CEA95692-151D-0647-9378-A7EB16E53DDA}" srcOrd="3" destOrd="0" presId="urn:microsoft.com/office/officeart/2005/8/layout/orgChart1"/>
    <dgm:cxn modelId="{014880C9-D352-6E4F-8307-22D2B0BC2E0E}" type="presParOf" srcId="{CEA95692-151D-0647-9378-A7EB16E53DDA}" destId="{5BF810ED-0D56-2A49-9C9C-74F816137295}" srcOrd="0" destOrd="0" presId="urn:microsoft.com/office/officeart/2005/8/layout/orgChart1"/>
    <dgm:cxn modelId="{1D507C00-AEFB-1141-888D-8519F655E758}" type="presParOf" srcId="{5BF810ED-0D56-2A49-9C9C-74F816137295}" destId="{3AF4B08F-FEC3-A84A-B1E4-3DE4B989AA1C}" srcOrd="0" destOrd="0" presId="urn:microsoft.com/office/officeart/2005/8/layout/orgChart1"/>
    <dgm:cxn modelId="{3E63F42F-A7C8-C442-A4A8-BA0B0CE49C79}" type="presParOf" srcId="{5BF810ED-0D56-2A49-9C9C-74F816137295}" destId="{CD08D794-807F-3745-BC37-AB1DEECD86E7}" srcOrd="1" destOrd="0" presId="urn:microsoft.com/office/officeart/2005/8/layout/orgChart1"/>
    <dgm:cxn modelId="{DAA54BE3-26CD-3B41-9D5D-CDF26711FA42}" type="presParOf" srcId="{CEA95692-151D-0647-9378-A7EB16E53DDA}" destId="{1808E4C0-2006-CA40-8B2A-1459823A7950}" srcOrd="1" destOrd="0" presId="urn:microsoft.com/office/officeart/2005/8/layout/orgChart1"/>
    <dgm:cxn modelId="{11A24A4D-A40C-C647-AE83-9452004D0C64}" type="presParOf" srcId="{1808E4C0-2006-CA40-8B2A-1459823A7950}" destId="{52C50112-41B4-CD4A-8F3F-2F0B761760D4}" srcOrd="0" destOrd="0" presId="urn:microsoft.com/office/officeart/2005/8/layout/orgChart1"/>
    <dgm:cxn modelId="{F959E810-6E41-3D43-8000-2B27FF7FDA8A}" type="presParOf" srcId="{1808E4C0-2006-CA40-8B2A-1459823A7950}" destId="{E004C58B-04FE-854C-B48C-6EC8AED24B5A}" srcOrd="1" destOrd="0" presId="urn:microsoft.com/office/officeart/2005/8/layout/orgChart1"/>
    <dgm:cxn modelId="{E7A75400-FD1D-FE4F-AD98-024A1CDAF728}" type="presParOf" srcId="{E004C58B-04FE-854C-B48C-6EC8AED24B5A}" destId="{D9BB384F-7DF5-DF4A-810B-10087BD0E018}" srcOrd="0" destOrd="0" presId="urn:microsoft.com/office/officeart/2005/8/layout/orgChart1"/>
    <dgm:cxn modelId="{4F5583DB-8691-9E4D-B3C5-4F1AB9E74118}" type="presParOf" srcId="{D9BB384F-7DF5-DF4A-810B-10087BD0E018}" destId="{3B719273-1C0A-6E4C-9BAD-A846B2D935D3}" srcOrd="0" destOrd="0" presId="urn:microsoft.com/office/officeart/2005/8/layout/orgChart1"/>
    <dgm:cxn modelId="{35E5D40E-A3BA-1E4F-9F00-6A036E27BBA2}" type="presParOf" srcId="{D9BB384F-7DF5-DF4A-810B-10087BD0E018}" destId="{2C94AA7E-748F-9A49-9248-437D638F7C07}" srcOrd="1" destOrd="0" presId="urn:microsoft.com/office/officeart/2005/8/layout/orgChart1"/>
    <dgm:cxn modelId="{709C2EB2-5382-2349-AC08-BB6E44228B46}" type="presParOf" srcId="{E004C58B-04FE-854C-B48C-6EC8AED24B5A}" destId="{04CA2676-19BE-7F44-9BB9-0A0D98E05F4C}" srcOrd="1" destOrd="0" presId="urn:microsoft.com/office/officeart/2005/8/layout/orgChart1"/>
    <dgm:cxn modelId="{C95F654D-4736-AC45-BA37-173DB6FAFF63}" type="presParOf" srcId="{E004C58B-04FE-854C-B48C-6EC8AED24B5A}" destId="{EFEC42BD-847F-5C44-8D1D-5039D07AB17B}" srcOrd="2" destOrd="0" presId="urn:microsoft.com/office/officeart/2005/8/layout/orgChart1"/>
    <dgm:cxn modelId="{1C82F20D-1EED-004F-A718-A918047BFC2C}" type="presParOf" srcId="{1808E4C0-2006-CA40-8B2A-1459823A7950}" destId="{5E2CE9F2-E481-4F4D-A994-88F8B49579D5}" srcOrd="2" destOrd="0" presId="urn:microsoft.com/office/officeart/2005/8/layout/orgChart1"/>
    <dgm:cxn modelId="{6F997C45-B2DD-A142-8908-08492CB95836}" type="presParOf" srcId="{1808E4C0-2006-CA40-8B2A-1459823A7950}" destId="{DD00C560-12CB-9C41-BB7F-FAA89D70E475}" srcOrd="3" destOrd="0" presId="urn:microsoft.com/office/officeart/2005/8/layout/orgChart1"/>
    <dgm:cxn modelId="{2A278BB8-F672-1447-A8FC-B98DB5F4C372}" type="presParOf" srcId="{DD00C560-12CB-9C41-BB7F-FAA89D70E475}" destId="{D209F359-18BB-DA4F-93A4-185AB02C0CD2}" srcOrd="0" destOrd="0" presId="urn:microsoft.com/office/officeart/2005/8/layout/orgChart1"/>
    <dgm:cxn modelId="{F2DA5E81-0B8C-2E45-AD28-F5B84DE72A4E}" type="presParOf" srcId="{D209F359-18BB-DA4F-93A4-185AB02C0CD2}" destId="{0D89D81E-360C-5D4F-9889-FEB87148E664}" srcOrd="0" destOrd="0" presId="urn:microsoft.com/office/officeart/2005/8/layout/orgChart1"/>
    <dgm:cxn modelId="{5B9AEDA4-FEED-B34C-AA5E-A1A57F4B0503}" type="presParOf" srcId="{D209F359-18BB-DA4F-93A4-185AB02C0CD2}" destId="{784CC9AC-34C2-D14B-A724-7C1267D1812A}" srcOrd="1" destOrd="0" presId="urn:microsoft.com/office/officeart/2005/8/layout/orgChart1"/>
    <dgm:cxn modelId="{F5F61AA2-14C7-124B-9840-265F3D6A9C78}" type="presParOf" srcId="{DD00C560-12CB-9C41-BB7F-FAA89D70E475}" destId="{18CDC744-E9EB-2243-B4AC-E092EDD30C4C}" srcOrd="1" destOrd="0" presId="urn:microsoft.com/office/officeart/2005/8/layout/orgChart1"/>
    <dgm:cxn modelId="{8EA98991-357D-1A4C-937E-B7681D71A0F0}" type="presParOf" srcId="{18CDC744-E9EB-2243-B4AC-E092EDD30C4C}" destId="{B767B845-2C4A-6041-9548-CD8E563B4F1A}" srcOrd="0" destOrd="0" presId="urn:microsoft.com/office/officeart/2005/8/layout/orgChart1"/>
    <dgm:cxn modelId="{309C6997-CB5B-AF41-9049-60B8157C11EE}" type="presParOf" srcId="{18CDC744-E9EB-2243-B4AC-E092EDD30C4C}" destId="{DEA58E03-030A-2048-B3DF-5ABFD72DD491}" srcOrd="1" destOrd="0" presId="urn:microsoft.com/office/officeart/2005/8/layout/orgChart1"/>
    <dgm:cxn modelId="{03C909A0-A227-A945-94AA-15C792B81B84}" type="presParOf" srcId="{DEA58E03-030A-2048-B3DF-5ABFD72DD491}" destId="{C6FAA458-8952-AF44-A44A-DFB756D93E06}" srcOrd="0" destOrd="0" presId="urn:microsoft.com/office/officeart/2005/8/layout/orgChart1"/>
    <dgm:cxn modelId="{B4675235-730F-F443-A6B8-A9D1BB0734F6}" type="presParOf" srcId="{C6FAA458-8952-AF44-A44A-DFB756D93E06}" destId="{53C4A258-5C27-2446-9F89-B744366EF8F3}" srcOrd="0" destOrd="0" presId="urn:microsoft.com/office/officeart/2005/8/layout/orgChart1"/>
    <dgm:cxn modelId="{B8B6C8A7-F39A-A741-BFD3-6677B7C12FE9}" type="presParOf" srcId="{C6FAA458-8952-AF44-A44A-DFB756D93E06}" destId="{BB2FB6F3-F49C-834E-A933-4D88CB0991DE}" srcOrd="1" destOrd="0" presId="urn:microsoft.com/office/officeart/2005/8/layout/orgChart1"/>
    <dgm:cxn modelId="{88645559-5C90-9E47-BD3E-4385E20F5C17}" type="presParOf" srcId="{DEA58E03-030A-2048-B3DF-5ABFD72DD491}" destId="{6289DA93-5F72-F342-A8CA-D1C0BAF8B9C7}" srcOrd="1" destOrd="0" presId="urn:microsoft.com/office/officeart/2005/8/layout/orgChart1"/>
    <dgm:cxn modelId="{C4F3B913-3C8C-0646-A35A-4D7350CE602B}" type="presParOf" srcId="{DEA58E03-030A-2048-B3DF-5ABFD72DD491}" destId="{F68373F7-290E-DC42-886B-227DC6CBE788}" srcOrd="2" destOrd="0" presId="urn:microsoft.com/office/officeart/2005/8/layout/orgChart1"/>
    <dgm:cxn modelId="{DCB7A377-1F12-AA4D-8332-4C9C0DC09F21}" type="presParOf" srcId="{DD00C560-12CB-9C41-BB7F-FAA89D70E475}" destId="{BAFFF30C-10E7-634F-9954-CAAB997048C5}" srcOrd="2" destOrd="0" presId="urn:microsoft.com/office/officeart/2005/8/layout/orgChart1"/>
    <dgm:cxn modelId="{58EF50F9-0AA7-2849-BE88-02BA0728626E}" type="presParOf" srcId="{CEA95692-151D-0647-9378-A7EB16E53DDA}" destId="{930555FE-5965-B147-8EFC-78973027228C}" srcOrd="2" destOrd="0" presId="urn:microsoft.com/office/officeart/2005/8/layout/orgChart1"/>
    <dgm:cxn modelId="{65A855B1-DC48-934A-93C5-725E85E195B2}" type="presParOf" srcId="{7AEF336B-20D3-E34F-9901-C73131B6A258}" destId="{265D5A10-2972-1343-978B-F0F35EBECBA3}" srcOrd="2" destOrd="0" presId="urn:microsoft.com/office/officeart/2005/8/layout/orgChart1"/>
    <dgm:cxn modelId="{10F56D6D-C2F9-9C48-80CD-25974399AB2A}" type="presParOf" srcId="{5A8BCB0B-259D-6F40-A97D-DC31569A1923}" destId="{8A96B5B9-405D-7C4D-9320-AC566941AB26}" srcOrd="2" destOrd="0" presId="urn:microsoft.com/office/officeart/2005/8/layout/orgChar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7563516-3B0A-7845-B455-1DC0B5DD87E0}" type="doc">
      <dgm:prSet loTypeId="urn:microsoft.com/office/officeart/2005/8/layout/hierarchy6" loCatId="" qsTypeId="urn:microsoft.com/office/officeart/2005/8/quickstyle/simple4" qsCatId="simple" csTypeId="urn:microsoft.com/office/officeart/2005/8/colors/accent1_2" csCatId="accent1" phldr="1"/>
      <dgm:spPr/>
      <dgm:t>
        <a:bodyPr/>
        <a:lstStyle/>
        <a:p>
          <a:endParaRPr lang="en-US"/>
        </a:p>
      </dgm:t>
    </dgm:pt>
    <dgm:pt modelId="{3C74E3B9-9434-1943-B848-1734ECE0BE00}">
      <dgm:prSet phldrT="[Text]"/>
      <dgm:spPr>
        <a:solidFill>
          <a:schemeClr val="accent1"/>
        </a:solidFill>
      </dgm:spPr>
      <dgm:t>
        <a:bodyPr/>
        <a:lstStyle/>
        <a:p>
          <a:r>
            <a:rPr lang="en-US" b="1" dirty="0"/>
            <a:t>Quality </a:t>
          </a:r>
          <a:r>
            <a:rPr lang="en-US" b="1" dirty="0" smtClean="0"/>
            <a:t>observation result</a:t>
          </a:r>
          <a:endParaRPr lang="en-US" b="1" dirty="0"/>
        </a:p>
      </dgm:t>
    </dgm:pt>
    <dgm:pt modelId="{963E0AA5-B685-3545-90FA-BC451714A5FD}" type="parTrans" cxnId="{AEC19B4E-E934-EC4D-AB7F-0D411B429AC6}">
      <dgm:prSet/>
      <dgm:spPr>
        <a:solidFill>
          <a:schemeClr val="accent1"/>
        </a:solidFill>
      </dgm:spPr>
      <dgm:t>
        <a:bodyPr/>
        <a:lstStyle/>
        <a:p>
          <a:endParaRPr lang="en-US" b="1"/>
        </a:p>
      </dgm:t>
    </dgm:pt>
    <dgm:pt modelId="{E1B70D45-CB5C-6141-BF70-1654F6073B5D}" type="sibTrans" cxnId="{AEC19B4E-E934-EC4D-AB7F-0D411B429AC6}">
      <dgm:prSet/>
      <dgm:spPr/>
      <dgm:t>
        <a:bodyPr/>
        <a:lstStyle/>
        <a:p>
          <a:endParaRPr lang="en-US" b="1"/>
        </a:p>
      </dgm:t>
    </dgm:pt>
    <dgm:pt modelId="{328540FA-4FD0-B846-AD2A-AFB5686EDC69}">
      <dgm:prSet phldrT="[Text]"/>
      <dgm:spPr>
        <a:solidFill>
          <a:schemeClr val="accent1"/>
        </a:solidFill>
      </dgm:spPr>
      <dgm:t>
        <a:bodyPr/>
        <a:lstStyle/>
        <a:p>
          <a:r>
            <a:rPr lang="en-US" b="1" dirty="0"/>
            <a:t>Disposition </a:t>
          </a:r>
          <a:r>
            <a:rPr lang="en-US" b="1" dirty="0" smtClean="0"/>
            <a:t>observation result</a:t>
          </a:r>
          <a:endParaRPr lang="en-US" b="1" dirty="0"/>
        </a:p>
      </dgm:t>
    </dgm:pt>
    <dgm:pt modelId="{D967D37D-09D2-134F-9E9E-1D3C96A122E9}" type="parTrans" cxnId="{76DDB276-858B-454E-AD7E-F831F4FB1E72}">
      <dgm:prSet/>
      <dgm:spPr>
        <a:solidFill>
          <a:schemeClr val="accent1"/>
        </a:solidFill>
      </dgm:spPr>
      <dgm:t>
        <a:bodyPr/>
        <a:lstStyle/>
        <a:p>
          <a:endParaRPr lang="en-US" b="1"/>
        </a:p>
      </dgm:t>
    </dgm:pt>
    <dgm:pt modelId="{6E9DDAEE-C90F-2D44-BB4E-9FE302834195}" type="sibTrans" cxnId="{76DDB276-858B-454E-AD7E-F831F4FB1E72}">
      <dgm:prSet/>
      <dgm:spPr/>
      <dgm:t>
        <a:bodyPr/>
        <a:lstStyle/>
        <a:p>
          <a:endParaRPr lang="en-US" b="1"/>
        </a:p>
      </dgm:t>
    </dgm:pt>
    <dgm:pt modelId="{84C60B31-0496-8445-AD65-1D42A9B2FDD5}">
      <dgm:prSet phldrT="[Text]"/>
      <dgm:spPr>
        <a:solidFill>
          <a:schemeClr val="accent1"/>
        </a:solidFill>
      </dgm:spPr>
      <dgm:t>
        <a:bodyPr/>
        <a:lstStyle/>
        <a:p>
          <a:r>
            <a:rPr lang="en-US" b="1" dirty="0"/>
            <a:t>Function </a:t>
          </a:r>
          <a:r>
            <a:rPr lang="en-US" b="1" dirty="0" smtClean="0"/>
            <a:t>observation result</a:t>
          </a:r>
          <a:endParaRPr lang="en-US" b="1" dirty="0"/>
        </a:p>
      </dgm:t>
    </dgm:pt>
    <dgm:pt modelId="{48F6662F-3DDD-7848-814F-2BE60944EDA3}" type="parTrans" cxnId="{BBD966CD-6A73-8149-95A7-6B35B74A1DDB}">
      <dgm:prSet/>
      <dgm:spPr>
        <a:solidFill>
          <a:schemeClr val="accent1"/>
        </a:solidFill>
      </dgm:spPr>
      <dgm:t>
        <a:bodyPr/>
        <a:lstStyle/>
        <a:p>
          <a:endParaRPr lang="en-US" b="1"/>
        </a:p>
      </dgm:t>
    </dgm:pt>
    <dgm:pt modelId="{DA8AFB79-B11F-6840-B94B-B0E40344FC5A}" type="sibTrans" cxnId="{BBD966CD-6A73-8149-95A7-6B35B74A1DDB}">
      <dgm:prSet/>
      <dgm:spPr/>
      <dgm:t>
        <a:bodyPr/>
        <a:lstStyle/>
        <a:p>
          <a:endParaRPr lang="en-US" b="1"/>
        </a:p>
      </dgm:t>
    </dgm:pt>
    <dgm:pt modelId="{844C09D5-0DFE-FD4F-9356-044DAA95B521}" type="asst">
      <dgm:prSet phldrT="[Text]"/>
      <dgm:spPr>
        <a:solidFill>
          <a:schemeClr val="accent1"/>
        </a:solidFill>
      </dgm:spPr>
      <dgm:t>
        <a:bodyPr/>
        <a:lstStyle/>
        <a:p>
          <a:r>
            <a:rPr lang="en-US" b="1" dirty="0" smtClean="0"/>
            <a:t>Information Entity</a:t>
          </a:r>
          <a:endParaRPr lang="en-US" b="1" dirty="0"/>
        </a:p>
      </dgm:t>
    </dgm:pt>
    <dgm:pt modelId="{1F8FD510-E073-F94E-B982-3731030AE1E6}" type="parTrans" cxnId="{FEABA931-DF38-EE45-8BB3-B88650FC7FFF}">
      <dgm:prSet/>
      <dgm:spPr/>
      <dgm:t>
        <a:bodyPr/>
        <a:lstStyle/>
        <a:p>
          <a:endParaRPr lang="en-US" b="1"/>
        </a:p>
      </dgm:t>
    </dgm:pt>
    <dgm:pt modelId="{CFEADFFF-CC1A-E441-B277-96C2A6FC2F2E}" type="sibTrans" cxnId="{FEABA931-DF38-EE45-8BB3-B88650FC7FFF}">
      <dgm:prSet/>
      <dgm:spPr/>
      <dgm:t>
        <a:bodyPr/>
        <a:lstStyle/>
        <a:p>
          <a:endParaRPr lang="en-US" b="1"/>
        </a:p>
      </dgm:t>
    </dgm:pt>
    <dgm:pt modelId="{AC3AAF63-D4B9-F449-BF0A-DFFF533D63C6}" type="asst">
      <dgm:prSet/>
      <dgm:spPr>
        <a:solidFill>
          <a:schemeClr val="accent1"/>
        </a:solidFill>
      </dgm:spPr>
      <dgm:t>
        <a:bodyPr/>
        <a:lstStyle/>
        <a:p>
          <a:r>
            <a:rPr lang="en-US" b="1" dirty="0" smtClean="0"/>
            <a:t>Observation </a:t>
          </a:r>
        </a:p>
        <a:p>
          <a:r>
            <a:rPr lang="en-US" b="1" dirty="0" smtClean="0"/>
            <a:t>Result</a:t>
          </a:r>
          <a:endParaRPr lang="en-US" b="1" dirty="0"/>
        </a:p>
      </dgm:t>
    </dgm:pt>
    <dgm:pt modelId="{47ED9D83-29FA-9842-9753-649BB6BEE625}" type="parTrans" cxnId="{2F61B8A9-92D6-C44D-9025-3D6F69A11E72}">
      <dgm:prSet/>
      <dgm:spPr>
        <a:solidFill>
          <a:schemeClr val="accent1"/>
        </a:solidFill>
      </dgm:spPr>
      <dgm:t>
        <a:bodyPr/>
        <a:lstStyle/>
        <a:p>
          <a:endParaRPr lang="en-US" b="1"/>
        </a:p>
      </dgm:t>
    </dgm:pt>
    <dgm:pt modelId="{335A0FCA-82B0-CF4D-8B16-CB52AA8045A9}" type="sibTrans" cxnId="{2F61B8A9-92D6-C44D-9025-3D6F69A11E72}">
      <dgm:prSet/>
      <dgm:spPr/>
      <dgm:t>
        <a:bodyPr/>
        <a:lstStyle/>
        <a:p>
          <a:endParaRPr lang="en-US" b="1"/>
        </a:p>
      </dgm:t>
    </dgm:pt>
    <dgm:pt modelId="{D40383C5-0CDD-8541-9AB6-4ADA5CECA98C}" type="asst">
      <dgm:prSet/>
      <dgm:spPr>
        <a:solidFill>
          <a:schemeClr val="accent1"/>
        </a:solidFill>
      </dgm:spPr>
      <dgm:t>
        <a:bodyPr/>
        <a:lstStyle/>
        <a:p>
          <a:r>
            <a:rPr lang="en-US" b="1" dirty="0" smtClean="0"/>
            <a:t>Feature of entity observation result</a:t>
          </a:r>
          <a:endParaRPr lang="en-US" b="1" dirty="0"/>
        </a:p>
      </dgm:t>
    </dgm:pt>
    <dgm:pt modelId="{B5BB650E-BF98-C74B-9923-53732C19A072}" type="parTrans" cxnId="{A88B6474-297F-3A45-9A57-02451AAFFC5D}">
      <dgm:prSet/>
      <dgm:spPr>
        <a:solidFill>
          <a:schemeClr val="accent1"/>
        </a:solidFill>
      </dgm:spPr>
      <dgm:t>
        <a:bodyPr/>
        <a:lstStyle/>
        <a:p>
          <a:endParaRPr lang="en-US" b="1"/>
        </a:p>
      </dgm:t>
    </dgm:pt>
    <dgm:pt modelId="{78AACC9B-4F31-7D48-97B2-D9B2629180BF}" type="sibTrans" cxnId="{A88B6474-297F-3A45-9A57-02451AAFFC5D}">
      <dgm:prSet/>
      <dgm:spPr/>
      <dgm:t>
        <a:bodyPr/>
        <a:lstStyle/>
        <a:p>
          <a:endParaRPr lang="en-US" b="1"/>
        </a:p>
      </dgm:t>
    </dgm:pt>
    <dgm:pt modelId="{B71E1EE3-BD80-7740-8F5C-FA7484E1804F}" type="asst">
      <dgm:prSet/>
      <dgm:spPr>
        <a:solidFill>
          <a:schemeClr val="accent1"/>
        </a:solidFill>
      </dgm:spPr>
      <dgm:t>
        <a:bodyPr/>
        <a:lstStyle/>
        <a:p>
          <a:r>
            <a:rPr lang="en-US" b="1" dirty="0" smtClean="0"/>
            <a:t>Process (profile) observation result</a:t>
          </a:r>
          <a:endParaRPr lang="en-US" b="1" dirty="0"/>
        </a:p>
      </dgm:t>
    </dgm:pt>
    <dgm:pt modelId="{DC6B9567-AAB3-AC4D-BE6E-D67CFF4B66E8}" type="parTrans" cxnId="{05E34138-0707-1A46-AFFC-A936BC5B4996}">
      <dgm:prSet/>
      <dgm:spPr>
        <a:solidFill>
          <a:schemeClr val="accent1"/>
        </a:solidFill>
      </dgm:spPr>
      <dgm:t>
        <a:bodyPr/>
        <a:lstStyle/>
        <a:p>
          <a:endParaRPr lang="en-US" b="1"/>
        </a:p>
      </dgm:t>
    </dgm:pt>
    <dgm:pt modelId="{B6E41EFE-72EA-3047-807B-79F5C5CFAFED}" type="sibTrans" cxnId="{05E34138-0707-1A46-AFFC-A936BC5B4996}">
      <dgm:prSet/>
      <dgm:spPr/>
      <dgm:t>
        <a:bodyPr/>
        <a:lstStyle/>
        <a:p>
          <a:endParaRPr lang="en-US" b="1"/>
        </a:p>
      </dgm:t>
    </dgm:pt>
    <dgm:pt modelId="{73074B7D-FD0B-0048-B2B6-64FF008F8F69}" type="asst">
      <dgm:prSet/>
      <dgm:spPr>
        <a:solidFill>
          <a:schemeClr val="accent1"/>
        </a:solidFill>
      </dgm:spPr>
      <dgm:t>
        <a:bodyPr/>
        <a:lstStyle/>
        <a:p>
          <a:r>
            <a:rPr lang="en-US" b="1" dirty="0" smtClean="0"/>
            <a:t>Clinical life phase observation result</a:t>
          </a:r>
          <a:endParaRPr lang="en-US" b="1" dirty="0"/>
        </a:p>
      </dgm:t>
    </dgm:pt>
    <dgm:pt modelId="{A7B4AB8D-5B9F-3242-85AA-1973B31802DC}" type="parTrans" cxnId="{BCF8B6E2-B415-A44B-A829-F34E9753AEB6}">
      <dgm:prSet/>
      <dgm:spPr>
        <a:solidFill>
          <a:schemeClr val="accent1"/>
        </a:solidFill>
      </dgm:spPr>
      <dgm:t>
        <a:bodyPr/>
        <a:lstStyle/>
        <a:p>
          <a:endParaRPr lang="en-US" b="1"/>
        </a:p>
      </dgm:t>
    </dgm:pt>
    <dgm:pt modelId="{1D10596F-0CF0-0740-A1F5-EE2D91045219}" type="sibTrans" cxnId="{BCF8B6E2-B415-A44B-A829-F34E9753AEB6}">
      <dgm:prSet/>
      <dgm:spPr/>
      <dgm:t>
        <a:bodyPr/>
        <a:lstStyle/>
        <a:p>
          <a:endParaRPr lang="en-US" b="1"/>
        </a:p>
      </dgm:t>
    </dgm:pt>
    <dgm:pt modelId="{71ABCF05-24A9-2546-B99A-E1D433917D74}" type="asst">
      <dgm:prSet/>
      <dgm:spPr>
        <a:solidFill>
          <a:schemeClr val="accent1"/>
        </a:solidFill>
      </dgm:spPr>
      <dgm:t>
        <a:bodyPr/>
        <a:lstStyle/>
        <a:p>
          <a:r>
            <a:rPr lang="en-US" b="1" dirty="0" smtClean="0"/>
            <a:t>Procedure-related observation result</a:t>
          </a:r>
          <a:endParaRPr lang="en-US" b="1" dirty="0"/>
        </a:p>
      </dgm:t>
    </dgm:pt>
    <dgm:pt modelId="{7168A7BA-5CB1-FD46-8185-D5E3C071D07E}" type="parTrans" cxnId="{7D452A50-D93C-7A4C-A8EC-CAF3E762407F}">
      <dgm:prSet/>
      <dgm:spPr>
        <a:solidFill>
          <a:schemeClr val="accent1"/>
        </a:solidFill>
      </dgm:spPr>
      <dgm:t>
        <a:bodyPr/>
        <a:lstStyle/>
        <a:p>
          <a:endParaRPr lang="en-US" b="1"/>
        </a:p>
      </dgm:t>
    </dgm:pt>
    <dgm:pt modelId="{72B44E7F-2D87-1449-8D60-D5883AA002E7}" type="sibTrans" cxnId="{7D452A50-D93C-7A4C-A8EC-CAF3E762407F}">
      <dgm:prSet/>
      <dgm:spPr/>
      <dgm:t>
        <a:bodyPr/>
        <a:lstStyle/>
        <a:p>
          <a:endParaRPr lang="en-US" b="1"/>
        </a:p>
      </dgm:t>
    </dgm:pt>
    <dgm:pt modelId="{47165812-F089-3746-B39B-39B5E22F0D1A}" type="asst">
      <dgm:prSet/>
      <dgm:spPr>
        <a:solidFill>
          <a:schemeClr val="accent1"/>
        </a:solidFill>
      </dgm:spPr>
      <dgm:t>
        <a:bodyPr/>
        <a:lstStyle/>
        <a:p>
          <a:r>
            <a:rPr lang="en-US" b="1" dirty="0" smtClean="0"/>
            <a:t>Material entity observation result</a:t>
          </a:r>
          <a:endParaRPr lang="en-US" b="1" dirty="0"/>
        </a:p>
      </dgm:t>
    </dgm:pt>
    <dgm:pt modelId="{24FFE437-6117-5C4B-BC89-D4F5386945E6}" type="parTrans" cxnId="{6B3E1EB0-1AE9-F749-B8F3-99A852C6CB61}">
      <dgm:prSet/>
      <dgm:spPr/>
      <dgm:t>
        <a:bodyPr/>
        <a:lstStyle/>
        <a:p>
          <a:endParaRPr lang="en-US"/>
        </a:p>
      </dgm:t>
    </dgm:pt>
    <dgm:pt modelId="{8C16C075-C2A8-9E4B-BE47-4B8937578BB3}" type="sibTrans" cxnId="{6B3E1EB0-1AE9-F749-B8F3-99A852C6CB61}">
      <dgm:prSet/>
      <dgm:spPr/>
      <dgm:t>
        <a:bodyPr/>
        <a:lstStyle/>
        <a:p>
          <a:endParaRPr lang="en-US"/>
        </a:p>
      </dgm:t>
    </dgm:pt>
    <dgm:pt modelId="{B403E9C2-9274-854D-9DF9-B7FA96CB5D44}" type="pres">
      <dgm:prSet presAssocID="{07563516-3B0A-7845-B455-1DC0B5DD87E0}" presName="mainComposite" presStyleCnt="0">
        <dgm:presLayoutVars>
          <dgm:chPref val="1"/>
          <dgm:dir/>
          <dgm:animOne val="branch"/>
          <dgm:animLvl val="lvl"/>
          <dgm:resizeHandles val="exact"/>
        </dgm:presLayoutVars>
      </dgm:prSet>
      <dgm:spPr/>
      <dgm:t>
        <a:bodyPr/>
        <a:lstStyle/>
        <a:p>
          <a:endParaRPr lang="en-US"/>
        </a:p>
      </dgm:t>
    </dgm:pt>
    <dgm:pt modelId="{F807764B-0883-F34E-A8EC-C3258C5F6C12}" type="pres">
      <dgm:prSet presAssocID="{07563516-3B0A-7845-B455-1DC0B5DD87E0}" presName="hierFlow" presStyleCnt="0"/>
      <dgm:spPr/>
    </dgm:pt>
    <dgm:pt modelId="{120A2B54-6380-A74F-91CE-D7AB249CFE61}" type="pres">
      <dgm:prSet presAssocID="{07563516-3B0A-7845-B455-1DC0B5DD87E0}" presName="hierChild1" presStyleCnt="0">
        <dgm:presLayoutVars>
          <dgm:chPref val="1"/>
          <dgm:animOne val="branch"/>
          <dgm:animLvl val="lvl"/>
        </dgm:presLayoutVars>
      </dgm:prSet>
      <dgm:spPr/>
    </dgm:pt>
    <dgm:pt modelId="{1BBF8F85-8DD7-4749-AE78-C38EA3BC5CA2}" type="pres">
      <dgm:prSet presAssocID="{844C09D5-0DFE-FD4F-9356-044DAA95B521}" presName="Name14" presStyleCnt="0"/>
      <dgm:spPr/>
    </dgm:pt>
    <dgm:pt modelId="{02AC9DCE-12AE-494D-9A6D-F6E6AA975C3E}" type="pres">
      <dgm:prSet presAssocID="{844C09D5-0DFE-FD4F-9356-044DAA95B521}" presName="level1Shape" presStyleLbl="node0" presStyleIdx="0" presStyleCnt="1">
        <dgm:presLayoutVars>
          <dgm:chPref val="3"/>
        </dgm:presLayoutVars>
      </dgm:prSet>
      <dgm:spPr/>
      <dgm:t>
        <a:bodyPr/>
        <a:lstStyle/>
        <a:p>
          <a:endParaRPr lang="en-US"/>
        </a:p>
      </dgm:t>
    </dgm:pt>
    <dgm:pt modelId="{5DE0F105-68C4-3545-B1F2-5AF3AFBAC259}" type="pres">
      <dgm:prSet presAssocID="{844C09D5-0DFE-FD4F-9356-044DAA95B521}" presName="hierChild2" presStyleCnt="0"/>
      <dgm:spPr/>
    </dgm:pt>
    <dgm:pt modelId="{CE0DA95C-3DCF-7149-AD8D-5FA807C8893A}" type="pres">
      <dgm:prSet presAssocID="{47ED9D83-29FA-9842-9753-649BB6BEE625}" presName="Name19" presStyleLbl="parChTrans1D2" presStyleIdx="0" presStyleCnt="1"/>
      <dgm:spPr/>
      <dgm:t>
        <a:bodyPr/>
        <a:lstStyle/>
        <a:p>
          <a:endParaRPr lang="en-US"/>
        </a:p>
      </dgm:t>
    </dgm:pt>
    <dgm:pt modelId="{5A8A40DE-DFEF-3C49-BFCE-6539337854E1}" type="pres">
      <dgm:prSet presAssocID="{AC3AAF63-D4B9-F449-BF0A-DFFF533D63C6}" presName="Name21" presStyleCnt="0"/>
      <dgm:spPr/>
    </dgm:pt>
    <dgm:pt modelId="{CC11C5C4-37A7-884E-BD08-5B19443FA8DD}" type="pres">
      <dgm:prSet presAssocID="{AC3AAF63-D4B9-F449-BF0A-DFFF533D63C6}" presName="level2Shape" presStyleLbl="asst0" presStyleIdx="0" presStyleCnt="6"/>
      <dgm:spPr/>
      <dgm:t>
        <a:bodyPr/>
        <a:lstStyle/>
        <a:p>
          <a:endParaRPr lang="en-US"/>
        </a:p>
      </dgm:t>
    </dgm:pt>
    <dgm:pt modelId="{A55F68BE-B744-9841-B0C6-BC11A12818D8}" type="pres">
      <dgm:prSet presAssocID="{AC3AAF63-D4B9-F449-BF0A-DFFF533D63C6}" presName="hierChild3" presStyleCnt="0"/>
      <dgm:spPr/>
    </dgm:pt>
    <dgm:pt modelId="{48807A6B-91F6-A847-8FC3-BD0047276770}" type="pres">
      <dgm:prSet presAssocID="{B5BB650E-BF98-C74B-9923-53732C19A072}" presName="Name19" presStyleLbl="parChTrans1D3" presStyleIdx="0" presStyleCnt="4"/>
      <dgm:spPr/>
      <dgm:t>
        <a:bodyPr/>
        <a:lstStyle/>
        <a:p>
          <a:endParaRPr lang="en-US"/>
        </a:p>
      </dgm:t>
    </dgm:pt>
    <dgm:pt modelId="{D9004460-BF48-1C44-B54E-21A336AF8DFD}" type="pres">
      <dgm:prSet presAssocID="{D40383C5-0CDD-8541-9AB6-4ADA5CECA98C}" presName="Name21" presStyleCnt="0"/>
      <dgm:spPr/>
    </dgm:pt>
    <dgm:pt modelId="{69BDB855-5A4D-CC4E-90CD-3A9C758FBDDF}" type="pres">
      <dgm:prSet presAssocID="{D40383C5-0CDD-8541-9AB6-4ADA5CECA98C}" presName="level2Shape" presStyleLbl="asst0" presStyleIdx="1" presStyleCnt="6"/>
      <dgm:spPr/>
      <dgm:t>
        <a:bodyPr/>
        <a:lstStyle/>
        <a:p>
          <a:endParaRPr lang="en-US"/>
        </a:p>
      </dgm:t>
    </dgm:pt>
    <dgm:pt modelId="{0CBCDE75-22EC-7844-AF24-D3229467801A}" type="pres">
      <dgm:prSet presAssocID="{D40383C5-0CDD-8541-9AB6-4ADA5CECA98C}" presName="hierChild3" presStyleCnt="0"/>
      <dgm:spPr/>
    </dgm:pt>
    <dgm:pt modelId="{E8BD717A-57DF-8140-9E72-AE04BC9C5C14}" type="pres">
      <dgm:prSet presAssocID="{963E0AA5-B685-3545-90FA-BC451714A5FD}" presName="Name19" presStyleLbl="parChTrans1D4" presStyleIdx="0" presStyleCnt="4"/>
      <dgm:spPr/>
      <dgm:t>
        <a:bodyPr/>
        <a:lstStyle/>
        <a:p>
          <a:endParaRPr lang="en-US"/>
        </a:p>
      </dgm:t>
    </dgm:pt>
    <dgm:pt modelId="{FEE27B86-901A-7F4C-8604-8460639B51C6}" type="pres">
      <dgm:prSet presAssocID="{3C74E3B9-9434-1943-B848-1734ECE0BE00}" presName="Name21" presStyleCnt="0"/>
      <dgm:spPr/>
    </dgm:pt>
    <dgm:pt modelId="{FA98FA83-82B9-3F47-A644-D8807FF9A581}" type="pres">
      <dgm:prSet presAssocID="{3C74E3B9-9434-1943-B848-1734ECE0BE00}" presName="level2Shape" presStyleLbl="node4" presStyleIdx="0" presStyleCnt="3"/>
      <dgm:spPr/>
      <dgm:t>
        <a:bodyPr/>
        <a:lstStyle/>
        <a:p>
          <a:endParaRPr lang="en-US"/>
        </a:p>
      </dgm:t>
    </dgm:pt>
    <dgm:pt modelId="{B8AE7835-BA64-7D4A-93FD-E8DA03A58317}" type="pres">
      <dgm:prSet presAssocID="{3C74E3B9-9434-1943-B848-1734ECE0BE00}" presName="hierChild3" presStyleCnt="0"/>
      <dgm:spPr/>
    </dgm:pt>
    <dgm:pt modelId="{0667F8DD-67EB-0448-BDE1-2419B55BA35A}" type="pres">
      <dgm:prSet presAssocID="{D967D37D-09D2-134F-9E9E-1D3C96A122E9}" presName="Name19" presStyleLbl="parChTrans1D4" presStyleIdx="1" presStyleCnt="4"/>
      <dgm:spPr/>
      <dgm:t>
        <a:bodyPr/>
        <a:lstStyle/>
        <a:p>
          <a:endParaRPr lang="en-US"/>
        </a:p>
      </dgm:t>
    </dgm:pt>
    <dgm:pt modelId="{718B5F22-E68A-A84C-AE0C-03865B428A3D}" type="pres">
      <dgm:prSet presAssocID="{328540FA-4FD0-B846-AD2A-AFB5686EDC69}" presName="Name21" presStyleCnt="0"/>
      <dgm:spPr/>
    </dgm:pt>
    <dgm:pt modelId="{D2EF891B-D7CB-824C-9E82-B12C66C770A3}" type="pres">
      <dgm:prSet presAssocID="{328540FA-4FD0-B846-AD2A-AFB5686EDC69}" presName="level2Shape" presStyleLbl="node4" presStyleIdx="1" presStyleCnt="3"/>
      <dgm:spPr/>
      <dgm:t>
        <a:bodyPr/>
        <a:lstStyle/>
        <a:p>
          <a:endParaRPr lang="en-US"/>
        </a:p>
      </dgm:t>
    </dgm:pt>
    <dgm:pt modelId="{B7F75A1C-C1AF-C44B-9CD5-13AB7A539F57}" type="pres">
      <dgm:prSet presAssocID="{328540FA-4FD0-B846-AD2A-AFB5686EDC69}" presName="hierChild3" presStyleCnt="0"/>
      <dgm:spPr/>
    </dgm:pt>
    <dgm:pt modelId="{10CA7435-892E-9F49-B617-34A557E4812D}" type="pres">
      <dgm:prSet presAssocID="{48F6662F-3DDD-7848-814F-2BE60944EDA3}" presName="Name19" presStyleLbl="parChTrans1D4" presStyleIdx="2" presStyleCnt="4"/>
      <dgm:spPr/>
      <dgm:t>
        <a:bodyPr/>
        <a:lstStyle/>
        <a:p>
          <a:endParaRPr lang="en-US"/>
        </a:p>
      </dgm:t>
    </dgm:pt>
    <dgm:pt modelId="{6DEEC7CF-58AE-6942-B12B-E2B1091F20E2}" type="pres">
      <dgm:prSet presAssocID="{84C60B31-0496-8445-AD65-1D42A9B2FDD5}" presName="Name21" presStyleCnt="0"/>
      <dgm:spPr/>
    </dgm:pt>
    <dgm:pt modelId="{EF2065D8-D44B-6148-8AFD-43AB04269D04}" type="pres">
      <dgm:prSet presAssocID="{84C60B31-0496-8445-AD65-1D42A9B2FDD5}" presName="level2Shape" presStyleLbl="node4" presStyleIdx="2" presStyleCnt="3"/>
      <dgm:spPr/>
      <dgm:t>
        <a:bodyPr/>
        <a:lstStyle/>
        <a:p>
          <a:endParaRPr lang="en-US"/>
        </a:p>
      </dgm:t>
    </dgm:pt>
    <dgm:pt modelId="{B893552D-E842-114C-8839-CCF4521829C6}" type="pres">
      <dgm:prSet presAssocID="{84C60B31-0496-8445-AD65-1D42A9B2FDD5}" presName="hierChild3" presStyleCnt="0"/>
      <dgm:spPr/>
    </dgm:pt>
    <dgm:pt modelId="{259178B5-2113-6C41-9E5F-7CB4649E75E0}" type="pres">
      <dgm:prSet presAssocID="{DC6B9567-AAB3-AC4D-BE6E-D67CFF4B66E8}" presName="Name19" presStyleLbl="parChTrans1D4" presStyleIdx="3" presStyleCnt="4"/>
      <dgm:spPr/>
      <dgm:t>
        <a:bodyPr/>
        <a:lstStyle/>
        <a:p>
          <a:endParaRPr lang="en-US"/>
        </a:p>
      </dgm:t>
    </dgm:pt>
    <dgm:pt modelId="{A30BA387-3615-234F-836A-DA8F75537A37}" type="pres">
      <dgm:prSet presAssocID="{B71E1EE3-BD80-7740-8F5C-FA7484E1804F}" presName="Name21" presStyleCnt="0"/>
      <dgm:spPr/>
    </dgm:pt>
    <dgm:pt modelId="{73C08FA1-4FE2-9841-9074-B7101B9000D2}" type="pres">
      <dgm:prSet presAssocID="{B71E1EE3-BD80-7740-8F5C-FA7484E1804F}" presName="level2Shape" presStyleLbl="asst0" presStyleIdx="2" presStyleCnt="6" custLinFactNeighborX="367" custLinFactNeighborY="7049"/>
      <dgm:spPr/>
      <dgm:t>
        <a:bodyPr/>
        <a:lstStyle/>
        <a:p>
          <a:endParaRPr lang="en-US"/>
        </a:p>
      </dgm:t>
    </dgm:pt>
    <dgm:pt modelId="{7B8B2871-2443-8540-B1B6-98199A4A4E63}" type="pres">
      <dgm:prSet presAssocID="{B71E1EE3-BD80-7740-8F5C-FA7484E1804F}" presName="hierChild3" presStyleCnt="0"/>
      <dgm:spPr/>
    </dgm:pt>
    <dgm:pt modelId="{5A1B5785-3A5D-D44D-A99D-81F58A53A7F5}" type="pres">
      <dgm:prSet presAssocID="{A7B4AB8D-5B9F-3242-85AA-1973B31802DC}" presName="Name19" presStyleLbl="parChTrans1D3" presStyleIdx="1" presStyleCnt="4"/>
      <dgm:spPr/>
      <dgm:t>
        <a:bodyPr/>
        <a:lstStyle/>
        <a:p>
          <a:endParaRPr lang="en-US"/>
        </a:p>
      </dgm:t>
    </dgm:pt>
    <dgm:pt modelId="{F977B637-1D94-314C-B690-B434ACB1B4CC}" type="pres">
      <dgm:prSet presAssocID="{73074B7D-FD0B-0048-B2B6-64FF008F8F69}" presName="Name21" presStyleCnt="0"/>
      <dgm:spPr/>
    </dgm:pt>
    <dgm:pt modelId="{3A4F1C93-6A0A-6440-8DBA-065CC778A7C5}" type="pres">
      <dgm:prSet presAssocID="{73074B7D-FD0B-0048-B2B6-64FF008F8F69}" presName="level2Shape" presStyleLbl="asst0" presStyleIdx="3" presStyleCnt="6"/>
      <dgm:spPr/>
      <dgm:t>
        <a:bodyPr/>
        <a:lstStyle/>
        <a:p>
          <a:endParaRPr lang="en-US"/>
        </a:p>
      </dgm:t>
    </dgm:pt>
    <dgm:pt modelId="{1737AB8A-F611-4644-83E9-CB7EA7F6A18D}" type="pres">
      <dgm:prSet presAssocID="{73074B7D-FD0B-0048-B2B6-64FF008F8F69}" presName="hierChild3" presStyleCnt="0"/>
      <dgm:spPr/>
    </dgm:pt>
    <dgm:pt modelId="{00EDB2B5-562F-BA48-A70B-3D442CA53840}" type="pres">
      <dgm:prSet presAssocID="{7168A7BA-5CB1-FD46-8185-D5E3C071D07E}" presName="Name19" presStyleLbl="parChTrans1D3" presStyleIdx="2" presStyleCnt="4"/>
      <dgm:spPr/>
      <dgm:t>
        <a:bodyPr/>
        <a:lstStyle/>
        <a:p>
          <a:endParaRPr lang="en-US"/>
        </a:p>
      </dgm:t>
    </dgm:pt>
    <dgm:pt modelId="{A6B7DF78-E3B7-AD43-96A3-452E03BB77C4}" type="pres">
      <dgm:prSet presAssocID="{71ABCF05-24A9-2546-B99A-E1D433917D74}" presName="Name21" presStyleCnt="0"/>
      <dgm:spPr/>
    </dgm:pt>
    <dgm:pt modelId="{0CE17A9B-7995-F545-B91C-5DBB7696A016}" type="pres">
      <dgm:prSet presAssocID="{71ABCF05-24A9-2546-B99A-E1D433917D74}" presName="level2Shape" presStyleLbl="asst0" presStyleIdx="4" presStyleCnt="6"/>
      <dgm:spPr/>
      <dgm:t>
        <a:bodyPr/>
        <a:lstStyle/>
        <a:p>
          <a:endParaRPr lang="en-US"/>
        </a:p>
      </dgm:t>
    </dgm:pt>
    <dgm:pt modelId="{E076AC47-73E4-E14A-889E-E9AF5C9D15D9}" type="pres">
      <dgm:prSet presAssocID="{71ABCF05-24A9-2546-B99A-E1D433917D74}" presName="hierChild3" presStyleCnt="0"/>
      <dgm:spPr/>
    </dgm:pt>
    <dgm:pt modelId="{86BCB0D1-2468-0F4C-AC6E-2BE297FE7115}" type="pres">
      <dgm:prSet presAssocID="{24FFE437-6117-5C4B-BC89-D4F5386945E6}" presName="Name19" presStyleLbl="parChTrans1D3" presStyleIdx="3" presStyleCnt="4"/>
      <dgm:spPr/>
      <dgm:t>
        <a:bodyPr/>
        <a:lstStyle/>
        <a:p>
          <a:endParaRPr lang="en-US"/>
        </a:p>
      </dgm:t>
    </dgm:pt>
    <dgm:pt modelId="{CA0EC569-F193-F949-A401-E200ECCEDC6D}" type="pres">
      <dgm:prSet presAssocID="{47165812-F089-3746-B39B-39B5E22F0D1A}" presName="Name21" presStyleCnt="0"/>
      <dgm:spPr/>
    </dgm:pt>
    <dgm:pt modelId="{9A3AD464-282A-2A41-96E0-311229EDF9F8}" type="pres">
      <dgm:prSet presAssocID="{47165812-F089-3746-B39B-39B5E22F0D1A}" presName="level2Shape" presStyleLbl="asst0" presStyleIdx="5" presStyleCnt="6"/>
      <dgm:spPr/>
      <dgm:t>
        <a:bodyPr/>
        <a:lstStyle/>
        <a:p>
          <a:endParaRPr lang="en-US"/>
        </a:p>
      </dgm:t>
    </dgm:pt>
    <dgm:pt modelId="{CB18E7DC-A241-054D-AC4C-28DE4E814DC0}" type="pres">
      <dgm:prSet presAssocID="{47165812-F089-3746-B39B-39B5E22F0D1A}" presName="hierChild3" presStyleCnt="0"/>
      <dgm:spPr/>
    </dgm:pt>
    <dgm:pt modelId="{70998036-1792-554C-93BB-98F1BED3111E}" type="pres">
      <dgm:prSet presAssocID="{07563516-3B0A-7845-B455-1DC0B5DD87E0}" presName="bgShapesFlow" presStyleCnt="0"/>
      <dgm:spPr/>
    </dgm:pt>
  </dgm:ptLst>
  <dgm:cxnLst>
    <dgm:cxn modelId="{48E4A635-3A45-8649-BEC4-44A4D3B8ECAE}" type="presOf" srcId="{AC3AAF63-D4B9-F449-BF0A-DFFF533D63C6}" destId="{CC11C5C4-37A7-884E-BD08-5B19443FA8DD}" srcOrd="0" destOrd="0" presId="urn:microsoft.com/office/officeart/2005/8/layout/hierarchy6"/>
    <dgm:cxn modelId="{7A57C594-7A3B-6445-B226-2D732D4C4B52}" type="presOf" srcId="{07563516-3B0A-7845-B455-1DC0B5DD87E0}" destId="{B403E9C2-9274-854D-9DF9-B7FA96CB5D44}" srcOrd="0" destOrd="0" presId="urn:microsoft.com/office/officeart/2005/8/layout/hierarchy6"/>
    <dgm:cxn modelId="{7D452A50-D93C-7A4C-A8EC-CAF3E762407F}" srcId="{AC3AAF63-D4B9-F449-BF0A-DFFF533D63C6}" destId="{71ABCF05-24A9-2546-B99A-E1D433917D74}" srcOrd="2" destOrd="0" parTransId="{7168A7BA-5CB1-FD46-8185-D5E3C071D07E}" sibTransId="{72B44E7F-2D87-1449-8D60-D5883AA002E7}"/>
    <dgm:cxn modelId="{B4BF6260-0900-FA43-B76B-B4E2D9BEB095}" type="presOf" srcId="{47ED9D83-29FA-9842-9753-649BB6BEE625}" destId="{CE0DA95C-3DCF-7149-AD8D-5FA807C8893A}" srcOrd="0" destOrd="0" presId="urn:microsoft.com/office/officeart/2005/8/layout/hierarchy6"/>
    <dgm:cxn modelId="{2037324E-1681-D54F-A6BE-480F3D81222A}" type="presOf" srcId="{3C74E3B9-9434-1943-B848-1734ECE0BE00}" destId="{FA98FA83-82B9-3F47-A644-D8807FF9A581}" srcOrd="0" destOrd="0" presId="urn:microsoft.com/office/officeart/2005/8/layout/hierarchy6"/>
    <dgm:cxn modelId="{2F61B8A9-92D6-C44D-9025-3D6F69A11E72}" srcId="{844C09D5-0DFE-FD4F-9356-044DAA95B521}" destId="{AC3AAF63-D4B9-F449-BF0A-DFFF533D63C6}" srcOrd="0" destOrd="0" parTransId="{47ED9D83-29FA-9842-9753-649BB6BEE625}" sibTransId="{335A0FCA-82B0-CF4D-8B16-CB52AA8045A9}"/>
    <dgm:cxn modelId="{BBD966CD-6A73-8149-95A7-6B35B74A1DDB}" srcId="{D40383C5-0CDD-8541-9AB6-4ADA5CECA98C}" destId="{84C60B31-0496-8445-AD65-1D42A9B2FDD5}" srcOrd="2" destOrd="0" parTransId="{48F6662F-3DDD-7848-814F-2BE60944EDA3}" sibTransId="{DA8AFB79-B11F-6840-B94B-B0E40344FC5A}"/>
    <dgm:cxn modelId="{6FFBDFE9-BB71-7F4A-821B-BD0EA7FCB861}" type="presOf" srcId="{7168A7BA-5CB1-FD46-8185-D5E3C071D07E}" destId="{00EDB2B5-562F-BA48-A70B-3D442CA53840}" srcOrd="0" destOrd="0" presId="urn:microsoft.com/office/officeart/2005/8/layout/hierarchy6"/>
    <dgm:cxn modelId="{FEABA931-DF38-EE45-8BB3-B88650FC7FFF}" srcId="{07563516-3B0A-7845-B455-1DC0B5DD87E0}" destId="{844C09D5-0DFE-FD4F-9356-044DAA95B521}" srcOrd="0" destOrd="0" parTransId="{1F8FD510-E073-F94E-B982-3731030AE1E6}" sibTransId="{CFEADFFF-CC1A-E441-B277-96C2A6FC2F2E}"/>
    <dgm:cxn modelId="{CE837649-FE35-654D-8A9A-E0ACA9E1B63A}" type="presOf" srcId="{24FFE437-6117-5C4B-BC89-D4F5386945E6}" destId="{86BCB0D1-2468-0F4C-AC6E-2BE297FE7115}" srcOrd="0" destOrd="0" presId="urn:microsoft.com/office/officeart/2005/8/layout/hierarchy6"/>
    <dgm:cxn modelId="{BCF8B6E2-B415-A44B-A829-F34E9753AEB6}" srcId="{AC3AAF63-D4B9-F449-BF0A-DFFF533D63C6}" destId="{73074B7D-FD0B-0048-B2B6-64FF008F8F69}" srcOrd="1" destOrd="0" parTransId="{A7B4AB8D-5B9F-3242-85AA-1973B31802DC}" sibTransId="{1D10596F-0CF0-0740-A1F5-EE2D91045219}"/>
    <dgm:cxn modelId="{05E34138-0707-1A46-AFFC-A936BC5B4996}" srcId="{D40383C5-0CDD-8541-9AB6-4ADA5CECA98C}" destId="{B71E1EE3-BD80-7740-8F5C-FA7484E1804F}" srcOrd="3" destOrd="0" parTransId="{DC6B9567-AAB3-AC4D-BE6E-D67CFF4B66E8}" sibTransId="{B6E41EFE-72EA-3047-807B-79F5C5CFAFED}"/>
    <dgm:cxn modelId="{3140D325-2265-C54F-A10B-2C44395C649D}" type="presOf" srcId="{71ABCF05-24A9-2546-B99A-E1D433917D74}" destId="{0CE17A9B-7995-F545-B91C-5DBB7696A016}" srcOrd="0" destOrd="0" presId="urn:microsoft.com/office/officeart/2005/8/layout/hierarchy6"/>
    <dgm:cxn modelId="{9EEBA88F-AB4C-C14B-8F1C-2EA8FE0F1560}" type="presOf" srcId="{D967D37D-09D2-134F-9E9E-1D3C96A122E9}" destId="{0667F8DD-67EB-0448-BDE1-2419B55BA35A}" srcOrd="0" destOrd="0" presId="urn:microsoft.com/office/officeart/2005/8/layout/hierarchy6"/>
    <dgm:cxn modelId="{1A93B01B-7305-4647-A9DF-24606059DD68}" type="presOf" srcId="{D40383C5-0CDD-8541-9AB6-4ADA5CECA98C}" destId="{69BDB855-5A4D-CC4E-90CD-3A9C758FBDDF}" srcOrd="0" destOrd="0" presId="urn:microsoft.com/office/officeart/2005/8/layout/hierarchy6"/>
    <dgm:cxn modelId="{6CCC8FC4-AE6B-FB4F-9C1F-5FC469E7C8D5}" type="presOf" srcId="{B71E1EE3-BD80-7740-8F5C-FA7484E1804F}" destId="{73C08FA1-4FE2-9841-9074-B7101B9000D2}" srcOrd="0" destOrd="0" presId="urn:microsoft.com/office/officeart/2005/8/layout/hierarchy6"/>
    <dgm:cxn modelId="{A478BA52-32CA-004D-A5FA-6CCC57A3C59C}" type="presOf" srcId="{844C09D5-0DFE-FD4F-9356-044DAA95B521}" destId="{02AC9DCE-12AE-494D-9A6D-F6E6AA975C3E}" srcOrd="0" destOrd="0" presId="urn:microsoft.com/office/officeart/2005/8/layout/hierarchy6"/>
    <dgm:cxn modelId="{D6465728-09B0-C14D-A78D-347ADD3FF615}" type="presOf" srcId="{73074B7D-FD0B-0048-B2B6-64FF008F8F69}" destId="{3A4F1C93-6A0A-6440-8DBA-065CC778A7C5}" srcOrd="0" destOrd="0" presId="urn:microsoft.com/office/officeart/2005/8/layout/hierarchy6"/>
    <dgm:cxn modelId="{6B3E1EB0-1AE9-F749-B8F3-99A852C6CB61}" srcId="{AC3AAF63-D4B9-F449-BF0A-DFFF533D63C6}" destId="{47165812-F089-3746-B39B-39B5E22F0D1A}" srcOrd="3" destOrd="0" parTransId="{24FFE437-6117-5C4B-BC89-D4F5386945E6}" sibTransId="{8C16C075-C2A8-9E4B-BE47-4B8937578BB3}"/>
    <dgm:cxn modelId="{617D394F-4F1C-CB46-832F-66C06ABFD90A}" type="presOf" srcId="{963E0AA5-B685-3545-90FA-BC451714A5FD}" destId="{E8BD717A-57DF-8140-9E72-AE04BC9C5C14}" srcOrd="0" destOrd="0" presId="urn:microsoft.com/office/officeart/2005/8/layout/hierarchy6"/>
    <dgm:cxn modelId="{E41FF553-AB6A-E94A-873A-05A5156C33F5}" type="presOf" srcId="{DC6B9567-AAB3-AC4D-BE6E-D67CFF4B66E8}" destId="{259178B5-2113-6C41-9E5F-7CB4649E75E0}" srcOrd="0" destOrd="0" presId="urn:microsoft.com/office/officeart/2005/8/layout/hierarchy6"/>
    <dgm:cxn modelId="{43DB2CA8-145A-7D41-BA36-6194F8D769E1}" type="presOf" srcId="{48F6662F-3DDD-7848-814F-2BE60944EDA3}" destId="{10CA7435-892E-9F49-B617-34A557E4812D}" srcOrd="0" destOrd="0" presId="urn:microsoft.com/office/officeart/2005/8/layout/hierarchy6"/>
    <dgm:cxn modelId="{88B7C11A-53FB-7842-A2E6-E68E32260D37}" type="presOf" srcId="{B5BB650E-BF98-C74B-9923-53732C19A072}" destId="{48807A6B-91F6-A847-8FC3-BD0047276770}" srcOrd="0" destOrd="0" presId="urn:microsoft.com/office/officeart/2005/8/layout/hierarchy6"/>
    <dgm:cxn modelId="{3D49D9E3-BC51-6046-9249-59AE53FAEE1E}" type="presOf" srcId="{47165812-F089-3746-B39B-39B5E22F0D1A}" destId="{9A3AD464-282A-2A41-96E0-311229EDF9F8}" srcOrd="0" destOrd="0" presId="urn:microsoft.com/office/officeart/2005/8/layout/hierarchy6"/>
    <dgm:cxn modelId="{76DDB276-858B-454E-AD7E-F831F4FB1E72}" srcId="{D40383C5-0CDD-8541-9AB6-4ADA5CECA98C}" destId="{328540FA-4FD0-B846-AD2A-AFB5686EDC69}" srcOrd="1" destOrd="0" parTransId="{D967D37D-09D2-134F-9E9E-1D3C96A122E9}" sibTransId="{6E9DDAEE-C90F-2D44-BB4E-9FE302834195}"/>
    <dgm:cxn modelId="{3A2E32DD-170C-5146-A8F9-EE13DBA2C443}" type="presOf" srcId="{A7B4AB8D-5B9F-3242-85AA-1973B31802DC}" destId="{5A1B5785-3A5D-D44D-A99D-81F58A53A7F5}" srcOrd="0" destOrd="0" presId="urn:microsoft.com/office/officeart/2005/8/layout/hierarchy6"/>
    <dgm:cxn modelId="{AEC19B4E-E934-EC4D-AB7F-0D411B429AC6}" srcId="{D40383C5-0CDD-8541-9AB6-4ADA5CECA98C}" destId="{3C74E3B9-9434-1943-B848-1734ECE0BE00}" srcOrd="0" destOrd="0" parTransId="{963E0AA5-B685-3545-90FA-BC451714A5FD}" sibTransId="{E1B70D45-CB5C-6141-BF70-1654F6073B5D}"/>
    <dgm:cxn modelId="{F86313FE-19CC-1442-B835-E28814EEA044}" type="presOf" srcId="{84C60B31-0496-8445-AD65-1D42A9B2FDD5}" destId="{EF2065D8-D44B-6148-8AFD-43AB04269D04}" srcOrd="0" destOrd="0" presId="urn:microsoft.com/office/officeart/2005/8/layout/hierarchy6"/>
    <dgm:cxn modelId="{89F543F3-51BF-CF4F-84CF-FC065A217D3A}" type="presOf" srcId="{328540FA-4FD0-B846-AD2A-AFB5686EDC69}" destId="{D2EF891B-D7CB-824C-9E82-B12C66C770A3}" srcOrd="0" destOrd="0" presId="urn:microsoft.com/office/officeart/2005/8/layout/hierarchy6"/>
    <dgm:cxn modelId="{A88B6474-297F-3A45-9A57-02451AAFFC5D}" srcId="{AC3AAF63-D4B9-F449-BF0A-DFFF533D63C6}" destId="{D40383C5-0CDD-8541-9AB6-4ADA5CECA98C}" srcOrd="0" destOrd="0" parTransId="{B5BB650E-BF98-C74B-9923-53732C19A072}" sibTransId="{78AACC9B-4F31-7D48-97B2-D9B2629180BF}"/>
    <dgm:cxn modelId="{E819684B-E9D7-6949-BB91-249AAAF4C527}" type="presParOf" srcId="{B403E9C2-9274-854D-9DF9-B7FA96CB5D44}" destId="{F807764B-0883-F34E-A8EC-C3258C5F6C12}" srcOrd="0" destOrd="0" presId="urn:microsoft.com/office/officeart/2005/8/layout/hierarchy6"/>
    <dgm:cxn modelId="{07EF2E7E-50FB-2746-A946-BA6FBCF656FB}" type="presParOf" srcId="{F807764B-0883-F34E-A8EC-C3258C5F6C12}" destId="{120A2B54-6380-A74F-91CE-D7AB249CFE61}" srcOrd="0" destOrd="0" presId="urn:microsoft.com/office/officeart/2005/8/layout/hierarchy6"/>
    <dgm:cxn modelId="{4D3B01F0-9711-1A4C-8959-529E73F5B00A}" type="presParOf" srcId="{120A2B54-6380-A74F-91CE-D7AB249CFE61}" destId="{1BBF8F85-8DD7-4749-AE78-C38EA3BC5CA2}" srcOrd="0" destOrd="0" presId="urn:microsoft.com/office/officeart/2005/8/layout/hierarchy6"/>
    <dgm:cxn modelId="{505DED83-F222-2B48-8773-2D0107892A06}" type="presParOf" srcId="{1BBF8F85-8DD7-4749-AE78-C38EA3BC5CA2}" destId="{02AC9DCE-12AE-494D-9A6D-F6E6AA975C3E}" srcOrd="0" destOrd="0" presId="urn:microsoft.com/office/officeart/2005/8/layout/hierarchy6"/>
    <dgm:cxn modelId="{1EAA2984-6C98-6D47-9A7A-C5B40471BF79}" type="presParOf" srcId="{1BBF8F85-8DD7-4749-AE78-C38EA3BC5CA2}" destId="{5DE0F105-68C4-3545-B1F2-5AF3AFBAC259}" srcOrd="1" destOrd="0" presId="urn:microsoft.com/office/officeart/2005/8/layout/hierarchy6"/>
    <dgm:cxn modelId="{E826B4AC-27F8-8547-B850-BDAFB9279E9C}" type="presParOf" srcId="{5DE0F105-68C4-3545-B1F2-5AF3AFBAC259}" destId="{CE0DA95C-3DCF-7149-AD8D-5FA807C8893A}" srcOrd="0" destOrd="0" presId="urn:microsoft.com/office/officeart/2005/8/layout/hierarchy6"/>
    <dgm:cxn modelId="{CE428652-8D5E-DB48-92FC-7B63587E25B0}" type="presParOf" srcId="{5DE0F105-68C4-3545-B1F2-5AF3AFBAC259}" destId="{5A8A40DE-DFEF-3C49-BFCE-6539337854E1}" srcOrd="1" destOrd="0" presId="urn:microsoft.com/office/officeart/2005/8/layout/hierarchy6"/>
    <dgm:cxn modelId="{6463E7FC-4B93-7D4A-B347-029AF07040E6}" type="presParOf" srcId="{5A8A40DE-DFEF-3C49-BFCE-6539337854E1}" destId="{CC11C5C4-37A7-884E-BD08-5B19443FA8DD}" srcOrd="0" destOrd="0" presId="urn:microsoft.com/office/officeart/2005/8/layout/hierarchy6"/>
    <dgm:cxn modelId="{A9B0F794-D08D-5E40-B912-621D806AF2CC}" type="presParOf" srcId="{5A8A40DE-DFEF-3C49-BFCE-6539337854E1}" destId="{A55F68BE-B744-9841-B0C6-BC11A12818D8}" srcOrd="1" destOrd="0" presId="urn:microsoft.com/office/officeart/2005/8/layout/hierarchy6"/>
    <dgm:cxn modelId="{AFF65EA4-A499-E24B-A81A-0856E44495C3}" type="presParOf" srcId="{A55F68BE-B744-9841-B0C6-BC11A12818D8}" destId="{48807A6B-91F6-A847-8FC3-BD0047276770}" srcOrd="0" destOrd="0" presId="urn:microsoft.com/office/officeart/2005/8/layout/hierarchy6"/>
    <dgm:cxn modelId="{C718FEC4-EFD8-FC4D-AD78-1F88F449FD91}" type="presParOf" srcId="{A55F68BE-B744-9841-B0C6-BC11A12818D8}" destId="{D9004460-BF48-1C44-B54E-21A336AF8DFD}" srcOrd="1" destOrd="0" presId="urn:microsoft.com/office/officeart/2005/8/layout/hierarchy6"/>
    <dgm:cxn modelId="{56EC9E88-EB7A-6E48-9ABA-BC3602C54850}" type="presParOf" srcId="{D9004460-BF48-1C44-B54E-21A336AF8DFD}" destId="{69BDB855-5A4D-CC4E-90CD-3A9C758FBDDF}" srcOrd="0" destOrd="0" presId="urn:microsoft.com/office/officeart/2005/8/layout/hierarchy6"/>
    <dgm:cxn modelId="{8A4108F2-B78C-DD49-9B09-D7C820539D68}" type="presParOf" srcId="{D9004460-BF48-1C44-B54E-21A336AF8DFD}" destId="{0CBCDE75-22EC-7844-AF24-D3229467801A}" srcOrd="1" destOrd="0" presId="urn:microsoft.com/office/officeart/2005/8/layout/hierarchy6"/>
    <dgm:cxn modelId="{04AAD691-CAE4-1443-BAE1-75A437010667}" type="presParOf" srcId="{0CBCDE75-22EC-7844-AF24-D3229467801A}" destId="{E8BD717A-57DF-8140-9E72-AE04BC9C5C14}" srcOrd="0" destOrd="0" presId="urn:microsoft.com/office/officeart/2005/8/layout/hierarchy6"/>
    <dgm:cxn modelId="{B96396FA-4FC4-E347-8526-27DD8CADFF93}" type="presParOf" srcId="{0CBCDE75-22EC-7844-AF24-D3229467801A}" destId="{FEE27B86-901A-7F4C-8604-8460639B51C6}" srcOrd="1" destOrd="0" presId="urn:microsoft.com/office/officeart/2005/8/layout/hierarchy6"/>
    <dgm:cxn modelId="{43DEBDF6-2FC9-6642-95CC-9276A135C709}" type="presParOf" srcId="{FEE27B86-901A-7F4C-8604-8460639B51C6}" destId="{FA98FA83-82B9-3F47-A644-D8807FF9A581}" srcOrd="0" destOrd="0" presId="urn:microsoft.com/office/officeart/2005/8/layout/hierarchy6"/>
    <dgm:cxn modelId="{9D95AF66-56B3-D343-A6C1-8A80B5CC81F6}" type="presParOf" srcId="{FEE27B86-901A-7F4C-8604-8460639B51C6}" destId="{B8AE7835-BA64-7D4A-93FD-E8DA03A58317}" srcOrd="1" destOrd="0" presId="urn:microsoft.com/office/officeart/2005/8/layout/hierarchy6"/>
    <dgm:cxn modelId="{5DE7E889-D453-5E4C-BA06-92461B3A0631}" type="presParOf" srcId="{0CBCDE75-22EC-7844-AF24-D3229467801A}" destId="{0667F8DD-67EB-0448-BDE1-2419B55BA35A}" srcOrd="2" destOrd="0" presId="urn:microsoft.com/office/officeart/2005/8/layout/hierarchy6"/>
    <dgm:cxn modelId="{157104AF-67AE-594B-A20C-778807C66AF5}" type="presParOf" srcId="{0CBCDE75-22EC-7844-AF24-D3229467801A}" destId="{718B5F22-E68A-A84C-AE0C-03865B428A3D}" srcOrd="3" destOrd="0" presId="urn:microsoft.com/office/officeart/2005/8/layout/hierarchy6"/>
    <dgm:cxn modelId="{879D0477-F5E1-AF46-9635-7CFD3E6B304D}" type="presParOf" srcId="{718B5F22-E68A-A84C-AE0C-03865B428A3D}" destId="{D2EF891B-D7CB-824C-9E82-B12C66C770A3}" srcOrd="0" destOrd="0" presId="urn:microsoft.com/office/officeart/2005/8/layout/hierarchy6"/>
    <dgm:cxn modelId="{3E2084D4-95C7-9E4D-B788-95464C4D10DC}" type="presParOf" srcId="{718B5F22-E68A-A84C-AE0C-03865B428A3D}" destId="{B7F75A1C-C1AF-C44B-9CD5-13AB7A539F57}" srcOrd="1" destOrd="0" presId="urn:microsoft.com/office/officeart/2005/8/layout/hierarchy6"/>
    <dgm:cxn modelId="{95E75E75-E3E8-B545-B0B8-E5292F73FE5B}" type="presParOf" srcId="{0CBCDE75-22EC-7844-AF24-D3229467801A}" destId="{10CA7435-892E-9F49-B617-34A557E4812D}" srcOrd="4" destOrd="0" presId="urn:microsoft.com/office/officeart/2005/8/layout/hierarchy6"/>
    <dgm:cxn modelId="{87A991FE-CE88-FC4C-B088-32BE8428A16D}" type="presParOf" srcId="{0CBCDE75-22EC-7844-AF24-D3229467801A}" destId="{6DEEC7CF-58AE-6942-B12B-E2B1091F20E2}" srcOrd="5" destOrd="0" presId="urn:microsoft.com/office/officeart/2005/8/layout/hierarchy6"/>
    <dgm:cxn modelId="{875CA2C4-C299-C444-AB4A-52179319FC95}" type="presParOf" srcId="{6DEEC7CF-58AE-6942-B12B-E2B1091F20E2}" destId="{EF2065D8-D44B-6148-8AFD-43AB04269D04}" srcOrd="0" destOrd="0" presId="urn:microsoft.com/office/officeart/2005/8/layout/hierarchy6"/>
    <dgm:cxn modelId="{E178F5A1-1884-3246-90F0-390C979F77D9}" type="presParOf" srcId="{6DEEC7CF-58AE-6942-B12B-E2B1091F20E2}" destId="{B893552D-E842-114C-8839-CCF4521829C6}" srcOrd="1" destOrd="0" presId="urn:microsoft.com/office/officeart/2005/8/layout/hierarchy6"/>
    <dgm:cxn modelId="{718753AD-CBEB-154F-B92F-8ED5B9D0D1FE}" type="presParOf" srcId="{0CBCDE75-22EC-7844-AF24-D3229467801A}" destId="{259178B5-2113-6C41-9E5F-7CB4649E75E0}" srcOrd="6" destOrd="0" presId="urn:microsoft.com/office/officeart/2005/8/layout/hierarchy6"/>
    <dgm:cxn modelId="{B88B71B7-7533-A14F-B459-B009D6DFD94F}" type="presParOf" srcId="{0CBCDE75-22EC-7844-AF24-D3229467801A}" destId="{A30BA387-3615-234F-836A-DA8F75537A37}" srcOrd="7" destOrd="0" presId="urn:microsoft.com/office/officeart/2005/8/layout/hierarchy6"/>
    <dgm:cxn modelId="{B0EDCAB8-7FDE-3F46-864A-695CA31F3C81}" type="presParOf" srcId="{A30BA387-3615-234F-836A-DA8F75537A37}" destId="{73C08FA1-4FE2-9841-9074-B7101B9000D2}" srcOrd="0" destOrd="0" presId="urn:microsoft.com/office/officeart/2005/8/layout/hierarchy6"/>
    <dgm:cxn modelId="{5E9460BC-2DF0-4041-811C-068CB864D13E}" type="presParOf" srcId="{A30BA387-3615-234F-836A-DA8F75537A37}" destId="{7B8B2871-2443-8540-B1B6-98199A4A4E63}" srcOrd="1" destOrd="0" presId="urn:microsoft.com/office/officeart/2005/8/layout/hierarchy6"/>
    <dgm:cxn modelId="{5EF44908-373D-084A-AAEC-C70338E0E839}" type="presParOf" srcId="{A55F68BE-B744-9841-B0C6-BC11A12818D8}" destId="{5A1B5785-3A5D-D44D-A99D-81F58A53A7F5}" srcOrd="2" destOrd="0" presId="urn:microsoft.com/office/officeart/2005/8/layout/hierarchy6"/>
    <dgm:cxn modelId="{F41161E9-6ACC-5842-B603-0DF7F6258CBE}" type="presParOf" srcId="{A55F68BE-B744-9841-B0C6-BC11A12818D8}" destId="{F977B637-1D94-314C-B690-B434ACB1B4CC}" srcOrd="3" destOrd="0" presId="urn:microsoft.com/office/officeart/2005/8/layout/hierarchy6"/>
    <dgm:cxn modelId="{4B3EE9A2-AB08-2C4E-867C-79258A3F7F04}" type="presParOf" srcId="{F977B637-1D94-314C-B690-B434ACB1B4CC}" destId="{3A4F1C93-6A0A-6440-8DBA-065CC778A7C5}" srcOrd="0" destOrd="0" presId="urn:microsoft.com/office/officeart/2005/8/layout/hierarchy6"/>
    <dgm:cxn modelId="{30C7F849-98EC-BB4F-8D3F-F1388A64477C}" type="presParOf" srcId="{F977B637-1D94-314C-B690-B434ACB1B4CC}" destId="{1737AB8A-F611-4644-83E9-CB7EA7F6A18D}" srcOrd="1" destOrd="0" presId="urn:microsoft.com/office/officeart/2005/8/layout/hierarchy6"/>
    <dgm:cxn modelId="{D688B903-D7F4-BD4C-B54F-62F542FB3A8E}" type="presParOf" srcId="{A55F68BE-B744-9841-B0C6-BC11A12818D8}" destId="{00EDB2B5-562F-BA48-A70B-3D442CA53840}" srcOrd="4" destOrd="0" presId="urn:microsoft.com/office/officeart/2005/8/layout/hierarchy6"/>
    <dgm:cxn modelId="{C39E6C6A-A15E-0A41-8BCF-69102A8F4E6C}" type="presParOf" srcId="{A55F68BE-B744-9841-B0C6-BC11A12818D8}" destId="{A6B7DF78-E3B7-AD43-96A3-452E03BB77C4}" srcOrd="5" destOrd="0" presId="urn:microsoft.com/office/officeart/2005/8/layout/hierarchy6"/>
    <dgm:cxn modelId="{ACE75826-7DF0-2546-AEC1-4DA3C83ADE30}" type="presParOf" srcId="{A6B7DF78-E3B7-AD43-96A3-452E03BB77C4}" destId="{0CE17A9B-7995-F545-B91C-5DBB7696A016}" srcOrd="0" destOrd="0" presId="urn:microsoft.com/office/officeart/2005/8/layout/hierarchy6"/>
    <dgm:cxn modelId="{ADFA7676-3790-924B-B274-C9B9A57F2F0E}" type="presParOf" srcId="{A6B7DF78-E3B7-AD43-96A3-452E03BB77C4}" destId="{E076AC47-73E4-E14A-889E-E9AF5C9D15D9}" srcOrd="1" destOrd="0" presId="urn:microsoft.com/office/officeart/2005/8/layout/hierarchy6"/>
    <dgm:cxn modelId="{32E6808A-E0D2-E44A-A193-D86F0CE1AAE9}" type="presParOf" srcId="{A55F68BE-B744-9841-B0C6-BC11A12818D8}" destId="{86BCB0D1-2468-0F4C-AC6E-2BE297FE7115}" srcOrd="6" destOrd="0" presId="urn:microsoft.com/office/officeart/2005/8/layout/hierarchy6"/>
    <dgm:cxn modelId="{B010AF82-CDBE-084C-A998-81677514FCB9}" type="presParOf" srcId="{A55F68BE-B744-9841-B0C6-BC11A12818D8}" destId="{CA0EC569-F193-F949-A401-E200ECCEDC6D}" srcOrd="7" destOrd="0" presId="urn:microsoft.com/office/officeart/2005/8/layout/hierarchy6"/>
    <dgm:cxn modelId="{18E82637-23F1-A949-BBF3-95C86BBD111B}" type="presParOf" srcId="{CA0EC569-F193-F949-A401-E200ECCEDC6D}" destId="{9A3AD464-282A-2A41-96E0-311229EDF9F8}" srcOrd="0" destOrd="0" presId="urn:microsoft.com/office/officeart/2005/8/layout/hierarchy6"/>
    <dgm:cxn modelId="{629AB80F-BCA3-6C42-A2DA-20578ABEA056}" type="presParOf" srcId="{CA0EC569-F193-F949-A401-E200ECCEDC6D}" destId="{CB18E7DC-A241-054D-AC4C-28DE4E814DC0}" srcOrd="1" destOrd="0" presId="urn:microsoft.com/office/officeart/2005/8/layout/hierarchy6"/>
    <dgm:cxn modelId="{F0A1A64F-D3C3-6846-BB0C-8843541470DB}" type="presParOf" srcId="{B403E9C2-9274-854D-9DF9-B7FA96CB5D44}" destId="{70998036-1792-554C-93BB-98F1BED3111E}" srcOrd="1" destOrd="0" presId="urn:microsoft.com/office/officeart/2005/8/layout/hierarchy6"/>
  </dgm:cxnLst>
  <dgm:bg>
    <a:solidFill>
      <a:schemeClr val="lt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AC9DCE-12AE-494D-9A6D-F6E6AA975C3E}">
      <dsp:nvSpPr>
        <dsp:cNvPr id="0" name=""/>
        <dsp:cNvSpPr/>
      </dsp:nvSpPr>
      <dsp:spPr>
        <a:xfrm>
          <a:off x="2932665" y="267"/>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Feature of entity observable</a:t>
          </a:r>
          <a:endParaRPr lang="en-US" sz="1600" kern="1200" dirty="0"/>
        </a:p>
      </dsp:txBody>
      <dsp:txXfrm>
        <a:off x="2957328" y="24930"/>
        <a:ext cx="1213778" cy="792743"/>
      </dsp:txXfrm>
    </dsp:sp>
    <dsp:sp modelId="{CE0DA95C-3DCF-7149-AD8D-5FA807C8893A}">
      <dsp:nvSpPr>
        <dsp:cNvPr id="0" name=""/>
        <dsp:cNvSpPr/>
      </dsp:nvSpPr>
      <dsp:spPr>
        <a:xfrm>
          <a:off x="2743200" y="842337"/>
          <a:ext cx="821017" cy="336827"/>
        </a:xfrm>
        <a:custGeom>
          <a:avLst/>
          <a:gdLst/>
          <a:ahLst/>
          <a:cxnLst/>
          <a:rect l="0" t="0" r="0" b="0"/>
          <a:pathLst>
            <a:path>
              <a:moveTo>
                <a:pt x="821017" y="0"/>
              </a:moveTo>
              <a:lnTo>
                <a:pt x="821017" y="168413"/>
              </a:lnTo>
              <a:lnTo>
                <a:pt x="0" y="168413"/>
              </a:lnTo>
              <a:lnTo>
                <a:pt x="0" y="3368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11C5C4-37A7-884E-BD08-5B19443FA8DD}">
      <dsp:nvSpPr>
        <dsp:cNvPr id="0" name=""/>
        <dsp:cNvSpPr/>
      </dsp:nvSpPr>
      <dsp:spPr>
        <a:xfrm>
          <a:off x="2111647" y="1179165"/>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Inherent</a:t>
          </a:r>
          <a:r>
            <a:rPr lang="en-US" sz="1600" kern="1200" baseline="0" dirty="0" smtClean="0"/>
            <a:t> Feature Observable</a:t>
          </a:r>
          <a:endParaRPr lang="en-US" sz="1600" kern="1200" dirty="0"/>
        </a:p>
      </dsp:txBody>
      <dsp:txXfrm>
        <a:off x="2136310" y="1203828"/>
        <a:ext cx="1213778" cy="792743"/>
      </dsp:txXfrm>
    </dsp:sp>
    <dsp:sp modelId="{E8BD717A-57DF-8140-9E72-AE04BC9C5C14}">
      <dsp:nvSpPr>
        <dsp:cNvPr id="0" name=""/>
        <dsp:cNvSpPr/>
      </dsp:nvSpPr>
      <dsp:spPr>
        <a:xfrm>
          <a:off x="1101164" y="2021234"/>
          <a:ext cx="1642035" cy="336827"/>
        </a:xfrm>
        <a:custGeom>
          <a:avLst/>
          <a:gdLst/>
          <a:ahLst/>
          <a:cxnLst/>
          <a:rect l="0" t="0" r="0" b="0"/>
          <a:pathLst>
            <a:path>
              <a:moveTo>
                <a:pt x="1642035" y="0"/>
              </a:moveTo>
              <a:lnTo>
                <a:pt x="1642035" y="168413"/>
              </a:lnTo>
              <a:lnTo>
                <a:pt x="0" y="168413"/>
              </a:lnTo>
              <a:lnTo>
                <a:pt x="0" y="33682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98FA83-82B9-3F47-A644-D8807FF9A581}">
      <dsp:nvSpPr>
        <dsp:cNvPr id="0" name=""/>
        <dsp:cNvSpPr/>
      </dsp:nvSpPr>
      <dsp:spPr>
        <a:xfrm>
          <a:off x="469612" y="2358062"/>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Quality </a:t>
          </a:r>
          <a:r>
            <a:rPr lang="en-US" sz="1600" kern="1200" dirty="0" smtClean="0"/>
            <a:t>observable</a:t>
          </a:r>
          <a:endParaRPr lang="en-US" sz="1600" kern="1200" dirty="0"/>
        </a:p>
      </dsp:txBody>
      <dsp:txXfrm>
        <a:off x="494275" y="2382725"/>
        <a:ext cx="1213778" cy="792743"/>
      </dsp:txXfrm>
    </dsp:sp>
    <dsp:sp modelId="{0667F8DD-67EB-0448-BDE1-2419B55BA35A}">
      <dsp:nvSpPr>
        <dsp:cNvPr id="0" name=""/>
        <dsp:cNvSpPr/>
      </dsp:nvSpPr>
      <dsp:spPr>
        <a:xfrm>
          <a:off x="2697480" y="2021234"/>
          <a:ext cx="91440" cy="336827"/>
        </a:xfrm>
        <a:custGeom>
          <a:avLst/>
          <a:gdLst/>
          <a:ahLst/>
          <a:cxnLst/>
          <a:rect l="0" t="0" r="0" b="0"/>
          <a:pathLst>
            <a:path>
              <a:moveTo>
                <a:pt x="45720" y="0"/>
              </a:moveTo>
              <a:lnTo>
                <a:pt x="45720" y="33682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2EF891B-D7CB-824C-9E82-B12C66C770A3}">
      <dsp:nvSpPr>
        <dsp:cNvPr id="0" name=""/>
        <dsp:cNvSpPr/>
      </dsp:nvSpPr>
      <dsp:spPr>
        <a:xfrm>
          <a:off x="2111647" y="2358062"/>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Disposition </a:t>
          </a:r>
          <a:r>
            <a:rPr lang="en-US" sz="1600" kern="1200" dirty="0" smtClean="0"/>
            <a:t>observable</a:t>
          </a:r>
          <a:endParaRPr lang="en-US" sz="1600" kern="1200" dirty="0"/>
        </a:p>
      </dsp:txBody>
      <dsp:txXfrm>
        <a:off x="2136310" y="2382725"/>
        <a:ext cx="1213778" cy="792743"/>
      </dsp:txXfrm>
    </dsp:sp>
    <dsp:sp modelId="{10CA7435-892E-9F49-B617-34A557E4812D}">
      <dsp:nvSpPr>
        <dsp:cNvPr id="0" name=""/>
        <dsp:cNvSpPr/>
      </dsp:nvSpPr>
      <dsp:spPr>
        <a:xfrm>
          <a:off x="2743200" y="2021234"/>
          <a:ext cx="1642035" cy="336827"/>
        </a:xfrm>
        <a:custGeom>
          <a:avLst/>
          <a:gdLst/>
          <a:ahLst/>
          <a:cxnLst/>
          <a:rect l="0" t="0" r="0" b="0"/>
          <a:pathLst>
            <a:path>
              <a:moveTo>
                <a:pt x="0" y="0"/>
              </a:moveTo>
              <a:lnTo>
                <a:pt x="0" y="168413"/>
              </a:lnTo>
              <a:lnTo>
                <a:pt x="1642035" y="168413"/>
              </a:lnTo>
              <a:lnTo>
                <a:pt x="1642035" y="33682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F2065D8-D44B-6148-8AFD-43AB04269D04}">
      <dsp:nvSpPr>
        <dsp:cNvPr id="0" name=""/>
        <dsp:cNvSpPr/>
      </dsp:nvSpPr>
      <dsp:spPr>
        <a:xfrm>
          <a:off x="3753683" y="2358062"/>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Function </a:t>
          </a:r>
          <a:r>
            <a:rPr lang="en-US" sz="1600" kern="1200" dirty="0" smtClean="0"/>
            <a:t>observable</a:t>
          </a:r>
          <a:endParaRPr lang="en-US" sz="1600" kern="1200" dirty="0"/>
        </a:p>
      </dsp:txBody>
      <dsp:txXfrm>
        <a:off x="3778346" y="2382725"/>
        <a:ext cx="1213778" cy="792743"/>
      </dsp:txXfrm>
    </dsp:sp>
    <dsp:sp modelId="{4A3085D6-243A-744E-9F7F-6D08B83DE1BD}">
      <dsp:nvSpPr>
        <dsp:cNvPr id="0" name=""/>
        <dsp:cNvSpPr/>
      </dsp:nvSpPr>
      <dsp:spPr>
        <a:xfrm>
          <a:off x="3564217" y="842337"/>
          <a:ext cx="821017" cy="336827"/>
        </a:xfrm>
        <a:custGeom>
          <a:avLst/>
          <a:gdLst/>
          <a:ahLst/>
          <a:cxnLst/>
          <a:rect l="0" t="0" r="0" b="0"/>
          <a:pathLst>
            <a:path>
              <a:moveTo>
                <a:pt x="0" y="0"/>
              </a:moveTo>
              <a:lnTo>
                <a:pt x="0" y="168413"/>
              </a:lnTo>
              <a:lnTo>
                <a:pt x="821017" y="168413"/>
              </a:lnTo>
              <a:lnTo>
                <a:pt x="821017" y="3368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FD0F0C5-26AA-6041-ACCB-0AC3056B0014}">
      <dsp:nvSpPr>
        <dsp:cNvPr id="0" name=""/>
        <dsp:cNvSpPr/>
      </dsp:nvSpPr>
      <dsp:spPr>
        <a:xfrm>
          <a:off x="3753683" y="1179165"/>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Process </a:t>
          </a:r>
          <a:r>
            <a:rPr lang="en-US" sz="1600" kern="1200" dirty="0" smtClean="0"/>
            <a:t>observable</a:t>
          </a:r>
          <a:endParaRPr lang="en-US" sz="1600" kern="1200" dirty="0"/>
        </a:p>
      </dsp:txBody>
      <dsp:txXfrm>
        <a:off x="3778346" y="1203828"/>
        <a:ext cx="1213778" cy="7927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2E125A-0A28-0848-B3D7-CA553240BD12}">
      <dsp:nvSpPr>
        <dsp:cNvPr id="0" name=""/>
        <dsp:cNvSpPr/>
      </dsp:nvSpPr>
      <dsp:spPr>
        <a:xfrm>
          <a:off x="1915656" y="1181099"/>
          <a:ext cx="1371770" cy="443950"/>
        </a:xfrm>
        <a:prstGeom prst="roundRect">
          <a:avLst>
            <a:gd name="adj" fmla="val 10000"/>
          </a:avLst>
        </a:prstGeom>
        <a:gradFill rotWithShape="0">
          <a:gsLst>
            <a:gs pos="100000">
              <a:schemeClr val="accent1"/>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Observable</a:t>
          </a:r>
          <a:endParaRPr lang="en-US" sz="1200" kern="1200" dirty="0"/>
        </a:p>
      </dsp:txBody>
      <dsp:txXfrm>
        <a:off x="1928659" y="1194102"/>
        <a:ext cx="1345764" cy="417944"/>
      </dsp:txXfrm>
    </dsp:sp>
    <dsp:sp modelId="{2DC1337F-1850-4C41-B01D-91D4057E2B2B}">
      <dsp:nvSpPr>
        <dsp:cNvPr id="0" name=""/>
        <dsp:cNvSpPr/>
      </dsp:nvSpPr>
      <dsp:spPr>
        <a:xfrm>
          <a:off x="1581232" y="1625050"/>
          <a:ext cx="1020309" cy="365805"/>
        </a:xfrm>
        <a:custGeom>
          <a:avLst/>
          <a:gdLst/>
          <a:ahLst/>
          <a:cxnLst/>
          <a:rect l="0" t="0" r="0" b="0"/>
          <a:pathLst>
            <a:path>
              <a:moveTo>
                <a:pt x="1020309" y="0"/>
              </a:moveTo>
              <a:lnTo>
                <a:pt x="1020309" y="182902"/>
              </a:lnTo>
              <a:lnTo>
                <a:pt x="0" y="182902"/>
              </a:lnTo>
              <a:lnTo>
                <a:pt x="0" y="36580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81C89AA-E5A2-BD4D-AA6B-F731AD8E7869}">
      <dsp:nvSpPr>
        <dsp:cNvPr id="0" name=""/>
        <dsp:cNvSpPr/>
      </dsp:nvSpPr>
      <dsp:spPr>
        <a:xfrm>
          <a:off x="895347" y="1990856"/>
          <a:ext cx="1371770" cy="473087"/>
        </a:xfrm>
        <a:prstGeom prst="roundRect">
          <a:avLst>
            <a:gd name="adj" fmla="val 10000"/>
          </a:avLst>
        </a:prstGeom>
        <a:noFill/>
        <a:ln>
          <a:solidFill>
            <a:schemeClr val="accent1">
              <a:shade val="50000"/>
            </a:schemeClr>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Some other kind of observable</a:t>
          </a:r>
          <a:endParaRPr lang="en-US" sz="1200" kern="1200" dirty="0">
            <a:solidFill>
              <a:schemeClr val="tx1"/>
            </a:solidFill>
          </a:endParaRPr>
        </a:p>
      </dsp:txBody>
      <dsp:txXfrm>
        <a:off x="909203" y="2004712"/>
        <a:ext cx="1344058" cy="445375"/>
      </dsp:txXfrm>
    </dsp:sp>
    <dsp:sp modelId="{8C6CE488-147B-174D-A4FC-7AD1CADA045C}">
      <dsp:nvSpPr>
        <dsp:cNvPr id="0" name=""/>
        <dsp:cNvSpPr/>
      </dsp:nvSpPr>
      <dsp:spPr>
        <a:xfrm>
          <a:off x="2601542" y="1625050"/>
          <a:ext cx="762992" cy="365805"/>
        </a:xfrm>
        <a:custGeom>
          <a:avLst/>
          <a:gdLst/>
          <a:ahLst/>
          <a:cxnLst/>
          <a:rect l="0" t="0" r="0" b="0"/>
          <a:pathLst>
            <a:path>
              <a:moveTo>
                <a:pt x="0" y="0"/>
              </a:moveTo>
              <a:lnTo>
                <a:pt x="0" y="182902"/>
              </a:lnTo>
              <a:lnTo>
                <a:pt x="762992" y="182902"/>
              </a:lnTo>
              <a:lnTo>
                <a:pt x="762992" y="36580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3EDF4FE-CD9F-254C-906E-751E3616850E}">
      <dsp:nvSpPr>
        <dsp:cNvPr id="0" name=""/>
        <dsp:cNvSpPr/>
      </dsp:nvSpPr>
      <dsp:spPr>
        <a:xfrm>
          <a:off x="2678649" y="1990856"/>
          <a:ext cx="1371770" cy="490956"/>
        </a:xfrm>
        <a:prstGeom prst="roundRect">
          <a:avLst>
            <a:gd name="adj" fmla="val 10000"/>
          </a:avLst>
        </a:prstGeom>
        <a:gradFill rotWithShape="0">
          <a:gsLst>
            <a:gs pos="100000">
              <a:schemeClr val="accent1"/>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Feature of entity observable</a:t>
          </a:r>
          <a:endParaRPr lang="en-US" sz="1200" kern="1200" dirty="0"/>
        </a:p>
      </dsp:txBody>
      <dsp:txXfrm>
        <a:off x="2693029" y="2005236"/>
        <a:ext cx="1343010" cy="462196"/>
      </dsp:txXfrm>
    </dsp:sp>
    <dsp:sp modelId="{C9BA9EEB-28DE-FF44-9A17-258DF7CC1052}">
      <dsp:nvSpPr>
        <dsp:cNvPr id="0" name=""/>
        <dsp:cNvSpPr/>
      </dsp:nvSpPr>
      <dsp:spPr>
        <a:xfrm>
          <a:off x="689581" y="2481813"/>
          <a:ext cx="2674953" cy="365805"/>
        </a:xfrm>
        <a:custGeom>
          <a:avLst/>
          <a:gdLst/>
          <a:ahLst/>
          <a:cxnLst/>
          <a:rect l="0" t="0" r="0" b="0"/>
          <a:pathLst>
            <a:path>
              <a:moveTo>
                <a:pt x="2674953" y="0"/>
              </a:moveTo>
              <a:lnTo>
                <a:pt x="2674953" y="182902"/>
              </a:lnTo>
              <a:lnTo>
                <a:pt x="0" y="182902"/>
              </a:lnTo>
              <a:lnTo>
                <a:pt x="0" y="3658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C7C957C-EFE5-784F-BD73-951C9E1B388B}">
      <dsp:nvSpPr>
        <dsp:cNvPr id="0" name=""/>
        <dsp:cNvSpPr/>
      </dsp:nvSpPr>
      <dsp:spPr>
        <a:xfrm>
          <a:off x="3696" y="2847618"/>
          <a:ext cx="1371770" cy="369646"/>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Quality observable</a:t>
          </a:r>
        </a:p>
      </dsp:txBody>
      <dsp:txXfrm>
        <a:off x="14523" y="2858445"/>
        <a:ext cx="1350116" cy="347992"/>
      </dsp:txXfrm>
    </dsp:sp>
    <dsp:sp modelId="{E943D346-C381-0642-9C4F-4A752DA41193}">
      <dsp:nvSpPr>
        <dsp:cNvPr id="0" name=""/>
        <dsp:cNvSpPr/>
      </dsp:nvSpPr>
      <dsp:spPr>
        <a:xfrm>
          <a:off x="2472883" y="2481813"/>
          <a:ext cx="891651" cy="365805"/>
        </a:xfrm>
        <a:custGeom>
          <a:avLst/>
          <a:gdLst/>
          <a:ahLst/>
          <a:cxnLst/>
          <a:rect l="0" t="0" r="0" b="0"/>
          <a:pathLst>
            <a:path>
              <a:moveTo>
                <a:pt x="891651" y="0"/>
              </a:moveTo>
              <a:lnTo>
                <a:pt x="891651" y="182902"/>
              </a:lnTo>
              <a:lnTo>
                <a:pt x="0" y="182902"/>
              </a:lnTo>
              <a:lnTo>
                <a:pt x="0" y="3658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13896C-4980-7A47-ADF4-F9B7313E2436}">
      <dsp:nvSpPr>
        <dsp:cNvPr id="0" name=""/>
        <dsp:cNvSpPr/>
      </dsp:nvSpPr>
      <dsp:spPr>
        <a:xfrm>
          <a:off x="1786998" y="2847618"/>
          <a:ext cx="1371770" cy="369646"/>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Disposition observable</a:t>
          </a:r>
        </a:p>
      </dsp:txBody>
      <dsp:txXfrm>
        <a:off x="1797825" y="2858445"/>
        <a:ext cx="1350116" cy="347992"/>
      </dsp:txXfrm>
    </dsp:sp>
    <dsp:sp modelId="{BB62E677-9529-C140-86E1-E66BB45DFAA5}">
      <dsp:nvSpPr>
        <dsp:cNvPr id="0" name=""/>
        <dsp:cNvSpPr/>
      </dsp:nvSpPr>
      <dsp:spPr>
        <a:xfrm>
          <a:off x="3364535" y="2481813"/>
          <a:ext cx="891651" cy="365805"/>
        </a:xfrm>
        <a:custGeom>
          <a:avLst/>
          <a:gdLst/>
          <a:ahLst/>
          <a:cxnLst/>
          <a:rect l="0" t="0" r="0" b="0"/>
          <a:pathLst>
            <a:path>
              <a:moveTo>
                <a:pt x="0" y="0"/>
              </a:moveTo>
              <a:lnTo>
                <a:pt x="0" y="182902"/>
              </a:lnTo>
              <a:lnTo>
                <a:pt x="891651" y="182902"/>
              </a:lnTo>
              <a:lnTo>
                <a:pt x="891651" y="3658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740100D-6CB8-9B4A-8C56-ADA578659E54}">
      <dsp:nvSpPr>
        <dsp:cNvPr id="0" name=""/>
        <dsp:cNvSpPr/>
      </dsp:nvSpPr>
      <dsp:spPr>
        <a:xfrm>
          <a:off x="3570300" y="2847618"/>
          <a:ext cx="1371770" cy="369646"/>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Function observable</a:t>
          </a:r>
          <a:endParaRPr lang="en-US" sz="1200" kern="1200" dirty="0"/>
        </a:p>
      </dsp:txBody>
      <dsp:txXfrm>
        <a:off x="3581127" y="2858445"/>
        <a:ext cx="1350116" cy="347992"/>
      </dsp:txXfrm>
    </dsp:sp>
    <dsp:sp modelId="{F8E8CB34-97F6-684C-8125-7541E35B2AD7}">
      <dsp:nvSpPr>
        <dsp:cNvPr id="0" name=""/>
        <dsp:cNvSpPr/>
      </dsp:nvSpPr>
      <dsp:spPr>
        <a:xfrm>
          <a:off x="3364535" y="2481813"/>
          <a:ext cx="2674953" cy="365805"/>
        </a:xfrm>
        <a:custGeom>
          <a:avLst/>
          <a:gdLst/>
          <a:ahLst/>
          <a:cxnLst/>
          <a:rect l="0" t="0" r="0" b="0"/>
          <a:pathLst>
            <a:path>
              <a:moveTo>
                <a:pt x="0" y="0"/>
              </a:moveTo>
              <a:lnTo>
                <a:pt x="0" y="182902"/>
              </a:lnTo>
              <a:lnTo>
                <a:pt x="2674953" y="182902"/>
              </a:lnTo>
              <a:lnTo>
                <a:pt x="2674953" y="3658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E97D9EE-C392-3243-9D19-CE7A4ADB49E2}">
      <dsp:nvSpPr>
        <dsp:cNvPr id="0" name=""/>
        <dsp:cNvSpPr/>
      </dsp:nvSpPr>
      <dsp:spPr>
        <a:xfrm>
          <a:off x="5353602" y="2847618"/>
          <a:ext cx="1371770" cy="369646"/>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Process observable</a:t>
          </a:r>
          <a:endParaRPr lang="en-US" sz="1200" kern="1200" dirty="0"/>
        </a:p>
      </dsp:txBody>
      <dsp:txXfrm>
        <a:off x="5364429" y="2858445"/>
        <a:ext cx="1350116" cy="3479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67B845-2C4A-6041-9548-CD8E563B4F1A}">
      <dsp:nvSpPr>
        <dsp:cNvPr id="0" name=""/>
        <dsp:cNvSpPr/>
      </dsp:nvSpPr>
      <dsp:spPr>
        <a:xfrm>
          <a:off x="6261357" y="3666976"/>
          <a:ext cx="209080" cy="641179"/>
        </a:xfrm>
        <a:custGeom>
          <a:avLst/>
          <a:gdLst/>
          <a:ahLst/>
          <a:cxnLst/>
          <a:rect l="0" t="0" r="0" b="0"/>
          <a:pathLst>
            <a:path>
              <a:moveTo>
                <a:pt x="0" y="0"/>
              </a:moveTo>
              <a:lnTo>
                <a:pt x="0" y="641179"/>
              </a:lnTo>
              <a:lnTo>
                <a:pt x="209080" y="641179"/>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E2CE9F2-E481-4F4D-A994-88F8B49579D5}">
      <dsp:nvSpPr>
        <dsp:cNvPr id="0" name=""/>
        <dsp:cNvSpPr/>
      </dsp:nvSpPr>
      <dsp:spPr>
        <a:xfrm>
          <a:off x="5975614" y="2677329"/>
          <a:ext cx="843290" cy="292712"/>
        </a:xfrm>
        <a:custGeom>
          <a:avLst/>
          <a:gdLst/>
          <a:ahLst/>
          <a:cxnLst/>
          <a:rect l="0" t="0" r="0" b="0"/>
          <a:pathLst>
            <a:path>
              <a:moveTo>
                <a:pt x="0" y="0"/>
              </a:moveTo>
              <a:lnTo>
                <a:pt x="0" y="146356"/>
              </a:lnTo>
              <a:lnTo>
                <a:pt x="843290" y="146356"/>
              </a:lnTo>
              <a:lnTo>
                <a:pt x="843290" y="29271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2C50112-41B4-CD4A-8F3F-2F0B761760D4}">
      <dsp:nvSpPr>
        <dsp:cNvPr id="0" name=""/>
        <dsp:cNvSpPr/>
      </dsp:nvSpPr>
      <dsp:spPr>
        <a:xfrm>
          <a:off x="5132323" y="2677329"/>
          <a:ext cx="843290" cy="292712"/>
        </a:xfrm>
        <a:custGeom>
          <a:avLst/>
          <a:gdLst/>
          <a:ahLst/>
          <a:cxnLst/>
          <a:rect l="0" t="0" r="0" b="0"/>
          <a:pathLst>
            <a:path>
              <a:moveTo>
                <a:pt x="843290" y="0"/>
              </a:moveTo>
              <a:lnTo>
                <a:pt x="843290" y="146356"/>
              </a:lnTo>
              <a:lnTo>
                <a:pt x="0" y="146356"/>
              </a:lnTo>
              <a:lnTo>
                <a:pt x="0" y="29271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A6CDE60-CA19-9742-ABF8-BA783290F838}">
      <dsp:nvSpPr>
        <dsp:cNvPr id="0" name=""/>
        <dsp:cNvSpPr/>
      </dsp:nvSpPr>
      <dsp:spPr>
        <a:xfrm>
          <a:off x="4536445" y="1687683"/>
          <a:ext cx="1439169" cy="292712"/>
        </a:xfrm>
        <a:custGeom>
          <a:avLst/>
          <a:gdLst/>
          <a:ahLst/>
          <a:cxnLst/>
          <a:rect l="0" t="0" r="0" b="0"/>
          <a:pathLst>
            <a:path>
              <a:moveTo>
                <a:pt x="0" y="0"/>
              </a:moveTo>
              <a:lnTo>
                <a:pt x="0" y="146356"/>
              </a:lnTo>
              <a:lnTo>
                <a:pt x="1439169" y="146356"/>
              </a:lnTo>
              <a:lnTo>
                <a:pt x="1439169" y="29271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9EBA725-22B5-0840-AF77-B8A3DBBA28D8}">
      <dsp:nvSpPr>
        <dsp:cNvPr id="0" name=""/>
        <dsp:cNvSpPr/>
      </dsp:nvSpPr>
      <dsp:spPr>
        <a:xfrm>
          <a:off x="2539728" y="2677329"/>
          <a:ext cx="209080" cy="641179"/>
        </a:xfrm>
        <a:custGeom>
          <a:avLst/>
          <a:gdLst/>
          <a:ahLst/>
          <a:cxnLst/>
          <a:rect l="0" t="0" r="0" b="0"/>
          <a:pathLst>
            <a:path>
              <a:moveTo>
                <a:pt x="0" y="0"/>
              </a:moveTo>
              <a:lnTo>
                <a:pt x="0" y="641179"/>
              </a:lnTo>
              <a:lnTo>
                <a:pt x="209080" y="641179"/>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462E52E-43D6-DC4F-9F07-67267055F79B}">
      <dsp:nvSpPr>
        <dsp:cNvPr id="0" name=""/>
        <dsp:cNvSpPr/>
      </dsp:nvSpPr>
      <dsp:spPr>
        <a:xfrm>
          <a:off x="3097276" y="1687683"/>
          <a:ext cx="1439169" cy="292712"/>
        </a:xfrm>
        <a:custGeom>
          <a:avLst/>
          <a:gdLst/>
          <a:ahLst/>
          <a:cxnLst/>
          <a:rect l="0" t="0" r="0" b="0"/>
          <a:pathLst>
            <a:path>
              <a:moveTo>
                <a:pt x="1439169" y="0"/>
              </a:moveTo>
              <a:lnTo>
                <a:pt x="1439169" y="146356"/>
              </a:lnTo>
              <a:lnTo>
                <a:pt x="0" y="146356"/>
              </a:lnTo>
              <a:lnTo>
                <a:pt x="0" y="29271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C1C4D3-DF20-3C4C-BC51-4BE1F896628C}">
      <dsp:nvSpPr>
        <dsp:cNvPr id="0" name=""/>
        <dsp:cNvSpPr/>
      </dsp:nvSpPr>
      <dsp:spPr>
        <a:xfrm>
          <a:off x="2799336" y="698036"/>
          <a:ext cx="1737108" cy="292712"/>
        </a:xfrm>
        <a:custGeom>
          <a:avLst/>
          <a:gdLst/>
          <a:ahLst/>
          <a:cxnLst/>
          <a:rect l="0" t="0" r="0" b="0"/>
          <a:pathLst>
            <a:path>
              <a:moveTo>
                <a:pt x="0" y="0"/>
              </a:moveTo>
              <a:lnTo>
                <a:pt x="0" y="146356"/>
              </a:lnTo>
              <a:lnTo>
                <a:pt x="1737108" y="146356"/>
              </a:lnTo>
              <a:lnTo>
                <a:pt x="1737108" y="29271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E56423A-2047-9542-B123-708637843F5B}">
      <dsp:nvSpPr>
        <dsp:cNvPr id="0" name=""/>
        <dsp:cNvSpPr/>
      </dsp:nvSpPr>
      <dsp:spPr>
        <a:xfrm>
          <a:off x="2703088" y="698036"/>
          <a:ext cx="91440" cy="292712"/>
        </a:xfrm>
        <a:custGeom>
          <a:avLst/>
          <a:gdLst/>
          <a:ahLst/>
          <a:cxnLst/>
          <a:rect l="0" t="0" r="0" b="0"/>
          <a:pathLst>
            <a:path>
              <a:moveTo>
                <a:pt x="96247" y="0"/>
              </a:moveTo>
              <a:lnTo>
                <a:pt x="96247" y="146356"/>
              </a:lnTo>
              <a:lnTo>
                <a:pt x="45720" y="146356"/>
              </a:lnTo>
              <a:lnTo>
                <a:pt x="45720" y="29271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939ABC-E556-184A-8BA0-0C7AD3A8B270}">
      <dsp:nvSpPr>
        <dsp:cNvPr id="0" name=""/>
        <dsp:cNvSpPr/>
      </dsp:nvSpPr>
      <dsp:spPr>
        <a:xfrm>
          <a:off x="504680" y="1687683"/>
          <a:ext cx="209080" cy="1630826"/>
        </a:xfrm>
        <a:custGeom>
          <a:avLst/>
          <a:gdLst/>
          <a:ahLst/>
          <a:cxnLst/>
          <a:rect l="0" t="0" r="0" b="0"/>
          <a:pathLst>
            <a:path>
              <a:moveTo>
                <a:pt x="0" y="0"/>
              </a:moveTo>
              <a:lnTo>
                <a:pt x="0" y="1630826"/>
              </a:lnTo>
              <a:lnTo>
                <a:pt x="209080" y="1630826"/>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67F9D43-4C02-1946-9080-F18F8A460E69}">
      <dsp:nvSpPr>
        <dsp:cNvPr id="0" name=""/>
        <dsp:cNvSpPr/>
      </dsp:nvSpPr>
      <dsp:spPr>
        <a:xfrm>
          <a:off x="504680" y="1687683"/>
          <a:ext cx="209080" cy="641179"/>
        </a:xfrm>
        <a:custGeom>
          <a:avLst/>
          <a:gdLst/>
          <a:ahLst/>
          <a:cxnLst/>
          <a:rect l="0" t="0" r="0" b="0"/>
          <a:pathLst>
            <a:path>
              <a:moveTo>
                <a:pt x="0" y="0"/>
              </a:moveTo>
              <a:lnTo>
                <a:pt x="0" y="641179"/>
              </a:lnTo>
              <a:lnTo>
                <a:pt x="209080" y="641179"/>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8E77F5-74CE-8547-9B21-647BA592826E}">
      <dsp:nvSpPr>
        <dsp:cNvPr id="0" name=""/>
        <dsp:cNvSpPr/>
      </dsp:nvSpPr>
      <dsp:spPr>
        <a:xfrm>
          <a:off x="1062228" y="698036"/>
          <a:ext cx="1737108" cy="292712"/>
        </a:xfrm>
        <a:custGeom>
          <a:avLst/>
          <a:gdLst/>
          <a:ahLst/>
          <a:cxnLst/>
          <a:rect l="0" t="0" r="0" b="0"/>
          <a:pathLst>
            <a:path>
              <a:moveTo>
                <a:pt x="1737108" y="0"/>
              </a:moveTo>
              <a:lnTo>
                <a:pt x="1737108" y="146356"/>
              </a:lnTo>
              <a:lnTo>
                <a:pt x="0" y="146356"/>
              </a:lnTo>
              <a:lnTo>
                <a:pt x="0" y="29271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3BCFEE0-721A-3349-B389-DE3CCDD788A9}">
      <dsp:nvSpPr>
        <dsp:cNvPr id="0" name=""/>
        <dsp:cNvSpPr/>
      </dsp:nvSpPr>
      <dsp:spPr>
        <a:xfrm>
          <a:off x="2102402" y="1102"/>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BFO: Continuant</a:t>
          </a:r>
          <a:endParaRPr lang="en-US" sz="1800" kern="1200" dirty="0"/>
        </a:p>
      </dsp:txBody>
      <dsp:txXfrm>
        <a:off x="2102402" y="1102"/>
        <a:ext cx="1393868" cy="696934"/>
      </dsp:txXfrm>
    </dsp:sp>
    <dsp:sp modelId="{F1042C49-5C7F-6144-AA7B-75C22927BB0F}">
      <dsp:nvSpPr>
        <dsp:cNvPr id="0" name=""/>
        <dsp:cNvSpPr/>
      </dsp:nvSpPr>
      <dsp:spPr>
        <a:xfrm>
          <a:off x="365293" y="990748"/>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Independent Continuant</a:t>
          </a:r>
          <a:endParaRPr lang="en-US" sz="1800" kern="1200" dirty="0"/>
        </a:p>
      </dsp:txBody>
      <dsp:txXfrm>
        <a:off x="365293" y="990748"/>
        <a:ext cx="1393868" cy="696934"/>
      </dsp:txXfrm>
    </dsp:sp>
    <dsp:sp modelId="{520D9C7B-D014-E74F-9AB5-429E58C494AE}">
      <dsp:nvSpPr>
        <dsp:cNvPr id="0" name=""/>
        <dsp:cNvSpPr/>
      </dsp:nvSpPr>
      <dsp:spPr>
        <a:xfrm>
          <a:off x="713761" y="1980395"/>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Material entity</a:t>
          </a:r>
          <a:endParaRPr lang="en-US" sz="1700" kern="1200" dirty="0"/>
        </a:p>
      </dsp:txBody>
      <dsp:txXfrm>
        <a:off x="713761" y="1980395"/>
        <a:ext cx="1393868" cy="696934"/>
      </dsp:txXfrm>
    </dsp:sp>
    <dsp:sp modelId="{F5002A00-655B-694D-ACDD-7681E14ADC4A}">
      <dsp:nvSpPr>
        <dsp:cNvPr id="0" name=""/>
        <dsp:cNvSpPr/>
      </dsp:nvSpPr>
      <dsp:spPr>
        <a:xfrm>
          <a:off x="713761" y="2970041"/>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Immaterial entity</a:t>
          </a:r>
          <a:endParaRPr lang="en-US" sz="1700" kern="1200" dirty="0"/>
        </a:p>
      </dsp:txBody>
      <dsp:txXfrm>
        <a:off x="713761" y="2970041"/>
        <a:ext cx="1393868" cy="696934"/>
      </dsp:txXfrm>
    </dsp:sp>
    <dsp:sp modelId="{9717B13B-367E-2C42-8EC4-8871D594BE00}">
      <dsp:nvSpPr>
        <dsp:cNvPr id="0" name=""/>
        <dsp:cNvSpPr/>
      </dsp:nvSpPr>
      <dsp:spPr>
        <a:xfrm>
          <a:off x="2051874" y="990748"/>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Generically dependent continuant</a:t>
          </a:r>
          <a:endParaRPr lang="en-US" sz="1700" kern="1200" dirty="0"/>
        </a:p>
      </dsp:txBody>
      <dsp:txXfrm>
        <a:off x="2051874" y="990748"/>
        <a:ext cx="1393868" cy="696934"/>
      </dsp:txXfrm>
    </dsp:sp>
    <dsp:sp modelId="{95DEEDD0-FC3E-AB49-AE14-44A36AB98B84}">
      <dsp:nvSpPr>
        <dsp:cNvPr id="0" name=""/>
        <dsp:cNvSpPr/>
      </dsp:nvSpPr>
      <dsp:spPr>
        <a:xfrm>
          <a:off x="3839510" y="990748"/>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Specifically dependent continuant</a:t>
          </a:r>
        </a:p>
      </dsp:txBody>
      <dsp:txXfrm>
        <a:off x="3839510" y="990748"/>
        <a:ext cx="1393868" cy="696934"/>
      </dsp:txXfrm>
    </dsp:sp>
    <dsp:sp modelId="{C4AE9804-6F5F-B947-AF8D-7702CDE3324C}">
      <dsp:nvSpPr>
        <dsp:cNvPr id="0" name=""/>
        <dsp:cNvSpPr/>
      </dsp:nvSpPr>
      <dsp:spPr>
        <a:xfrm>
          <a:off x="2400341" y="1980395"/>
          <a:ext cx="1393868" cy="696934"/>
        </a:xfrm>
        <a:prstGeom prst="rect">
          <a:avLst/>
        </a:prstGeom>
        <a:solidFill>
          <a:schemeClr val="accent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Quality</a:t>
          </a:r>
        </a:p>
      </dsp:txBody>
      <dsp:txXfrm>
        <a:off x="2400341" y="1980395"/>
        <a:ext cx="1393868" cy="696934"/>
      </dsp:txXfrm>
    </dsp:sp>
    <dsp:sp modelId="{97BCF32E-D7FD-114B-8DC8-770BD55C699A}">
      <dsp:nvSpPr>
        <dsp:cNvPr id="0" name=""/>
        <dsp:cNvSpPr/>
      </dsp:nvSpPr>
      <dsp:spPr>
        <a:xfrm>
          <a:off x="2748808" y="2970041"/>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Relational Quality</a:t>
          </a:r>
          <a:endParaRPr lang="en-US" sz="1700" kern="1200" dirty="0"/>
        </a:p>
      </dsp:txBody>
      <dsp:txXfrm>
        <a:off x="2748808" y="2970041"/>
        <a:ext cx="1393868" cy="696934"/>
      </dsp:txXfrm>
    </dsp:sp>
    <dsp:sp modelId="{3AF4B08F-FEC3-A84A-B1E4-3DE4B989AA1C}">
      <dsp:nvSpPr>
        <dsp:cNvPr id="0" name=""/>
        <dsp:cNvSpPr/>
      </dsp:nvSpPr>
      <dsp:spPr>
        <a:xfrm>
          <a:off x="5278680" y="1980395"/>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Realizable entity</a:t>
          </a:r>
          <a:endParaRPr lang="en-US" sz="1700" kern="1200" dirty="0"/>
        </a:p>
      </dsp:txBody>
      <dsp:txXfrm>
        <a:off x="5278680" y="1980395"/>
        <a:ext cx="1393868" cy="696934"/>
      </dsp:txXfrm>
    </dsp:sp>
    <dsp:sp modelId="{3B719273-1C0A-6E4C-9BAD-A846B2D935D3}">
      <dsp:nvSpPr>
        <dsp:cNvPr id="0" name=""/>
        <dsp:cNvSpPr/>
      </dsp:nvSpPr>
      <dsp:spPr>
        <a:xfrm>
          <a:off x="4435389" y="2970041"/>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Role</a:t>
          </a:r>
          <a:endParaRPr lang="en-US" sz="1700" kern="1200" dirty="0"/>
        </a:p>
      </dsp:txBody>
      <dsp:txXfrm>
        <a:off x="4435389" y="2970041"/>
        <a:ext cx="1393868" cy="696934"/>
      </dsp:txXfrm>
    </dsp:sp>
    <dsp:sp modelId="{0D89D81E-360C-5D4F-9889-FEB87148E664}">
      <dsp:nvSpPr>
        <dsp:cNvPr id="0" name=""/>
        <dsp:cNvSpPr/>
      </dsp:nvSpPr>
      <dsp:spPr>
        <a:xfrm>
          <a:off x="6121970" y="2970041"/>
          <a:ext cx="1393868" cy="696934"/>
        </a:xfrm>
        <a:prstGeom prst="rect">
          <a:avLst/>
        </a:prstGeom>
        <a:solidFill>
          <a:schemeClr val="accent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Disposition</a:t>
          </a:r>
          <a:endParaRPr lang="en-US" sz="1700" kern="1200" dirty="0"/>
        </a:p>
      </dsp:txBody>
      <dsp:txXfrm>
        <a:off x="6121970" y="2970041"/>
        <a:ext cx="1393868" cy="696934"/>
      </dsp:txXfrm>
    </dsp:sp>
    <dsp:sp modelId="{53C4A258-5C27-2446-9F89-B744366EF8F3}">
      <dsp:nvSpPr>
        <dsp:cNvPr id="0" name=""/>
        <dsp:cNvSpPr/>
      </dsp:nvSpPr>
      <dsp:spPr>
        <a:xfrm>
          <a:off x="6470437" y="3959688"/>
          <a:ext cx="1393868" cy="696934"/>
        </a:xfrm>
        <a:prstGeom prst="rect">
          <a:avLst/>
        </a:prstGeom>
        <a:solidFill>
          <a:schemeClr val="accent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Function</a:t>
          </a:r>
          <a:endParaRPr lang="en-US" sz="1700" kern="1200" dirty="0"/>
        </a:p>
      </dsp:txBody>
      <dsp:txXfrm>
        <a:off x="6470437" y="3959688"/>
        <a:ext cx="1393868" cy="6969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AC9DCE-12AE-494D-9A6D-F6E6AA975C3E}">
      <dsp:nvSpPr>
        <dsp:cNvPr id="0" name=""/>
        <dsp:cNvSpPr/>
      </dsp:nvSpPr>
      <dsp:spPr>
        <a:xfrm>
          <a:off x="4973723" y="97611"/>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t>Information Entity</a:t>
          </a:r>
          <a:endParaRPr lang="en-US" sz="1300" b="1" kern="1200" dirty="0"/>
        </a:p>
      </dsp:txBody>
      <dsp:txXfrm>
        <a:off x="4998590" y="122478"/>
        <a:ext cx="1223788" cy="799280"/>
      </dsp:txXfrm>
    </dsp:sp>
    <dsp:sp modelId="{CE0DA95C-3DCF-7149-AD8D-5FA807C8893A}">
      <dsp:nvSpPr>
        <dsp:cNvPr id="0" name=""/>
        <dsp:cNvSpPr/>
      </dsp:nvSpPr>
      <dsp:spPr>
        <a:xfrm>
          <a:off x="5564764" y="946626"/>
          <a:ext cx="91440" cy="339605"/>
        </a:xfrm>
        <a:custGeom>
          <a:avLst/>
          <a:gdLst/>
          <a:ahLst/>
          <a:cxnLst/>
          <a:rect l="0" t="0" r="0" b="0"/>
          <a:pathLst>
            <a:path>
              <a:moveTo>
                <a:pt x="45720" y="0"/>
              </a:moveTo>
              <a:lnTo>
                <a:pt x="45720" y="33960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11C5C4-37A7-884E-BD08-5B19443FA8DD}">
      <dsp:nvSpPr>
        <dsp:cNvPr id="0" name=""/>
        <dsp:cNvSpPr/>
      </dsp:nvSpPr>
      <dsp:spPr>
        <a:xfrm>
          <a:off x="4973723" y="128623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t>Observation </a:t>
          </a:r>
        </a:p>
        <a:p>
          <a:pPr lvl="0" algn="ctr" defTabSz="577850">
            <a:lnSpc>
              <a:spcPct val="90000"/>
            </a:lnSpc>
            <a:spcBef>
              <a:spcPct val="0"/>
            </a:spcBef>
            <a:spcAft>
              <a:spcPct val="35000"/>
            </a:spcAft>
          </a:pPr>
          <a:r>
            <a:rPr lang="en-US" sz="1300" b="1" kern="1200" dirty="0" smtClean="0"/>
            <a:t>Result</a:t>
          </a:r>
          <a:endParaRPr lang="en-US" sz="1300" b="1" kern="1200" dirty="0"/>
        </a:p>
      </dsp:txBody>
      <dsp:txXfrm>
        <a:off x="4998590" y="1311099"/>
        <a:ext cx="1223788" cy="799280"/>
      </dsp:txXfrm>
    </dsp:sp>
    <dsp:sp modelId="{48807A6B-91F6-A847-8FC3-BD0047276770}">
      <dsp:nvSpPr>
        <dsp:cNvPr id="0" name=""/>
        <dsp:cNvSpPr/>
      </dsp:nvSpPr>
      <dsp:spPr>
        <a:xfrm>
          <a:off x="3127115" y="2135247"/>
          <a:ext cx="2483368" cy="339605"/>
        </a:xfrm>
        <a:custGeom>
          <a:avLst/>
          <a:gdLst/>
          <a:ahLst/>
          <a:cxnLst/>
          <a:rect l="0" t="0" r="0" b="0"/>
          <a:pathLst>
            <a:path>
              <a:moveTo>
                <a:pt x="2483368" y="0"/>
              </a:moveTo>
              <a:lnTo>
                <a:pt x="2483368" y="169802"/>
              </a:lnTo>
              <a:lnTo>
                <a:pt x="0" y="169802"/>
              </a:lnTo>
              <a:lnTo>
                <a:pt x="0"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9BDB855-5A4D-CC4E-90CD-3A9C758FBDDF}">
      <dsp:nvSpPr>
        <dsp:cNvPr id="0" name=""/>
        <dsp:cNvSpPr/>
      </dsp:nvSpPr>
      <dsp:spPr>
        <a:xfrm>
          <a:off x="2490354" y="247485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t>Feature of entity observation result</a:t>
          </a:r>
          <a:endParaRPr lang="en-US" sz="1300" b="1" kern="1200" dirty="0"/>
        </a:p>
      </dsp:txBody>
      <dsp:txXfrm>
        <a:off x="2515221" y="2499719"/>
        <a:ext cx="1223788" cy="799280"/>
      </dsp:txXfrm>
    </dsp:sp>
    <dsp:sp modelId="{E8BD717A-57DF-8140-9E72-AE04BC9C5C14}">
      <dsp:nvSpPr>
        <dsp:cNvPr id="0" name=""/>
        <dsp:cNvSpPr/>
      </dsp:nvSpPr>
      <dsp:spPr>
        <a:xfrm>
          <a:off x="643747" y="3323867"/>
          <a:ext cx="2483368" cy="339605"/>
        </a:xfrm>
        <a:custGeom>
          <a:avLst/>
          <a:gdLst/>
          <a:ahLst/>
          <a:cxnLst/>
          <a:rect l="0" t="0" r="0" b="0"/>
          <a:pathLst>
            <a:path>
              <a:moveTo>
                <a:pt x="2483368" y="0"/>
              </a:moveTo>
              <a:lnTo>
                <a:pt x="2483368" y="169802"/>
              </a:lnTo>
              <a:lnTo>
                <a:pt x="0" y="169802"/>
              </a:lnTo>
              <a:lnTo>
                <a:pt x="0"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98FA83-82B9-3F47-A644-D8807FF9A581}">
      <dsp:nvSpPr>
        <dsp:cNvPr id="0" name=""/>
        <dsp:cNvSpPr/>
      </dsp:nvSpPr>
      <dsp:spPr>
        <a:xfrm>
          <a:off x="6986" y="3663473"/>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Quality </a:t>
          </a:r>
          <a:r>
            <a:rPr lang="en-US" sz="1300" b="1" kern="1200" dirty="0" smtClean="0"/>
            <a:t>observation result</a:t>
          </a:r>
          <a:endParaRPr lang="en-US" sz="1300" b="1" kern="1200" dirty="0"/>
        </a:p>
      </dsp:txBody>
      <dsp:txXfrm>
        <a:off x="31853" y="3688340"/>
        <a:ext cx="1223788" cy="799280"/>
      </dsp:txXfrm>
    </dsp:sp>
    <dsp:sp modelId="{0667F8DD-67EB-0448-BDE1-2419B55BA35A}">
      <dsp:nvSpPr>
        <dsp:cNvPr id="0" name=""/>
        <dsp:cNvSpPr/>
      </dsp:nvSpPr>
      <dsp:spPr>
        <a:xfrm>
          <a:off x="2299326" y="3323867"/>
          <a:ext cx="827789" cy="339605"/>
        </a:xfrm>
        <a:custGeom>
          <a:avLst/>
          <a:gdLst/>
          <a:ahLst/>
          <a:cxnLst/>
          <a:rect l="0" t="0" r="0" b="0"/>
          <a:pathLst>
            <a:path>
              <a:moveTo>
                <a:pt x="827789" y="0"/>
              </a:moveTo>
              <a:lnTo>
                <a:pt x="827789" y="169802"/>
              </a:lnTo>
              <a:lnTo>
                <a:pt x="0" y="169802"/>
              </a:lnTo>
              <a:lnTo>
                <a:pt x="0"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2EF891B-D7CB-824C-9E82-B12C66C770A3}">
      <dsp:nvSpPr>
        <dsp:cNvPr id="0" name=""/>
        <dsp:cNvSpPr/>
      </dsp:nvSpPr>
      <dsp:spPr>
        <a:xfrm>
          <a:off x="1662565" y="3663473"/>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Disposition </a:t>
          </a:r>
          <a:r>
            <a:rPr lang="en-US" sz="1300" b="1" kern="1200" dirty="0" smtClean="0"/>
            <a:t>observation result</a:t>
          </a:r>
          <a:endParaRPr lang="en-US" sz="1300" b="1" kern="1200" dirty="0"/>
        </a:p>
      </dsp:txBody>
      <dsp:txXfrm>
        <a:off x="1687432" y="3688340"/>
        <a:ext cx="1223788" cy="799280"/>
      </dsp:txXfrm>
    </dsp:sp>
    <dsp:sp modelId="{10CA7435-892E-9F49-B617-34A557E4812D}">
      <dsp:nvSpPr>
        <dsp:cNvPr id="0" name=""/>
        <dsp:cNvSpPr/>
      </dsp:nvSpPr>
      <dsp:spPr>
        <a:xfrm>
          <a:off x="3127115" y="3323867"/>
          <a:ext cx="827789" cy="339605"/>
        </a:xfrm>
        <a:custGeom>
          <a:avLst/>
          <a:gdLst/>
          <a:ahLst/>
          <a:cxnLst/>
          <a:rect l="0" t="0" r="0" b="0"/>
          <a:pathLst>
            <a:path>
              <a:moveTo>
                <a:pt x="0" y="0"/>
              </a:moveTo>
              <a:lnTo>
                <a:pt x="0" y="169802"/>
              </a:lnTo>
              <a:lnTo>
                <a:pt x="827789" y="169802"/>
              </a:lnTo>
              <a:lnTo>
                <a:pt x="827789"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F2065D8-D44B-6148-8AFD-43AB04269D04}">
      <dsp:nvSpPr>
        <dsp:cNvPr id="0" name=""/>
        <dsp:cNvSpPr/>
      </dsp:nvSpPr>
      <dsp:spPr>
        <a:xfrm>
          <a:off x="3318144" y="3663473"/>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Function </a:t>
          </a:r>
          <a:r>
            <a:rPr lang="en-US" sz="1300" b="1" kern="1200" dirty="0" smtClean="0"/>
            <a:t>observation result</a:t>
          </a:r>
          <a:endParaRPr lang="en-US" sz="1300" b="1" kern="1200" dirty="0"/>
        </a:p>
      </dsp:txBody>
      <dsp:txXfrm>
        <a:off x="3343011" y="3688340"/>
        <a:ext cx="1223788" cy="799280"/>
      </dsp:txXfrm>
    </dsp:sp>
    <dsp:sp modelId="{259178B5-2113-6C41-9E5F-7CB4649E75E0}">
      <dsp:nvSpPr>
        <dsp:cNvPr id="0" name=""/>
        <dsp:cNvSpPr/>
      </dsp:nvSpPr>
      <dsp:spPr>
        <a:xfrm>
          <a:off x="3127115" y="3323867"/>
          <a:ext cx="2488042" cy="399452"/>
        </a:xfrm>
        <a:custGeom>
          <a:avLst/>
          <a:gdLst/>
          <a:ahLst/>
          <a:cxnLst/>
          <a:rect l="0" t="0" r="0" b="0"/>
          <a:pathLst>
            <a:path>
              <a:moveTo>
                <a:pt x="0" y="0"/>
              </a:moveTo>
              <a:lnTo>
                <a:pt x="0" y="199726"/>
              </a:lnTo>
              <a:lnTo>
                <a:pt x="2488042" y="199726"/>
              </a:lnTo>
              <a:lnTo>
                <a:pt x="2488042" y="39945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3C08FA1-4FE2-9841-9074-B7101B9000D2}">
      <dsp:nvSpPr>
        <dsp:cNvPr id="0" name=""/>
        <dsp:cNvSpPr/>
      </dsp:nvSpPr>
      <dsp:spPr>
        <a:xfrm>
          <a:off x="4978396" y="3723320"/>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t>Process (profile) observation result</a:t>
          </a:r>
          <a:endParaRPr lang="en-US" sz="1300" b="1" kern="1200" dirty="0"/>
        </a:p>
      </dsp:txBody>
      <dsp:txXfrm>
        <a:off x="5003263" y="3748187"/>
        <a:ext cx="1223788" cy="799280"/>
      </dsp:txXfrm>
    </dsp:sp>
    <dsp:sp modelId="{5A1B5785-3A5D-D44D-A99D-81F58A53A7F5}">
      <dsp:nvSpPr>
        <dsp:cNvPr id="0" name=""/>
        <dsp:cNvSpPr/>
      </dsp:nvSpPr>
      <dsp:spPr>
        <a:xfrm>
          <a:off x="4782694" y="2135247"/>
          <a:ext cx="827789" cy="339605"/>
        </a:xfrm>
        <a:custGeom>
          <a:avLst/>
          <a:gdLst/>
          <a:ahLst/>
          <a:cxnLst/>
          <a:rect l="0" t="0" r="0" b="0"/>
          <a:pathLst>
            <a:path>
              <a:moveTo>
                <a:pt x="827789" y="0"/>
              </a:moveTo>
              <a:lnTo>
                <a:pt x="827789" y="169802"/>
              </a:lnTo>
              <a:lnTo>
                <a:pt x="0" y="169802"/>
              </a:lnTo>
              <a:lnTo>
                <a:pt x="0"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A4F1C93-6A0A-6440-8DBA-065CC778A7C5}">
      <dsp:nvSpPr>
        <dsp:cNvPr id="0" name=""/>
        <dsp:cNvSpPr/>
      </dsp:nvSpPr>
      <dsp:spPr>
        <a:xfrm>
          <a:off x="4145933" y="247485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t>Clinical life phase observation result</a:t>
          </a:r>
          <a:endParaRPr lang="en-US" sz="1300" b="1" kern="1200" dirty="0"/>
        </a:p>
      </dsp:txBody>
      <dsp:txXfrm>
        <a:off x="4170800" y="2499719"/>
        <a:ext cx="1223788" cy="799280"/>
      </dsp:txXfrm>
    </dsp:sp>
    <dsp:sp modelId="{00EDB2B5-562F-BA48-A70B-3D442CA53840}">
      <dsp:nvSpPr>
        <dsp:cNvPr id="0" name=""/>
        <dsp:cNvSpPr/>
      </dsp:nvSpPr>
      <dsp:spPr>
        <a:xfrm>
          <a:off x="5610484" y="2135247"/>
          <a:ext cx="827789" cy="339605"/>
        </a:xfrm>
        <a:custGeom>
          <a:avLst/>
          <a:gdLst/>
          <a:ahLst/>
          <a:cxnLst/>
          <a:rect l="0" t="0" r="0" b="0"/>
          <a:pathLst>
            <a:path>
              <a:moveTo>
                <a:pt x="0" y="0"/>
              </a:moveTo>
              <a:lnTo>
                <a:pt x="0" y="169802"/>
              </a:lnTo>
              <a:lnTo>
                <a:pt x="827789" y="169802"/>
              </a:lnTo>
              <a:lnTo>
                <a:pt x="827789"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CE17A9B-7995-F545-B91C-5DBB7696A016}">
      <dsp:nvSpPr>
        <dsp:cNvPr id="0" name=""/>
        <dsp:cNvSpPr/>
      </dsp:nvSpPr>
      <dsp:spPr>
        <a:xfrm>
          <a:off x="5801512" y="247485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t>Procedure-related observation result</a:t>
          </a:r>
          <a:endParaRPr lang="en-US" sz="1300" b="1" kern="1200" dirty="0"/>
        </a:p>
      </dsp:txBody>
      <dsp:txXfrm>
        <a:off x="5826379" y="2499719"/>
        <a:ext cx="1223788" cy="799280"/>
      </dsp:txXfrm>
    </dsp:sp>
    <dsp:sp modelId="{86BCB0D1-2468-0F4C-AC6E-2BE297FE7115}">
      <dsp:nvSpPr>
        <dsp:cNvPr id="0" name=""/>
        <dsp:cNvSpPr/>
      </dsp:nvSpPr>
      <dsp:spPr>
        <a:xfrm>
          <a:off x="5610484" y="2135247"/>
          <a:ext cx="2483368" cy="339605"/>
        </a:xfrm>
        <a:custGeom>
          <a:avLst/>
          <a:gdLst/>
          <a:ahLst/>
          <a:cxnLst/>
          <a:rect l="0" t="0" r="0" b="0"/>
          <a:pathLst>
            <a:path>
              <a:moveTo>
                <a:pt x="0" y="0"/>
              </a:moveTo>
              <a:lnTo>
                <a:pt x="0" y="169802"/>
              </a:lnTo>
              <a:lnTo>
                <a:pt x="2483368" y="169802"/>
              </a:lnTo>
              <a:lnTo>
                <a:pt x="2483368"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A3AD464-282A-2A41-96E0-311229EDF9F8}">
      <dsp:nvSpPr>
        <dsp:cNvPr id="0" name=""/>
        <dsp:cNvSpPr/>
      </dsp:nvSpPr>
      <dsp:spPr>
        <a:xfrm>
          <a:off x="7457091" y="247485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t>Material entity observation result</a:t>
          </a:r>
          <a:endParaRPr lang="en-US" sz="1300" b="1" kern="1200" dirty="0"/>
        </a:p>
      </dsp:txBody>
      <dsp:txXfrm>
        <a:off x="7481958" y="2499719"/>
        <a:ext cx="1223788" cy="79928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653422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602701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120498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213743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021829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018602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4945072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884175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25252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976796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rationale behind SNOMED CT default contexts is presumably based on the desire to avoid this proliferation of concepts where there is one concept for a clinical entity that “exists in reality” and another concept for an information artifact (i.e., observation result) that is about (or refers to) the corresponding clinical entity. When an SCTID for a Clinical finding or Procedure is recorded in an electronic health record, the information model used by that electronic health record (or the software that manages the information model) presumably needs to “know” that the recorded SCTID “really means” that a Clinical finding (or clinical life phase) has been confirmed by observation or that a Procedure has been performed.</a:t>
            </a:r>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502332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5178573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587358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00788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469829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67285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47607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523176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136560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061053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817233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27660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4723805" y="1830586"/>
            <a:ext cx="3750469" cy="4420195"/>
          </a:xfrm>
          <a:prstGeom prst="rect">
            <a:avLst/>
          </a:prstGeom>
        </p:spPr>
        <p:txBody>
          <a:bodyPr lIns="64291" tIns="32145" rIns="64291" bIns="32145"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half" idx="1"/>
          </p:nvPr>
        </p:nvSpPr>
        <p:spPr>
          <a:xfrm>
            <a:off x="669726" y="1830586"/>
            <a:ext cx="3750469" cy="4420195"/>
          </a:xfrm>
          <a:prstGeom prst="rect">
            <a:avLst/>
          </a:prstGeom>
        </p:spPr>
        <p:txBody>
          <a:bodyPr/>
          <a:lstStyle>
            <a:lvl1pPr marL="241093" indent="-241093">
              <a:spcBef>
                <a:spcPts val="2250"/>
              </a:spcBef>
              <a:defRPr sz="2000"/>
            </a:lvl1pPr>
            <a:lvl2pPr marL="482186" indent="-241093">
              <a:spcBef>
                <a:spcPts val="2250"/>
              </a:spcBef>
              <a:defRPr sz="2000"/>
            </a:lvl2pPr>
            <a:lvl3pPr marL="723279" indent="-241093">
              <a:spcBef>
                <a:spcPts val="2250"/>
              </a:spcBef>
              <a:defRPr sz="2000"/>
            </a:lvl3pPr>
            <a:lvl4pPr marL="964372" indent="-241093">
              <a:spcBef>
                <a:spcPts val="2250"/>
              </a:spcBef>
              <a:defRPr sz="2000"/>
            </a:lvl4pPr>
            <a:lvl5pPr marL="1205465" indent="-241093">
              <a:spcBef>
                <a:spcPts val="2250"/>
              </a:spcBef>
              <a:defRPr sz="20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2707996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3" r:id="rId4"/>
    <p:sldLayoutId id="2147483654" r:id="rId5"/>
    <p:sldLayoutId id="2147483655" r:id="rId6"/>
    <p:sldLayoutId id="2147483681" r:id="rId7"/>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1.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ncorwiki.buffalo.edu/index.php/Basic_Formal_Ontology_2.0" TargetMode="External"/><Relationship Id="rId3" Type="http://schemas.openxmlformats.org/officeDocument/2006/relationships/hyperlink" Target="http://www2.imbi.uni-freiburg.de/ontology/bioto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2.emf"/></Relationships>
</file>

<file path=ppt/slides/_rels/slide21.xml.rels><?xml version="1.0" encoding="UTF-8" standalone="yes"?>
<Relationships xmlns="http://schemas.openxmlformats.org/package/2006/relationships"><Relationship Id="rId3" Type="http://schemas.openxmlformats.org/officeDocument/2006/relationships/hyperlink" Target="http://ncorwiki.buffalo.edu/index.php/Basic_Formal_Ontology_2.0" TargetMode="External"/><Relationship Id="rId4"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3.emf"/></Relationships>
</file>

<file path=ppt/slides/_rels/slide22.xml.rels><?xml version="1.0" encoding="UTF-8" standalone="yes"?>
<Relationships xmlns="http://schemas.openxmlformats.org/package/2006/relationships"><Relationship Id="rId3" Type="http://schemas.openxmlformats.org/officeDocument/2006/relationships/hyperlink" Target="http://ncorwiki.buffalo.edu/index.php/Basic_Formal_Ontology_2.0" TargetMode="External"/><Relationship Id="rId4"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5.emf"/></Relationships>
</file>

<file path=ppt/slides/_rels/slide23.xml.rels><?xml version="1.0" encoding="UTF-8" standalone="yes"?>
<Relationships xmlns="http://schemas.openxmlformats.org/package/2006/relationships"><Relationship Id="rId3" Type="http://schemas.openxmlformats.org/officeDocument/2006/relationships/hyperlink" Target="http://ncorwiki.buffalo.edu/index.php/Basic_Formal_Ontology_2.0" TargetMode="External"/><Relationship Id="rId4"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6.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hyperlink" Target="http://ontology.buffalo.edu/bfo/BFO2.png" TargetMode="External"/><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tiff"/><Relationship Id="rId3" Type="http://schemas.openxmlformats.org/officeDocument/2006/relationships/hyperlink" Target="http://ontology.buffalo.edu/bfo/BFO2.p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0.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1.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confluence.ihtsdotools.org/display/EditorialGuide/6.4.1+Situation+with+explicit+context"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ncorwiki.buffalo.edu/index.php/Basic_Formal_Ontology_2.0" TargetMode="Externa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4017" y="2034554"/>
            <a:ext cx="8624455" cy="1860848"/>
          </a:xfrm>
        </p:spPr>
        <p:txBody>
          <a:bodyPr/>
          <a:lstStyle/>
          <a:p>
            <a:r>
              <a:rPr lang="en-US" dirty="0" smtClean="0"/>
              <a:t>Stakeholder Engagement for Consultant Terminologist Project IHTSDO-836, entitled “Concept Model: Presence”</a:t>
            </a:r>
            <a:endParaRPr lang="en-US" dirty="0"/>
          </a:p>
        </p:txBody>
      </p:sp>
      <p:sp>
        <p:nvSpPr>
          <p:cNvPr id="3" name="Subtitle 2"/>
          <p:cNvSpPr>
            <a:spLocks noGrp="1"/>
          </p:cNvSpPr>
          <p:nvPr>
            <p:ph type="subTitle" idx="1"/>
          </p:nvPr>
        </p:nvSpPr>
        <p:spPr/>
        <p:txBody>
          <a:bodyPr/>
          <a:lstStyle/>
          <a:p>
            <a:r>
              <a:rPr lang="en-US" dirty="0" smtClean="0"/>
              <a:t>David Sperzel, MD, MS</a:t>
            </a:r>
          </a:p>
          <a:p>
            <a:r>
              <a:rPr lang="en-US" dirty="0" smtClean="0"/>
              <a:t>August-September 2016</a:t>
            </a:r>
            <a:endParaRPr lang="en-US" dirty="0"/>
          </a:p>
        </p:txBody>
      </p:sp>
    </p:spTree>
    <p:extLst>
      <p:ext uri="{BB962C8B-B14F-4D97-AF65-F5344CB8AC3E}">
        <p14:creationId xmlns:p14="http://schemas.microsoft.com/office/powerpoint/2010/main" val="1790797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dirty="0" smtClean="0"/>
              <a:t>Example: Disposition observable</a:t>
            </a:r>
            <a:endParaRPr lang="en-US" dirty="0"/>
          </a:p>
        </p:txBody>
      </p:sp>
      <p:pic>
        <p:nvPicPr>
          <p:cNvPr id="4" name="Bildobjekt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502" y="1923143"/>
            <a:ext cx="8943703" cy="2981234"/>
          </a:xfrm>
          <a:prstGeom prst="rect">
            <a:avLst/>
          </a:prstGeom>
        </p:spPr>
      </p:pic>
      <p:sp>
        <p:nvSpPr>
          <p:cNvPr id="5" name="TextBox 4"/>
          <p:cNvSpPr txBox="1"/>
          <p:nvPr/>
        </p:nvSpPr>
        <p:spPr>
          <a:xfrm>
            <a:off x="457200" y="5910780"/>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presentation by Daniel Karlsson to Consultant</a:t>
            </a:r>
          </a:p>
          <a:p>
            <a:r>
              <a:rPr lang="en-US" b="1" dirty="0" smtClean="0"/>
              <a:t>Terminologist Group on December 15, 2015</a:t>
            </a:r>
            <a:endParaRPr lang="en-US" b="1" dirty="0"/>
          </a:p>
        </p:txBody>
      </p:sp>
    </p:spTree>
    <p:extLst>
      <p:ext uri="{BB962C8B-B14F-4D97-AF65-F5344CB8AC3E}">
        <p14:creationId xmlns:p14="http://schemas.microsoft.com/office/powerpoint/2010/main" val="1498864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dirty="0" smtClean="0"/>
              <a:t>Example: Function observable</a:t>
            </a:r>
            <a:endParaRPr lang="en-US" dirty="0"/>
          </a:p>
        </p:txBody>
      </p:sp>
      <p:pic>
        <p:nvPicPr>
          <p:cNvPr id="4" name="Bildobjekt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68" y="1799661"/>
            <a:ext cx="8961120" cy="3077645"/>
          </a:xfrm>
          <a:prstGeom prst="rect">
            <a:avLst/>
          </a:prstGeom>
        </p:spPr>
      </p:pic>
      <p:sp>
        <p:nvSpPr>
          <p:cNvPr id="5" name="TextBox 4"/>
          <p:cNvSpPr txBox="1"/>
          <p:nvPr/>
        </p:nvSpPr>
        <p:spPr>
          <a:xfrm>
            <a:off x="207818" y="6104744"/>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presentation by Daniel Karlsson to Consultant</a:t>
            </a:r>
          </a:p>
          <a:p>
            <a:r>
              <a:rPr lang="en-US" b="1" dirty="0" smtClean="0"/>
              <a:t>Terminologist Group on December 15, 2015</a:t>
            </a:r>
            <a:endParaRPr lang="en-US" b="1" dirty="0"/>
          </a:p>
        </p:txBody>
      </p:sp>
    </p:spTree>
    <p:extLst>
      <p:ext uri="{BB962C8B-B14F-4D97-AF65-F5344CB8AC3E}">
        <p14:creationId xmlns:p14="http://schemas.microsoft.com/office/powerpoint/2010/main" val="14367411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latshållare för innehåll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046" y="1591289"/>
            <a:ext cx="8855242" cy="3041671"/>
          </a:xfrm>
        </p:spPr>
      </p:pic>
      <p:sp>
        <p:nvSpPr>
          <p:cNvPr id="3" name="Rubrik 2"/>
          <p:cNvSpPr>
            <a:spLocks noGrp="1"/>
          </p:cNvSpPr>
          <p:nvPr>
            <p:ph type="title"/>
          </p:nvPr>
        </p:nvSpPr>
        <p:spPr/>
        <p:txBody>
          <a:bodyPr/>
          <a:lstStyle/>
          <a:p>
            <a:r>
              <a:rPr lang="en-US" dirty="0" smtClean="0"/>
              <a:t>Example: Process observable</a:t>
            </a:r>
            <a:endParaRPr lang="en-US" dirty="0"/>
          </a:p>
        </p:txBody>
      </p:sp>
      <p:sp>
        <p:nvSpPr>
          <p:cNvPr id="5" name="TextBox 4"/>
          <p:cNvSpPr txBox="1"/>
          <p:nvPr/>
        </p:nvSpPr>
        <p:spPr>
          <a:xfrm>
            <a:off x="360218" y="586921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presentation by Daniel Karlsson to Consultant</a:t>
            </a:r>
          </a:p>
          <a:p>
            <a:r>
              <a:rPr lang="en-US" b="1" dirty="0" smtClean="0"/>
              <a:t>Terminologist Group on December 15, 2015</a:t>
            </a:r>
            <a:endParaRPr lang="en-US" b="1" dirty="0"/>
          </a:p>
        </p:txBody>
      </p:sp>
    </p:spTree>
    <p:extLst>
      <p:ext uri="{BB962C8B-B14F-4D97-AF65-F5344CB8AC3E}">
        <p14:creationId xmlns:p14="http://schemas.microsoft.com/office/powerpoint/2010/main" val="10026837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362200"/>
            <a:ext cx="7772400" cy="3810001"/>
          </a:xfrm>
        </p:spPr>
        <p:txBody>
          <a:bodyPr/>
          <a:lstStyle/>
          <a:p>
            <a:r>
              <a:rPr lang="en-US" dirty="0" smtClean="0"/>
              <a:t>The problem of presence</a:t>
            </a:r>
            <a:endParaRPr lang="en-US" dirty="0"/>
          </a:p>
        </p:txBody>
      </p:sp>
      <p:sp>
        <p:nvSpPr>
          <p:cNvPr id="3" name="Text Placeholder 2"/>
          <p:cNvSpPr>
            <a:spLocks noGrp="1"/>
          </p:cNvSpPr>
          <p:nvPr>
            <p:ph type="body" idx="1"/>
          </p:nvPr>
        </p:nvSpPr>
        <p:spPr>
          <a:xfrm>
            <a:off x="685800" y="3415748"/>
            <a:ext cx="7772400" cy="1774687"/>
          </a:xfrm>
          <a:ln>
            <a:solidFill>
              <a:schemeClr val="accent2"/>
            </a:solidFill>
          </a:ln>
        </p:spPr>
        <p:txBody>
          <a:bodyPr/>
          <a:lstStyle/>
          <a:p>
            <a:pPr marL="342900" indent="-342900">
              <a:buFont typeface="Arial" charset="0"/>
              <a:buChar char="•"/>
            </a:pPr>
            <a:r>
              <a:rPr lang="en-US" dirty="0"/>
              <a:t>Examples of how “present” is currently represented in SNOMED </a:t>
            </a:r>
            <a:r>
              <a:rPr lang="en-US" dirty="0" smtClean="0"/>
              <a:t>CT</a:t>
            </a:r>
          </a:p>
          <a:p>
            <a:pPr marL="342900" indent="-342900">
              <a:buFont typeface="Arial" charset="0"/>
              <a:buChar char="•"/>
            </a:pPr>
            <a:r>
              <a:rPr lang="en-US" dirty="0" smtClean="0"/>
              <a:t>What is different about observations concerning “presence?”</a:t>
            </a:r>
          </a:p>
          <a:p>
            <a:pPr marL="800100" lvl="1" indent="-342900">
              <a:buFont typeface="Arial" charset="0"/>
              <a:buChar char="•"/>
            </a:pPr>
            <a:r>
              <a:rPr lang="en-US" dirty="0" smtClean="0"/>
              <a:t>Can “presence” be represented using property types?</a:t>
            </a:r>
          </a:p>
          <a:p>
            <a:pPr marL="800100" lvl="1" indent="-342900">
              <a:buFont typeface="Arial" charset="0"/>
              <a:buChar char="•"/>
            </a:pPr>
            <a:r>
              <a:rPr lang="en-US" dirty="0" smtClean="0"/>
              <a:t>No, ”presence” (and “absence”) should be represented as observation results.</a:t>
            </a:r>
            <a:endParaRPr lang="en-US" dirty="0"/>
          </a:p>
        </p:txBody>
      </p:sp>
      <p:sp>
        <p:nvSpPr>
          <p:cNvPr id="7" name="Explosion 1 6"/>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8402255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061688"/>
              </p:ext>
            </p:extLst>
          </p:nvPr>
        </p:nvGraphicFramePr>
        <p:xfrm>
          <a:off x="457200" y="1452563"/>
          <a:ext cx="8382000" cy="3840480"/>
        </p:xfrm>
        <a:graphic>
          <a:graphicData uri="http://schemas.openxmlformats.org/drawingml/2006/table">
            <a:tbl>
              <a:tblPr firstRow="1" bandRow="1"/>
              <a:tblGrid>
                <a:gridCol w="1966148"/>
                <a:gridCol w="1285052"/>
                <a:gridCol w="5130800"/>
              </a:tblGrid>
              <a:tr h="370840">
                <a:tc>
                  <a:txBody>
                    <a:bodyPr/>
                    <a:lstStyle/>
                    <a:p>
                      <a:pPr algn="ctr"/>
                      <a:r>
                        <a:rPr lang="en-US" sz="1600" b="1" dirty="0" smtClean="0"/>
                        <a:t>Semantic</a:t>
                      </a:r>
                      <a:r>
                        <a:rPr lang="en-US" sz="1600" b="1" baseline="0" dirty="0" smtClean="0"/>
                        <a:t> Tag</a:t>
                      </a:r>
                      <a:endParaRPr lang="en-US" sz="1600" b="1" dirty="0"/>
                    </a:p>
                  </a:txBody>
                  <a:tcPr>
                    <a:solidFill>
                      <a:schemeClr val="tx2">
                        <a:lumMod val="40000"/>
                        <a:lumOff val="60000"/>
                      </a:schemeClr>
                    </a:solidFill>
                  </a:tcPr>
                </a:tc>
                <a:tc>
                  <a:txBody>
                    <a:bodyPr/>
                    <a:lstStyle/>
                    <a:p>
                      <a:pPr algn="ctr"/>
                      <a:r>
                        <a:rPr lang="en-US" sz="1600" b="1" dirty="0" smtClean="0"/>
                        <a:t>Number of Concepts</a:t>
                      </a:r>
                      <a:endParaRPr lang="en-US" sz="1600" b="1" dirty="0"/>
                    </a:p>
                  </a:txBody>
                  <a:tcPr>
                    <a:solidFill>
                      <a:schemeClr val="tx2">
                        <a:lumMod val="40000"/>
                        <a:lumOff val="60000"/>
                      </a:schemeClr>
                    </a:solidFill>
                  </a:tcPr>
                </a:tc>
                <a:tc>
                  <a:txBody>
                    <a:bodyPr/>
                    <a:lstStyle/>
                    <a:p>
                      <a:pPr algn="ctr"/>
                      <a:r>
                        <a:rPr lang="en-US" sz="1600" b="1" dirty="0" smtClean="0"/>
                        <a:t>Examples</a:t>
                      </a:r>
                      <a:endParaRPr lang="en-US" sz="1600" b="1" dirty="0"/>
                    </a:p>
                  </a:txBody>
                  <a:tcPr>
                    <a:solidFill>
                      <a:schemeClr val="tx2">
                        <a:lumMod val="40000"/>
                        <a:lumOff val="60000"/>
                      </a:schemeClr>
                    </a:solidFill>
                  </a:tcPr>
                </a:tc>
              </a:tr>
              <a:tr h="370840">
                <a:tc>
                  <a:txBody>
                    <a:bodyPr/>
                    <a:lstStyle/>
                    <a:p>
                      <a:r>
                        <a:rPr lang="en-US" b="1" dirty="0" smtClean="0"/>
                        <a:t>(finding)</a:t>
                      </a:r>
                      <a:endParaRPr lang="en-US" b="1" dirty="0"/>
                    </a:p>
                  </a:txBody>
                  <a:tcPr/>
                </a:tc>
                <a:tc>
                  <a:txBody>
                    <a:bodyPr/>
                    <a:lstStyle/>
                    <a:p>
                      <a:r>
                        <a:rPr lang="en-US" b="1" smtClean="0"/>
                        <a:t>435</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smtClean="0">
                          <a:solidFill>
                            <a:schemeClr val="tx1"/>
                          </a:solidFill>
                          <a:latin typeface="+mn-lt"/>
                          <a:ea typeface="+mn-ea"/>
                          <a:cs typeface="+mn-cs"/>
                          <a:sym typeface="Arial"/>
                          <a:rtl val="0"/>
                        </a:rPr>
                        <a:t>302112009| </a:t>
                      </a:r>
                      <a:r>
                        <a:rPr lang="en-US" sz="1400" b="1" i="0" u="none" strike="noStrike" cap="none" baseline="0" dirty="0" smtClean="0">
                          <a:solidFill>
                            <a:schemeClr val="tx1"/>
                          </a:solidFill>
                          <a:latin typeface="+mn-lt"/>
                          <a:ea typeface="+mn-ea"/>
                          <a:cs typeface="+mn-cs"/>
                          <a:sym typeface="Arial"/>
                          <a:rtl val="0"/>
                        </a:rPr>
                        <a:t>Colostomy present (finding) |</a:t>
                      </a:r>
                      <a:endParaRPr lang="is-IS" sz="1400" b="1" i="0" u="none" strike="noStrike" cap="none" baseline="0" dirty="0" smtClean="0">
                        <a:solidFill>
                          <a:schemeClr val="tx1"/>
                        </a:solidFill>
                        <a:latin typeface="+mn-lt"/>
                        <a:ea typeface="+mn-ea"/>
                        <a:cs typeface="+mn-cs"/>
                        <a:sym typeface="Arial"/>
                        <a:rtl val="0"/>
                      </a:endParaRP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smtClean="0">
                          <a:solidFill>
                            <a:schemeClr val="tx1"/>
                          </a:solidFill>
                          <a:latin typeface="+mn-lt"/>
                          <a:ea typeface="+mn-ea"/>
                          <a:cs typeface="+mn-cs"/>
                          <a:sym typeface="Arial"/>
                          <a:rtl val="0"/>
                        </a:rPr>
                        <a:t>301319006| </a:t>
                      </a:r>
                      <a:r>
                        <a:rPr lang="en-US" sz="1400" b="1" i="0" u="none" strike="noStrike" cap="none" baseline="0" dirty="0" smtClean="0">
                          <a:solidFill>
                            <a:schemeClr val="tx1"/>
                          </a:solidFill>
                          <a:latin typeface="+mn-lt"/>
                          <a:ea typeface="+mn-ea"/>
                          <a:cs typeface="+mn-cs"/>
                          <a:sym typeface="Arial"/>
                          <a:rtl val="0"/>
                        </a:rPr>
                        <a:t>Hand present (finding)</a:t>
                      </a:r>
                      <a:r>
                        <a:rPr lang="is-IS" sz="1400" b="1" i="0" u="none" strike="noStrike" cap="none" baseline="0" dirty="0" smtClean="0">
                          <a:solidFill>
                            <a:schemeClr val="tx1"/>
                          </a:solidFill>
                          <a:latin typeface="+mn-lt"/>
                          <a:ea typeface="+mn-ea"/>
                          <a:cs typeface="+mn-cs"/>
                          <a:sym typeface="Arial"/>
                          <a:rtl val="0"/>
                        </a:rPr>
                        <a:t>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smtClean="0">
                          <a:solidFill>
                            <a:schemeClr val="tx1"/>
                          </a:solidFill>
                          <a:latin typeface="+mn-lt"/>
                          <a:ea typeface="+mn-ea"/>
                          <a:cs typeface="+mn-cs"/>
                          <a:sym typeface="Arial"/>
                          <a:rtl val="0"/>
                        </a:rPr>
                        <a:t>438508001| </a:t>
                      </a:r>
                      <a:r>
                        <a:rPr lang="en-US" sz="1400" b="1" i="0" u="none" strike="noStrike" cap="none" baseline="0" dirty="0" smtClean="0">
                          <a:solidFill>
                            <a:schemeClr val="tx1"/>
                          </a:solidFill>
                          <a:latin typeface="+mn-lt"/>
                          <a:ea typeface="+mn-ea"/>
                          <a:cs typeface="+mn-cs"/>
                          <a:sym typeface="Arial"/>
                          <a:rtl val="0"/>
                        </a:rPr>
                        <a:t>Virus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smtClean="0">
                          <a:solidFill>
                            <a:schemeClr val="tx1"/>
                          </a:solidFill>
                          <a:latin typeface="+mn-lt"/>
                          <a:ea typeface="+mn-ea"/>
                          <a:cs typeface="+mn-cs"/>
                          <a:sym typeface="Arial"/>
                          <a:rtl val="0"/>
                        </a:rPr>
                        <a:t>300563005| </a:t>
                      </a:r>
                      <a:r>
                        <a:rPr lang="en-US" sz="1400" b="1" i="0" u="none" strike="noStrike" cap="none" baseline="0" dirty="0" smtClean="0">
                          <a:solidFill>
                            <a:schemeClr val="tx1"/>
                          </a:solidFill>
                          <a:latin typeface="+mn-lt"/>
                          <a:ea typeface="+mn-ea"/>
                          <a:cs typeface="+mn-cs"/>
                          <a:sym typeface="Arial"/>
                          <a:rtl val="0"/>
                        </a:rPr>
                        <a:t>Spleen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smtClean="0">
                          <a:solidFill>
                            <a:schemeClr val="tx1"/>
                          </a:solidFill>
                          <a:latin typeface="+mn-lt"/>
                          <a:ea typeface="+mn-ea"/>
                          <a:cs typeface="+mn-cs"/>
                          <a:sym typeface="Arial"/>
                          <a:rtl val="0"/>
                        </a:rPr>
                        <a:t>278551006| </a:t>
                      </a:r>
                      <a:r>
                        <a:rPr lang="en-US" sz="1400" b="1" i="0" u="none" strike="noStrike" cap="none" baseline="0" dirty="0" smtClean="0">
                          <a:solidFill>
                            <a:schemeClr val="tx1"/>
                          </a:solidFill>
                          <a:latin typeface="+mn-lt"/>
                          <a:ea typeface="+mn-ea"/>
                          <a:cs typeface="+mn-cs"/>
                          <a:sym typeface="Arial"/>
                          <a:rtl val="0"/>
                        </a:rPr>
                        <a:t>Dental inlay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smtClean="0">
                          <a:solidFill>
                            <a:schemeClr val="tx1"/>
                          </a:solidFill>
                          <a:latin typeface="+mn-lt"/>
                          <a:ea typeface="+mn-ea"/>
                          <a:cs typeface="+mn-cs"/>
                          <a:sym typeface="Arial"/>
                          <a:rtl val="0"/>
                        </a:rPr>
                        <a:t>301155005| </a:t>
                      </a:r>
                      <a:r>
                        <a:rPr lang="en-US" sz="1400" b="1" i="0" u="none" strike="noStrike" cap="none" baseline="0" dirty="0" smtClean="0">
                          <a:solidFill>
                            <a:schemeClr val="tx1"/>
                          </a:solidFill>
                          <a:latin typeface="+mn-lt"/>
                          <a:ea typeface="+mn-ea"/>
                          <a:cs typeface="+mn-cs"/>
                          <a:sym typeface="Arial"/>
                          <a:rtl val="0"/>
                        </a:rPr>
                        <a:t>Radial pulse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smtClean="0">
                          <a:solidFill>
                            <a:schemeClr val="tx1"/>
                          </a:solidFill>
                          <a:latin typeface="+mn-lt"/>
                          <a:ea typeface="+mn-ea"/>
                          <a:cs typeface="+mn-cs"/>
                          <a:sym typeface="Arial"/>
                          <a:rtl val="0"/>
                        </a:rPr>
                        <a:t>450657002| </a:t>
                      </a:r>
                      <a:r>
                        <a:rPr lang="en-US" sz="1400" b="1" i="0" u="none" strike="noStrike" cap="none" baseline="0" dirty="0" smtClean="0">
                          <a:solidFill>
                            <a:schemeClr val="tx1"/>
                          </a:solidFill>
                          <a:latin typeface="+mn-lt"/>
                          <a:ea typeface="+mn-ea"/>
                          <a:cs typeface="+mn-cs"/>
                          <a:sym typeface="Arial"/>
                          <a:rtl val="0"/>
                        </a:rPr>
                        <a:t>Insulin pump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cs-CZ" sz="1400" b="1" i="0" u="none" strike="noStrike" cap="none" baseline="0" dirty="0" smtClean="0">
                          <a:solidFill>
                            <a:schemeClr val="tx1"/>
                          </a:solidFill>
                          <a:latin typeface="+mn-lt"/>
                          <a:ea typeface="+mn-ea"/>
                          <a:cs typeface="+mn-cs"/>
                          <a:sym typeface="Arial"/>
                          <a:rtl val="0"/>
                        </a:rPr>
                        <a:t>289438002| </a:t>
                      </a:r>
                      <a:r>
                        <a:rPr lang="en-US" sz="1400" b="1" i="0" u="none" strike="noStrike" cap="none" baseline="0" dirty="0" smtClean="0">
                          <a:solidFill>
                            <a:schemeClr val="tx1"/>
                          </a:solidFill>
                          <a:latin typeface="+mn-lt"/>
                          <a:ea typeface="+mn-ea"/>
                          <a:cs typeface="+mn-cs"/>
                          <a:sym typeface="Arial"/>
                          <a:rtl val="0"/>
                        </a:rPr>
                        <a:t>Fetal heart rate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smtClean="0">
                          <a:solidFill>
                            <a:schemeClr val="tx1"/>
                          </a:solidFill>
                          <a:latin typeface="+mn-lt"/>
                          <a:ea typeface="+mn-ea"/>
                          <a:cs typeface="+mn-cs"/>
                          <a:sym typeface="Arial"/>
                          <a:rtl val="0"/>
                        </a:rPr>
                        <a:t>299933002| </a:t>
                      </a:r>
                      <a:r>
                        <a:rPr lang="en-US" sz="1400" b="1" i="0" u="none" strike="noStrike" cap="none" baseline="0" dirty="0" smtClean="0">
                          <a:solidFill>
                            <a:schemeClr val="tx1"/>
                          </a:solidFill>
                          <a:latin typeface="+mn-lt"/>
                          <a:ea typeface="+mn-ea"/>
                          <a:cs typeface="+mn-cs"/>
                          <a:sym typeface="Arial"/>
                          <a:rtl val="0"/>
                        </a:rPr>
                        <a:t>Vibration sensation present (finding) |</a:t>
                      </a:r>
                      <a:endParaRPr lang="en-US" b="1" dirty="0"/>
                    </a:p>
                  </a:txBody>
                  <a:tcPr/>
                </a:tc>
              </a:tr>
              <a:tr h="370840">
                <a:tc>
                  <a:txBody>
                    <a:bodyPr/>
                    <a:lstStyle/>
                    <a:p>
                      <a:r>
                        <a:rPr lang="en-US" b="1" dirty="0" smtClean="0"/>
                        <a:t>(situation)</a:t>
                      </a:r>
                      <a:endParaRPr lang="en-US" b="1" dirty="0"/>
                    </a:p>
                  </a:txBody>
                  <a:tcPr/>
                </a:tc>
                <a:tc>
                  <a:txBody>
                    <a:bodyPr/>
                    <a:lstStyle/>
                    <a:p>
                      <a:r>
                        <a:rPr lang="en-US" b="1" smtClean="0"/>
                        <a:t>74</a:t>
                      </a:r>
                      <a:endParaRPr lang="en-US" b="1" dirty="0"/>
                    </a:p>
                  </a:txBody>
                  <a:tcPr/>
                </a:tc>
                <a:tc>
                  <a:txBody>
                    <a:bodyPr/>
                    <a:lstStyle/>
                    <a:p>
                      <a:r>
                        <a:rPr lang="is-IS" sz="1400" b="1" i="0" u="none" strike="noStrike" cap="none" baseline="0" dirty="0" smtClean="0">
                          <a:solidFill>
                            <a:schemeClr val="tx1"/>
                          </a:solidFill>
                          <a:latin typeface="+mn-lt"/>
                          <a:ea typeface="+mn-ea"/>
                          <a:cs typeface="+mn-cs"/>
                          <a:sym typeface="Arial"/>
                          <a:rtl val="0"/>
                        </a:rPr>
                        <a:t>162057007| </a:t>
                      </a:r>
                      <a:r>
                        <a:rPr lang="en-US" sz="1400" b="1" i="0" u="none" strike="noStrike" cap="none" baseline="0" dirty="0" smtClean="0">
                          <a:solidFill>
                            <a:schemeClr val="tx1"/>
                          </a:solidFill>
                          <a:latin typeface="+mn-lt"/>
                          <a:ea typeface="+mn-ea"/>
                          <a:cs typeface="+mn-cs"/>
                          <a:sym typeface="Arial"/>
                          <a:rtl val="0"/>
                        </a:rPr>
                        <a:t> Nausea present (situation) |</a:t>
                      </a:r>
                    </a:p>
                    <a:p>
                      <a:r>
                        <a:rPr lang="is-IS" sz="1400" b="1" i="0" u="none" strike="noStrike" cap="none" baseline="0" dirty="0" smtClean="0">
                          <a:solidFill>
                            <a:schemeClr val="tx1"/>
                          </a:solidFill>
                          <a:latin typeface="+mn-lt"/>
                          <a:ea typeface="+mn-ea"/>
                          <a:cs typeface="+mn-cs"/>
                          <a:sym typeface="Arial"/>
                          <a:rtl val="0"/>
                        </a:rPr>
                        <a:t>162260006| </a:t>
                      </a:r>
                      <a:r>
                        <a:rPr lang="en-US" sz="1400" b="1" i="0" u="none" strike="noStrike" cap="none" baseline="0" dirty="0" smtClean="0">
                          <a:solidFill>
                            <a:schemeClr val="tx1"/>
                          </a:solidFill>
                          <a:latin typeface="+mn-lt"/>
                          <a:ea typeface="+mn-ea"/>
                          <a:cs typeface="+mn-cs"/>
                          <a:sym typeface="Arial"/>
                          <a:rtl val="0"/>
                        </a:rPr>
                        <a:t>Dizziness present (situation) |</a:t>
                      </a:r>
                    </a:p>
                    <a:p>
                      <a:r>
                        <a:rPr lang="is-IS" sz="1400" b="1" i="0" u="none" strike="noStrike" cap="none" baseline="0" dirty="0" smtClean="0">
                          <a:solidFill>
                            <a:schemeClr val="tx1"/>
                          </a:solidFill>
                          <a:latin typeface="+mn-lt"/>
                          <a:ea typeface="+mn-ea"/>
                          <a:cs typeface="+mn-cs"/>
                          <a:sym typeface="Arial"/>
                          <a:rtl val="0"/>
                        </a:rPr>
                        <a:t>274721007 | </a:t>
                      </a:r>
                      <a:r>
                        <a:rPr lang="en-US" sz="1400" b="1" i="0" u="none" strike="noStrike" cap="none" baseline="0" dirty="0" smtClean="0">
                          <a:solidFill>
                            <a:schemeClr val="tx1"/>
                          </a:solidFill>
                          <a:latin typeface="+mn-lt"/>
                          <a:ea typeface="+mn-ea"/>
                          <a:cs typeface="+mn-cs"/>
                          <a:sym typeface="Arial"/>
                          <a:rtl val="0"/>
                        </a:rPr>
                        <a:t>Carotid bruit present (situation) </a:t>
                      </a:r>
                      <a:endParaRPr lang="en-US" b="1" dirty="0" smtClean="0"/>
                    </a:p>
                  </a:txBody>
                  <a:tcPr/>
                </a:tc>
              </a:tr>
              <a:tr h="370840">
                <a:tc>
                  <a:txBody>
                    <a:bodyPr/>
                    <a:lstStyle/>
                    <a:p>
                      <a:r>
                        <a:rPr lang="en-US" b="1" smtClean="0"/>
                        <a:t>(disorder)</a:t>
                      </a:r>
                      <a:endParaRPr lang="en-US" b="1" dirty="0"/>
                    </a:p>
                  </a:txBody>
                  <a:tcPr/>
                </a:tc>
                <a:tc>
                  <a:txBody>
                    <a:bodyPr/>
                    <a:lstStyle/>
                    <a:p>
                      <a:r>
                        <a:rPr lang="en-US" b="1" smtClean="0"/>
                        <a:t>30</a:t>
                      </a:r>
                      <a:endParaRPr lang="en-US" b="1" dirty="0"/>
                    </a:p>
                  </a:txBody>
                  <a:tcPr/>
                </a:tc>
                <a:tc>
                  <a:txBody>
                    <a:bodyPr/>
                    <a:lstStyle/>
                    <a:p>
                      <a:r>
                        <a:rPr lang="is-IS" sz="1400" b="1" i="0" u="none" strike="noStrike" cap="none" baseline="0" dirty="0" smtClean="0">
                          <a:solidFill>
                            <a:schemeClr val="tx1"/>
                          </a:solidFill>
                          <a:latin typeface="+mn-lt"/>
                          <a:ea typeface="+mn-ea"/>
                          <a:cs typeface="+mn-cs"/>
                          <a:sym typeface="Arial"/>
                          <a:rtl val="0"/>
                        </a:rPr>
                        <a:t>162166009| </a:t>
                      </a:r>
                      <a:r>
                        <a:rPr lang="en-US" sz="1400" b="1" i="0" u="none" strike="noStrike" cap="none" baseline="0" dirty="0" smtClean="0">
                          <a:solidFill>
                            <a:schemeClr val="tx1"/>
                          </a:solidFill>
                          <a:latin typeface="+mn-lt"/>
                          <a:ea typeface="+mn-ea"/>
                          <a:cs typeface="+mn-cs"/>
                          <a:sym typeface="Arial"/>
                          <a:rtl val="0"/>
                        </a:rPr>
                        <a:t>Nipple discharge present (disorder) |</a:t>
                      </a:r>
                    </a:p>
                    <a:p>
                      <a:r>
                        <a:rPr lang="is-IS" sz="1400" b="1" i="0" u="none" strike="noStrike" cap="none" baseline="0" dirty="0" smtClean="0">
                          <a:solidFill>
                            <a:schemeClr val="tx1"/>
                          </a:solidFill>
                          <a:latin typeface="+mn-lt"/>
                          <a:ea typeface="+mn-ea"/>
                          <a:cs typeface="+mn-cs"/>
                          <a:sym typeface="Arial"/>
                          <a:rtl val="0"/>
                        </a:rPr>
                        <a:t>247068008| </a:t>
                      </a:r>
                      <a:r>
                        <a:rPr lang="en-US" sz="1400" b="1" i="0" u="none" strike="noStrike" cap="none" baseline="0" dirty="0" err="1" smtClean="0">
                          <a:solidFill>
                            <a:schemeClr val="tx1"/>
                          </a:solidFill>
                          <a:latin typeface="+mn-lt"/>
                          <a:ea typeface="+mn-ea"/>
                          <a:cs typeface="+mn-cs"/>
                          <a:sym typeface="Arial"/>
                          <a:rtl val="0"/>
                        </a:rPr>
                        <a:t>Aphakia</a:t>
                      </a:r>
                      <a:r>
                        <a:rPr lang="en-US" sz="1400" b="1" i="0" u="none" strike="noStrike" cap="none" baseline="0" dirty="0" smtClean="0">
                          <a:solidFill>
                            <a:schemeClr val="tx1"/>
                          </a:solidFill>
                          <a:latin typeface="+mn-lt"/>
                          <a:ea typeface="+mn-ea"/>
                          <a:cs typeface="+mn-cs"/>
                          <a:sym typeface="Arial"/>
                          <a:rtl val="0"/>
                        </a:rPr>
                        <a:t> - lens capsule present (disorder) |</a:t>
                      </a:r>
                      <a:endParaRPr lang="en-US" b="1" dirty="0" smtClean="0"/>
                    </a:p>
                  </a:txBody>
                  <a:tcPr/>
                </a:tc>
              </a:tr>
            </a:tbl>
          </a:graphicData>
        </a:graphic>
      </p:graphicFrame>
      <p:sp>
        <p:nvSpPr>
          <p:cNvPr id="3" name="Title 2"/>
          <p:cNvSpPr>
            <a:spLocks noGrp="1"/>
          </p:cNvSpPr>
          <p:nvPr>
            <p:ph type="title"/>
          </p:nvPr>
        </p:nvSpPr>
        <p:spPr>
          <a:xfrm>
            <a:off x="457200" y="139700"/>
            <a:ext cx="6592043" cy="1082651"/>
          </a:xfrm>
        </p:spPr>
        <p:txBody>
          <a:bodyPr/>
          <a:lstStyle/>
          <a:p>
            <a:r>
              <a:rPr lang="en-US" dirty="0" smtClean="0"/>
              <a:t>Examples of how “presence” is currently represented SNOMED CT</a:t>
            </a:r>
            <a:endParaRPr lang="en-US" dirty="0"/>
          </a:p>
        </p:txBody>
      </p:sp>
      <p:sp>
        <p:nvSpPr>
          <p:cNvPr id="5" name="Explosion 1 4"/>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8248045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of “Presence” observables</a:t>
            </a:r>
            <a:endParaRPr lang="en-US" dirty="0"/>
          </a:p>
        </p:txBody>
      </p:sp>
      <p:graphicFrame>
        <p:nvGraphicFramePr>
          <p:cNvPr id="3" name="Diagram 2"/>
          <p:cNvGraphicFramePr/>
          <p:nvPr>
            <p:extLst>
              <p:ext uri="{D42A27DB-BD31-4B8C-83A1-F6EECF244321}">
                <p14:modId xmlns:p14="http://schemas.microsoft.com/office/powerpoint/2010/main" val="711040520"/>
              </p:ext>
            </p:extLst>
          </p:nvPr>
        </p:nvGraphicFramePr>
        <p:xfrm>
          <a:off x="2133600" y="2492765"/>
          <a:ext cx="6729070" cy="4398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loud Callout 3"/>
          <p:cNvSpPr/>
          <p:nvPr/>
        </p:nvSpPr>
        <p:spPr>
          <a:xfrm>
            <a:off x="326402" y="1656140"/>
            <a:ext cx="3614396" cy="1673249"/>
          </a:xfrm>
          <a:prstGeom prst="cloudCallout">
            <a:avLst>
              <a:gd name="adj1" fmla="val 22744"/>
              <a:gd name="adj2" fmla="val 1137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Some observables do not represent features of entities and do not have property types. What do we do about these?</a:t>
            </a:r>
            <a:endParaRPr lang="en-US" b="1" dirty="0"/>
          </a:p>
        </p:txBody>
      </p:sp>
    </p:spTree>
    <p:extLst>
      <p:ext uri="{BB962C8B-B14F-4D97-AF65-F5344CB8AC3E}">
        <p14:creationId xmlns:p14="http://schemas.microsoft.com/office/powerpoint/2010/main" val="18035481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1800"/>
            <a:ext cx="6610448" cy="790551"/>
          </a:xfrm>
        </p:spPr>
        <p:txBody>
          <a:bodyPr/>
          <a:lstStyle/>
          <a:p>
            <a:r>
              <a:rPr lang="en-US" dirty="0" smtClean="0"/>
              <a:t>“Presence” as an observation result in the Observables Model</a:t>
            </a:r>
            <a:endParaRPr lang="en-US" dirty="0"/>
          </a:p>
        </p:txBody>
      </p:sp>
      <p:pic>
        <p:nvPicPr>
          <p:cNvPr id="3" name="Picture 2"/>
          <p:cNvPicPr>
            <a:picLocks noChangeAspect="1"/>
          </p:cNvPicPr>
          <p:nvPr/>
        </p:nvPicPr>
        <p:blipFill>
          <a:blip r:embed="rId3"/>
          <a:stretch>
            <a:fillRect/>
          </a:stretch>
        </p:blipFill>
        <p:spPr>
          <a:xfrm>
            <a:off x="1373909" y="1487713"/>
            <a:ext cx="6497782" cy="4461164"/>
          </a:xfrm>
          <a:prstGeom prst="rect">
            <a:avLst/>
          </a:prstGeom>
          <a:ln>
            <a:solidFill>
              <a:schemeClr val="tx1"/>
            </a:solidFill>
          </a:ln>
        </p:spPr>
      </p:pic>
      <p:sp>
        <p:nvSpPr>
          <p:cNvPr id="4" name="TextBox 3"/>
          <p:cNvSpPr txBox="1"/>
          <p:nvPr/>
        </p:nvSpPr>
        <p:spPr>
          <a:xfrm>
            <a:off x="110837" y="6214239"/>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final Observables Model presentation prepared by Kent Spackman and dated December 26, 2014</a:t>
            </a:r>
            <a:endParaRPr lang="en-US" b="1" dirty="0"/>
          </a:p>
        </p:txBody>
      </p:sp>
      <p:sp>
        <p:nvSpPr>
          <p:cNvPr id="8" name="Explosion 1 7"/>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
        <p:nvSpPr>
          <p:cNvPr id="6" name="Rounded Rectangle 5"/>
          <p:cNvSpPr/>
          <p:nvPr/>
        </p:nvSpPr>
        <p:spPr>
          <a:xfrm>
            <a:off x="838200" y="2438400"/>
            <a:ext cx="7239000" cy="914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71612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0"/>
            <a:ext cx="7772400" cy="1981200"/>
          </a:xfrm>
        </p:spPr>
        <p:txBody>
          <a:bodyPr/>
          <a:lstStyle/>
          <a:p>
            <a:r>
              <a:rPr lang="en-US" dirty="0" smtClean="0"/>
              <a:t>Observation results and  formal Ontological principles</a:t>
            </a:r>
            <a:endParaRPr lang="en-US" dirty="0"/>
          </a:p>
        </p:txBody>
      </p:sp>
      <p:sp>
        <p:nvSpPr>
          <p:cNvPr id="3" name="Text Placeholder 2"/>
          <p:cNvSpPr>
            <a:spLocks noGrp="1"/>
          </p:cNvSpPr>
          <p:nvPr>
            <p:ph type="body" idx="1"/>
          </p:nvPr>
        </p:nvSpPr>
        <p:spPr>
          <a:xfrm>
            <a:off x="838200" y="3962400"/>
            <a:ext cx="8066087" cy="1612900"/>
          </a:xfrm>
          <a:ln>
            <a:solidFill>
              <a:schemeClr val="accent2"/>
            </a:solidFill>
          </a:ln>
        </p:spPr>
        <p:txBody>
          <a:bodyPr/>
          <a:lstStyle/>
          <a:p>
            <a:pPr marL="342900" indent="-342900">
              <a:buFont typeface="Arial" charset="0"/>
              <a:buChar char="•"/>
            </a:pPr>
            <a:r>
              <a:rPr lang="en-US" dirty="0" smtClean="0"/>
              <a:t>What is an observation result?</a:t>
            </a:r>
          </a:p>
          <a:p>
            <a:pPr marL="342900" indent="-342900">
              <a:buFont typeface="Arial" charset="0"/>
              <a:buChar char="•"/>
            </a:pPr>
            <a:r>
              <a:rPr lang="en-US" dirty="0" smtClean="0"/>
              <a:t>How do observation results relate to formal ontological principles?</a:t>
            </a:r>
          </a:p>
          <a:p>
            <a:pPr marL="342900" indent="-342900">
              <a:buFont typeface="Arial" charset="0"/>
              <a:buChar char="•"/>
            </a:pPr>
            <a:r>
              <a:rPr lang="en-US" dirty="0" smtClean="0"/>
              <a:t>Basic Formal Ontology (BFO) and the Observables Model</a:t>
            </a:r>
          </a:p>
          <a:p>
            <a:pPr marL="342900" indent="-342900">
              <a:buFont typeface="Arial" charset="0"/>
              <a:buChar char="•"/>
            </a:pPr>
            <a:r>
              <a:rPr lang="en-US" dirty="0" smtClean="0"/>
              <a:t>Observation results as information artifacts</a:t>
            </a:r>
          </a:p>
        </p:txBody>
      </p:sp>
    </p:spTree>
    <p:extLst>
      <p:ext uri="{BB962C8B-B14F-4D97-AF65-F5344CB8AC3E}">
        <p14:creationId xmlns:p14="http://schemas.microsoft.com/office/powerpoint/2010/main" val="478319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0" y="1452308"/>
            <a:ext cx="8623300" cy="4783392"/>
          </a:xfrm>
        </p:spPr>
        <p:txBody>
          <a:bodyPr/>
          <a:lstStyle/>
          <a:p>
            <a:r>
              <a:rPr lang="en-US" dirty="0" smtClean="0"/>
              <a:t>Making SNOMED CT consistent with formal ontological principles can </a:t>
            </a:r>
          </a:p>
          <a:p>
            <a:pPr lvl="1"/>
            <a:r>
              <a:rPr lang="en-US" dirty="0"/>
              <a:t>M</a:t>
            </a:r>
            <a:r>
              <a:rPr lang="en-US" dirty="0" smtClean="0"/>
              <a:t>ake it easier to inter-operate with other biomedical ontologies based on these principles.</a:t>
            </a:r>
          </a:p>
          <a:p>
            <a:pPr lvl="1"/>
            <a:r>
              <a:rPr lang="en-US" dirty="0" smtClean="0"/>
              <a:t>Help remove inconsistencies from SNOMED CT and improve the overall quality of the terminology.</a:t>
            </a:r>
          </a:p>
          <a:p>
            <a:r>
              <a:rPr lang="en-US" dirty="0" smtClean="0"/>
              <a:t>Formal ontologies rely on precise philosophical thinking, which may initially seem difficult to understand.</a:t>
            </a:r>
          </a:p>
          <a:p>
            <a:r>
              <a:rPr lang="en-US" dirty="0" smtClean="0"/>
              <a:t>The Observables Model may seem “difficult” because it is one of the first efforts to introduce formal ontology into SNOMED CT.</a:t>
            </a:r>
          </a:p>
          <a:p>
            <a:r>
              <a:rPr lang="en-US" dirty="0" smtClean="0"/>
              <a:t>It may not be practical for SNOMED CT to incorporate all aspects of any formal ontology, but it </a:t>
            </a:r>
            <a:r>
              <a:rPr lang="en-US" i="1" dirty="0" smtClean="0"/>
              <a:t>should not be “wrong” </a:t>
            </a:r>
            <a:r>
              <a:rPr lang="en-US" dirty="0" smtClean="0"/>
              <a:t>from a formal ontological standpoint.</a:t>
            </a:r>
          </a:p>
          <a:p>
            <a:endParaRPr lang="en-US" dirty="0"/>
          </a:p>
        </p:txBody>
      </p:sp>
      <p:sp>
        <p:nvSpPr>
          <p:cNvPr id="3" name="Title 2"/>
          <p:cNvSpPr>
            <a:spLocks noGrp="1"/>
          </p:cNvSpPr>
          <p:nvPr>
            <p:ph type="title"/>
          </p:nvPr>
        </p:nvSpPr>
        <p:spPr>
          <a:xfrm>
            <a:off x="457200" y="714356"/>
            <a:ext cx="7874000" cy="507995"/>
          </a:xfrm>
        </p:spPr>
        <p:txBody>
          <a:bodyPr/>
          <a:lstStyle/>
          <a:p>
            <a:r>
              <a:rPr lang="en-US" dirty="0"/>
              <a:t>SNOMED CT and formal ontological </a:t>
            </a:r>
            <a:r>
              <a:rPr lang="en-US" dirty="0" smtClean="0"/>
              <a:t>principles</a:t>
            </a:r>
            <a:endParaRPr lang="en-US" dirty="0"/>
          </a:p>
        </p:txBody>
      </p:sp>
    </p:spTree>
    <p:extLst>
      <p:ext uri="{BB962C8B-B14F-4D97-AF65-F5344CB8AC3E}">
        <p14:creationId xmlns:p14="http://schemas.microsoft.com/office/powerpoint/2010/main" val="13117241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900" y="1477708"/>
            <a:ext cx="9055100" cy="4999292"/>
          </a:xfrm>
        </p:spPr>
        <p:txBody>
          <a:bodyPr/>
          <a:lstStyle/>
          <a:p>
            <a:r>
              <a:rPr lang="en-US" dirty="0" smtClean="0"/>
              <a:t>For background on the </a:t>
            </a:r>
            <a:r>
              <a:rPr lang="en-US" dirty="0"/>
              <a:t>current </a:t>
            </a:r>
            <a:r>
              <a:rPr lang="en-US" dirty="0" smtClean="0"/>
              <a:t>release </a:t>
            </a:r>
            <a:r>
              <a:rPr lang="en-US" dirty="0"/>
              <a:t>of BFO, </a:t>
            </a:r>
            <a:r>
              <a:rPr lang="en-US" dirty="0" smtClean="0"/>
              <a:t>see</a:t>
            </a:r>
            <a:br>
              <a:rPr lang="en-US" dirty="0" smtClean="0"/>
            </a:br>
            <a:r>
              <a:rPr lang="en-US" dirty="0" smtClean="0">
                <a:hlinkClick r:id="rId2"/>
              </a:rPr>
              <a:t>http://ncorwiki.buffalo.edu/index.php/Basic_Formal_Ontology_2.0</a:t>
            </a:r>
            <a:endParaRPr lang="en-US" dirty="0" smtClean="0"/>
          </a:p>
          <a:p>
            <a:r>
              <a:rPr lang="en-US" dirty="0" smtClean="0"/>
              <a:t>Other formal ontologies, such as </a:t>
            </a:r>
            <a:r>
              <a:rPr lang="en-US" dirty="0" err="1" smtClean="0"/>
              <a:t>BioTopLite</a:t>
            </a:r>
            <a:r>
              <a:rPr lang="en-US" dirty="0"/>
              <a:t> (see </a:t>
            </a:r>
            <a:r>
              <a:rPr lang="en-US" dirty="0">
                <a:hlinkClick r:id="rId3"/>
              </a:rPr>
              <a:t>http://www2.imbi.uni-freiburg.de/ontology/biotop</a:t>
            </a:r>
            <a:r>
              <a:rPr lang="en-US" dirty="0" smtClean="0">
                <a:hlinkClick r:id="rId3"/>
              </a:rPr>
              <a:t>/</a:t>
            </a:r>
            <a:r>
              <a:rPr lang="en-US" dirty="0" smtClean="0"/>
              <a:t> ) are based on similar principles.</a:t>
            </a:r>
          </a:p>
          <a:p>
            <a:r>
              <a:rPr lang="en-US" dirty="0" smtClean="0"/>
              <a:t>BFO is the most commonly used and well documented formal ontology in the </a:t>
            </a:r>
            <a:r>
              <a:rPr lang="en-US" dirty="0"/>
              <a:t>biomedical realm</a:t>
            </a:r>
            <a:r>
              <a:rPr lang="en-US" dirty="0" smtClean="0"/>
              <a:t>.</a:t>
            </a:r>
          </a:p>
          <a:p>
            <a:r>
              <a:rPr lang="en-US" dirty="0" smtClean="0"/>
              <a:t>BFO serves as an upper-level ontology that provides to organizing framework for over 100 more specific domain ontologies.</a:t>
            </a:r>
          </a:p>
          <a:p>
            <a:r>
              <a:rPr lang="en-US" dirty="0" smtClean="0"/>
              <a:t>Domain ontologies based on BFO can avoid “re-inventing the wheel.”</a:t>
            </a:r>
          </a:p>
          <a:p>
            <a:r>
              <a:rPr lang="en-US" dirty="0" smtClean="0"/>
              <a:t>Domain ontologies based on BFO are easier to compare and integrate with each other.</a:t>
            </a:r>
          </a:p>
          <a:p>
            <a:endParaRPr lang="en-US" dirty="0"/>
          </a:p>
        </p:txBody>
      </p:sp>
      <p:sp>
        <p:nvSpPr>
          <p:cNvPr id="3" name="Title 2"/>
          <p:cNvSpPr>
            <a:spLocks noGrp="1"/>
          </p:cNvSpPr>
          <p:nvPr>
            <p:ph type="title"/>
          </p:nvPr>
        </p:nvSpPr>
        <p:spPr/>
        <p:txBody>
          <a:bodyPr/>
          <a:lstStyle/>
          <a:p>
            <a:r>
              <a:rPr lang="en-US" dirty="0" smtClean="0"/>
              <a:t>Basic Formal Ontology (BFO)</a:t>
            </a:r>
            <a:endParaRPr lang="en-US" dirty="0"/>
          </a:p>
        </p:txBody>
      </p:sp>
    </p:spTree>
    <p:extLst>
      <p:ext uri="{BB962C8B-B14F-4D97-AF65-F5344CB8AC3E}">
        <p14:creationId xmlns:p14="http://schemas.microsoft.com/office/powerpoint/2010/main" val="5446525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428060"/>
            <a:ext cx="7772400" cy="1362075"/>
          </a:xfrm>
        </p:spPr>
        <p:txBody>
          <a:bodyPr/>
          <a:lstStyle/>
          <a:p>
            <a:r>
              <a:rPr lang="en-US" dirty="0" smtClean="0"/>
              <a:t>PROJECT GOAL</a:t>
            </a:r>
            <a:endParaRPr lang="en-US" dirty="0"/>
          </a:p>
        </p:txBody>
      </p:sp>
      <p:sp>
        <p:nvSpPr>
          <p:cNvPr id="3" name="Text Placeholder 2"/>
          <p:cNvSpPr>
            <a:spLocks noGrp="1"/>
          </p:cNvSpPr>
          <p:nvPr>
            <p:ph type="body" idx="1"/>
          </p:nvPr>
        </p:nvSpPr>
        <p:spPr>
          <a:xfrm>
            <a:off x="722313" y="2743200"/>
            <a:ext cx="7772400" cy="1663700"/>
          </a:xfrm>
          <a:ln>
            <a:solidFill>
              <a:schemeClr val="accent2"/>
            </a:solidFill>
          </a:ln>
        </p:spPr>
        <p:txBody>
          <a:bodyPr/>
          <a:lstStyle/>
          <a:p>
            <a:r>
              <a:rPr lang="en-US" sz="2400" smtClean="0"/>
              <a:t>Analyze and integrate </a:t>
            </a:r>
            <a:r>
              <a:rPr lang="en-US" sz="2400" dirty="0" smtClean="0"/>
              <a:t>exiting materials on the </a:t>
            </a:r>
            <a:r>
              <a:rPr lang="en-US" sz="2400" i="1" dirty="0" smtClean="0"/>
              <a:t>Observables Model</a:t>
            </a:r>
            <a:r>
              <a:rPr lang="en-US" sz="2400" dirty="0" smtClean="0"/>
              <a:t>, </a:t>
            </a:r>
            <a:r>
              <a:rPr lang="en-US" sz="2400" i="1" dirty="0" smtClean="0"/>
              <a:t>Clinical Life Phases</a:t>
            </a:r>
            <a:r>
              <a:rPr lang="en-US" sz="2400" dirty="0" smtClean="0"/>
              <a:t>, and </a:t>
            </a:r>
            <a:r>
              <a:rPr lang="en-US" sz="2400" i="1" dirty="0" smtClean="0"/>
              <a:t>Situations with explicit context </a:t>
            </a:r>
            <a:r>
              <a:rPr lang="en-US" sz="2400" dirty="0" smtClean="0"/>
              <a:t>in an effort to improve the representation of “presence” in the SNOMED CT Concept Model</a:t>
            </a:r>
            <a:endParaRPr lang="en-US" sz="2400" dirty="0"/>
          </a:p>
        </p:txBody>
      </p:sp>
      <p:sp>
        <p:nvSpPr>
          <p:cNvPr id="7" name="Explosion 1 6"/>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9622483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674"/>
            <a:ext cx="6604000" cy="1096677"/>
          </a:xfrm>
        </p:spPr>
        <p:txBody>
          <a:bodyPr/>
          <a:lstStyle/>
          <a:p>
            <a:r>
              <a:rPr lang="en-US" dirty="0" smtClean="0"/>
              <a:t>The IS ABOUT attribute of the Observables Model in relation to formal ontology</a:t>
            </a:r>
            <a:endParaRPr lang="en-US" dirty="0"/>
          </a:p>
        </p:txBody>
      </p:sp>
      <p:pic>
        <p:nvPicPr>
          <p:cNvPr id="5" name="Picture 4"/>
          <p:cNvPicPr>
            <a:picLocks noChangeAspect="1"/>
          </p:cNvPicPr>
          <p:nvPr/>
        </p:nvPicPr>
        <p:blipFill>
          <a:blip r:embed="rId3"/>
          <a:stretch>
            <a:fillRect/>
          </a:stretch>
        </p:blipFill>
        <p:spPr>
          <a:xfrm>
            <a:off x="1634836" y="1398317"/>
            <a:ext cx="7350414" cy="4769837"/>
          </a:xfrm>
          <a:prstGeom prst="rect">
            <a:avLst/>
          </a:prstGeom>
          <a:ln>
            <a:solidFill>
              <a:schemeClr val="tx1"/>
            </a:solidFill>
          </a:ln>
        </p:spPr>
      </p:pic>
      <p:sp>
        <p:nvSpPr>
          <p:cNvPr id="6" name="TextBox 5"/>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solidFill>
                  <a:schemeClr val="tx1"/>
                </a:solidFill>
              </a:rPr>
              <a:t>Copied from final Observables Model presentation prepared by Kent Spackman and dated December 26, 2014</a:t>
            </a:r>
            <a:endParaRPr lang="en-US" b="1" dirty="0">
              <a:solidFill>
                <a:schemeClr val="tx1"/>
              </a:solidFill>
            </a:endParaRPr>
          </a:p>
        </p:txBody>
      </p:sp>
      <p:sp>
        <p:nvSpPr>
          <p:cNvPr id="9" name="Rounded Rectangular Callout 8"/>
          <p:cNvSpPr/>
          <p:nvPr/>
        </p:nvSpPr>
        <p:spPr>
          <a:xfrm>
            <a:off x="166255" y="2983702"/>
            <a:ext cx="1210997" cy="387705"/>
          </a:xfrm>
          <a:prstGeom prst="wedgeRoundRectCallout">
            <a:avLst>
              <a:gd name="adj1" fmla="val 171998"/>
              <a:gd name="adj2" fmla="val 38289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Features </a:t>
            </a:r>
            <a:r>
              <a:rPr lang="en-US" smtClean="0"/>
              <a:t>of entities</a:t>
            </a:r>
            <a:endParaRPr lang="en-US"/>
          </a:p>
        </p:txBody>
      </p:sp>
      <p:sp>
        <p:nvSpPr>
          <p:cNvPr id="12" name="Rounded Rectangular Callout 11"/>
          <p:cNvSpPr/>
          <p:nvPr/>
        </p:nvSpPr>
        <p:spPr>
          <a:xfrm>
            <a:off x="115048" y="2983703"/>
            <a:ext cx="1210997" cy="387705"/>
          </a:xfrm>
          <a:prstGeom prst="wedgeRoundRectCallout">
            <a:avLst>
              <a:gd name="adj1" fmla="val 175622"/>
              <a:gd name="adj2" fmla="val 5621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Features </a:t>
            </a:r>
            <a:r>
              <a:rPr lang="en-US" smtClean="0"/>
              <a:t>of entities</a:t>
            </a:r>
            <a:endParaRPr lang="en-US"/>
          </a:p>
        </p:txBody>
      </p:sp>
      <p:sp>
        <p:nvSpPr>
          <p:cNvPr id="13" name="Rounded Rectangular Callout 12"/>
          <p:cNvSpPr/>
          <p:nvPr/>
        </p:nvSpPr>
        <p:spPr>
          <a:xfrm>
            <a:off x="141427" y="2985081"/>
            <a:ext cx="1210995" cy="387705"/>
          </a:xfrm>
          <a:prstGeom prst="wedgeRoundRectCallout">
            <a:avLst>
              <a:gd name="adj1" fmla="val 174414"/>
              <a:gd name="adj2" fmla="val 30176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Features </a:t>
            </a:r>
            <a:r>
              <a:rPr lang="en-US" smtClean="0"/>
              <a:t>of entities</a:t>
            </a:r>
            <a:endParaRPr lang="en-US"/>
          </a:p>
        </p:txBody>
      </p:sp>
      <p:sp>
        <p:nvSpPr>
          <p:cNvPr id="14" name="Rounded Rectangular Callout 13"/>
          <p:cNvSpPr/>
          <p:nvPr/>
        </p:nvSpPr>
        <p:spPr>
          <a:xfrm>
            <a:off x="141426" y="4908499"/>
            <a:ext cx="1210997" cy="475488"/>
          </a:xfrm>
          <a:prstGeom prst="wedgeRoundRectCallout">
            <a:avLst>
              <a:gd name="adj1" fmla="val 175018"/>
              <a:gd name="adj2" fmla="val 9204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Something else</a:t>
            </a:r>
            <a:endParaRPr lang="en-US" dirty="0"/>
          </a:p>
        </p:txBody>
      </p:sp>
      <p:sp>
        <p:nvSpPr>
          <p:cNvPr id="15" name="Rounded Rectangular Callout 14"/>
          <p:cNvSpPr/>
          <p:nvPr/>
        </p:nvSpPr>
        <p:spPr>
          <a:xfrm>
            <a:off x="141425" y="4908499"/>
            <a:ext cx="1210997" cy="475488"/>
          </a:xfrm>
          <a:prstGeom prst="wedgeRoundRectCallout">
            <a:avLst>
              <a:gd name="adj1" fmla="val 176226"/>
              <a:gd name="adj2" fmla="val 1674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Something else</a:t>
            </a:r>
            <a:endParaRPr lang="en-US" dirty="0"/>
          </a:p>
        </p:txBody>
      </p:sp>
      <p:sp>
        <p:nvSpPr>
          <p:cNvPr id="11" name="Explosion 1 10"/>
          <p:cNvSpPr/>
          <p:nvPr/>
        </p:nvSpPr>
        <p:spPr>
          <a:xfrm>
            <a:off x="6781800" y="60960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9799810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658100" cy="579433"/>
          </a:xfrm>
        </p:spPr>
        <p:txBody>
          <a:bodyPr/>
          <a:lstStyle/>
          <a:p>
            <a:r>
              <a:rPr lang="en-US" dirty="0" smtClean="0"/>
              <a:t>The continuant vs. occurrent distinction in BFO</a:t>
            </a:r>
            <a:endParaRPr lang="en-US" dirty="0"/>
          </a:p>
        </p:txBody>
      </p:sp>
      <p:pic>
        <p:nvPicPr>
          <p:cNvPr id="3" name="Picture 2"/>
          <p:cNvPicPr>
            <a:picLocks noChangeAspect="1"/>
          </p:cNvPicPr>
          <p:nvPr/>
        </p:nvPicPr>
        <p:blipFill>
          <a:blip r:embed="rId2"/>
          <a:stretch>
            <a:fillRect/>
          </a:stretch>
        </p:blipFill>
        <p:spPr>
          <a:xfrm>
            <a:off x="977900" y="1399791"/>
            <a:ext cx="6286500" cy="4559440"/>
          </a:xfrm>
          <a:prstGeom prst="rect">
            <a:avLst/>
          </a:prstGeom>
          <a:ln>
            <a:solidFill>
              <a:schemeClr val="tx1"/>
            </a:solidFill>
          </a:ln>
        </p:spPr>
      </p:pic>
      <p:grpSp>
        <p:nvGrpSpPr>
          <p:cNvPr id="5" name="Group 4"/>
          <p:cNvGrpSpPr/>
          <p:nvPr/>
        </p:nvGrpSpPr>
        <p:grpSpPr>
          <a:xfrm>
            <a:off x="457198" y="6198009"/>
            <a:ext cx="8375246" cy="545603"/>
            <a:chOff x="457198" y="4775609"/>
            <a:chExt cx="8375246" cy="545603"/>
          </a:xfrm>
        </p:grpSpPr>
        <p:sp>
          <p:nvSpPr>
            <p:cNvPr id="6" name="TextBox 5"/>
            <p:cNvSpPr txBox="1"/>
            <p:nvPr/>
          </p:nvSpPr>
          <p:spPr>
            <a:xfrm>
              <a:off x="457198" y="4775609"/>
              <a:ext cx="8375246"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a:t>
              </a:r>
            </a:p>
            <a:p>
              <a:r>
                <a:rPr lang="en-US" dirty="0">
                  <a:hlinkClick r:id="rId3"/>
                </a:rPr>
                <a:t>http://</a:t>
              </a:r>
              <a:r>
                <a:rPr lang="en-US" dirty="0" smtClean="0">
                  <a:hlinkClick r:id="rId3"/>
                </a:rPr>
                <a:t>ncorwiki.buffalo.edu/index.php/Basic_Formal_Ontology_2.0</a:t>
              </a:r>
              <a:r>
                <a:rPr lang="en-US" b="1" dirty="0" smtClean="0"/>
                <a:t> </a:t>
              </a:r>
              <a:endParaRPr lang="en-US" b="1" dirty="0"/>
            </a:p>
          </p:txBody>
        </p:sp>
        <p:pic>
          <p:nvPicPr>
            <p:cNvPr id="7" name="Picture 6"/>
            <p:cNvPicPr>
              <a:picLocks noChangeAspect="1"/>
            </p:cNvPicPr>
            <p:nvPr/>
          </p:nvPicPr>
          <p:blipFill>
            <a:blip r:embed="rId4"/>
            <a:stretch>
              <a:fillRect/>
            </a:stretch>
          </p:blipFill>
          <p:spPr>
            <a:xfrm>
              <a:off x="5791200" y="4784522"/>
              <a:ext cx="3041244" cy="536690"/>
            </a:xfrm>
            <a:prstGeom prst="rect">
              <a:avLst/>
            </a:prstGeom>
          </p:spPr>
        </p:pic>
      </p:grpSp>
    </p:spTree>
    <p:extLst>
      <p:ext uri="{BB962C8B-B14F-4D97-AF65-F5344CB8AC3E}">
        <p14:creationId xmlns:p14="http://schemas.microsoft.com/office/powerpoint/2010/main" val="16284668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823200" cy="579433"/>
          </a:xfrm>
        </p:spPr>
        <p:txBody>
          <a:bodyPr/>
          <a:lstStyle/>
          <a:p>
            <a:r>
              <a:rPr lang="en-US" dirty="0" smtClean="0"/>
              <a:t>Dependency relationship </a:t>
            </a:r>
            <a:r>
              <a:rPr lang="en-US" smtClean="0"/>
              <a:t>between continuants</a:t>
            </a:r>
            <a:endParaRPr lang="en-US"/>
          </a:p>
        </p:txBody>
      </p:sp>
      <p:pic>
        <p:nvPicPr>
          <p:cNvPr id="3" name="Picture 2"/>
          <p:cNvPicPr>
            <a:picLocks noChangeAspect="1"/>
          </p:cNvPicPr>
          <p:nvPr/>
        </p:nvPicPr>
        <p:blipFill>
          <a:blip r:embed="rId2"/>
          <a:stretch>
            <a:fillRect/>
          </a:stretch>
        </p:blipFill>
        <p:spPr>
          <a:xfrm>
            <a:off x="152400" y="1498479"/>
            <a:ext cx="7150100" cy="4931437"/>
          </a:xfrm>
          <a:prstGeom prst="rect">
            <a:avLst/>
          </a:prstGeom>
        </p:spPr>
      </p:pic>
      <p:grpSp>
        <p:nvGrpSpPr>
          <p:cNvPr id="4" name="Group 3"/>
          <p:cNvGrpSpPr/>
          <p:nvPr/>
        </p:nvGrpSpPr>
        <p:grpSpPr>
          <a:xfrm>
            <a:off x="457198" y="6198009"/>
            <a:ext cx="8375246" cy="545603"/>
            <a:chOff x="457198" y="4775609"/>
            <a:chExt cx="8375246" cy="545603"/>
          </a:xfrm>
        </p:grpSpPr>
        <p:sp>
          <p:nvSpPr>
            <p:cNvPr id="5" name="TextBox 4"/>
            <p:cNvSpPr txBox="1"/>
            <p:nvPr/>
          </p:nvSpPr>
          <p:spPr>
            <a:xfrm>
              <a:off x="457198" y="4775609"/>
              <a:ext cx="8375246"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a:t>
              </a:r>
            </a:p>
            <a:p>
              <a:r>
                <a:rPr lang="en-US" dirty="0">
                  <a:hlinkClick r:id="rId3"/>
                </a:rPr>
                <a:t>http://</a:t>
              </a:r>
              <a:r>
                <a:rPr lang="en-US" dirty="0" smtClean="0">
                  <a:hlinkClick r:id="rId3"/>
                </a:rPr>
                <a:t>ncorwiki.buffalo.edu/index.php/Basic_Formal_Ontology_2.0</a:t>
              </a:r>
              <a:r>
                <a:rPr lang="en-US" b="1" dirty="0" smtClean="0"/>
                <a:t> </a:t>
              </a:r>
              <a:endParaRPr lang="en-US" b="1" dirty="0"/>
            </a:p>
          </p:txBody>
        </p:sp>
        <p:pic>
          <p:nvPicPr>
            <p:cNvPr id="6" name="Picture 5"/>
            <p:cNvPicPr>
              <a:picLocks noChangeAspect="1"/>
            </p:cNvPicPr>
            <p:nvPr/>
          </p:nvPicPr>
          <p:blipFill>
            <a:blip r:embed="rId4"/>
            <a:stretch>
              <a:fillRect/>
            </a:stretch>
          </p:blipFill>
          <p:spPr>
            <a:xfrm>
              <a:off x="5791200" y="4784522"/>
              <a:ext cx="3041244" cy="536690"/>
            </a:xfrm>
            <a:prstGeom prst="rect">
              <a:avLst/>
            </a:prstGeom>
          </p:spPr>
        </p:pic>
      </p:grpSp>
      <p:sp>
        <p:nvSpPr>
          <p:cNvPr id="7" name="Rounded Rectangular Callout 6"/>
          <p:cNvSpPr/>
          <p:nvPr/>
        </p:nvSpPr>
        <p:spPr>
          <a:xfrm>
            <a:off x="6324600" y="1465349"/>
            <a:ext cx="2667000" cy="939921"/>
          </a:xfrm>
          <a:prstGeom prst="wedgeRoundRectCallout">
            <a:avLst>
              <a:gd name="adj1" fmla="val -80460"/>
              <a:gd name="adj2" fmla="val 1831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Note that </a:t>
            </a:r>
            <a:r>
              <a:rPr lang="en-US" b="1" dirty="0" smtClean="0"/>
              <a:t>“</a:t>
            </a:r>
            <a:r>
              <a:rPr lang="en-US" b="1" dirty="0"/>
              <a:t>occurrent,” “</a:t>
            </a:r>
            <a:r>
              <a:rPr lang="en-US" b="1" dirty="0" smtClean="0"/>
              <a:t>process,” and “event” are used more </a:t>
            </a:r>
            <a:r>
              <a:rPr lang="en-US" b="1" dirty="0"/>
              <a:t>or less </a:t>
            </a:r>
            <a:r>
              <a:rPr lang="en-US" b="1" dirty="0" smtClean="0"/>
              <a:t>interchangeably here. </a:t>
            </a:r>
            <a:endParaRPr lang="en-US" b="1" dirty="0"/>
          </a:p>
        </p:txBody>
      </p:sp>
    </p:spTree>
    <p:extLst>
      <p:ext uri="{BB962C8B-B14F-4D97-AF65-F5344CB8AC3E}">
        <p14:creationId xmlns:p14="http://schemas.microsoft.com/office/powerpoint/2010/main" val="11593388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291229"/>
            <a:ext cx="6718300" cy="873606"/>
          </a:xfrm>
        </p:spPr>
        <p:txBody>
          <a:bodyPr/>
          <a:lstStyle/>
          <a:p>
            <a:r>
              <a:rPr lang="en-US" dirty="0" smtClean="0"/>
              <a:t>Dependency relationship between occurrents </a:t>
            </a:r>
            <a:r>
              <a:rPr lang="en-US" smtClean="0"/>
              <a:t>and independent continuants</a:t>
            </a:r>
            <a:endParaRPr lang="en-US"/>
          </a:p>
        </p:txBody>
      </p:sp>
      <p:pic>
        <p:nvPicPr>
          <p:cNvPr id="3" name="Picture 2"/>
          <p:cNvPicPr>
            <a:picLocks noChangeAspect="1"/>
          </p:cNvPicPr>
          <p:nvPr/>
        </p:nvPicPr>
        <p:blipFill>
          <a:blip r:embed="rId2"/>
          <a:stretch>
            <a:fillRect/>
          </a:stretch>
        </p:blipFill>
        <p:spPr>
          <a:xfrm>
            <a:off x="1485900" y="1247298"/>
            <a:ext cx="7658100" cy="5413851"/>
          </a:xfrm>
          <a:prstGeom prst="rect">
            <a:avLst/>
          </a:prstGeom>
        </p:spPr>
      </p:pic>
      <p:grpSp>
        <p:nvGrpSpPr>
          <p:cNvPr id="4" name="Group 3"/>
          <p:cNvGrpSpPr/>
          <p:nvPr/>
        </p:nvGrpSpPr>
        <p:grpSpPr>
          <a:xfrm>
            <a:off x="457198" y="6198009"/>
            <a:ext cx="8375246" cy="545603"/>
            <a:chOff x="457198" y="4775609"/>
            <a:chExt cx="8375246" cy="545603"/>
          </a:xfrm>
        </p:grpSpPr>
        <p:sp>
          <p:nvSpPr>
            <p:cNvPr id="5" name="TextBox 4"/>
            <p:cNvSpPr txBox="1"/>
            <p:nvPr/>
          </p:nvSpPr>
          <p:spPr>
            <a:xfrm>
              <a:off x="457198" y="4775609"/>
              <a:ext cx="8375246"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a:t>
              </a:r>
            </a:p>
            <a:p>
              <a:r>
                <a:rPr lang="en-US" dirty="0">
                  <a:hlinkClick r:id="rId3"/>
                </a:rPr>
                <a:t>http://</a:t>
              </a:r>
              <a:r>
                <a:rPr lang="en-US" dirty="0" smtClean="0">
                  <a:hlinkClick r:id="rId3"/>
                </a:rPr>
                <a:t>ncorwiki.buffalo.edu/index.php/Basic_Formal_Ontology_2.0</a:t>
              </a:r>
              <a:r>
                <a:rPr lang="en-US" b="1" dirty="0" smtClean="0"/>
                <a:t> </a:t>
              </a:r>
              <a:endParaRPr lang="en-US" b="1" dirty="0"/>
            </a:p>
          </p:txBody>
        </p:sp>
        <p:pic>
          <p:nvPicPr>
            <p:cNvPr id="6" name="Picture 5"/>
            <p:cNvPicPr>
              <a:picLocks noChangeAspect="1"/>
            </p:cNvPicPr>
            <p:nvPr/>
          </p:nvPicPr>
          <p:blipFill>
            <a:blip r:embed="rId4"/>
            <a:stretch>
              <a:fillRect/>
            </a:stretch>
          </p:blipFill>
          <p:spPr>
            <a:xfrm>
              <a:off x="5791200" y="4784522"/>
              <a:ext cx="3041244" cy="536690"/>
            </a:xfrm>
            <a:prstGeom prst="rect">
              <a:avLst/>
            </a:prstGeom>
          </p:spPr>
        </p:pic>
      </p:grpSp>
    </p:spTree>
    <p:extLst>
      <p:ext uri="{BB962C8B-B14F-4D97-AF65-F5344CB8AC3E}">
        <p14:creationId xmlns:p14="http://schemas.microsoft.com/office/powerpoint/2010/main" val="13515276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meanings of terms such as </a:t>
            </a:r>
            <a:r>
              <a:rPr lang="en-US" i="1" dirty="0" smtClean="0"/>
              <a:t>independent</a:t>
            </a:r>
            <a:r>
              <a:rPr lang="en-US" dirty="0" smtClean="0"/>
              <a:t> </a:t>
            </a:r>
            <a:r>
              <a:rPr lang="en-US" i="1" dirty="0" smtClean="0"/>
              <a:t>continuant</a:t>
            </a:r>
            <a:r>
              <a:rPr lang="en-US" dirty="0" smtClean="0"/>
              <a:t>, </a:t>
            </a:r>
            <a:r>
              <a:rPr lang="en-US" i="1" dirty="0" smtClean="0"/>
              <a:t>dependent continuant</a:t>
            </a:r>
            <a:r>
              <a:rPr lang="en-US" dirty="0" smtClean="0"/>
              <a:t>, and </a:t>
            </a:r>
            <a:r>
              <a:rPr lang="en-US" i="1" dirty="0" smtClean="0"/>
              <a:t>occurrent</a:t>
            </a:r>
            <a:r>
              <a:rPr lang="en-US" dirty="0" smtClean="0"/>
              <a:t> are very unfamiliar to typical clinicians and may discourage them from using SNOMED CT.</a:t>
            </a:r>
          </a:p>
          <a:p>
            <a:r>
              <a:rPr lang="en-US" dirty="0" smtClean="0"/>
              <a:t>On the other hand, the meanings of terms like </a:t>
            </a:r>
            <a:r>
              <a:rPr lang="en-US" i="1" dirty="0" smtClean="0"/>
              <a:t>process</a:t>
            </a:r>
            <a:r>
              <a:rPr lang="en-US" dirty="0" smtClean="0"/>
              <a:t> and </a:t>
            </a:r>
            <a:r>
              <a:rPr lang="en-US" i="1" dirty="0" smtClean="0"/>
              <a:t>material entity </a:t>
            </a:r>
            <a:r>
              <a:rPr lang="en-US" dirty="0" smtClean="0"/>
              <a:t>probably seem intuitively obvious to clinicians.</a:t>
            </a:r>
          </a:p>
          <a:p>
            <a:r>
              <a:rPr lang="en-US" dirty="0" smtClean="0"/>
              <a:t>Consider introducing unfamiliar formal ontological terms into a module for internal use only (by content editors) a modeling aid, but do not include such terms in the International Release.</a:t>
            </a:r>
          </a:p>
          <a:p>
            <a:r>
              <a:rPr lang="en-US" dirty="0" smtClean="0"/>
              <a:t>Operating assumption: Release formal ontological terms only if their meanings seem “intuitively obvious.”</a:t>
            </a:r>
            <a:endParaRPr lang="en-US" dirty="0"/>
          </a:p>
        </p:txBody>
      </p:sp>
      <p:sp>
        <p:nvSpPr>
          <p:cNvPr id="3" name="Title 2"/>
          <p:cNvSpPr>
            <a:spLocks noGrp="1"/>
          </p:cNvSpPr>
          <p:nvPr>
            <p:ph type="title"/>
          </p:nvPr>
        </p:nvSpPr>
        <p:spPr>
          <a:xfrm>
            <a:off x="457200" y="304800"/>
            <a:ext cx="6592043" cy="917551"/>
          </a:xfrm>
        </p:spPr>
        <p:txBody>
          <a:bodyPr/>
          <a:lstStyle/>
          <a:p>
            <a:r>
              <a:rPr lang="en-US" dirty="0" smtClean="0"/>
              <a:t>The advisability of introducing formal ontological language into SNOMED CT</a:t>
            </a:r>
            <a:endParaRPr lang="en-US" dirty="0"/>
          </a:p>
        </p:txBody>
      </p:sp>
    </p:spTree>
    <p:extLst>
      <p:ext uri="{BB962C8B-B14F-4D97-AF65-F5344CB8AC3E}">
        <p14:creationId xmlns:p14="http://schemas.microsoft.com/office/powerpoint/2010/main" val="14594430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29541" indent="0">
              <a:buNone/>
            </a:pPr>
            <a:r>
              <a:rPr lang="en-US" dirty="0"/>
              <a:t>What types of observables are </a:t>
            </a:r>
            <a:r>
              <a:rPr lang="en-US" dirty="0" smtClean="0"/>
              <a:t>handled </a:t>
            </a:r>
            <a:r>
              <a:rPr lang="en-US" dirty="0"/>
              <a:t>well by the use of property types in the Observables </a:t>
            </a:r>
            <a:r>
              <a:rPr lang="en-US" dirty="0" smtClean="0"/>
              <a:t>Model?</a:t>
            </a:r>
          </a:p>
          <a:p>
            <a:r>
              <a:rPr lang="en-US" dirty="0" smtClean="0"/>
              <a:t>Observables about </a:t>
            </a:r>
            <a:r>
              <a:rPr lang="en-US" i="1" dirty="0" smtClean="0"/>
              <a:t>ANY dependent continuants</a:t>
            </a:r>
            <a:r>
              <a:rPr lang="en-US" dirty="0" smtClean="0"/>
              <a:t>, including qualities, dispositions, and functions. Adding more property type values should make it possible to handle other types of dependent continuants if necessary.</a:t>
            </a:r>
          </a:p>
          <a:p>
            <a:r>
              <a:rPr lang="en-US" dirty="0" smtClean="0"/>
              <a:t>Observables about properties, characteristics, or </a:t>
            </a:r>
            <a:r>
              <a:rPr lang="en-US" i="1" dirty="0" smtClean="0"/>
              <a:t>attributes of processes</a:t>
            </a:r>
            <a:r>
              <a:rPr lang="en-US" dirty="0" smtClean="0"/>
              <a:t>.</a:t>
            </a:r>
          </a:p>
          <a:p>
            <a:pPr lvl="1"/>
            <a:r>
              <a:rPr lang="en-US" dirty="0" smtClean="0"/>
              <a:t>Referred to as “process observables” in the Observables Model</a:t>
            </a:r>
          </a:p>
          <a:p>
            <a:pPr lvl="1"/>
            <a:r>
              <a:rPr lang="en-US" dirty="0" smtClean="0"/>
              <a:t>Referred to as “process profiles” in BFO</a:t>
            </a:r>
            <a:endParaRPr lang="en-US" dirty="0"/>
          </a:p>
        </p:txBody>
      </p:sp>
      <p:sp>
        <p:nvSpPr>
          <p:cNvPr id="3" name="Title 2"/>
          <p:cNvSpPr>
            <a:spLocks noGrp="1"/>
          </p:cNvSpPr>
          <p:nvPr>
            <p:ph type="title"/>
          </p:nvPr>
        </p:nvSpPr>
        <p:spPr/>
        <p:txBody>
          <a:bodyPr/>
          <a:lstStyle/>
          <a:p>
            <a:r>
              <a:rPr lang="en-US" dirty="0" smtClean="0"/>
              <a:t>Relating the Observables Model to BFO (1)</a:t>
            </a:r>
            <a:endParaRPr lang="en-US" dirty="0"/>
          </a:p>
        </p:txBody>
      </p:sp>
    </p:spTree>
    <p:extLst>
      <p:ext uri="{BB962C8B-B14F-4D97-AF65-F5344CB8AC3E}">
        <p14:creationId xmlns:p14="http://schemas.microsoft.com/office/powerpoint/2010/main" val="12854990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518"/>
            <a:ext cx="6610448" cy="817582"/>
          </a:xfrm>
        </p:spPr>
        <p:txBody>
          <a:bodyPr/>
          <a:lstStyle/>
          <a:p>
            <a:r>
              <a:rPr lang="en-US" dirty="0" smtClean="0"/>
              <a:t>Relating BFO to “property type” or “feature of entity” observables</a:t>
            </a:r>
            <a:endParaRPr lang="en-US" dirty="0"/>
          </a:p>
        </p:txBody>
      </p:sp>
      <p:pic>
        <p:nvPicPr>
          <p:cNvPr id="3" name="Picture 2"/>
          <p:cNvPicPr>
            <a:picLocks noChangeAspect="1"/>
          </p:cNvPicPr>
          <p:nvPr/>
        </p:nvPicPr>
        <p:blipFill>
          <a:blip r:embed="rId3"/>
          <a:stretch>
            <a:fillRect/>
          </a:stretch>
        </p:blipFill>
        <p:spPr>
          <a:xfrm>
            <a:off x="457200" y="1397000"/>
            <a:ext cx="4047971" cy="5334000"/>
          </a:xfrm>
          <a:prstGeom prst="rect">
            <a:avLst/>
          </a:prstGeom>
          <a:ln>
            <a:solidFill>
              <a:schemeClr val="bg2"/>
            </a:solidFill>
          </a:ln>
        </p:spPr>
      </p:pic>
      <p:sp>
        <p:nvSpPr>
          <p:cNvPr id="5" name="Rounded Rectangular Callout 4"/>
          <p:cNvSpPr/>
          <p:nvPr/>
        </p:nvSpPr>
        <p:spPr>
          <a:xfrm flipH="1">
            <a:off x="5662881" y="4140200"/>
            <a:ext cx="1880917" cy="323849"/>
          </a:xfrm>
          <a:prstGeom prst="wedgeRoundRectCallout">
            <a:avLst>
              <a:gd name="adj1" fmla="val 247792"/>
              <a:gd name="adj2" fmla="val 9106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Quality observables</a:t>
            </a:r>
            <a:endParaRPr lang="en-US" dirty="0"/>
          </a:p>
        </p:txBody>
      </p:sp>
      <p:sp>
        <p:nvSpPr>
          <p:cNvPr id="6" name="Rounded Rectangular Callout 5"/>
          <p:cNvSpPr/>
          <p:nvPr/>
        </p:nvSpPr>
        <p:spPr>
          <a:xfrm flipH="1">
            <a:off x="6127188" y="4597400"/>
            <a:ext cx="2191311" cy="323849"/>
          </a:xfrm>
          <a:prstGeom prst="wedgeRoundRectCallout">
            <a:avLst>
              <a:gd name="adj1" fmla="val 220553"/>
              <a:gd name="adj2" fmla="val 871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Disposition observables</a:t>
            </a:r>
            <a:endParaRPr lang="en-US" dirty="0"/>
          </a:p>
        </p:txBody>
      </p:sp>
      <p:sp>
        <p:nvSpPr>
          <p:cNvPr id="7" name="Rounded Rectangular Callout 6"/>
          <p:cNvSpPr/>
          <p:nvPr/>
        </p:nvSpPr>
        <p:spPr>
          <a:xfrm flipH="1">
            <a:off x="6343088" y="5194300"/>
            <a:ext cx="2191311" cy="323849"/>
          </a:xfrm>
          <a:prstGeom prst="wedgeRoundRectCallout">
            <a:avLst>
              <a:gd name="adj1" fmla="val 230405"/>
              <a:gd name="adj2" fmla="val -540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Function observables</a:t>
            </a:r>
            <a:endParaRPr lang="en-US" dirty="0"/>
          </a:p>
        </p:txBody>
      </p:sp>
      <p:sp>
        <p:nvSpPr>
          <p:cNvPr id="8" name="Rounded Rectangular Callout 7"/>
          <p:cNvSpPr/>
          <p:nvPr/>
        </p:nvSpPr>
        <p:spPr>
          <a:xfrm flipH="1">
            <a:off x="6448142" y="6223001"/>
            <a:ext cx="2191311" cy="279400"/>
          </a:xfrm>
          <a:prstGeom prst="wedgeRoundRectCallout">
            <a:avLst>
              <a:gd name="adj1" fmla="val 229825"/>
              <a:gd name="adj2" fmla="val -1631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Process observables</a:t>
            </a:r>
            <a:endParaRPr lang="en-US" dirty="0"/>
          </a:p>
        </p:txBody>
      </p:sp>
      <p:sp>
        <p:nvSpPr>
          <p:cNvPr id="9" name="Rectangle 8"/>
          <p:cNvSpPr/>
          <p:nvPr/>
        </p:nvSpPr>
        <p:spPr>
          <a:xfrm>
            <a:off x="5065745" y="1497342"/>
            <a:ext cx="3573708" cy="523220"/>
          </a:xfrm>
          <a:prstGeom prst="rect">
            <a:avLst/>
          </a:prstGeom>
          <a:ln>
            <a:solidFill>
              <a:schemeClr val="tx1"/>
            </a:solidFill>
          </a:ln>
        </p:spPr>
        <p:txBody>
          <a:bodyPr wrap="square">
            <a:spAutoFit/>
          </a:bodyPr>
          <a:lstStyle/>
          <a:p>
            <a:r>
              <a:rPr lang="en-US" dirty="0" smtClean="0"/>
              <a:t>Protégé screen shot from</a:t>
            </a:r>
          </a:p>
          <a:p>
            <a:r>
              <a:rPr lang="en-US" dirty="0" smtClean="0">
                <a:hlinkClick r:id="rId4"/>
              </a:rPr>
              <a:t>http</a:t>
            </a:r>
            <a:r>
              <a:rPr lang="en-US" dirty="0">
                <a:hlinkClick r:id="rId4"/>
              </a:rPr>
              <a:t>://</a:t>
            </a:r>
            <a:r>
              <a:rPr lang="en-US" dirty="0" err="1">
                <a:hlinkClick r:id="rId4"/>
              </a:rPr>
              <a:t>ontology.buffalo.edu</a:t>
            </a:r>
            <a:r>
              <a:rPr lang="en-US" dirty="0">
                <a:hlinkClick r:id="rId4"/>
              </a:rPr>
              <a:t>/</a:t>
            </a:r>
            <a:r>
              <a:rPr lang="en-US" dirty="0" err="1">
                <a:hlinkClick r:id="rId4"/>
              </a:rPr>
              <a:t>bfo</a:t>
            </a:r>
            <a:r>
              <a:rPr lang="en-US" dirty="0">
                <a:hlinkClick r:id="rId4"/>
              </a:rPr>
              <a:t>/BFO2.png</a:t>
            </a:r>
            <a:endParaRPr lang="en-US" dirty="0"/>
          </a:p>
        </p:txBody>
      </p:sp>
      <p:sp>
        <p:nvSpPr>
          <p:cNvPr id="10" name="Explosion 1 9"/>
          <p:cNvSpPr/>
          <p:nvPr/>
        </p:nvSpPr>
        <p:spPr>
          <a:xfrm>
            <a:off x="6934200" y="2486235"/>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7541120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37858731"/>
              </p:ext>
            </p:extLst>
          </p:nvPr>
        </p:nvGraphicFramePr>
        <p:xfrm>
          <a:off x="457200" y="1452563"/>
          <a:ext cx="8229600" cy="4657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457200" y="342900"/>
            <a:ext cx="7353300" cy="803251"/>
          </a:xfrm>
        </p:spPr>
        <p:txBody>
          <a:bodyPr/>
          <a:lstStyle/>
          <a:p>
            <a:r>
              <a:rPr lang="en-US" dirty="0" smtClean="0"/>
              <a:t>Relating the Observables Model to the BFO continuant hierarchy</a:t>
            </a:r>
            <a:endParaRPr lang="en-US" dirty="0"/>
          </a:p>
        </p:txBody>
      </p:sp>
      <p:sp>
        <p:nvSpPr>
          <p:cNvPr id="5" name="Rectangle 4"/>
          <p:cNvSpPr/>
          <p:nvPr/>
        </p:nvSpPr>
        <p:spPr>
          <a:xfrm>
            <a:off x="457200" y="6200776"/>
            <a:ext cx="7505700" cy="523220"/>
          </a:xfrm>
          <a:prstGeom prst="rect">
            <a:avLst/>
          </a:prstGeom>
          <a:ln>
            <a:solidFill>
              <a:schemeClr val="tx1"/>
            </a:solidFill>
          </a:ln>
        </p:spPr>
        <p:txBody>
          <a:bodyPr wrap="square">
            <a:spAutoFit/>
          </a:bodyPr>
          <a:lstStyle/>
          <a:p>
            <a:r>
              <a:rPr lang="en-US" dirty="0"/>
              <a:t>Arp R, Smith B, Spear AD. </a:t>
            </a:r>
            <a:r>
              <a:rPr lang="en-US" i="1" dirty="0"/>
              <a:t>Building Ontologies with Basic Formal Ontology</a:t>
            </a:r>
            <a:r>
              <a:rPr lang="en-US" dirty="0"/>
              <a:t>. Cambridge, MA: MIT Press; 2015. </a:t>
            </a:r>
          </a:p>
        </p:txBody>
      </p:sp>
    </p:spTree>
    <p:extLst>
      <p:ext uri="{BB962C8B-B14F-4D97-AF65-F5344CB8AC3E}">
        <p14:creationId xmlns:p14="http://schemas.microsoft.com/office/powerpoint/2010/main" val="17513472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5138992"/>
          </a:xfrm>
        </p:spPr>
        <p:txBody>
          <a:bodyPr/>
          <a:lstStyle/>
          <a:p>
            <a:pPr marL="129541" indent="0">
              <a:buNone/>
            </a:pPr>
            <a:r>
              <a:rPr lang="en-US" dirty="0"/>
              <a:t>What types of observables </a:t>
            </a:r>
            <a:r>
              <a:rPr lang="en-US" dirty="0" smtClean="0"/>
              <a:t>are NOT </a:t>
            </a:r>
            <a:r>
              <a:rPr lang="en-US" dirty="0"/>
              <a:t>handled well by the use of property types in the Observables </a:t>
            </a:r>
            <a:r>
              <a:rPr lang="en-US" dirty="0" smtClean="0"/>
              <a:t>Model?</a:t>
            </a:r>
          </a:p>
          <a:p>
            <a:r>
              <a:rPr lang="en-US" dirty="0" smtClean="0"/>
              <a:t>Observables that are “directly” about independent continuants, i.e., independent continuants that cannot be modeled in terms of their dependent continuants. These include:</a:t>
            </a:r>
          </a:p>
          <a:p>
            <a:pPr marL="872491" lvl="1" indent="-342900"/>
            <a:r>
              <a:rPr lang="en-US" dirty="0" smtClean="0"/>
              <a:t>Body structures</a:t>
            </a:r>
          </a:p>
          <a:p>
            <a:pPr marL="872491" lvl="1" indent="-342900"/>
            <a:r>
              <a:rPr lang="en-US" dirty="0" smtClean="0"/>
              <a:t>Organisms</a:t>
            </a:r>
          </a:p>
          <a:p>
            <a:pPr marL="872491" lvl="1" indent="-342900"/>
            <a:r>
              <a:rPr lang="en-US" dirty="0" smtClean="0"/>
              <a:t>Substances</a:t>
            </a:r>
          </a:p>
          <a:p>
            <a:pPr marL="472441" indent="-342900"/>
            <a:r>
              <a:rPr lang="en-US" dirty="0" smtClean="0"/>
              <a:t>Observables that are “directly” about processes and that cannot be characterized by attributes of processes. These include:</a:t>
            </a:r>
          </a:p>
          <a:p>
            <a:pPr marL="872491" lvl="1" indent="-342900"/>
            <a:r>
              <a:rPr lang="en-US" dirty="0" smtClean="0"/>
              <a:t>Clinical life phases</a:t>
            </a:r>
          </a:p>
          <a:p>
            <a:pPr marL="872491" lvl="1" indent="-342900"/>
            <a:r>
              <a:rPr lang="en-US" dirty="0" smtClean="0"/>
              <a:t>Procedures</a:t>
            </a:r>
          </a:p>
        </p:txBody>
      </p:sp>
      <p:sp>
        <p:nvSpPr>
          <p:cNvPr id="3" name="Title 2"/>
          <p:cNvSpPr>
            <a:spLocks noGrp="1"/>
          </p:cNvSpPr>
          <p:nvPr>
            <p:ph type="title"/>
          </p:nvPr>
        </p:nvSpPr>
        <p:spPr/>
        <p:txBody>
          <a:bodyPr/>
          <a:lstStyle/>
          <a:p>
            <a:r>
              <a:rPr lang="en-US" dirty="0" smtClean="0"/>
              <a:t>Relating the Observables Model to BFO (2)</a:t>
            </a:r>
            <a:endParaRPr lang="en-US" dirty="0"/>
          </a:p>
        </p:txBody>
      </p:sp>
    </p:spTree>
    <p:extLst>
      <p:ext uri="{BB962C8B-B14F-4D97-AF65-F5344CB8AC3E}">
        <p14:creationId xmlns:p14="http://schemas.microsoft.com/office/powerpoint/2010/main" val="15066251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600"/>
            <a:ext cx="6794500" cy="1295400"/>
          </a:xfrm>
        </p:spPr>
        <p:txBody>
          <a:bodyPr/>
          <a:lstStyle/>
          <a:p>
            <a:r>
              <a:rPr lang="en-US" dirty="0" smtClean="0"/>
              <a:t>Relating BFO to </a:t>
            </a:r>
            <a:r>
              <a:rPr lang="en-US" dirty="0"/>
              <a:t>observables </a:t>
            </a:r>
            <a:r>
              <a:rPr lang="en-US" dirty="0" smtClean="0"/>
              <a:t>and observation results without property types</a:t>
            </a:r>
            <a:endParaRPr lang="en-US" dirty="0"/>
          </a:p>
        </p:txBody>
      </p:sp>
      <p:pic>
        <p:nvPicPr>
          <p:cNvPr id="3" name="Picture 2"/>
          <p:cNvPicPr>
            <a:picLocks noChangeAspect="1"/>
          </p:cNvPicPr>
          <p:nvPr/>
        </p:nvPicPr>
        <p:blipFill>
          <a:blip r:embed="rId2"/>
          <a:stretch>
            <a:fillRect/>
          </a:stretch>
        </p:blipFill>
        <p:spPr>
          <a:xfrm>
            <a:off x="5065745" y="1397000"/>
            <a:ext cx="4047971" cy="5334000"/>
          </a:xfrm>
          <a:prstGeom prst="rect">
            <a:avLst/>
          </a:prstGeom>
          <a:ln>
            <a:solidFill>
              <a:schemeClr val="bg2"/>
            </a:solidFill>
          </a:ln>
        </p:spPr>
      </p:pic>
      <p:sp>
        <p:nvSpPr>
          <p:cNvPr id="7" name="Rounded Rectangular Callout 6"/>
          <p:cNvSpPr/>
          <p:nvPr/>
        </p:nvSpPr>
        <p:spPr>
          <a:xfrm flipH="1">
            <a:off x="883485" y="4225943"/>
            <a:ext cx="2191311" cy="1092200"/>
          </a:xfrm>
          <a:prstGeom prst="wedgeRoundRectCallout">
            <a:avLst>
              <a:gd name="adj1" fmla="val -165436"/>
              <a:gd name="adj2" fmla="val 6891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Observation targets:</a:t>
            </a:r>
          </a:p>
          <a:p>
            <a:pPr marL="285750" indent="-285750">
              <a:buFont typeface="Arial" charset="0"/>
              <a:buChar char="•"/>
            </a:pPr>
            <a:r>
              <a:rPr lang="en-US" b="1" dirty="0" smtClean="0"/>
              <a:t>Clinical life phases</a:t>
            </a:r>
          </a:p>
          <a:p>
            <a:pPr marL="285750" indent="-285750">
              <a:buFont typeface="Arial" charset="0"/>
              <a:buChar char="•"/>
            </a:pPr>
            <a:r>
              <a:rPr lang="en-US" b="1" dirty="0" smtClean="0"/>
              <a:t>Procedures</a:t>
            </a:r>
          </a:p>
        </p:txBody>
      </p:sp>
      <p:sp>
        <p:nvSpPr>
          <p:cNvPr id="9" name="Rounded Rectangular Callout 8"/>
          <p:cNvSpPr/>
          <p:nvPr/>
        </p:nvSpPr>
        <p:spPr>
          <a:xfrm flipH="1">
            <a:off x="830629" y="2251081"/>
            <a:ext cx="2036115" cy="1120781"/>
          </a:xfrm>
          <a:prstGeom prst="wedgeRoundRectCallout">
            <a:avLst>
              <a:gd name="adj1" fmla="val -199088"/>
              <a:gd name="adj2" fmla="val 865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Observation targets:</a:t>
            </a:r>
          </a:p>
          <a:p>
            <a:pPr marL="285750" indent="-285750">
              <a:buFont typeface="Arial" charset="0"/>
              <a:buChar char="•"/>
            </a:pPr>
            <a:r>
              <a:rPr lang="en-US" b="1" dirty="0" smtClean="0"/>
              <a:t>Body structures</a:t>
            </a:r>
          </a:p>
          <a:p>
            <a:pPr marL="285750" indent="-285750">
              <a:buFont typeface="Arial" charset="0"/>
              <a:buChar char="•"/>
            </a:pPr>
            <a:r>
              <a:rPr lang="en-US" b="1" dirty="0" smtClean="0"/>
              <a:t>Organisms</a:t>
            </a:r>
          </a:p>
          <a:p>
            <a:pPr marL="285750" indent="-285750">
              <a:buFont typeface="Arial" charset="0"/>
              <a:buChar char="•"/>
            </a:pPr>
            <a:r>
              <a:rPr lang="en-US" b="1" dirty="0" smtClean="0"/>
              <a:t>Substances</a:t>
            </a:r>
          </a:p>
        </p:txBody>
      </p:sp>
      <p:sp>
        <p:nvSpPr>
          <p:cNvPr id="10" name="Rectangle 9"/>
          <p:cNvSpPr/>
          <p:nvPr/>
        </p:nvSpPr>
        <p:spPr>
          <a:xfrm>
            <a:off x="496563" y="1562430"/>
            <a:ext cx="3573708" cy="523220"/>
          </a:xfrm>
          <a:prstGeom prst="rect">
            <a:avLst/>
          </a:prstGeom>
          <a:ln>
            <a:solidFill>
              <a:schemeClr val="tx1"/>
            </a:solidFill>
          </a:ln>
        </p:spPr>
        <p:txBody>
          <a:bodyPr wrap="square">
            <a:spAutoFit/>
          </a:bodyPr>
          <a:lstStyle/>
          <a:p>
            <a:r>
              <a:rPr lang="en-US" dirty="0" smtClean="0"/>
              <a:t>Protégé screen shot from</a:t>
            </a:r>
          </a:p>
          <a:p>
            <a:r>
              <a:rPr lang="en-US" dirty="0" smtClean="0">
                <a:hlinkClick r:id="rId3"/>
              </a:rPr>
              <a:t>http</a:t>
            </a:r>
            <a:r>
              <a:rPr lang="en-US" dirty="0">
                <a:hlinkClick r:id="rId3"/>
              </a:rPr>
              <a:t>://</a:t>
            </a:r>
            <a:r>
              <a:rPr lang="en-US" dirty="0" err="1">
                <a:hlinkClick r:id="rId3"/>
              </a:rPr>
              <a:t>ontology.buffalo.edu</a:t>
            </a:r>
            <a:r>
              <a:rPr lang="en-US" dirty="0">
                <a:hlinkClick r:id="rId3"/>
              </a:rPr>
              <a:t>/</a:t>
            </a:r>
            <a:r>
              <a:rPr lang="en-US" dirty="0" err="1">
                <a:hlinkClick r:id="rId3"/>
              </a:rPr>
              <a:t>bfo</a:t>
            </a:r>
            <a:r>
              <a:rPr lang="en-US" dirty="0">
                <a:hlinkClick r:id="rId3"/>
              </a:rPr>
              <a:t>/BFO2.png</a:t>
            </a:r>
            <a:endParaRPr lang="en-US" dirty="0"/>
          </a:p>
        </p:txBody>
      </p:sp>
      <p:sp>
        <p:nvSpPr>
          <p:cNvPr id="8" name="Explosion 1 7"/>
          <p:cNvSpPr/>
          <p:nvPr/>
        </p:nvSpPr>
        <p:spPr>
          <a:xfrm>
            <a:off x="1752600" y="5816415"/>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611327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Background on the Observables Model</a:t>
            </a:r>
          </a:p>
          <a:p>
            <a:r>
              <a:rPr lang="en-US" dirty="0"/>
              <a:t>The problem of “presence”</a:t>
            </a:r>
          </a:p>
          <a:p>
            <a:r>
              <a:rPr lang="en-US" dirty="0" smtClean="0"/>
              <a:t>Observation results and formal ontological principles</a:t>
            </a:r>
          </a:p>
          <a:p>
            <a:r>
              <a:rPr lang="en-US" dirty="0" smtClean="0"/>
              <a:t>Observation results and </a:t>
            </a:r>
            <a:r>
              <a:rPr lang="en-US" i="1" dirty="0" smtClean="0"/>
              <a:t>Clinical Life Phases (CLPs)</a:t>
            </a:r>
          </a:p>
          <a:p>
            <a:r>
              <a:rPr lang="en-US" dirty="0" smtClean="0"/>
              <a:t>Observation results and </a:t>
            </a:r>
            <a:r>
              <a:rPr lang="en-US" i="1" dirty="0" smtClean="0"/>
              <a:t>Situations with explicit context</a:t>
            </a:r>
          </a:p>
          <a:p>
            <a:r>
              <a:rPr lang="en-US" dirty="0" smtClean="0"/>
              <a:t>Additional analysis and proposed recommendations</a:t>
            </a:r>
          </a:p>
          <a:p>
            <a:endParaRPr lang="en-US" dirty="0" smtClean="0"/>
          </a:p>
        </p:txBody>
      </p:sp>
      <p:sp>
        <p:nvSpPr>
          <p:cNvPr id="3" name="Title 2"/>
          <p:cNvSpPr>
            <a:spLocks noGrp="1"/>
          </p:cNvSpPr>
          <p:nvPr>
            <p:ph type="title"/>
          </p:nvPr>
        </p:nvSpPr>
        <p:spPr/>
        <p:txBody>
          <a:bodyPr/>
          <a:lstStyle/>
          <a:p>
            <a:r>
              <a:rPr lang="en-US" dirty="0" smtClean="0"/>
              <a:t>Overview</a:t>
            </a:r>
            <a:endParaRPr lang="en-US" dirty="0"/>
          </a:p>
        </p:txBody>
      </p:sp>
      <p:sp>
        <p:nvSpPr>
          <p:cNvPr id="7" name="Explosion 1 6"/>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
        <p:nvSpPr>
          <p:cNvPr id="4" name="Rounded Rectangle 3"/>
          <p:cNvSpPr/>
          <p:nvPr/>
        </p:nvSpPr>
        <p:spPr>
          <a:xfrm>
            <a:off x="228600" y="2667000"/>
            <a:ext cx="7848600" cy="838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58926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34192"/>
          </a:xfrm>
        </p:spPr>
        <p:txBody>
          <a:bodyPr/>
          <a:lstStyle/>
          <a:p>
            <a:r>
              <a:rPr lang="en-US" dirty="0" smtClean="0"/>
              <a:t>Observables that use property types, i.e., observables about </a:t>
            </a:r>
            <a:r>
              <a:rPr lang="en-US" b="1" i="1" dirty="0" smtClean="0"/>
              <a:t>features of entities </a:t>
            </a:r>
          </a:p>
          <a:p>
            <a:pPr lvl="1"/>
            <a:r>
              <a:rPr lang="en-US" dirty="0" smtClean="0"/>
              <a:t>Currently classified as quality, disposition, function, and process observables</a:t>
            </a:r>
          </a:p>
          <a:p>
            <a:pPr lvl="1"/>
            <a:r>
              <a:rPr lang="en-US" dirty="0" smtClean="0"/>
              <a:t>Values of observation results are often numbers associated with units of measure, which would typically be represented in an information model</a:t>
            </a:r>
          </a:p>
          <a:p>
            <a:pPr lvl="1"/>
            <a:r>
              <a:rPr lang="en-US" dirty="0" smtClean="0"/>
              <a:t>Depending on the property type, allowed (non-numeric) values may be specified in the Qualifier hierarchy</a:t>
            </a:r>
          </a:p>
          <a:p>
            <a:r>
              <a:rPr lang="en-US" dirty="0" smtClean="0"/>
              <a:t>Observables that do not use property types</a:t>
            </a:r>
          </a:p>
          <a:p>
            <a:pPr lvl="1"/>
            <a:r>
              <a:rPr lang="en-US" dirty="0" smtClean="0"/>
              <a:t>Observables about </a:t>
            </a:r>
            <a:r>
              <a:rPr lang="en-US" b="1" i="1" dirty="0" smtClean="0"/>
              <a:t>material entities </a:t>
            </a:r>
            <a:r>
              <a:rPr lang="en-US" dirty="0" smtClean="0"/>
              <a:t>(which are independent continuants)</a:t>
            </a:r>
          </a:p>
          <a:p>
            <a:pPr lvl="1"/>
            <a:r>
              <a:rPr lang="en-US" dirty="0" smtClean="0"/>
              <a:t>Observables about </a:t>
            </a:r>
            <a:r>
              <a:rPr lang="en-US" b="1" i="1" dirty="0" smtClean="0"/>
              <a:t>occurrents</a:t>
            </a:r>
            <a:r>
              <a:rPr lang="en-US" dirty="0" smtClean="0"/>
              <a:t> that cannot be represented as process observables using property types.</a:t>
            </a:r>
          </a:p>
          <a:p>
            <a:pPr lvl="1"/>
            <a:endParaRPr lang="en-US" dirty="0" smtClean="0"/>
          </a:p>
          <a:p>
            <a:pPr lvl="1"/>
            <a:endParaRPr lang="en-US" dirty="0"/>
          </a:p>
        </p:txBody>
      </p:sp>
      <p:sp>
        <p:nvSpPr>
          <p:cNvPr id="3" name="Title 2"/>
          <p:cNvSpPr>
            <a:spLocks noGrp="1"/>
          </p:cNvSpPr>
          <p:nvPr>
            <p:ph type="title"/>
          </p:nvPr>
        </p:nvSpPr>
        <p:spPr>
          <a:xfrm>
            <a:off x="457201" y="177800"/>
            <a:ext cx="6477000" cy="1044551"/>
          </a:xfrm>
        </p:spPr>
        <p:txBody>
          <a:bodyPr/>
          <a:lstStyle/>
          <a:p>
            <a:r>
              <a:rPr lang="en-US" dirty="0" smtClean="0"/>
              <a:t>Main types of observables and corresponding observations results</a:t>
            </a:r>
            <a:endParaRPr lang="en-US" dirty="0"/>
          </a:p>
        </p:txBody>
      </p:sp>
    </p:spTree>
    <p:extLst>
      <p:ext uri="{BB962C8B-B14F-4D97-AF65-F5344CB8AC3E}">
        <p14:creationId xmlns:p14="http://schemas.microsoft.com/office/powerpoint/2010/main" val="20147056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6610448" cy="1222351"/>
          </a:xfrm>
        </p:spPr>
        <p:txBody>
          <a:bodyPr/>
          <a:lstStyle/>
          <a:p>
            <a:r>
              <a:rPr lang="en-US" dirty="0" smtClean="0"/>
              <a:t>Example of modeling “presence” as an observation result about a material entity (body structure)</a:t>
            </a:r>
            <a:endParaRPr lang="en-US" dirty="0"/>
          </a:p>
        </p:txBody>
      </p:sp>
      <p:pic>
        <p:nvPicPr>
          <p:cNvPr id="3" name="Picture 2"/>
          <p:cNvPicPr>
            <a:picLocks noChangeAspect="1"/>
          </p:cNvPicPr>
          <p:nvPr/>
        </p:nvPicPr>
        <p:blipFill>
          <a:blip r:embed="rId2"/>
          <a:stretch>
            <a:fillRect/>
          </a:stretch>
        </p:blipFill>
        <p:spPr>
          <a:xfrm>
            <a:off x="262613" y="1910862"/>
            <a:ext cx="8811537" cy="3728436"/>
          </a:xfrm>
          <a:prstGeom prst="rect">
            <a:avLst/>
          </a:prstGeom>
        </p:spPr>
      </p:pic>
      <p:sp>
        <p:nvSpPr>
          <p:cNvPr id="4" name="TextBox 3"/>
          <p:cNvSpPr txBox="1"/>
          <p:nvPr/>
        </p:nvSpPr>
        <p:spPr>
          <a:xfrm>
            <a:off x="110837" y="6214239"/>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final Observables Model presentation prepared by Kent Spackman and dated December 26, 2014</a:t>
            </a:r>
            <a:endParaRPr lang="en-US" b="1" dirty="0"/>
          </a:p>
        </p:txBody>
      </p:sp>
      <p:sp>
        <p:nvSpPr>
          <p:cNvPr id="5" name="TextBox 4"/>
          <p:cNvSpPr txBox="1">
            <a:spLocks noChangeArrowheads="1"/>
          </p:cNvSpPr>
          <p:nvPr/>
        </p:nvSpPr>
        <p:spPr bwMode="auto">
          <a:xfrm>
            <a:off x="2760235" y="1335627"/>
            <a:ext cx="57507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a:lstStyle>
          <a:p>
            <a:pPr eaLnBrk="1" hangingPunct="1">
              <a:spcBef>
                <a:spcPct val="0"/>
              </a:spcBef>
              <a:buFontTx/>
              <a:buNone/>
            </a:pPr>
            <a:r>
              <a:rPr lang="en-US" altLang="en-US" sz="2400" dirty="0">
                <a:latin typeface="Arial" charset="0"/>
                <a:ea typeface="Arial" charset="0"/>
                <a:cs typeface="Arial" charset="0"/>
              </a:rPr>
              <a:t>colostomy present (observation result)</a:t>
            </a:r>
          </a:p>
        </p:txBody>
      </p:sp>
    </p:spTree>
    <p:extLst>
      <p:ext uri="{BB962C8B-B14F-4D97-AF65-F5344CB8AC3E}">
        <p14:creationId xmlns:p14="http://schemas.microsoft.com/office/powerpoint/2010/main" val="10809506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610448" cy="1143000"/>
          </a:xfrm>
        </p:spPr>
        <p:txBody>
          <a:bodyPr/>
          <a:lstStyle/>
          <a:p>
            <a:r>
              <a:rPr lang="en-US" dirty="0"/>
              <a:t>Example of modeling “presence” as an observation result about a material entity </a:t>
            </a:r>
            <a:r>
              <a:rPr lang="en-US" dirty="0" smtClean="0"/>
              <a:t>(organism)</a:t>
            </a:r>
            <a:endParaRPr lang="en-US" dirty="0"/>
          </a:p>
        </p:txBody>
      </p:sp>
      <p:pic>
        <p:nvPicPr>
          <p:cNvPr id="3" name="Picture 2"/>
          <p:cNvPicPr>
            <a:picLocks noChangeAspect="1"/>
          </p:cNvPicPr>
          <p:nvPr/>
        </p:nvPicPr>
        <p:blipFill>
          <a:blip r:embed="rId2"/>
          <a:stretch>
            <a:fillRect/>
          </a:stretch>
        </p:blipFill>
        <p:spPr>
          <a:xfrm>
            <a:off x="1066800" y="2438400"/>
            <a:ext cx="7473950" cy="3895371"/>
          </a:xfrm>
          <a:prstGeom prst="rect">
            <a:avLst/>
          </a:prstGeom>
        </p:spPr>
      </p:pic>
      <p:sp>
        <p:nvSpPr>
          <p:cNvPr id="4" name="TextBox 3"/>
          <p:cNvSpPr txBox="1"/>
          <p:nvPr/>
        </p:nvSpPr>
        <p:spPr>
          <a:xfrm>
            <a:off x="110837" y="6214239"/>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final Observables Model presentation prepared by Kent Spackman and dated December 26, 2014</a:t>
            </a:r>
            <a:endParaRPr lang="en-US" b="1" dirty="0"/>
          </a:p>
        </p:txBody>
      </p:sp>
    </p:spTree>
    <p:extLst>
      <p:ext uri="{BB962C8B-B14F-4D97-AF65-F5344CB8AC3E}">
        <p14:creationId xmlns:p14="http://schemas.microsoft.com/office/powerpoint/2010/main" val="19738247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927" y="207818"/>
            <a:ext cx="6978479" cy="1014533"/>
          </a:xfrm>
        </p:spPr>
        <p:txBody>
          <a:bodyPr/>
          <a:lstStyle/>
          <a:p>
            <a:r>
              <a:rPr lang="en-US"/>
              <a:t>Relationships among observable entities, observation procedures, and observation results</a:t>
            </a:r>
            <a:endParaRPr lang="en-US" dirty="0"/>
          </a:p>
        </p:txBody>
      </p:sp>
      <p:pic>
        <p:nvPicPr>
          <p:cNvPr id="3" name="Picture 2"/>
          <p:cNvPicPr>
            <a:picLocks noChangeAspect="1"/>
          </p:cNvPicPr>
          <p:nvPr/>
        </p:nvPicPr>
        <p:blipFill>
          <a:blip r:embed="rId3"/>
          <a:stretch>
            <a:fillRect/>
          </a:stretch>
        </p:blipFill>
        <p:spPr>
          <a:xfrm>
            <a:off x="782279" y="1967345"/>
            <a:ext cx="7428271" cy="2865005"/>
          </a:xfrm>
          <a:prstGeom prst="rect">
            <a:avLst/>
          </a:prstGeom>
        </p:spPr>
      </p:pic>
      <p:sp>
        <p:nvSpPr>
          <p:cNvPr id="4" name="TextBox 3"/>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smtClean="0">
                <a:solidFill>
                  <a:schemeClr val="tx1"/>
                </a:solidFill>
              </a:rPr>
              <a:t>Adapted from </a:t>
            </a:r>
            <a:r>
              <a:rPr lang="en-US" b="1" dirty="0" smtClean="0">
                <a:solidFill>
                  <a:schemeClr val="tx1"/>
                </a:solidFill>
              </a:rPr>
              <a:t>final Observables Model presentation prepared by Kent Spackman and dated December 26, 2014</a:t>
            </a:r>
            <a:endParaRPr lang="en-US" b="1" dirty="0">
              <a:solidFill>
                <a:schemeClr val="tx1"/>
              </a:solidFill>
            </a:endParaRPr>
          </a:p>
        </p:txBody>
      </p:sp>
      <p:sp>
        <p:nvSpPr>
          <p:cNvPr id="5" name="TextBox 15"/>
          <p:cNvSpPr txBox="1">
            <a:spLocks noChangeArrowheads="1"/>
          </p:cNvSpPr>
          <p:nvPr/>
        </p:nvSpPr>
        <p:spPr bwMode="auto">
          <a:xfrm>
            <a:off x="782279" y="5177234"/>
            <a:ext cx="3821880"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pPr>
            <a:r>
              <a:rPr lang="en-US" altLang="en-US" sz="2000"/>
              <a:t>specified-by ○ observes </a:t>
            </a:r>
            <a:r>
              <a:rPr lang="en-US" altLang="en-US" sz="2000">
                <a:latin typeface="Lucida Sans Unicode" charset="0"/>
                <a:ea typeface="Lucida Sans Unicode" charset="0"/>
                <a:cs typeface="Lucida Sans Unicode" charset="0"/>
              </a:rPr>
              <a:t>⊑</a:t>
            </a:r>
            <a:r>
              <a:rPr lang="en-US" altLang="en-US" sz="2000"/>
              <a:t> is-about</a:t>
            </a:r>
          </a:p>
        </p:txBody>
      </p:sp>
      <p:sp>
        <p:nvSpPr>
          <p:cNvPr id="6" name="Oval Callout 5"/>
          <p:cNvSpPr/>
          <p:nvPr/>
        </p:nvSpPr>
        <p:spPr>
          <a:xfrm>
            <a:off x="4945824" y="5181600"/>
            <a:ext cx="3131376" cy="762000"/>
          </a:xfrm>
          <a:prstGeom prst="wedgeEllipseCallout">
            <a:avLst>
              <a:gd name="adj1" fmla="val 36428"/>
              <a:gd name="adj2" fmla="val -1076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But for “presence,” the observation target is NOT a property or quality</a:t>
            </a:r>
            <a:endParaRPr lang="en-US" dirty="0"/>
          </a:p>
        </p:txBody>
      </p:sp>
      <p:sp>
        <p:nvSpPr>
          <p:cNvPr id="9" name="Explosion 1 8"/>
          <p:cNvSpPr/>
          <p:nvPr/>
        </p:nvSpPr>
        <p:spPr>
          <a:xfrm>
            <a:off x="7239000" y="6146383"/>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175773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6610448" cy="1348230"/>
          </a:xfrm>
        </p:spPr>
        <p:txBody>
          <a:bodyPr/>
          <a:lstStyle/>
          <a:p>
            <a:r>
              <a:rPr lang="en-US" dirty="0" smtClean="0"/>
              <a:t>Observation procedures and observation results differ from observables mainly by the addition of a single attribute</a:t>
            </a:r>
            <a:endParaRPr lang="en-US" i="1" dirty="0"/>
          </a:p>
        </p:txBody>
      </p:sp>
      <p:pic>
        <p:nvPicPr>
          <p:cNvPr id="3" name="Picture 2"/>
          <p:cNvPicPr>
            <a:picLocks noChangeAspect="1"/>
          </p:cNvPicPr>
          <p:nvPr/>
        </p:nvPicPr>
        <p:blipFill>
          <a:blip r:embed="rId3"/>
          <a:stretch>
            <a:fillRect/>
          </a:stretch>
        </p:blipFill>
        <p:spPr>
          <a:xfrm>
            <a:off x="1551708" y="1621366"/>
            <a:ext cx="7243041" cy="4334933"/>
          </a:xfrm>
          <a:prstGeom prst="rect">
            <a:avLst/>
          </a:prstGeom>
          <a:ln>
            <a:solidFill>
              <a:schemeClr val="tx1"/>
            </a:solidFill>
          </a:ln>
        </p:spPr>
      </p:pic>
      <p:sp>
        <p:nvSpPr>
          <p:cNvPr id="6" name="TextBox 5"/>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solidFill>
                  <a:schemeClr val="tx1"/>
                </a:solidFill>
              </a:rPr>
              <a:t>Copied from final Observables Model presentation prepared by Kent Spackman and dated December 26, 2014</a:t>
            </a:r>
            <a:endParaRPr lang="en-US" b="1" dirty="0">
              <a:solidFill>
                <a:schemeClr val="tx1"/>
              </a:solidFill>
            </a:endParaRPr>
          </a:p>
        </p:txBody>
      </p:sp>
      <p:sp>
        <p:nvSpPr>
          <p:cNvPr id="7" name="Explosion 1 6"/>
          <p:cNvSpPr/>
          <p:nvPr/>
        </p:nvSpPr>
        <p:spPr>
          <a:xfrm>
            <a:off x="5791200" y="6070183"/>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2889541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1949"/>
            <a:ext cx="6610448" cy="1133451"/>
          </a:xfrm>
        </p:spPr>
        <p:txBody>
          <a:bodyPr/>
          <a:lstStyle/>
          <a:p>
            <a:r>
              <a:rPr lang="en-US"/>
              <a:t>Desirability of parallel sub-hierarchies for observable entities, observation results, and allowed observation result values</a:t>
            </a:r>
          </a:p>
        </p:txBody>
      </p:sp>
      <p:grpSp>
        <p:nvGrpSpPr>
          <p:cNvPr id="33" name="Group 32"/>
          <p:cNvGrpSpPr/>
          <p:nvPr/>
        </p:nvGrpSpPr>
        <p:grpSpPr>
          <a:xfrm>
            <a:off x="4775782" y="1600200"/>
            <a:ext cx="3862818" cy="1816100"/>
            <a:chOff x="1664264" y="2473032"/>
            <a:chExt cx="3405635" cy="1222667"/>
          </a:xfrm>
        </p:grpSpPr>
        <p:grpSp>
          <p:nvGrpSpPr>
            <p:cNvPr id="15" name="Group 14"/>
            <p:cNvGrpSpPr/>
            <p:nvPr/>
          </p:nvGrpSpPr>
          <p:grpSpPr>
            <a:xfrm>
              <a:off x="2869182" y="2473032"/>
              <a:ext cx="995799" cy="497899"/>
              <a:chOff x="2411982" y="1372894"/>
              <a:chExt cx="995799" cy="497899"/>
            </a:xfrm>
            <a:solidFill>
              <a:schemeClr val="accent1"/>
            </a:solidFill>
          </p:grpSpPr>
          <p:sp>
            <p:nvSpPr>
              <p:cNvPr id="25" name="Rectangle 24"/>
              <p:cNvSpPr/>
              <p:nvPr/>
            </p:nvSpPr>
            <p:spPr>
              <a:xfrm>
                <a:off x="2411982" y="1372894"/>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6" name="Rectangle 25"/>
              <p:cNvSpPr/>
              <p:nvPr/>
            </p:nvSpPr>
            <p:spPr>
              <a:xfrm>
                <a:off x="2411982" y="1372894"/>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Observation result</a:t>
                </a:r>
                <a:endParaRPr lang="en-US" sz="1200" b="1" kern="1200" dirty="0"/>
              </a:p>
            </p:txBody>
          </p:sp>
        </p:grpSp>
        <p:grpSp>
          <p:nvGrpSpPr>
            <p:cNvPr id="16" name="Group 15"/>
            <p:cNvGrpSpPr/>
            <p:nvPr/>
          </p:nvGrpSpPr>
          <p:grpSpPr>
            <a:xfrm>
              <a:off x="1664264" y="3180050"/>
              <a:ext cx="995799" cy="497899"/>
              <a:chOff x="1207064" y="2079912"/>
              <a:chExt cx="995799" cy="497899"/>
            </a:xfrm>
            <a:solidFill>
              <a:schemeClr val="accent1"/>
            </a:solidFill>
          </p:grpSpPr>
          <p:sp>
            <p:nvSpPr>
              <p:cNvPr id="23" name="Rectangle 22"/>
              <p:cNvSpPr/>
              <p:nvPr/>
            </p:nvSpPr>
            <p:spPr>
              <a:xfrm>
                <a:off x="1207064"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4" name="Rectangle 23"/>
              <p:cNvSpPr/>
              <p:nvPr/>
            </p:nvSpPr>
            <p:spPr>
              <a:xfrm>
                <a:off x="1207064"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X observation result</a:t>
                </a:r>
                <a:endParaRPr lang="en-US" sz="1200" b="1" kern="1200" dirty="0"/>
              </a:p>
            </p:txBody>
          </p:sp>
        </p:grpSp>
        <p:grpSp>
          <p:nvGrpSpPr>
            <p:cNvPr id="17" name="Group 16"/>
            <p:cNvGrpSpPr/>
            <p:nvPr/>
          </p:nvGrpSpPr>
          <p:grpSpPr>
            <a:xfrm>
              <a:off x="2869182" y="3180050"/>
              <a:ext cx="995799" cy="497899"/>
              <a:chOff x="2411982" y="2079912"/>
              <a:chExt cx="995799" cy="497899"/>
            </a:xfrm>
            <a:solidFill>
              <a:schemeClr val="accent1"/>
            </a:solidFill>
          </p:grpSpPr>
          <p:sp>
            <p:nvSpPr>
              <p:cNvPr id="21" name="Rectangle 20"/>
              <p:cNvSpPr/>
              <p:nvPr/>
            </p:nvSpPr>
            <p:spPr>
              <a:xfrm>
                <a:off x="2411982"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2" name="Rectangle 21"/>
              <p:cNvSpPr/>
              <p:nvPr/>
            </p:nvSpPr>
            <p:spPr>
              <a:xfrm>
                <a:off x="2411982"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Y observation result</a:t>
                </a:r>
                <a:endParaRPr lang="en-US" sz="1200" b="1" kern="1200" dirty="0"/>
              </a:p>
            </p:txBody>
          </p:sp>
        </p:grpSp>
        <p:grpSp>
          <p:nvGrpSpPr>
            <p:cNvPr id="18" name="Group 17"/>
            <p:cNvGrpSpPr/>
            <p:nvPr/>
          </p:nvGrpSpPr>
          <p:grpSpPr>
            <a:xfrm>
              <a:off x="4074100" y="3197800"/>
              <a:ext cx="995799" cy="497899"/>
              <a:chOff x="3616900" y="2079912"/>
              <a:chExt cx="995799" cy="497899"/>
            </a:xfrm>
            <a:solidFill>
              <a:schemeClr val="accent1"/>
            </a:solidFill>
          </p:grpSpPr>
          <p:sp>
            <p:nvSpPr>
              <p:cNvPr id="19" name="Rectangle 18"/>
              <p:cNvSpPr/>
              <p:nvPr/>
            </p:nvSpPr>
            <p:spPr>
              <a:xfrm>
                <a:off x="3616900"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Rectangle 19"/>
              <p:cNvSpPr/>
              <p:nvPr/>
            </p:nvSpPr>
            <p:spPr>
              <a:xfrm>
                <a:off x="3616900"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Z observation result</a:t>
                </a:r>
                <a:endParaRPr lang="en-US" sz="1200" b="1" kern="1200" dirty="0"/>
              </a:p>
            </p:txBody>
          </p:sp>
        </p:grpSp>
        <p:cxnSp>
          <p:nvCxnSpPr>
            <p:cNvPr id="28" name="Straight Connector 27"/>
            <p:cNvCxnSpPr>
              <a:stCxn id="21" idx="0"/>
              <a:endCxn id="26" idx="2"/>
            </p:cNvCxnSpPr>
            <p:nvPr/>
          </p:nvCxnSpPr>
          <p:spPr>
            <a:xfrm flipV="1">
              <a:off x="3367082" y="2970931"/>
              <a:ext cx="0" cy="209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25" idx="2"/>
              <a:endCxn id="20" idx="0"/>
            </p:cNvCxnSpPr>
            <p:nvPr/>
          </p:nvCxnSpPr>
          <p:spPr>
            <a:xfrm rot="16200000" flipH="1">
              <a:off x="3856107" y="2481906"/>
              <a:ext cx="226869" cy="120491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3" idx="0"/>
              <a:endCxn id="25" idx="2"/>
            </p:cNvCxnSpPr>
            <p:nvPr/>
          </p:nvCxnSpPr>
          <p:spPr>
            <a:xfrm rot="5400000" flipH="1" flipV="1">
              <a:off x="2660064" y="2473032"/>
              <a:ext cx="209119" cy="1204918"/>
            </a:xfrm>
            <a:prstGeom prst="bentConnector3">
              <a:avLst/>
            </a:prstGeom>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457200" y="1600200"/>
            <a:ext cx="4068744" cy="1816100"/>
            <a:chOff x="1664264" y="2473032"/>
            <a:chExt cx="3405635" cy="1222667"/>
          </a:xfrm>
        </p:grpSpPr>
        <p:grpSp>
          <p:nvGrpSpPr>
            <p:cNvPr id="35" name="Group 34"/>
            <p:cNvGrpSpPr/>
            <p:nvPr/>
          </p:nvGrpSpPr>
          <p:grpSpPr>
            <a:xfrm>
              <a:off x="2869182" y="2473032"/>
              <a:ext cx="995799" cy="497899"/>
              <a:chOff x="2411982" y="1372894"/>
              <a:chExt cx="995799" cy="497899"/>
            </a:xfrm>
            <a:solidFill>
              <a:schemeClr val="accent1"/>
            </a:solidFill>
          </p:grpSpPr>
          <p:sp>
            <p:nvSpPr>
              <p:cNvPr id="48" name="Rectangle 47"/>
              <p:cNvSpPr/>
              <p:nvPr/>
            </p:nvSpPr>
            <p:spPr>
              <a:xfrm>
                <a:off x="2411982" y="1372894"/>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9" name="Rectangle 48"/>
              <p:cNvSpPr/>
              <p:nvPr/>
            </p:nvSpPr>
            <p:spPr>
              <a:xfrm>
                <a:off x="2411982" y="1372894"/>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Observable entity</a:t>
                </a:r>
                <a:endParaRPr lang="en-US" sz="1200" b="1" kern="1200" dirty="0"/>
              </a:p>
            </p:txBody>
          </p:sp>
        </p:grpSp>
        <p:grpSp>
          <p:nvGrpSpPr>
            <p:cNvPr id="36" name="Group 35"/>
            <p:cNvGrpSpPr/>
            <p:nvPr/>
          </p:nvGrpSpPr>
          <p:grpSpPr>
            <a:xfrm>
              <a:off x="1664264" y="3180050"/>
              <a:ext cx="995799" cy="497899"/>
              <a:chOff x="1207064" y="2079912"/>
              <a:chExt cx="995799" cy="497899"/>
            </a:xfrm>
            <a:solidFill>
              <a:schemeClr val="accent1"/>
            </a:solidFill>
          </p:grpSpPr>
          <p:sp>
            <p:nvSpPr>
              <p:cNvPr id="46" name="Rectangle 45"/>
              <p:cNvSpPr/>
              <p:nvPr/>
            </p:nvSpPr>
            <p:spPr>
              <a:xfrm>
                <a:off x="1207064"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7" name="Rectangle 46"/>
              <p:cNvSpPr/>
              <p:nvPr/>
            </p:nvSpPr>
            <p:spPr>
              <a:xfrm>
                <a:off x="1207064"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X</a:t>
                </a:r>
                <a:r>
                  <a:rPr lang="en-US" sz="1200" b="1" kern="1200" dirty="0"/>
                  <a:t> </a:t>
                </a:r>
                <a:r>
                  <a:rPr lang="en-US" sz="1200" b="1" kern="1200" dirty="0" smtClean="0"/>
                  <a:t>observable</a:t>
                </a:r>
              </a:p>
            </p:txBody>
          </p:sp>
        </p:grpSp>
        <p:grpSp>
          <p:nvGrpSpPr>
            <p:cNvPr id="37" name="Group 36"/>
            <p:cNvGrpSpPr/>
            <p:nvPr/>
          </p:nvGrpSpPr>
          <p:grpSpPr>
            <a:xfrm>
              <a:off x="2869182" y="3180050"/>
              <a:ext cx="995799" cy="497899"/>
              <a:chOff x="2411982" y="2079912"/>
              <a:chExt cx="995799" cy="497899"/>
            </a:xfrm>
            <a:solidFill>
              <a:schemeClr val="accent1"/>
            </a:solidFill>
          </p:grpSpPr>
          <p:sp>
            <p:nvSpPr>
              <p:cNvPr id="44" name="Rectangle 43"/>
              <p:cNvSpPr/>
              <p:nvPr/>
            </p:nvSpPr>
            <p:spPr>
              <a:xfrm>
                <a:off x="2411982"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5" name="Rectangle 44"/>
              <p:cNvSpPr/>
              <p:nvPr/>
            </p:nvSpPr>
            <p:spPr>
              <a:xfrm>
                <a:off x="2411982"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Y observable</a:t>
                </a:r>
                <a:endParaRPr lang="en-US" sz="1200" b="1" kern="1200" dirty="0"/>
              </a:p>
            </p:txBody>
          </p:sp>
        </p:grpSp>
        <p:grpSp>
          <p:nvGrpSpPr>
            <p:cNvPr id="38" name="Group 37"/>
            <p:cNvGrpSpPr/>
            <p:nvPr/>
          </p:nvGrpSpPr>
          <p:grpSpPr>
            <a:xfrm>
              <a:off x="4074100" y="3197800"/>
              <a:ext cx="995799" cy="497899"/>
              <a:chOff x="3616900" y="2079912"/>
              <a:chExt cx="995799" cy="497899"/>
            </a:xfrm>
            <a:solidFill>
              <a:schemeClr val="accent1"/>
            </a:solidFill>
          </p:grpSpPr>
          <p:sp>
            <p:nvSpPr>
              <p:cNvPr id="42" name="Rectangle 41"/>
              <p:cNvSpPr/>
              <p:nvPr/>
            </p:nvSpPr>
            <p:spPr>
              <a:xfrm>
                <a:off x="3616900"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3" name="Rectangle 42"/>
              <p:cNvSpPr/>
              <p:nvPr/>
            </p:nvSpPr>
            <p:spPr>
              <a:xfrm>
                <a:off x="3616900"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Z observable</a:t>
                </a:r>
                <a:endParaRPr lang="en-US" sz="1200" b="1" kern="1200" dirty="0"/>
              </a:p>
            </p:txBody>
          </p:sp>
        </p:grpSp>
        <p:cxnSp>
          <p:nvCxnSpPr>
            <p:cNvPr id="39" name="Straight Connector 38"/>
            <p:cNvCxnSpPr>
              <a:stCxn id="44" idx="0"/>
              <a:endCxn id="49" idx="2"/>
            </p:cNvCxnSpPr>
            <p:nvPr/>
          </p:nvCxnSpPr>
          <p:spPr>
            <a:xfrm flipV="1">
              <a:off x="3367082" y="2970931"/>
              <a:ext cx="0" cy="209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48" idx="2"/>
              <a:endCxn id="43" idx="0"/>
            </p:cNvCxnSpPr>
            <p:nvPr/>
          </p:nvCxnSpPr>
          <p:spPr>
            <a:xfrm rot="16200000" flipH="1">
              <a:off x="3856107" y="2481906"/>
              <a:ext cx="226869" cy="120491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46" idx="0"/>
              <a:endCxn id="48" idx="2"/>
            </p:cNvCxnSpPr>
            <p:nvPr/>
          </p:nvCxnSpPr>
          <p:spPr>
            <a:xfrm rot="5400000" flipH="1" flipV="1">
              <a:off x="2660064" y="2473032"/>
              <a:ext cx="209119" cy="1204918"/>
            </a:xfrm>
            <a:prstGeom prst="bentConnector3">
              <a:avLst/>
            </a:prstGeom>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4775782" y="4416448"/>
            <a:ext cx="3994683" cy="1666852"/>
            <a:chOff x="1664264" y="2473032"/>
            <a:chExt cx="3405635" cy="1222667"/>
          </a:xfrm>
        </p:grpSpPr>
        <p:grpSp>
          <p:nvGrpSpPr>
            <p:cNvPr id="67" name="Group 66"/>
            <p:cNvGrpSpPr/>
            <p:nvPr/>
          </p:nvGrpSpPr>
          <p:grpSpPr>
            <a:xfrm>
              <a:off x="2869182" y="2473032"/>
              <a:ext cx="995799" cy="497899"/>
              <a:chOff x="2411982" y="1372894"/>
              <a:chExt cx="995799" cy="497899"/>
            </a:xfrm>
            <a:solidFill>
              <a:schemeClr val="accent1"/>
            </a:solidFill>
          </p:grpSpPr>
          <p:sp>
            <p:nvSpPr>
              <p:cNvPr id="80" name="Rectangle 79"/>
              <p:cNvSpPr/>
              <p:nvPr/>
            </p:nvSpPr>
            <p:spPr>
              <a:xfrm>
                <a:off x="2411982" y="1372894"/>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1" name="Rectangle 80"/>
              <p:cNvSpPr/>
              <p:nvPr/>
            </p:nvSpPr>
            <p:spPr>
              <a:xfrm>
                <a:off x="2411982" y="1372894"/>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Observation result value</a:t>
                </a:r>
                <a:endParaRPr lang="en-US" sz="1200" b="1" kern="1200" dirty="0"/>
              </a:p>
            </p:txBody>
          </p:sp>
        </p:grpSp>
        <p:grpSp>
          <p:nvGrpSpPr>
            <p:cNvPr id="68" name="Group 67"/>
            <p:cNvGrpSpPr/>
            <p:nvPr/>
          </p:nvGrpSpPr>
          <p:grpSpPr>
            <a:xfrm>
              <a:off x="1664264" y="3180050"/>
              <a:ext cx="995799" cy="497899"/>
              <a:chOff x="1207064" y="2079912"/>
              <a:chExt cx="995799" cy="497899"/>
            </a:xfrm>
            <a:solidFill>
              <a:schemeClr val="accent1"/>
            </a:solidFill>
          </p:grpSpPr>
          <p:sp>
            <p:nvSpPr>
              <p:cNvPr id="78" name="Rectangle 77"/>
              <p:cNvSpPr/>
              <p:nvPr/>
            </p:nvSpPr>
            <p:spPr>
              <a:xfrm>
                <a:off x="1207064"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9" name="Rectangle 78"/>
              <p:cNvSpPr/>
              <p:nvPr/>
            </p:nvSpPr>
            <p:spPr>
              <a:xfrm>
                <a:off x="1207064"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X observation result value</a:t>
                </a:r>
                <a:endParaRPr lang="en-US" sz="1200" b="1" kern="1200" dirty="0"/>
              </a:p>
            </p:txBody>
          </p:sp>
        </p:grpSp>
        <p:grpSp>
          <p:nvGrpSpPr>
            <p:cNvPr id="69" name="Group 68"/>
            <p:cNvGrpSpPr/>
            <p:nvPr/>
          </p:nvGrpSpPr>
          <p:grpSpPr>
            <a:xfrm>
              <a:off x="2869182" y="3180050"/>
              <a:ext cx="995799" cy="497899"/>
              <a:chOff x="2411982" y="2079912"/>
              <a:chExt cx="995799" cy="497899"/>
            </a:xfrm>
            <a:solidFill>
              <a:schemeClr val="accent1"/>
            </a:solidFill>
          </p:grpSpPr>
          <p:sp>
            <p:nvSpPr>
              <p:cNvPr id="76" name="Rectangle 75"/>
              <p:cNvSpPr/>
              <p:nvPr/>
            </p:nvSpPr>
            <p:spPr>
              <a:xfrm>
                <a:off x="2411982"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7" name="Rectangle 76"/>
              <p:cNvSpPr/>
              <p:nvPr/>
            </p:nvSpPr>
            <p:spPr>
              <a:xfrm>
                <a:off x="2411982"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Y observation result value</a:t>
                </a:r>
                <a:endParaRPr lang="en-US" sz="1200" b="1" kern="1200" dirty="0"/>
              </a:p>
            </p:txBody>
          </p:sp>
        </p:grpSp>
        <p:grpSp>
          <p:nvGrpSpPr>
            <p:cNvPr id="70" name="Group 69"/>
            <p:cNvGrpSpPr/>
            <p:nvPr/>
          </p:nvGrpSpPr>
          <p:grpSpPr>
            <a:xfrm>
              <a:off x="4074100" y="3197800"/>
              <a:ext cx="995799" cy="497899"/>
              <a:chOff x="3616900" y="2079912"/>
              <a:chExt cx="995799" cy="497899"/>
            </a:xfrm>
            <a:solidFill>
              <a:schemeClr val="accent1"/>
            </a:solidFill>
          </p:grpSpPr>
          <p:sp>
            <p:nvSpPr>
              <p:cNvPr id="74" name="Rectangle 73"/>
              <p:cNvSpPr/>
              <p:nvPr/>
            </p:nvSpPr>
            <p:spPr>
              <a:xfrm>
                <a:off x="3616900"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5" name="Rectangle 74"/>
              <p:cNvSpPr/>
              <p:nvPr/>
            </p:nvSpPr>
            <p:spPr>
              <a:xfrm>
                <a:off x="3616900"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Z observation result value</a:t>
                </a:r>
                <a:endParaRPr lang="en-US" sz="1200" b="1" kern="1200" dirty="0"/>
              </a:p>
            </p:txBody>
          </p:sp>
        </p:grpSp>
        <p:cxnSp>
          <p:nvCxnSpPr>
            <p:cNvPr id="71" name="Straight Connector 70"/>
            <p:cNvCxnSpPr/>
            <p:nvPr/>
          </p:nvCxnSpPr>
          <p:spPr>
            <a:xfrm flipV="1">
              <a:off x="3367082" y="2970931"/>
              <a:ext cx="0" cy="209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Elbow Connector 71"/>
            <p:cNvCxnSpPr/>
            <p:nvPr/>
          </p:nvCxnSpPr>
          <p:spPr>
            <a:xfrm rot="16200000" flipH="1">
              <a:off x="3856107" y="2481906"/>
              <a:ext cx="226869" cy="120491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73" name="Elbow Connector 72"/>
            <p:cNvCxnSpPr/>
            <p:nvPr/>
          </p:nvCxnSpPr>
          <p:spPr>
            <a:xfrm rot="5400000" flipH="1" flipV="1">
              <a:off x="2660064" y="2473032"/>
              <a:ext cx="209119" cy="1204918"/>
            </a:xfrm>
            <a:prstGeom prst="bentConnector3">
              <a:avLst/>
            </a:prstGeom>
          </p:spPr>
          <p:style>
            <a:lnRef idx="1">
              <a:schemeClr val="accent1"/>
            </a:lnRef>
            <a:fillRef idx="0">
              <a:schemeClr val="accent1"/>
            </a:fillRef>
            <a:effectRef idx="0">
              <a:schemeClr val="accent1"/>
            </a:effectRef>
            <a:fontRef idx="minor">
              <a:schemeClr val="tx1"/>
            </a:fontRef>
          </p:style>
        </p:cxnSp>
      </p:grpSp>
      <p:sp>
        <p:nvSpPr>
          <p:cNvPr id="82" name="TextBox 81"/>
          <p:cNvSpPr txBox="1"/>
          <p:nvPr/>
        </p:nvSpPr>
        <p:spPr>
          <a:xfrm>
            <a:off x="682079" y="4495063"/>
            <a:ext cx="3759200" cy="1200329"/>
          </a:xfrm>
          <a:prstGeom prst="rect">
            <a:avLst/>
          </a:prstGeom>
          <a:noFill/>
          <a:ln>
            <a:solidFill>
              <a:schemeClr val="accent1">
                <a:shade val="95000"/>
                <a:satMod val="105000"/>
              </a:schemeClr>
            </a:solidFill>
          </a:ln>
        </p:spPr>
        <p:txBody>
          <a:bodyPr wrap="square" rtlCol="0">
            <a:spAutoFit/>
          </a:bodyPr>
          <a:lstStyle/>
          <a:p>
            <a:r>
              <a:rPr lang="en-US" sz="1800" dirty="0" smtClean="0"/>
              <a:t>A detailed analysis of observation procedures is outside the scope of this project, but a similar parallel structure </a:t>
            </a:r>
            <a:r>
              <a:rPr lang="en-US" sz="1800" smtClean="0"/>
              <a:t>is probably desirable.</a:t>
            </a:r>
            <a:endParaRPr lang="en-US" sz="1800" dirty="0"/>
          </a:p>
        </p:txBody>
      </p:sp>
    </p:spTree>
    <p:extLst>
      <p:ext uri="{BB962C8B-B14F-4D97-AF65-F5344CB8AC3E}">
        <p14:creationId xmlns:p14="http://schemas.microsoft.com/office/powerpoint/2010/main" val="12776315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Since observable entities and observation results have so many attributes in common</a:t>
            </a:r>
          </a:p>
          <a:p>
            <a:pPr lvl="1"/>
            <a:r>
              <a:rPr lang="en-US" dirty="0" smtClean="0"/>
              <a:t>Put the common attributes in the observable entity and link the corresponding observation result to it with an IS ABOUT attribute (if an observable and a corresponding observation result or both modeled).</a:t>
            </a:r>
          </a:p>
          <a:p>
            <a:pPr lvl="1"/>
            <a:r>
              <a:rPr lang="en-US" dirty="0" smtClean="0"/>
              <a:t>Alternatively, put all of the attributes in the observation result and do not model a corresponding observable entity (in order to reduce the total number of concepts).</a:t>
            </a:r>
          </a:p>
          <a:p>
            <a:r>
              <a:rPr lang="en-US" dirty="0" smtClean="0"/>
              <a:t>Always put the HAS VALUE attribute on the observation result.</a:t>
            </a:r>
          </a:p>
        </p:txBody>
      </p:sp>
      <p:sp>
        <p:nvSpPr>
          <p:cNvPr id="3" name="Title 2"/>
          <p:cNvSpPr>
            <a:spLocks noGrp="1"/>
          </p:cNvSpPr>
          <p:nvPr>
            <p:ph type="title"/>
          </p:nvPr>
        </p:nvSpPr>
        <p:spPr>
          <a:xfrm>
            <a:off x="457200" y="228600"/>
            <a:ext cx="6934200" cy="1028700"/>
          </a:xfrm>
        </p:spPr>
        <p:txBody>
          <a:bodyPr/>
          <a:lstStyle/>
          <a:p>
            <a:r>
              <a:rPr lang="en-US" dirty="0" smtClean="0"/>
              <a:t>Suggested modeling patterns for observable entities and corresponding observation results</a:t>
            </a:r>
            <a:endParaRPr lang="en-US" dirty="0"/>
          </a:p>
        </p:txBody>
      </p:sp>
    </p:spTree>
    <p:extLst>
      <p:ext uri="{BB962C8B-B14F-4D97-AF65-F5344CB8AC3E}">
        <p14:creationId xmlns:p14="http://schemas.microsoft.com/office/powerpoint/2010/main" val="8250369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altLang="en-US" dirty="0" smtClean="0"/>
              <a:t>What is an observation result?</a:t>
            </a:r>
            <a:endParaRPr lang="en-US" altLang="en-US" dirty="0"/>
          </a:p>
        </p:txBody>
      </p:sp>
      <p:sp>
        <p:nvSpPr>
          <p:cNvPr id="8" name="Content Placeholder 2"/>
          <p:cNvSpPr>
            <a:spLocks noGrp="1"/>
          </p:cNvSpPr>
          <p:nvPr/>
        </p:nvSpPr>
        <p:spPr bwMode="auto">
          <a:xfrm>
            <a:off x="3416199" y="1850744"/>
            <a:ext cx="5520842" cy="180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a:t>An information artifact</a:t>
            </a:r>
          </a:p>
          <a:p>
            <a:pPr lvl="1"/>
            <a:r>
              <a:rPr lang="en-US" altLang="en-US" dirty="0"/>
              <a:t>Is-about some observable</a:t>
            </a:r>
          </a:p>
          <a:p>
            <a:pPr lvl="1"/>
            <a:r>
              <a:rPr lang="en-US" altLang="en-US" dirty="0"/>
              <a:t>Has-value some {value}</a:t>
            </a:r>
          </a:p>
        </p:txBody>
      </p:sp>
      <p:sp>
        <p:nvSpPr>
          <p:cNvPr id="9" name="TextBox 8"/>
          <p:cNvSpPr txBox="1"/>
          <p:nvPr/>
        </p:nvSpPr>
        <p:spPr>
          <a:xfrm>
            <a:off x="457200" y="5912664"/>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final Observables Model presentation prepared by Kent Spackman and dated December 26, 2014</a:t>
            </a:r>
            <a:endParaRPr lang="en-US" b="1" dirty="0"/>
          </a:p>
        </p:txBody>
      </p:sp>
      <p:sp>
        <p:nvSpPr>
          <p:cNvPr id="2" name="Oval Callout 1"/>
          <p:cNvSpPr/>
          <p:nvPr/>
        </p:nvSpPr>
        <p:spPr>
          <a:xfrm>
            <a:off x="635000" y="3045101"/>
            <a:ext cx="2222500" cy="1223776"/>
          </a:xfrm>
          <a:prstGeom prst="wedgeEllipseCallout">
            <a:avLst>
              <a:gd name="adj1" fmla="val 75431"/>
              <a:gd name="adj2" fmla="val -1114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What is an information artifact?</a:t>
            </a:r>
            <a:endParaRPr lang="en-US" sz="1600" b="1" dirty="0"/>
          </a:p>
        </p:txBody>
      </p:sp>
      <p:sp>
        <p:nvSpPr>
          <p:cNvPr id="7" name="Explosion 1 6"/>
          <p:cNvSpPr/>
          <p:nvPr/>
        </p:nvSpPr>
        <p:spPr>
          <a:xfrm>
            <a:off x="6934200" y="5913629"/>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7156571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Information artifacts are </a:t>
            </a:r>
            <a:r>
              <a:rPr lang="en-US" i="1" dirty="0" smtClean="0"/>
              <a:t>Generically dependent continuants </a:t>
            </a:r>
            <a:r>
              <a:rPr lang="en-US" dirty="0" smtClean="0"/>
              <a:t>in BFO.</a:t>
            </a:r>
          </a:p>
          <a:p>
            <a:r>
              <a:rPr lang="en-US" dirty="0" smtClean="0"/>
              <a:t>Distinction between specifically dependent and generically dependent continuants:</a:t>
            </a:r>
          </a:p>
          <a:p>
            <a:pPr lvl="1"/>
            <a:r>
              <a:rPr lang="en-US" dirty="0" smtClean="0"/>
              <a:t>A specifically dependent continuant depends on a single, specific instance of a bearer. John’s headache specifically depends on John’s head. The headache cannot be migrated or copied to Mary’s head.</a:t>
            </a:r>
          </a:p>
          <a:p>
            <a:pPr lvl="1"/>
            <a:r>
              <a:rPr lang="en-US" dirty="0" smtClean="0"/>
              <a:t>A generically dependent continuant can have more than one bearer and can be migrated or copied from one independent continuant to another. The information content of a document can be borne by a PDF file on a laptop or by patterns of ink on pieces of paper.</a:t>
            </a:r>
          </a:p>
          <a:p>
            <a:endParaRPr lang="en-US" dirty="0"/>
          </a:p>
        </p:txBody>
      </p:sp>
      <p:sp>
        <p:nvSpPr>
          <p:cNvPr id="3" name="Title 2"/>
          <p:cNvSpPr>
            <a:spLocks noGrp="1"/>
          </p:cNvSpPr>
          <p:nvPr>
            <p:ph type="title"/>
          </p:nvPr>
        </p:nvSpPr>
        <p:spPr/>
        <p:txBody>
          <a:bodyPr/>
          <a:lstStyle/>
          <a:p>
            <a:r>
              <a:rPr lang="en-US" dirty="0" smtClean="0"/>
              <a:t>Relating the Observables Model to BFO (3)</a:t>
            </a:r>
            <a:endParaRPr lang="en-US" dirty="0"/>
          </a:p>
        </p:txBody>
      </p:sp>
      <p:sp>
        <p:nvSpPr>
          <p:cNvPr id="4" name="Rectangle 3"/>
          <p:cNvSpPr/>
          <p:nvPr/>
        </p:nvSpPr>
        <p:spPr>
          <a:xfrm>
            <a:off x="457200" y="6200776"/>
            <a:ext cx="6121400" cy="523220"/>
          </a:xfrm>
          <a:prstGeom prst="rect">
            <a:avLst/>
          </a:prstGeom>
          <a:solidFill>
            <a:schemeClr val="tx2">
              <a:lumMod val="40000"/>
              <a:lumOff val="60000"/>
            </a:schemeClr>
          </a:solidFill>
          <a:ln>
            <a:solidFill>
              <a:schemeClr val="tx1"/>
            </a:solidFill>
          </a:ln>
        </p:spPr>
        <p:txBody>
          <a:bodyPr wrap="square">
            <a:spAutoFit/>
          </a:bodyPr>
          <a:lstStyle/>
          <a:p>
            <a:r>
              <a:rPr lang="en-US" b="1" dirty="0"/>
              <a:t>Arp R, Smith B, Spear AD. </a:t>
            </a:r>
            <a:r>
              <a:rPr lang="en-US" b="1" i="1" dirty="0"/>
              <a:t>Building Ontologies with Basic Formal Ontology</a:t>
            </a:r>
            <a:r>
              <a:rPr lang="en-US" b="1" dirty="0"/>
              <a:t>. Cambridge, MA: MIT Press; 2015. </a:t>
            </a:r>
          </a:p>
        </p:txBody>
      </p:sp>
      <p:sp>
        <p:nvSpPr>
          <p:cNvPr id="6" name="Explosion 1 5"/>
          <p:cNvSpPr/>
          <p:nvPr/>
        </p:nvSpPr>
        <p:spPr>
          <a:xfrm>
            <a:off x="7162800" y="59436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2811475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Entities or Artifacts</a:t>
            </a:r>
            <a:endParaRPr lang="en-US" dirty="0"/>
          </a:p>
        </p:txBody>
      </p:sp>
      <p:sp>
        <p:nvSpPr>
          <p:cNvPr id="4" name="TextBox 3"/>
          <p:cNvSpPr txBox="1"/>
          <p:nvPr/>
        </p:nvSpPr>
        <p:spPr>
          <a:xfrm>
            <a:off x="457200" y="5993391"/>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final Observables Model presentation prepared by Kent Spackman and dated December 26, 2014</a:t>
            </a:r>
            <a:endParaRPr lang="en-US" b="1" dirty="0"/>
          </a:p>
        </p:txBody>
      </p:sp>
      <p:pic>
        <p:nvPicPr>
          <p:cNvPr id="5" name="Picture 4"/>
          <p:cNvPicPr>
            <a:picLocks noChangeAspect="1"/>
          </p:cNvPicPr>
          <p:nvPr/>
        </p:nvPicPr>
        <p:blipFill>
          <a:blip r:embed="rId3"/>
          <a:stretch>
            <a:fillRect/>
          </a:stretch>
        </p:blipFill>
        <p:spPr>
          <a:xfrm>
            <a:off x="342900" y="1606550"/>
            <a:ext cx="8458200" cy="3644900"/>
          </a:xfrm>
          <a:prstGeom prst="rect">
            <a:avLst/>
          </a:prstGeom>
          <a:ln>
            <a:solidFill>
              <a:schemeClr val="tx1"/>
            </a:solidFill>
          </a:ln>
        </p:spPr>
      </p:pic>
      <p:sp>
        <p:nvSpPr>
          <p:cNvPr id="3" name="Rounded Rectangular Callout 2"/>
          <p:cNvSpPr/>
          <p:nvPr/>
        </p:nvSpPr>
        <p:spPr>
          <a:xfrm>
            <a:off x="5105498" y="3505200"/>
            <a:ext cx="3886102" cy="1206500"/>
          </a:xfrm>
          <a:prstGeom prst="wedgeRoundRectCallout">
            <a:avLst>
              <a:gd name="adj1" fmla="val -57456"/>
              <a:gd name="adj2" fmla="val 680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Concepts in the Situation with explicit context </a:t>
            </a:r>
            <a:r>
              <a:rPr lang="en-US" b="1" dirty="0" smtClean="0"/>
              <a:t>hierarchy should be regarded as information artifacts (which are dependent continuants) rather than situations or life phases (which are occurrents).</a:t>
            </a:r>
            <a:endParaRPr lang="en-US" b="1" dirty="0"/>
          </a:p>
        </p:txBody>
      </p:sp>
      <p:sp>
        <p:nvSpPr>
          <p:cNvPr id="6" name="Explosion 1 5"/>
          <p:cNvSpPr/>
          <p:nvPr/>
        </p:nvSpPr>
        <p:spPr>
          <a:xfrm>
            <a:off x="67056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830002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40608"/>
            <a:ext cx="7772400" cy="1888392"/>
          </a:xfrm>
        </p:spPr>
        <p:txBody>
          <a:bodyPr/>
          <a:lstStyle/>
          <a:p>
            <a:r>
              <a:rPr lang="en-US" dirty="0" smtClean="0"/>
              <a:t>Background on the observables model</a:t>
            </a:r>
            <a:endParaRPr lang="en-US" dirty="0"/>
          </a:p>
        </p:txBody>
      </p:sp>
      <p:sp>
        <p:nvSpPr>
          <p:cNvPr id="3" name="Text Placeholder 2"/>
          <p:cNvSpPr>
            <a:spLocks noGrp="1"/>
          </p:cNvSpPr>
          <p:nvPr>
            <p:ph type="body" idx="1"/>
          </p:nvPr>
        </p:nvSpPr>
        <p:spPr>
          <a:xfrm>
            <a:off x="685800" y="3886200"/>
            <a:ext cx="7772400" cy="1763347"/>
          </a:xfrm>
          <a:ln w="12700">
            <a:solidFill>
              <a:schemeClr val="accent2"/>
            </a:solidFill>
          </a:ln>
        </p:spPr>
        <p:txBody>
          <a:bodyPr/>
          <a:lstStyle/>
          <a:p>
            <a:pPr marL="342900" indent="-342900">
              <a:buFont typeface="Arial" charset="0"/>
              <a:buChar char="•"/>
            </a:pPr>
            <a:r>
              <a:rPr lang="en-US" dirty="0" smtClean="0"/>
              <a:t>An observation </a:t>
            </a:r>
            <a:r>
              <a:rPr lang="en-US" dirty="0"/>
              <a:t>“is about” </a:t>
            </a:r>
            <a:r>
              <a:rPr lang="en-US" dirty="0" smtClean="0"/>
              <a:t>something</a:t>
            </a:r>
          </a:p>
          <a:p>
            <a:pPr marL="342900" indent="-342900">
              <a:buFont typeface="Arial" charset="0"/>
              <a:buChar char="•"/>
            </a:pPr>
            <a:r>
              <a:rPr lang="en-US" dirty="0" smtClean="0"/>
              <a:t>Different kinds of observables that have been identified</a:t>
            </a:r>
          </a:p>
          <a:p>
            <a:pPr marL="342900" indent="-342900">
              <a:buFont typeface="Arial" charset="0"/>
              <a:buChar char="•"/>
            </a:pPr>
            <a:r>
              <a:rPr lang="en-US" dirty="0" smtClean="0"/>
              <a:t>Problem: The Observables Model typically uses property </a:t>
            </a:r>
            <a:r>
              <a:rPr lang="en-US" dirty="0"/>
              <a:t>types </a:t>
            </a:r>
            <a:r>
              <a:rPr lang="en-US" dirty="0" smtClean="0"/>
              <a:t>to say what an observation is about, but this approach is not appropriate for representing “presence”</a:t>
            </a:r>
            <a:endParaRPr lang="en-US" dirty="0"/>
          </a:p>
        </p:txBody>
      </p:sp>
    </p:spTree>
    <p:extLst>
      <p:ext uri="{BB962C8B-B14F-4D97-AF65-F5344CB8AC3E}">
        <p14:creationId xmlns:p14="http://schemas.microsoft.com/office/powerpoint/2010/main" val="11378960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981200"/>
            <a:ext cx="7772400" cy="1289326"/>
          </a:xfrm>
        </p:spPr>
        <p:txBody>
          <a:bodyPr/>
          <a:lstStyle/>
          <a:p>
            <a:r>
              <a:rPr lang="en-US" dirty="0" smtClean="0"/>
              <a:t>OBSERVATION RESULTS AND Clinical LIFE PHASES</a:t>
            </a:r>
            <a:endParaRPr lang="en-US" dirty="0"/>
          </a:p>
        </p:txBody>
      </p:sp>
      <p:sp>
        <p:nvSpPr>
          <p:cNvPr id="3" name="Text Placeholder 2"/>
          <p:cNvSpPr>
            <a:spLocks noGrp="1"/>
          </p:cNvSpPr>
          <p:nvPr>
            <p:ph type="body" idx="1"/>
          </p:nvPr>
        </p:nvSpPr>
        <p:spPr>
          <a:xfrm>
            <a:off x="762000" y="3581400"/>
            <a:ext cx="7772400" cy="1461821"/>
          </a:xfrm>
          <a:ln>
            <a:solidFill>
              <a:schemeClr val="accent2"/>
            </a:solidFill>
          </a:ln>
        </p:spPr>
        <p:txBody>
          <a:bodyPr/>
          <a:lstStyle/>
          <a:p>
            <a:pPr marL="342900" indent="-342900">
              <a:buFont typeface="Arial" charset="0"/>
              <a:buChar char="•"/>
            </a:pPr>
            <a:r>
              <a:rPr lang="en-US" dirty="0" smtClean="0"/>
              <a:t>What are clinical life phases (CLPs)?</a:t>
            </a:r>
          </a:p>
          <a:p>
            <a:pPr marL="342900" indent="-342900">
              <a:buFont typeface="Arial" charset="0"/>
              <a:buChar char="•"/>
            </a:pPr>
            <a:r>
              <a:rPr lang="en-US" dirty="0" smtClean="0"/>
              <a:t>What should be done when the target of an observation is a CLP?</a:t>
            </a:r>
          </a:p>
          <a:p>
            <a:pPr marL="342900" indent="-342900">
              <a:buFont typeface="Arial" charset="0"/>
              <a:buChar char="•"/>
            </a:pPr>
            <a:r>
              <a:rPr lang="en-US" dirty="0" smtClean="0"/>
              <a:t>What is the difference between a clinical life phase and an observation (result) </a:t>
            </a:r>
            <a:r>
              <a:rPr lang="en-US" i="1" dirty="0" smtClean="0"/>
              <a:t>about</a:t>
            </a:r>
            <a:r>
              <a:rPr lang="en-US" dirty="0" smtClean="0"/>
              <a:t> a clinical life phase?</a:t>
            </a:r>
            <a:endParaRPr lang="en-US" dirty="0"/>
          </a:p>
        </p:txBody>
      </p:sp>
      <p:sp>
        <p:nvSpPr>
          <p:cNvPr id="5" name="Explosion 1 4"/>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4412747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0836"/>
            <a:ext cx="6610448" cy="1111515"/>
          </a:xfrm>
        </p:spPr>
        <p:txBody>
          <a:bodyPr/>
          <a:lstStyle/>
          <a:p>
            <a:r>
              <a:rPr lang="en-US" dirty="0" smtClean="0"/>
              <a:t>History: Disambiguating findings, disorders, observables, and observation results (1)</a:t>
            </a:r>
            <a:endParaRPr lang="en-US" dirty="0"/>
          </a:p>
        </p:txBody>
      </p:sp>
      <p:pic>
        <p:nvPicPr>
          <p:cNvPr id="4" name="Picture 3"/>
          <p:cNvPicPr>
            <a:picLocks noChangeAspect="1"/>
          </p:cNvPicPr>
          <p:nvPr/>
        </p:nvPicPr>
        <p:blipFill>
          <a:blip r:embed="rId2"/>
          <a:stretch>
            <a:fillRect/>
          </a:stretch>
        </p:blipFill>
        <p:spPr>
          <a:xfrm>
            <a:off x="1648693" y="1561664"/>
            <a:ext cx="7262091" cy="4489886"/>
          </a:xfrm>
          <a:prstGeom prst="rect">
            <a:avLst/>
          </a:prstGeom>
          <a:ln>
            <a:solidFill>
              <a:schemeClr val="tx1"/>
            </a:solidFill>
          </a:ln>
        </p:spPr>
      </p:pic>
      <p:sp>
        <p:nvSpPr>
          <p:cNvPr id="5" name="TextBox 4"/>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solidFill>
                  <a:schemeClr val="tx1"/>
                </a:solidFill>
              </a:rPr>
              <a:t>Copied from final Observables Model presentation prepared by Kent Spackman and dated December 26, 2014</a:t>
            </a:r>
            <a:endParaRPr lang="en-US" b="1" dirty="0">
              <a:solidFill>
                <a:schemeClr val="tx1"/>
              </a:solidFill>
            </a:endParaRPr>
          </a:p>
        </p:txBody>
      </p:sp>
    </p:spTree>
    <p:extLst>
      <p:ext uri="{BB962C8B-B14F-4D97-AF65-F5344CB8AC3E}">
        <p14:creationId xmlns:p14="http://schemas.microsoft.com/office/powerpoint/2010/main" val="21111278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55" y="0"/>
            <a:ext cx="6901393" cy="1222351"/>
          </a:xfrm>
        </p:spPr>
        <p:txBody>
          <a:bodyPr/>
          <a:lstStyle/>
          <a:p>
            <a:r>
              <a:rPr lang="en-US" dirty="0" smtClean="0"/>
              <a:t>History: Disambiguating </a:t>
            </a:r>
            <a:r>
              <a:rPr lang="en-US" dirty="0"/>
              <a:t>findings, disorders, observables, and observation results </a:t>
            </a:r>
            <a:r>
              <a:rPr lang="en-US" dirty="0" smtClean="0"/>
              <a:t>(2)</a:t>
            </a:r>
            <a:endParaRPr lang="en-US" dirty="0"/>
          </a:p>
        </p:txBody>
      </p:sp>
      <p:pic>
        <p:nvPicPr>
          <p:cNvPr id="3" name="Picture 2"/>
          <p:cNvPicPr>
            <a:picLocks noChangeAspect="1"/>
          </p:cNvPicPr>
          <p:nvPr/>
        </p:nvPicPr>
        <p:blipFill>
          <a:blip r:embed="rId2"/>
          <a:stretch>
            <a:fillRect/>
          </a:stretch>
        </p:blipFill>
        <p:spPr>
          <a:xfrm>
            <a:off x="1911926" y="1787422"/>
            <a:ext cx="6889173" cy="4251427"/>
          </a:xfrm>
          <a:prstGeom prst="rect">
            <a:avLst/>
          </a:prstGeom>
          <a:ln>
            <a:solidFill>
              <a:schemeClr val="tx1"/>
            </a:solidFill>
          </a:ln>
        </p:spPr>
      </p:pic>
      <p:sp>
        <p:nvSpPr>
          <p:cNvPr id="4" name="TextBox 3"/>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solidFill>
                  <a:schemeClr val="tx1"/>
                </a:solidFill>
              </a:rPr>
              <a:t>Copied from final Observables Model presentation prepared by Kent Spackman and dated December 26, 2014</a:t>
            </a:r>
            <a:endParaRPr lang="en-US" b="1" dirty="0">
              <a:solidFill>
                <a:schemeClr val="tx1"/>
              </a:solidFill>
            </a:endParaRPr>
          </a:p>
        </p:txBody>
      </p:sp>
    </p:spTree>
    <p:extLst>
      <p:ext uri="{BB962C8B-B14F-4D97-AF65-F5344CB8AC3E}">
        <p14:creationId xmlns:p14="http://schemas.microsoft.com/office/powerpoint/2010/main" val="15399626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t>
            </a:r>
            <a:r>
              <a:rPr lang="en-US" dirty="0"/>
              <a:t>Agreement about the ontological nature of the entities being referred to by the representational units in an </a:t>
            </a:r>
            <a:r>
              <a:rPr lang="en-US" dirty="0" smtClean="0"/>
              <a:t>ontology”</a:t>
            </a:r>
          </a:p>
          <a:p>
            <a:pPr lvl="1"/>
            <a:r>
              <a:rPr lang="en-US" dirty="0" smtClean="0"/>
              <a:t>Two competing interpretations of disease</a:t>
            </a:r>
          </a:p>
          <a:p>
            <a:pPr lvl="2"/>
            <a:r>
              <a:rPr lang="en-US" dirty="0" smtClean="0"/>
              <a:t>Conditions</a:t>
            </a:r>
          </a:p>
          <a:p>
            <a:pPr lvl="3"/>
            <a:r>
              <a:rPr lang="en-US" dirty="0" smtClean="0"/>
              <a:t>pathological </a:t>
            </a:r>
            <a:r>
              <a:rPr lang="en-US" b="1" i="1" dirty="0">
                <a:solidFill>
                  <a:srgbClr val="FF0000"/>
                </a:solidFill>
              </a:rPr>
              <a:t>s</a:t>
            </a:r>
            <a:r>
              <a:rPr lang="en-US" dirty="0"/>
              <a:t>tructure e.g. 432504007 | cerebral infarction (disorder) | </a:t>
            </a:r>
          </a:p>
          <a:p>
            <a:pPr lvl="3"/>
            <a:r>
              <a:rPr lang="en-US" dirty="0"/>
              <a:t>pathological </a:t>
            </a:r>
            <a:r>
              <a:rPr lang="en-US" b="1" i="1" dirty="0">
                <a:solidFill>
                  <a:srgbClr val="FF0000"/>
                </a:solidFill>
              </a:rPr>
              <a:t>d</a:t>
            </a:r>
            <a:r>
              <a:rPr lang="en-US" dirty="0"/>
              <a:t>isposition e.g. 420134006 | propensity to adverse reactions (disorder) | </a:t>
            </a:r>
          </a:p>
          <a:p>
            <a:pPr lvl="3"/>
            <a:r>
              <a:rPr lang="en-US" dirty="0"/>
              <a:t>Pathological </a:t>
            </a:r>
            <a:r>
              <a:rPr lang="en-US" b="1" i="1" dirty="0">
                <a:solidFill>
                  <a:srgbClr val="FF0000"/>
                </a:solidFill>
              </a:rPr>
              <a:t>p</a:t>
            </a:r>
            <a:r>
              <a:rPr lang="en-US" dirty="0"/>
              <a:t>rocess e.g. 31642005 | acute gingivitis (disorder) </a:t>
            </a:r>
            <a:r>
              <a:rPr lang="en-US" dirty="0" smtClean="0"/>
              <a:t>|</a:t>
            </a:r>
          </a:p>
          <a:p>
            <a:pPr lvl="2"/>
            <a:r>
              <a:rPr lang="en-US" dirty="0" smtClean="0"/>
              <a:t>CLPs-Clinical life phases (situations)</a:t>
            </a:r>
          </a:p>
          <a:p>
            <a:pPr lvl="3"/>
            <a:r>
              <a:rPr lang="en-US" dirty="0" smtClean="0"/>
              <a:t>A phase </a:t>
            </a:r>
            <a:r>
              <a:rPr lang="en-US" dirty="0"/>
              <a:t>of a patient’s life during which a condition is </a:t>
            </a:r>
            <a:r>
              <a:rPr lang="en-US" dirty="0" smtClean="0"/>
              <a:t>fully present</a:t>
            </a:r>
            <a:r>
              <a:rPr lang="en-US" dirty="0"/>
              <a:t>. </a:t>
            </a:r>
            <a:endParaRPr lang="en-US" dirty="0" smtClean="0"/>
          </a:p>
          <a:p>
            <a:pPr lvl="1"/>
            <a:r>
              <a:rPr lang="en-US" dirty="0" smtClean="0"/>
              <a:t>Thus a disease can be interpreted as a condition, a CLP or both</a:t>
            </a:r>
          </a:p>
          <a:p>
            <a:pPr lvl="1"/>
            <a:r>
              <a:rPr lang="en-US" dirty="0" smtClean="0"/>
              <a:t>The position taken by the IHTSDO-WHO JAG is that diseases will be interpreted as CLPs for both SNOMED CT and ICD-11</a:t>
            </a:r>
          </a:p>
          <a:p>
            <a:pPr lvl="1"/>
            <a:r>
              <a:rPr lang="en-GB" dirty="0"/>
              <a:t>There are no named </a:t>
            </a:r>
            <a:r>
              <a:rPr lang="en-GB" dirty="0" smtClean="0"/>
              <a:t>condition </a:t>
            </a:r>
            <a:r>
              <a:rPr lang="en-GB" dirty="0"/>
              <a:t>concepts</a:t>
            </a:r>
            <a:endParaRPr lang="en-US" dirty="0" smtClean="0"/>
          </a:p>
          <a:p>
            <a:pPr lvl="2"/>
            <a:endParaRPr lang="en-US" dirty="0" smtClean="0"/>
          </a:p>
          <a:p>
            <a:pPr lvl="2"/>
            <a:endParaRPr lang="en-US" dirty="0"/>
          </a:p>
        </p:txBody>
      </p:sp>
      <p:sp>
        <p:nvSpPr>
          <p:cNvPr id="3" name="Title 2"/>
          <p:cNvSpPr>
            <a:spLocks noGrp="1"/>
          </p:cNvSpPr>
          <p:nvPr>
            <p:ph type="title"/>
          </p:nvPr>
        </p:nvSpPr>
        <p:spPr/>
        <p:txBody>
          <a:bodyPr/>
          <a:lstStyle/>
          <a:p>
            <a:r>
              <a:rPr lang="en-US" dirty="0" smtClean="0"/>
              <a:t>Ontological commitment</a:t>
            </a:r>
            <a:endParaRPr lang="en-US" dirty="0"/>
          </a:p>
        </p:txBody>
      </p:sp>
      <p:sp>
        <p:nvSpPr>
          <p:cNvPr id="4" name="TextBox 3"/>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a presentation by Bruce Goldberg to </a:t>
            </a:r>
            <a:r>
              <a:rPr lang="en-US" b="1" smtClean="0"/>
              <a:t>the Consultant</a:t>
            </a:r>
            <a:r>
              <a:rPr lang="en-US" b="1" dirty="0"/>
              <a:t> </a:t>
            </a:r>
            <a:r>
              <a:rPr lang="en-US" b="1" smtClean="0"/>
              <a:t>Terminologist </a:t>
            </a:r>
            <a:r>
              <a:rPr lang="en-US" b="1" dirty="0" smtClean="0"/>
              <a:t>Group on February 16, 2016</a:t>
            </a:r>
            <a:endParaRPr lang="en-US" b="1" dirty="0"/>
          </a:p>
        </p:txBody>
      </p:sp>
      <p:sp>
        <p:nvSpPr>
          <p:cNvPr id="6" name="Explosion 1 5"/>
          <p:cNvSpPr/>
          <p:nvPr/>
        </p:nvSpPr>
        <p:spPr>
          <a:xfrm>
            <a:off x="68580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
        <p:nvSpPr>
          <p:cNvPr id="7" name="Rounded Rectangle 6"/>
          <p:cNvSpPr/>
          <p:nvPr/>
        </p:nvSpPr>
        <p:spPr>
          <a:xfrm>
            <a:off x="1219199" y="3962399"/>
            <a:ext cx="6989617" cy="65711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63213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formal ontologies such as BIOTOP2 lite, conditions are associated with a clinical life phase by the has condition property. This is reimagined in SNOMED CT as a role group</a:t>
            </a:r>
            <a:r>
              <a:rPr lang="en-US" dirty="0" smtClean="0"/>
              <a:t>.</a:t>
            </a:r>
          </a:p>
          <a:p>
            <a:endParaRPr lang="en-US" dirty="0"/>
          </a:p>
          <a:p>
            <a:endParaRPr lang="en-US" dirty="0"/>
          </a:p>
          <a:p>
            <a:pPr lvl="1"/>
            <a:endParaRPr lang="en-US" dirty="0" smtClean="0"/>
          </a:p>
          <a:p>
            <a:pPr lvl="1"/>
            <a:endParaRPr lang="en-US" dirty="0"/>
          </a:p>
          <a:p>
            <a:pPr lvl="1"/>
            <a:endParaRPr lang="en-US" dirty="0" smtClean="0"/>
          </a:p>
          <a:p>
            <a:pPr lvl="1"/>
            <a:r>
              <a:rPr lang="en-US" sz="1600" dirty="0" smtClean="0"/>
              <a:t>Note</a:t>
            </a:r>
            <a:r>
              <a:rPr lang="en-US" sz="1600" dirty="0"/>
              <a:t>: Model incomplete as only obvious when a condition can be defined with a role group. This mostly applies to pathological structures which are represented as a role group containing a morphology and a finding site. </a:t>
            </a:r>
          </a:p>
          <a:p>
            <a:pPr lvl="1"/>
            <a:r>
              <a:rPr lang="en-US" sz="1600" dirty="0"/>
              <a:t>For CLPs that do not contain/are not definable with such role groups, the existence of a condition </a:t>
            </a:r>
            <a:r>
              <a:rPr lang="en-US" sz="1600" dirty="0" smtClean="0"/>
              <a:t>(disposition or process) is </a:t>
            </a:r>
            <a:r>
              <a:rPr lang="en-US" sz="1600" dirty="0"/>
              <a:t>implied. </a:t>
            </a:r>
            <a:endParaRPr lang="en-US" dirty="0"/>
          </a:p>
        </p:txBody>
      </p:sp>
      <p:sp>
        <p:nvSpPr>
          <p:cNvPr id="3" name="Title 2"/>
          <p:cNvSpPr>
            <a:spLocks noGrp="1"/>
          </p:cNvSpPr>
          <p:nvPr>
            <p:ph type="title"/>
          </p:nvPr>
        </p:nvSpPr>
        <p:spPr/>
        <p:txBody>
          <a:bodyPr/>
          <a:lstStyle/>
          <a:p>
            <a:r>
              <a:rPr lang="is-IS" dirty="0" smtClean="0"/>
              <a:t>….t</a:t>
            </a:r>
            <a:r>
              <a:rPr lang="en-US" dirty="0" smtClean="0"/>
              <a:t>hen where are the conditions ?</a:t>
            </a:r>
            <a:endParaRPr lang="en-US" dirty="0"/>
          </a:p>
        </p:txBody>
      </p:sp>
      <p:graphicFrame>
        <p:nvGraphicFramePr>
          <p:cNvPr id="5" name="Table 4"/>
          <p:cNvGraphicFramePr>
            <a:graphicFrameLocks noGrp="1"/>
          </p:cNvGraphicFramePr>
          <p:nvPr>
            <p:extLst/>
          </p:nvPr>
        </p:nvGraphicFramePr>
        <p:xfrm>
          <a:off x="1524000" y="2785533"/>
          <a:ext cx="6096000" cy="1315720"/>
        </p:xfrm>
        <a:graphic>
          <a:graphicData uri="http://schemas.openxmlformats.org/drawingml/2006/table">
            <a:tbl>
              <a:tblPr firstRow="1" bandRow="1"/>
              <a:tblGrid>
                <a:gridCol w="3048000"/>
                <a:gridCol w="3048000"/>
              </a:tblGrid>
              <a:tr h="370840">
                <a:tc>
                  <a:txBody>
                    <a:bodyPr/>
                    <a:lstStyle/>
                    <a:p>
                      <a:r>
                        <a:rPr lang="en-US" dirty="0" smtClean="0"/>
                        <a:t>BT2L</a:t>
                      </a:r>
                      <a:endParaRPr lang="en-US" dirty="0"/>
                    </a:p>
                  </a:txBody>
                  <a:tcPr/>
                </a:tc>
                <a:tc>
                  <a:txBody>
                    <a:bodyPr/>
                    <a:lstStyle/>
                    <a:p>
                      <a:r>
                        <a:rPr lang="en-US" dirty="0" smtClean="0"/>
                        <a:t>SNOMED CT</a:t>
                      </a:r>
                      <a:endParaRPr lang="en-US" dirty="0"/>
                    </a:p>
                  </a:txBody>
                  <a:tcPr/>
                </a:tc>
              </a:tr>
              <a:tr h="370840">
                <a:tc>
                  <a:txBody>
                    <a:bodyPr/>
                    <a:lstStyle/>
                    <a:p>
                      <a:r>
                        <a:rPr lang="en-US" dirty="0" smtClean="0"/>
                        <a:t>CLP and ‘has condition’ some ‘clinical condition’</a:t>
                      </a:r>
                      <a:endParaRPr lang="en-US" dirty="0"/>
                    </a:p>
                  </a:txBody>
                  <a:tcPr/>
                </a:tc>
                <a:tc>
                  <a:txBody>
                    <a:bodyPr/>
                    <a:lstStyle/>
                    <a:p>
                      <a:r>
                        <a:rPr lang="en-US" dirty="0" err="1" smtClean="0"/>
                        <a:t>CLPx</a:t>
                      </a:r>
                      <a:r>
                        <a:rPr lang="en-US" dirty="0" smtClean="0"/>
                        <a:t> = CLP and </a:t>
                      </a:r>
                      <a:r>
                        <a:rPr lang="en-US" dirty="0" err="1" smtClean="0"/>
                        <a:t>RoleGroup</a:t>
                      </a:r>
                      <a:r>
                        <a:rPr lang="en-US" dirty="0" smtClean="0"/>
                        <a:t> some (</a:t>
                      </a:r>
                      <a:r>
                        <a:rPr lang="en-US" dirty="0" err="1" smtClean="0"/>
                        <a:t>ClinicalStructure</a:t>
                      </a:r>
                      <a:r>
                        <a:rPr lang="en-US" dirty="0" smtClean="0"/>
                        <a:t> and (</a:t>
                      </a:r>
                      <a:r>
                        <a:rPr lang="en-US" dirty="0" err="1" smtClean="0"/>
                        <a:t>FindingSite</a:t>
                      </a:r>
                      <a:r>
                        <a:rPr lang="en-US" dirty="0" smtClean="0"/>
                        <a:t> some Ax) and (</a:t>
                      </a:r>
                      <a:r>
                        <a:rPr lang="en-US" dirty="0" err="1" smtClean="0"/>
                        <a:t>AssociatedMorphology</a:t>
                      </a:r>
                      <a:r>
                        <a:rPr lang="en-US" dirty="0" smtClean="0"/>
                        <a:t> some </a:t>
                      </a:r>
                      <a:r>
                        <a:rPr lang="en-US" dirty="0" err="1" smtClean="0"/>
                        <a:t>Bx</a:t>
                      </a:r>
                      <a:r>
                        <a:rPr lang="en-US" dirty="0" smtClean="0"/>
                        <a:t>)</a:t>
                      </a:r>
                      <a:endParaRPr lang="en-US" dirty="0"/>
                    </a:p>
                  </a:txBody>
                  <a:tcPr/>
                </a:tc>
              </a:tr>
            </a:tbl>
          </a:graphicData>
        </a:graphic>
      </p:graphicFrame>
      <p:sp>
        <p:nvSpPr>
          <p:cNvPr id="6" name="TextBox 5"/>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a presentation by Bruce Goldberg to </a:t>
            </a:r>
            <a:r>
              <a:rPr lang="en-US" b="1" smtClean="0"/>
              <a:t>the Consultant</a:t>
            </a:r>
            <a:r>
              <a:rPr lang="en-US" b="1" dirty="0"/>
              <a:t> </a:t>
            </a:r>
            <a:r>
              <a:rPr lang="en-US" b="1" smtClean="0"/>
              <a:t>Terminologist </a:t>
            </a:r>
            <a:r>
              <a:rPr lang="en-US" b="1" dirty="0" smtClean="0"/>
              <a:t>Group on February 16, 2016</a:t>
            </a:r>
            <a:endParaRPr lang="en-US" b="1" dirty="0"/>
          </a:p>
        </p:txBody>
      </p:sp>
      <p:sp>
        <p:nvSpPr>
          <p:cNvPr id="8" name="Explosion 1 7"/>
          <p:cNvSpPr/>
          <p:nvPr/>
        </p:nvSpPr>
        <p:spPr>
          <a:xfrm>
            <a:off x="71628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
        <p:nvSpPr>
          <p:cNvPr id="7" name="Rounded Rectangle 6"/>
          <p:cNvSpPr/>
          <p:nvPr/>
        </p:nvSpPr>
        <p:spPr>
          <a:xfrm>
            <a:off x="838200" y="4334523"/>
            <a:ext cx="7848600" cy="838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23881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formal ontologies, subtype relationships are analogous to the subset relationship of set theory</a:t>
            </a:r>
          </a:p>
          <a:p>
            <a:r>
              <a:rPr lang="en-US" dirty="0" smtClean="0"/>
              <a:t>Thus, subsumption statements </a:t>
            </a:r>
            <a:r>
              <a:rPr lang="en-US" dirty="0"/>
              <a:t>are either true or </a:t>
            </a:r>
            <a:r>
              <a:rPr lang="en-US" dirty="0" smtClean="0"/>
              <a:t>false and based on the following:</a:t>
            </a:r>
            <a:endParaRPr lang="en-US" dirty="0"/>
          </a:p>
          <a:p>
            <a:pPr lvl="1"/>
            <a:r>
              <a:rPr lang="en-US" dirty="0" smtClean="0"/>
              <a:t>B is subsumed by A is true if all members of B </a:t>
            </a:r>
            <a:r>
              <a:rPr lang="en-US" dirty="0"/>
              <a:t>are equally members </a:t>
            </a:r>
            <a:r>
              <a:rPr lang="en-US" dirty="0" smtClean="0"/>
              <a:t>of A</a:t>
            </a:r>
            <a:endParaRPr lang="en-US" dirty="0"/>
          </a:p>
          <a:p>
            <a:endParaRPr lang="en-US" dirty="0"/>
          </a:p>
        </p:txBody>
      </p:sp>
      <p:sp>
        <p:nvSpPr>
          <p:cNvPr id="3" name="Title 2"/>
          <p:cNvSpPr>
            <a:spLocks noGrp="1"/>
          </p:cNvSpPr>
          <p:nvPr>
            <p:ph type="title"/>
          </p:nvPr>
        </p:nvSpPr>
        <p:spPr/>
        <p:txBody>
          <a:bodyPr/>
          <a:lstStyle/>
          <a:p>
            <a:r>
              <a:rPr lang="en-US" dirty="0" smtClean="0"/>
              <a:t>Subtype relationships</a:t>
            </a:r>
            <a:endParaRPr lang="en-US" dirty="0"/>
          </a:p>
        </p:txBody>
      </p:sp>
      <p:sp>
        <p:nvSpPr>
          <p:cNvPr id="4" name="TextBox 3"/>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a presentation by Bruce Goldberg to </a:t>
            </a:r>
            <a:r>
              <a:rPr lang="en-US" b="1" smtClean="0"/>
              <a:t>the Consultant</a:t>
            </a:r>
            <a:r>
              <a:rPr lang="en-US" b="1" dirty="0"/>
              <a:t> </a:t>
            </a:r>
            <a:r>
              <a:rPr lang="en-US" b="1" smtClean="0"/>
              <a:t>Terminologist </a:t>
            </a:r>
            <a:r>
              <a:rPr lang="en-US" b="1" dirty="0" smtClean="0"/>
              <a:t>Group on February 16, 2016</a:t>
            </a:r>
            <a:endParaRPr lang="en-US" b="1" dirty="0"/>
          </a:p>
        </p:txBody>
      </p:sp>
      <p:sp>
        <p:nvSpPr>
          <p:cNvPr id="6" name="Explosion 1 5"/>
          <p:cNvSpPr/>
          <p:nvPr/>
        </p:nvSpPr>
        <p:spPr>
          <a:xfrm>
            <a:off x="71628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6198768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formal ontologies, subtype relationships are analogous to the subset relationship of set theory</a:t>
            </a:r>
          </a:p>
          <a:p>
            <a:r>
              <a:rPr lang="en-US" dirty="0" smtClean="0"/>
              <a:t>Thus, subsumption statements </a:t>
            </a:r>
            <a:r>
              <a:rPr lang="en-US" dirty="0"/>
              <a:t>are either true or </a:t>
            </a:r>
            <a:r>
              <a:rPr lang="en-US" dirty="0" smtClean="0"/>
              <a:t>false and based on the following:</a:t>
            </a:r>
            <a:endParaRPr lang="en-US" dirty="0"/>
          </a:p>
          <a:p>
            <a:pPr lvl="1"/>
            <a:r>
              <a:rPr lang="en-US" dirty="0" smtClean="0"/>
              <a:t>B is subsumed by A is true if all members of B </a:t>
            </a:r>
            <a:r>
              <a:rPr lang="en-US" dirty="0"/>
              <a:t>are equally members </a:t>
            </a:r>
            <a:r>
              <a:rPr lang="en-US" dirty="0" smtClean="0"/>
              <a:t>of A</a:t>
            </a:r>
            <a:endParaRPr lang="en-US" dirty="0"/>
          </a:p>
          <a:p>
            <a:endParaRPr lang="en-US" dirty="0"/>
          </a:p>
        </p:txBody>
      </p:sp>
      <p:sp>
        <p:nvSpPr>
          <p:cNvPr id="3" name="Title 2"/>
          <p:cNvSpPr>
            <a:spLocks noGrp="1"/>
          </p:cNvSpPr>
          <p:nvPr>
            <p:ph type="title"/>
          </p:nvPr>
        </p:nvSpPr>
        <p:spPr/>
        <p:txBody>
          <a:bodyPr/>
          <a:lstStyle/>
          <a:p>
            <a:r>
              <a:rPr lang="en-US" dirty="0" smtClean="0"/>
              <a:t>Subtype relationships</a:t>
            </a:r>
            <a:endParaRPr lang="en-US" dirty="0"/>
          </a:p>
        </p:txBody>
      </p:sp>
      <p:sp>
        <p:nvSpPr>
          <p:cNvPr id="4" name="TextBox 3"/>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a presentation by Bruce Goldberg to </a:t>
            </a:r>
            <a:r>
              <a:rPr lang="en-US" b="1" smtClean="0"/>
              <a:t>the Consultant</a:t>
            </a:r>
            <a:r>
              <a:rPr lang="en-US" b="1" dirty="0"/>
              <a:t> </a:t>
            </a:r>
            <a:r>
              <a:rPr lang="en-US" b="1" smtClean="0"/>
              <a:t>Terminologist </a:t>
            </a:r>
            <a:r>
              <a:rPr lang="en-US" b="1" dirty="0" smtClean="0"/>
              <a:t>Group on February 16, 2016</a:t>
            </a:r>
            <a:endParaRPr lang="en-US" b="1" dirty="0"/>
          </a:p>
        </p:txBody>
      </p:sp>
      <p:sp>
        <p:nvSpPr>
          <p:cNvPr id="6" name="Explosion 1 5"/>
          <p:cNvSpPr/>
          <p:nvPr/>
        </p:nvSpPr>
        <p:spPr>
          <a:xfrm>
            <a:off x="71628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131672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Conditions vs </a:t>
            </a:r>
            <a:r>
              <a:rPr lang="en-US" dirty="0" smtClean="0"/>
              <a:t>CLPs 2</a:t>
            </a:r>
            <a:endParaRPr lang="en-US" dirty="0"/>
          </a:p>
        </p:txBody>
      </p:sp>
      <p:sp>
        <p:nvSpPr>
          <p:cNvPr id="2" name="Content Placeholder 1"/>
          <p:cNvSpPr>
            <a:spLocks noGrp="1"/>
          </p:cNvSpPr>
          <p:nvPr>
            <p:ph type="body" sz="half" idx="1"/>
          </p:nvPr>
        </p:nvSpPr>
        <p:spPr>
          <a:xfrm>
            <a:off x="669726" y="1206884"/>
            <a:ext cx="3750469" cy="2405749"/>
          </a:xfrm>
        </p:spPr>
        <p:txBody>
          <a:bodyPr/>
          <a:lstStyle/>
          <a:p>
            <a:r>
              <a:rPr lang="en-US" dirty="0" smtClean="0"/>
              <a:t>Tetralogy </a:t>
            </a:r>
            <a:r>
              <a:rPr lang="en-US" dirty="0"/>
              <a:t>of </a:t>
            </a:r>
            <a:r>
              <a:rPr lang="en-US" dirty="0" err="1" smtClean="0"/>
              <a:t>Fallot</a:t>
            </a:r>
            <a:endParaRPr lang="en-US" dirty="0" smtClean="0"/>
          </a:p>
          <a:p>
            <a:pPr lvl="1"/>
            <a:r>
              <a:rPr lang="en-US" sz="1600" dirty="0" smtClean="0"/>
              <a:t>Is a child of VSD, pulmonic valve stenosis, overriding aorta, LVH</a:t>
            </a:r>
          </a:p>
          <a:p>
            <a:pPr lvl="1"/>
            <a:r>
              <a:rPr lang="en-US" sz="1600" dirty="0" smtClean="0"/>
              <a:t>But is Tetralogy of </a:t>
            </a:r>
            <a:r>
              <a:rPr lang="en-US" sz="1600" dirty="0" err="1" smtClean="0"/>
              <a:t>Fallot</a:t>
            </a:r>
            <a:r>
              <a:rPr lang="en-US" sz="1600" dirty="0" smtClean="0"/>
              <a:t> a kind of e.g. pulmonic stenosis?</a:t>
            </a:r>
            <a:endParaRPr lang="en-US" sz="16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1024" y="1222351"/>
            <a:ext cx="3731324" cy="240574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233953" y="3843075"/>
            <a:ext cx="6715941" cy="2462213"/>
          </a:xfrm>
          <a:prstGeom prst="rect">
            <a:avLst/>
          </a:prstGeom>
          <a:noFill/>
        </p:spPr>
        <p:txBody>
          <a:bodyPr wrap="square" rtlCol="0">
            <a:spAutoFit/>
          </a:bodyPr>
          <a:lstStyle/>
          <a:p>
            <a:r>
              <a:rPr lang="en-US" dirty="0"/>
              <a:t>Tetralogy of </a:t>
            </a:r>
            <a:r>
              <a:rPr lang="en-US" dirty="0" err="1"/>
              <a:t>Fallot</a:t>
            </a:r>
            <a:r>
              <a:rPr lang="en-US" dirty="0"/>
              <a:t> can </a:t>
            </a:r>
            <a:r>
              <a:rPr lang="en-US" dirty="0" smtClean="0"/>
              <a:t>be </a:t>
            </a:r>
            <a:r>
              <a:rPr lang="en-US" dirty="0"/>
              <a:t>re-phrased as a Patient with </a:t>
            </a:r>
            <a:r>
              <a:rPr lang="en-US" dirty="0" err="1"/>
              <a:t>Tetraology</a:t>
            </a:r>
            <a:r>
              <a:rPr lang="en-US" dirty="0"/>
              <a:t> of </a:t>
            </a:r>
            <a:r>
              <a:rPr lang="en-US" dirty="0" err="1"/>
              <a:t>Fallot</a:t>
            </a:r>
            <a:r>
              <a:rPr lang="en-US" dirty="0"/>
              <a:t> and pulmonic stenosis can be re-phrased as a patient with pulmonic valve </a:t>
            </a:r>
            <a:r>
              <a:rPr lang="en-US" dirty="0" smtClean="0"/>
              <a:t>stenosis</a:t>
            </a:r>
          </a:p>
          <a:p>
            <a:endParaRPr lang="en-US" dirty="0"/>
          </a:p>
          <a:p>
            <a:r>
              <a:rPr lang="en-US" dirty="0" smtClean="0"/>
              <a:t>Thus all </a:t>
            </a:r>
            <a:r>
              <a:rPr lang="en-US" dirty="0"/>
              <a:t>patients with Tetralogy of </a:t>
            </a:r>
            <a:r>
              <a:rPr lang="en-US" dirty="0" err="1"/>
              <a:t>Fallot</a:t>
            </a:r>
            <a:r>
              <a:rPr lang="en-US" dirty="0"/>
              <a:t> are also patients with pulmonic valve stenosis because every instance of Tetralogy of </a:t>
            </a:r>
            <a:r>
              <a:rPr lang="en-US" dirty="0" err="1"/>
              <a:t>Fallot</a:t>
            </a:r>
            <a:r>
              <a:rPr lang="en-US" dirty="0"/>
              <a:t> has one instance of pulmonic valve stenosis as </a:t>
            </a:r>
            <a:r>
              <a:rPr lang="en-US" dirty="0" smtClean="0"/>
              <a:t>part</a:t>
            </a:r>
          </a:p>
          <a:p>
            <a:endParaRPr lang="en-US" dirty="0"/>
          </a:p>
          <a:p>
            <a:r>
              <a:rPr lang="en-US" dirty="0"/>
              <a:t>The ontologic interpretation of clinical findings/disorders as CLPs corrects many incorrect </a:t>
            </a:r>
            <a:r>
              <a:rPr lang="en-US" dirty="0" err="1"/>
              <a:t>subsumptions</a:t>
            </a:r>
            <a:r>
              <a:rPr lang="en-US" dirty="0"/>
              <a:t> while exposing additional taxonomic relations that may be valuable for data </a:t>
            </a:r>
            <a:r>
              <a:rPr lang="en-US" dirty="0" smtClean="0"/>
              <a:t>retrieval.</a:t>
            </a:r>
            <a:endParaRPr lang="en-US" dirty="0"/>
          </a:p>
          <a:p>
            <a:endParaRPr lang="en-US" dirty="0"/>
          </a:p>
        </p:txBody>
      </p:sp>
      <p:sp>
        <p:nvSpPr>
          <p:cNvPr id="7" name="TextBox 6"/>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a presentation by Bruce Goldberg to </a:t>
            </a:r>
            <a:r>
              <a:rPr lang="en-US" b="1" smtClean="0"/>
              <a:t>the Consultant</a:t>
            </a:r>
            <a:r>
              <a:rPr lang="en-US" b="1" dirty="0"/>
              <a:t> </a:t>
            </a:r>
            <a:r>
              <a:rPr lang="en-US" b="1" smtClean="0"/>
              <a:t>Terminologist </a:t>
            </a:r>
            <a:r>
              <a:rPr lang="en-US" b="1" dirty="0" smtClean="0"/>
              <a:t>Group on February 16, 2016</a:t>
            </a:r>
            <a:endParaRPr lang="en-US" b="1" dirty="0"/>
          </a:p>
        </p:txBody>
      </p:sp>
      <p:sp>
        <p:nvSpPr>
          <p:cNvPr id="9" name="Explosion 1 8"/>
          <p:cNvSpPr/>
          <p:nvPr/>
        </p:nvSpPr>
        <p:spPr>
          <a:xfrm>
            <a:off x="6934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71358338"/>
      </p:ext>
    </p:extLst>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429000"/>
            <a:ext cx="8229600" cy="2878826"/>
          </a:xfrm>
        </p:spPr>
        <p:txBody>
          <a:bodyPr/>
          <a:lstStyle/>
          <a:p>
            <a:r>
              <a:rPr lang="en-US" dirty="0" smtClean="0"/>
              <a:t>“Presence” is implied in the definition of a CLP as a </a:t>
            </a:r>
            <a:r>
              <a:rPr lang="en-US" dirty="0"/>
              <a:t>phase of a patient’s life (i.e., an </a:t>
            </a:r>
            <a:r>
              <a:rPr lang="en-US" b="1" i="1" dirty="0"/>
              <a:t>occurrent</a:t>
            </a:r>
            <a:r>
              <a:rPr lang="en-US" dirty="0"/>
              <a:t>) in which a condition is </a:t>
            </a:r>
            <a:r>
              <a:rPr lang="en-US" b="1" i="1" dirty="0"/>
              <a:t>fully </a:t>
            </a:r>
            <a:r>
              <a:rPr lang="en-US" b="1" i="1" dirty="0" smtClean="0"/>
              <a:t>present</a:t>
            </a:r>
            <a:r>
              <a:rPr lang="en-US" dirty="0" smtClean="0"/>
              <a:t>. </a:t>
            </a:r>
            <a:endParaRPr lang="en-US" dirty="0"/>
          </a:p>
          <a:p>
            <a:r>
              <a:rPr lang="en-US" dirty="0" smtClean="0"/>
              <a:t>An observation result about a CLP is an information artifact.</a:t>
            </a:r>
          </a:p>
          <a:p>
            <a:r>
              <a:rPr lang="en-US" dirty="0" smtClean="0"/>
              <a:t>What should be the allowed values for a HAS VALUE attribute in an observation result that is “about” a CLP? “Present” seems redundant and confusing.</a:t>
            </a:r>
          </a:p>
        </p:txBody>
      </p:sp>
      <p:sp>
        <p:nvSpPr>
          <p:cNvPr id="3" name="Title 2"/>
          <p:cNvSpPr>
            <a:spLocks noGrp="1"/>
          </p:cNvSpPr>
          <p:nvPr>
            <p:ph type="title"/>
          </p:nvPr>
        </p:nvSpPr>
        <p:spPr/>
        <p:txBody>
          <a:bodyPr/>
          <a:lstStyle/>
          <a:p>
            <a:r>
              <a:rPr lang="en-US" dirty="0"/>
              <a:t>Clinical Life Phases and “Presence”</a:t>
            </a:r>
          </a:p>
        </p:txBody>
      </p:sp>
      <p:sp>
        <p:nvSpPr>
          <p:cNvPr id="7" name="Rectangle 6"/>
          <p:cNvSpPr/>
          <p:nvPr/>
        </p:nvSpPr>
        <p:spPr>
          <a:xfrm>
            <a:off x="457200" y="2046110"/>
            <a:ext cx="8233258" cy="954107"/>
          </a:xfrm>
          <a:prstGeom prst="rect">
            <a:avLst/>
          </a:prstGeom>
          <a:noFill/>
          <a:ln>
            <a:solidFill>
              <a:schemeClr val="tx1"/>
            </a:solidFill>
          </a:ln>
        </p:spPr>
        <p:txBody>
          <a:bodyPr wrap="square">
            <a:spAutoFit/>
          </a:bodyPr>
          <a:lstStyle/>
          <a:p>
            <a:pPr>
              <a:buSzPts val="2000"/>
              <a:buFont typeface="Arial" charset="0"/>
              <a:buChar char="▪"/>
            </a:pPr>
            <a:r>
              <a:rPr lang="en-US" sz="2000" dirty="0" smtClean="0">
                <a:solidFill>
                  <a:srgbClr val="229BB8"/>
                </a:solidFill>
                <a:latin typeface="Arial" charset="0"/>
              </a:rPr>
              <a:t>CLPs-Clinical life phases (situations)</a:t>
            </a:r>
          </a:p>
          <a:p>
            <a:pPr lvl="1">
              <a:buSzPts val="1600"/>
              <a:buFont typeface="Arial" charset="0"/>
              <a:buChar char="–"/>
            </a:pPr>
            <a:r>
              <a:rPr lang="en-US" sz="1600" dirty="0" smtClean="0">
                <a:solidFill>
                  <a:srgbClr val="606060"/>
                </a:solidFill>
                <a:latin typeface="Arial" charset="0"/>
              </a:rPr>
              <a:t>A </a:t>
            </a:r>
            <a:r>
              <a:rPr lang="en-US" sz="1600" dirty="0">
                <a:solidFill>
                  <a:srgbClr val="606060"/>
                </a:solidFill>
                <a:latin typeface="Arial" charset="0"/>
              </a:rPr>
              <a:t>phase of a patient’s life during which a condition is </a:t>
            </a:r>
            <a:r>
              <a:rPr lang="en-US" sz="1600" b="1" i="1" u="sng" dirty="0">
                <a:solidFill>
                  <a:schemeClr val="tx1"/>
                </a:solidFill>
                <a:latin typeface="Arial" charset="0"/>
              </a:rPr>
              <a:t>fully present</a:t>
            </a:r>
            <a:r>
              <a:rPr lang="en-US" sz="1600" dirty="0">
                <a:solidFill>
                  <a:srgbClr val="606060"/>
                </a:solidFill>
                <a:latin typeface="Arial" charset="0"/>
              </a:rPr>
              <a:t>. </a:t>
            </a:r>
          </a:p>
          <a:p>
            <a:pPr>
              <a:buSzPts val="2000"/>
              <a:buFont typeface="Arial" charset="0"/>
              <a:buChar char="▪"/>
            </a:pPr>
            <a:r>
              <a:rPr lang="en-US" sz="2000" dirty="0">
                <a:solidFill>
                  <a:srgbClr val="0070C0"/>
                </a:solidFill>
                <a:latin typeface="Arial" charset="0"/>
              </a:rPr>
              <a:t>Thus a disease can be interpreted as a condition, a CLP or both</a:t>
            </a:r>
          </a:p>
        </p:txBody>
      </p:sp>
      <p:sp>
        <p:nvSpPr>
          <p:cNvPr id="8" name="Oval Callout 7"/>
          <p:cNvSpPr/>
          <p:nvPr/>
        </p:nvSpPr>
        <p:spPr>
          <a:xfrm>
            <a:off x="6865023" y="1863245"/>
            <a:ext cx="1667866" cy="431596"/>
          </a:xfrm>
          <a:prstGeom prst="wedgeEllipseCallout">
            <a:avLst>
              <a:gd name="adj1" fmla="val -57500"/>
              <a:gd name="adj2" fmla="val 920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Emphasis </a:t>
            </a:r>
            <a:r>
              <a:rPr lang="en-US" dirty="0" smtClean="0"/>
              <a:t>added!</a:t>
            </a:r>
            <a:endParaRPr lang="en-US" dirty="0"/>
          </a:p>
        </p:txBody>
      </p:sp>
      <p:sp>
        <p:nvSpPr>
          <p:cNvPr id="9" name="Rectangle 8"/>
          <p:cNvSpPr/>
          <p:nvPr/>
        </p:nvSpPr>
        <p:spPr>
          <a:xfrm>
            <a:off x="457200" y="1513646"/>
            <a:ext cx="3844138" cy="4410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Remember the definition of Clinical life phase:</a:t>
            </a:r>
            <a:endParaRPr lang="en-US" dirty="0"/>
          </a:p>
        </p:txBody>
      </p:sp>
      <p:sp>
        <p:nvSpPr>
          <p:cNvPr id="12" name="Explosion 1 11"/>
          <p:cNvSpPr/>
          <p:nvPr/>
        </p:nvSpPr>
        <p:spPr>
          <a:xfrm>
            <a:off x="7239000" y="6114327"/>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
        <p:nvSpPr>
          <p:cNvPr id="11" name="Rounded Rectangle 10"/>
          <p:cNvSpPr/>
          <p:nvPr/>
        </p:nvSpPr>
        <p:spPr>
          <a:xfrm>
            <a:off x="228600" y="1447800"/>
            <a:ext cx="8686800" cy="1219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19578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67148"/>
            <a:ext cx="7129273" cy="1138602"/>
          </a:xfrm>
          <a:ln w="25400">
            <a:noFill/>
          </a:ln>
        </p:spPr>
        <p:txBody>
          <a:bodyPr/>
          <a:lstStyle/>
          <a:p>
            <a:r>
              <a:rPr lang="en-US" dirty="0" smtClean="0"/>
              <a:t>Suggested allowed values for the </a:t>
            </a:r>
            <a:r>
              <a:rPr lang="en-US" dirty="0"/>
              <a:t>HAS VALUE </a:t>
            </a:r>
            <a:r>
              <a:rPr lang="en-US" dirty="0" smtClean="0"/>
              <a:t>attribute in observation results </a:t>
            </a:r>
            <a:r>
              <a:rPr lang="en-US" smtClean="0"/>
              <a:t>about CLPs</a:t>
            </a:r>
            <a:endParaRPr lang="en-US" dirty="0"/>
          </a:p>
        </p:txBody>
      </p:sp>
      <p:sp>
        <p:nvSpPr>
          <p:cNvPr id="8" name="Rounded Rectangle 7"/>
          <p:cNvSpPr/>
          <p:nvPr/>
        </p:nvSpPr>
        <p:spPr>
          <a:xfrm>
            <a:off x="990600" y="5513733"/>
            <a:ext cx="1152144"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Confirmed</a:t>
            </a:r>
            <a:endParaRPr lang="en-US" dirty="0" smtClean="0"/>
          </a:p>
        </p:txBody>
      </p:sp>
      <p:sp>
        <p:nvSpPr>
          <p:cNvPr id="11" name="Rounded Rectangle 10"/>
          <p:cNvSpPr/>
          <p:nvPr/>
        </p:nvSpPr>
        <p:spPr>
          <a:xfrm>
            <a:off x="2444164" y="5513733"/>
            <a:ext cx="1152144"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Likely</a:t>
            </a:r>
            <a:endParaRPr lang="en-US" dirty="0" smtClean="0"/>
          </a:p>
        </p:txBody>
      </p:sp>
      <p:sp>
        <p:nvSpPr>
          <p:cNvPr id="13" name="Rounded Rectangle 12"/>
          <p:cNvSpPr/>
          <p:nvPr/>
        </p:nvSpPr>
        <p:spPr>
          <a:xfrm>
            <a:off x="3694176" y="1526019"/>
            <a:ext cx="1755648" cy="448110"/>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Qualifier value</a:t>
            </a:r>
            <a:endParaRPr lang="en-US" dirty="0"/>
          </a:p>
        </p:txBody>
      </p:sp>
      <p:sp>
        <p:nvSpPr>
          <p:cNvPr id="14" name="Rounded Rectangle 13"/>
          <p:cNvSpPr/>
          <p:nvPr/>
        </p:nvSpPr>
        <p:spPr>
          <a:xfrm>
            <a:off x="3694176" y="2380021"/>
            <a:ext cx="1755648" cy="599847"/>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Observation result value</a:t>
            </a:r>
            <a:endParaRPr lang="en-US" dirty="0"/>
          </a:p>
        </p:txBody>
      </p:sp>
      <p:cxnSp>
        <p:nvCxnSpPr>
          <p:cNvPr id="16" name="Straight Arrow Connector 15"/>
          <p:cNvCxnSpPr>
            <a:stCxn id="14" idx="0"/>
            <a:endCxn id="13" idx="2"/>
          </p:cNvCxnSpPr>
          <p:nvPr/>
        </p:nvCxnSpPr>
        <p:spPr>
          <a:xfrm flipV="1">
            <a:off x="4572000" y="1974129"/>
            <a:ext cx="0" cy="405892"/>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3885591" y="5513733"/>
            <a:ext cx="1372819"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Not excluded</a:t>
            </a:r>
            <a:endParaRPr lang="en-US" dirty="0" smtClean="0"/>
          </a:p>
        </p:txBody>
      </p:sp>
      <p:sp>
        <p:nvSpPr>
          <p:cNvPr id="25" name="Rounded Rectangle 24"/>
          <p:cNvSpPr/>
          <p:nvPr/>
        </p:nvSpPr>
        <p:spPr>
          <a:xfrm>
            <a:off x="5553456" y="5513733"/>
            <a:ext cx="1152144"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Unlikely</a:t>
            </a:r>
            <a:endParaRPr lang="en-US" dirty="0" smtClean="0"/>
          </a:p>
        </p:txBody>
      </p:sp>
      <p:sp>
        <p:nvSpPr>
          <p:cNvPr id="26" name="Rounded Rectangle 25"/>
          <p:cNvSpPr/>
          <p:nvPr/>
        </p:nvSpPr>
        <p:spPr>
          <a:xfrm>
            <a:off x="7010400" y="5513733"/>
            <a:ext cx="1152144"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Excluded</a:t>
            </a:r>
          </a:p>
        </p:txBody>
      </p:sp>
      <p:cxnSp>
        <p:nvCxnSpPr>
          <p:cNvPr id="19" name="Elbow Connector 18"/>
          <p:cNvCxnSpPr>
            <a:stCxn id="11" idx="0"/>
            <a:endCxn id="20" idx="2"/>
          </p:cNvCxnSpPr>
          <p:nvPr/>
        </p:nvCxnSpPr>
        <p:spPr>
          <a:xfrm rot="5400000" flipH="1" flipV="1">
            <a:off x="2963997" y="3905730"/>
            <a:ext cx="1664243" cy="1551764"/>
          </a:xfrm>
          <a:prstGeom prst="bentConnector3">
            <a:avLst>
              <a:gd name="adj1" fmla="val 50000"/>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8" idx="0"/>
            <a:endCxn id="20" idx="1"/>
          </p:cNvCxnSpPr>
          <p:nvPr/>
        </p:nvCxnSpPr>
        <p:spPr>
          <a:xfrm rot="5400000" flipH="1" flipV="1">
            <a:off x="1520169" y="3611510"/>
            <a:ext cx="1948727" cy="1855720"/>
          </a:xfrm>
          <a:prstGeom prst="bentConnector2">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26" idx="0"/>
          </p:cNvCxnSpPr>
          <p:nvPr/>
        </p:nvCxnSpPr>
        <p:spPr>
          <a:xfrm rot="16200000" flipV="1">
            <a:off x="5626195" y="3553455"/>
            <a:ext cx="1933250" cy="1987305"/>
          </a:xfrm>
          <a:prstGeom prst="bentConnector2">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3" idx="0"/>
            <a:endCxn id="20" idx="2"/>
          </p:cNvCxnSpPr>
          <p:nvPr/>
        </p:nvCxnSpPr>
        <p:spPr>
          <a:xfrm rot="16200000" flipV="1">
            <a:off x="3739880" y="4681611"/>
            <a:ext cx="1664243" cy="1"/>
          </a:xfrm>
          <a:prstGeom prst="bentConnector3">
            <a:avLst>
              <a:gd name="adj1" fmla="val 50000"/>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25" idx="0"/>
            <a:endCxn id="20" idx="2"/>
          </p:cNvCxnSpPr>
          <p:nvPr/>
        </p:nvCxnSpPr>
        <p:spPr>
          <a:xfrm rot="16200000" flipV="1">
            <a:off x="4518643" y="3902848"/>
            <a:ext cx="1664243" cy="1557528"/>
          </a:xfrm>
          <a:prstGeom prst="bentConnector3">
            <a:avLst>
              <a:gd name="adj1" fmla="val 50000"/>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422392" y="3280521"/>
            <a:ext cx="2299216" cy="568969"/>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Clinical life phase observation result value</a:t>
            </a:r>
            <a:endParaRPr lang="en-US" dirty="0"/>
          </a:p>
        </p:txBody>
      </p:sp>
      <p:sp>
        <p:nvSpPr>
          <p:cNvPr id="3" name="Rectangle 2"/>
          <p:cNvSpPr/>
          <p:nvPr/>
        </p:nvSpPr>
        <p:spPr>
          <a:xfrm>
            <a:off x="5871758" y="2443607"/>
            <a:ext cx="3017119" cy="938719"/>
          </a:xfrm>
          <a:prstGeom prst="rect">
            <a:avLst/>
          </a:prstGeom>
          <a:ln w="25400">
            <a:solidFill>
              <a:schemeClr val="accent1"/>
            </a:solidFill>
          </a:ln>
        </p:spPr>
        <p:txBody>
          <a:bodyPr wrap="square">
            <a:spAutoFit/>
          </a:bodyPr>
          <a:lstStyle/>
          <a:p>
            <a:r>
              <a:rPr lang="en-US" sz="1100" dirty="0">
                <a:solidFill>
                  <a:srgbClr val="222222"/>
                </a:solidFill>
                <a:latin typeface="Arial" charset="0"/>
              </a:rPr>
              <a:t>Schulz, S., </a:t>
            </a:r>
            <a:r>
              <a:rPr lang="en-US" sz="1100" dirty="0" err="1">
                <a:solidFill>
                  <a:srgbClr val="222222"/>
                </a:solidFill>
                <a:latin typeface="Arial" charset="0"/>
              </a:rPr>
              <a:t>Martínez</a:t>
            </a:r>
            <a:r>
              <a:rPr lang="en-US" sz="1100" dirty="0">
                <a:solidFill>
                  <a:srgbClr val="222222"/>
                </a:solidFill>
                <a:latin typeface="Arial" charset="0"/>
              </a:rPr>
              <a:t>-Costa, C., Karlsson, D., Cornet, R., </a:t>
            </a:r>
            <a:r>
              <a:rPr lang="en-US" sz="1100" dirty="0" err="1">
                <a:solidFill>
                  <a:srgbClr val="222222"/>
                </a:solidFill>
                <a:latin typeface="Arial" charset="0"/>
              </a:rPr>
              <a:t>Brochhausen</a:t>
            </a:r>
            <a:r>
              <a:rPr lang="en-US" sz="1100" dirty="0">
                <a:solidFill>
                  <a:srgbClr val="222222"/>
                </a:solidFill>
                <a:latin typeface="Arial" charset="0"/>
              </a:rPr>
              <a:t>, M., &amp; Rector, A. L. (2014, September). An Ontological Analysis of Reference in Health Record Statements. In </a:t>
            </a:r>
            <a:r>
              <a:rPr lang="en-US" sz="1100" i="1" dirty="0">
                <a:solidFill>
                  <a:srgbClr val="222222"/>
                </a:solidFill>
                <a:latin typeface="Arial" charset="0"/>
              </a:rPr>
              <a:t>FOIS</a:t>
            </a:r>
            <a:r>
              <a:rPr lang="en-US" sz="1100" dirty="0">
                <a:solidFill>
                  <a:srgbClr val="222222"/>
                </a:solidFill>
                <a:latin typeface="Arial" charset="0"/>
              </a:rPr>
              <a:t> (pp. 289-302).</a:t>
            </a:r>
            <a:endParaRPr lang="en-US" sz="1100" dirty="0"/>
          </a:p>
        </p:txBody>
      </p:sp>
      <p:sp>
        <p:nvSpPr>
          <p:cNvPr id="70" name="TextBox 69"/>
          <p:cNvSpPr txBox="1"/>
          <p:nvPr/>
        </p:nvSpPr>
        <p:spPr>
          <a:xfrm>
            <a:off x="6176169" y="1907428"/>
            <a:ext cx="2184355" cy="276999"/>
          </a:xfrm>
          <a:prstGeom prst="rect">
            <a:avLst/>
          </a:prstGeom>
          <a:noFill/>
          <a:ln w="25400">
            <a:solidFill>
              <a:schemeClr val="accent1"/>
            </a:solidFill>
          </a:ln>
        </p:spPr>
        <p:txBody>
          <a:bodyPr wrap="square" rtlCol="0">
            <a:spAutoFit/>
          </a:bodyPr>
          <a:lstStyle/>
          <a:p>
            <a:pPr algn="r"/>
            <a:r>
              <a:rPr lang="en-US" sz="1200" dirty="0" smtClean="0"/>
              <a:t>Suggested values based on</a:t>
            </a:r>
            <a:endParaRPr lang="en-US" sz="1200" dirty="0"/>
          </a:p>
        </p:txBody>
      </p:sp>
      <p:cxnSp>
        <p:nvCxnSpPr>
          <p:cNvPr id="9" name="Straight Arrow Connector 8"/>
          <p:cNvCxnSpPr>
            <a:stCxn id="20" idx="0"/>
            <a:endCxn id="14" idx="2"/>
          </p:cNvCxnSpPr>
          <p:nvPr/>
        </p:nvCxnSpPr>
        <p:spPr>
          <a:xfrm flipV="1">
            <a:off x="4572000" y="2979868"/>
            <a:ext cx="0" cy="300653"/>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4" name="Explosion 1 23"/>
          <p:cNvSpPr/>
          <p:nvPr/>
        </p:nvSpPr>
        <p:spPr>
          <a:xfrm>
            <a:off x="6858000" y="60960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2030205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Every observation </a:t>
            </a:r>
            <a:r>
              <a:rPr lang="en-US" i="1" dirty="0"/>
              <a:t>is about </a:t>
            </a:r>
            <a:r>
              <a:rPr lang="en-US" dirty="0" smtClean="0"/>
              <a:t>something, i.e., every observation has a “target.”</a:t>
            </a:r>
          </a:p>
          <a:p>
            <a:r>
              <a:rPr lang="en-US" dirty="0" smtClean="0"/>
              <a:t>The Observables Model contains two sets of attributes:</a:t>
            </a:r>
          </a:p>
          <a:p>
            <a:pPr marL="1022350" lvl="1" indent="-457200">
              <a:buFont typeface="+mj-lt"/>
              <a:buAutoNum type="arabicPeriod"/>
            </a:pPr>
            <a:r>
              <a:rPr lang="en-US" dirty="0" smtClean="0"/>
              <a:t>Those that describe </a:t>
            </a:r>
            <a:r>
              <a:rPr lang="en-US" i="1" dirty="0" smtClean="0"/>
              <a:t>what</a:t>
            </a:r>
            <a:r>
              <a:rPr lang="en-US" dirty="0" smtClean="0"/>
              <a:t> is being observed, i.e., the </a:t>
            </a:r>
            <a:r>
              <a:rPr lang="en-US" i="1" dirty="0" smtClean="0"/>
              <a:t>target of the observation</a:t>
            </a:r>
          </a:p>
          <a:p>
            <a:pPr marL="1022350" lvl="1" indent="-457200">
              <a:buFont typeface="+mj-lt"/>
              <a:buAutoNum type="arabicPeriod"/>
            </a:pPr>
            <a:r>
              <a:rPr lang="en-US" dirty="0" smtClean="0"/>
              <a:t>Those that describe </a:t>
            </a:r>
            <a:r>
              <a:rPr lang="en-US" i="1" dirty="0" smtClean="0"/>
              <a:t>how</a:t>
            </a:r>
            <a:r>
              <a:rPr lang="en-US" dirty="0" smtClean="0"/>
              <a:t> the observation is made, i.e., the </a:t>
            </a:r>
            <a:r>
              <a:rPr lang="en-US" i="1" dirty="0" smtClean="0"/>
              <a:t>process</a:t>
            </a:r>
            <a:r>
              <a:rPr lang="en-US" dirty="0" smtClean="0"/>
              <a:t> or </a:t>
            </a:r>
            <a:r>
              <a:rPr lang="en-US" i="1" dirty="0" smtClean="0"/>
              <a:t>procedure</a:t>
            </a:r>
            <a:r>
              <a:rPr lang="en-US" dirty="0" smtClean="0"/>
              <a:t> that observes the observation target</a:t>
            </a:r>
          </a:p>
          <a:p>
            <a:r>
              <a:rPr lang="en-US" dirty="0" smtClean="0"/>
              <a:t>The PROPERTY TYPE attribute is used to model an observable as a </a:t>
            </a:r>
            <a:r>
              <a:rPr lang="en-US" i="1" dirty="0" smtClean="0"/>
              <a:t>feature of an entity </a:t>
            </a:r>
            <a:r>
              <a:rPr lang="en-US" dirty="0" smtClean="0"/>
              <a:t>(where an entity is anything that exists).</a:t>
            </a:r>
          </a:p>
        </p:txBody>
      </p:sp>
      <p:sp>
        <p:nvSpPr>
          <p:cNvPr id="2" name="Title 1"/>
          <p:cNvSpPr>
            <a:spLocks noGrp="1"/>
          </p:cNvSpPr>
          <p:nvPr>
            <p:ph type="title"/>
          </p:nvPr>
        </p:nvSpPr>
        <p:spPr>
          <a:xfrm>
            <a:off x="457200" y="76200"/>
            <a:ext cx="6592043" cy="1146151"/>
          </a:xfrm>
        </p:spPr>
        <p:txBody>
          <a:bodyPr/>
          <a:lstStyle/>
          <a:p>
            <a:r>
              <a:rPr lang="en-US" dirty="0" smtClean="0"/>
              <a:t>Observables Model: </a:t>
            </a:r>
            <a:br>
              <a:rPr lang="en-US" dirty="0" smtClean="0"/>
            </a:br>
            <a:r>
              <a:rPr lang="en-US" dirty="0" smtClean="0"/>
              <a:t>What is observed? </a:t>
            </a:r>
            <a:br>
              <a:rPr lang="en-US" dirty="0" smtClean="0"/>
            </a:br>
            <a:r>
              <a:rPr lang="en-US" dirty="0" smtClean="0"/>
              <a:t>How is the observation made?</a:t>
            </a:r>
            <a:endParaRPr lang="en-US" dirty="0"/>
          </a:p>
        </p:txBody>
      </p:sp>
    </p:spTree>
    <p:extLst>
      <p:ext uri="{BB962C8B-B14F-4D97-AF65-F5344CB8AC3E}">
        <p14:creationId xmlns:p14="http://schemas.microsoft.com/office/powerpoint/2010/main" val="4633522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452308"/>
            <a:ext cx="8347685" cy="4658007"/>
          </a:xfrm>
        </p:spPr>
        <p:txBody>
          <a:bodyPr/>
          <a:lstStyle/>
          <a:p>
            <a:r>
              <a:rPr lang="en-US" dirty="0" smtClean="0"/>
              <a:t>Remember that observation results can be erroneous or uncertain.</a:t>
            </a:r>
          </a:p>
          <a:p>
            <a:r>
              <a:rPr lang="en-US" dirty="0" smtClean="0"/>
              <a:t>A CLP observation result of “confirmed” means that the presence of a condition has definitely been observed.</a:t>
            </a:r>
          </a:p>
          <a:p>
            <a:r>
              <a:rPr lang="en-US" dirty="0" smtClean="0"/>
              <a:t>A CLP observation result of “excluded” means that the presence of a condition of has definitely </a:t>
            </a:r>
            <a:r>
              <a:rPr lang="en-US" b="1" i="1" dirty="0" smtClean="0"/>
              <a:t>not</a:t>
            </a:r>
            <a:r>
              <a:rPr lang="en-US" dirty="0" smtClean="0"/>
              <a:t> been observed. This can serve as an indicator of negation, with the caveat that an observation result can be erroneous.</a:t>
            </a:r>
          </a:p>
          <a:p>
            <a:r>
              <a:rPr lang="en-US" dirty="0" smtClean="0"/>
              <a:t>CLP observation results with values of “likely,” “not excluded,” and “unlikely” reflect different degrees of uncertainty about the accuracy of an observation.</a:t>
            </a:r>
          </a:p>
          <a:p>
            <a:endParaRPr lang="en-US" dirty="0"/>
          </a:p>
        </p:txBody>
      </p:sp>
      <p:sp>
        <p:nvSpPr>
          <p:cNvPr id="3" name="Title 2"/>
          <p:cNvSpPr>
            <a:spLocks noGrp="1"/>
          </p:cNvSpPr>
          <p:nvPr>
            <p:ph type="title"/>
          </p:nvPr>
        </p:nvSpPr>
        <p:spPr>
          <a:xfrm>
            <a:off x="457200" y="457200"/>
            <a:ext cx="6705600" cy="765151"/>
          </a:xfrm>
        </p:spPr>
        <p:txBody>
          <a:bodyPr/>
          <a:lstStyle/>
          <a:p>
            <a:r>
              <a:rPr lang="en-US" dirty="0" smtClean="0"/>
              <a:t>Suggested meanings of proposed CLP observation </a:t>
            </a:r>
            <a:r>
              <a:rPr lang="en-US" smtClean="0"/>
              <a:t>result values</a:t>
            </a:r>
            <a:endParaRPr lang="en-US" dirty="0"/>
          </a:p>
        </p:txBody>
      </p:sp>
    </p:spTree>
    <p:extLst>
      <p:ext uri="{BB962C8B-B14F-4D97-AF65-F5344CB8AC3E}">
        <p14:creationId xmlns:p14="http://schemas.microsoft.com/office/powerpoint/2010/main" val="1789679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3" end="3"/>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smtClean="0"/>
              <a:t>Certain CLPs, such as bradycardia, tachycardia, and fever arguably depend on “Feature of entity” observables:</a:t>
            </a:r>
          </a:p>
          <a:p>
            <a:pPr lvl="1"/>
            <a:r>
              <a:rPr lang="en-US" sz="1800" dirty="0" smtClean="0"/>
              <a:t>Bradycardia or tachycardia INTERPRETS Heart rate (observable entity)</a:t>
            </a:r>
          </a:p>
          <a:p>
            <a:pPr lvl="1"/>
            <a:r>
              <a:rPr lang="en-US" sz="1800" dirty="0" smtClean="0"/>
              <a:t>Fever INTERPRETS Body temperature (observable entity)</a:t>
            </a:r>
          </a:p>
          <a:p>
            <a:r>
              <a:rPr lang="en-US" sz="2000" dirty="0" smtClean="0"/>
              <a:t>Thus, the </a:t>
            </a:r>
            <a:r>
              <a:rPr lang="en-US" sz="2000" dirty="0"/>
              <a:t>range of the INTERPRETS attribute should arguably be restricted to “Feature of entity” </a:t>
            </a:r>
            <a:r>
              <a:rPr lang="en-US" sz="2000" dirty="0" smtClean="0"/>
              <a:t>observables (i.e</a:t>
            </a:r>
            <a:r>
              <a:rPr lang="en-US" sz="2000" dirty="0"/>
              <a:t>., those observables that use property </a:t>
            </a:r>
            <a:r>
              <a:rPr lang="en-US" sz="2000" dirty="0" smtClean="0"/>
              <a:t>types).</a:t>
            </a:r>
            <a:endParaRPr lang="en-US" sz="2000" dirty="0"/>
          </a:p>
          <a:p>
            <a:r>
              <a:rPr lang="en-US" sz="2000" dirty="0" smtClean="0"/>
              <a:t>There </a:t>
            </a:r>
            <a:r>
              <a:rPr lang="en-US" sz="2000" dirty="0"/>
              <a:t>was a previous suggestion that all Clinical finding concepts having INTERPRETS </a:t>
            </a:r>
            <a:r>
              <a:rPr lang="en-US" sz="2000" dirty="0" smtClean="0"/>
              <a:t>attributes </a:t>
            </a:r>
            <a:r>
              <a:rPr lang="en-US" sz="2000" dirty="0"/>
              <a:t>be moved from that hierarchy to the observation result hierarchy, but it seems important to preserve a link to “Feature of entity” observables if a description such as “a period of a patient’s life in which bradycardia is fully present” is reasonable</a:t>
            </a:r>
            <a:r>
              <a:rPr lang="en-US" sz="2000" dirty="0" smtClean="0"/>
              <a:t>.</a:t>
            </a:r>
            <a:endParaRPr lang="en-US" sz="2000" dirty="0"/>
          </a:p>
        </p:txBody>
      </p:sp>
      <p:sp>
        <p:nvSpPr>
          <p:cNvPr id="2" name="Title 1"/>
          <p:cNvSpPr>
            <a:spLocks noGrp="1"/>
          </p:cNvSpPr>
          <p:nvPr>
            <p:ph type="title"/>
          </p:nvPr>
        </p:nvSpPr>
        <p:spPr>
          <a:xfrm>
            <a:off x="457200" y="152400"/>
            <a:ext cx="7315200" cy="1219200"/>
          </a:xfrm>
        </p:spPr>
        <p:txBody>
          <a:bodyPr/>
          <a:lstStyle/>
          <a:p>
            <a:r>
              <a:rPr lang="en-US" dirty="0" smtClean="0"/>
              <a:t>Comments </a:t>
            </a:r>
            <a:r>
              <a:rPr lang="en-US" dirty="0"/>
              <a:t>on </a:t>
            </a:r>
            <a:r>
              <a:rPr lang="en-US" dirty="0" smtClean="0"/>
              <a:t>connecting CLPs to observable entities with the INTERPRETS attribute</a:t>
            </a:r>
            <a:endParaRPr lang="en-US" dirty="0"/>
          </a:p>
        </p:txBody>
      </p:sp>
      <p:sp>
        <p:nvSpPr>
          <p:cNvPr id="6" name="Explosion 1 5"/>
          <p:cNvSpPr/>
          <p:nvPr/>
        </p:nvSpPr>
        <p:spPr>
          <a:xfrm>
            <a:off x="71628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
        <p:nvSpPr>
          <p:cNvPr id="9" name="Rounded Rectangle 8"/>
          <p:cNvSpPr/>
          <p:nvPr/>
        </p:nvSpPr>
        <p:spPr>
          <a:xfrm>
            <a:off x="457200" y="1524000"/>
            <a:ext cx="8382000" cy="2209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470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tx2"/>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tx2"/>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Although most existing concepts in the Clinical finding hierarchy should arguably be interpreted as clinical life phases, some may actually be better treated as observation results.</a:t>
            </a:r>
          </a:p>
          <a:p>
            <a:r>
              <a:rPr lang="en-US" dirty="0" smtClean="0"/>
              <a:t>“Clinical life phase” will be used in this project for the sake of clarity, regardless of whether the </a:t>
            </a:r>
            <a:r>
              <a:rPr lang="en-US" i="1" dirty="0" smtClean="0"/>
              <a:t>Clinical finding </a:t>
            </a:r>
            <a:r>
              <a:rPr lang="en-US" dirty="0" smtClean="0"/>
              <a:t>hierarchy is eventually renamed to </a:t>
            </a:r>
            <a:r>
              <a:rPr lang="en-US" i="1" dirty="0" smtClean="0"/>
              <a:t>Clinical life phase</a:t>
            </a:r>
            <a:r>
              <a:rPr lang="en-US" dirty="0" smtClean="0"/>
              <a:t>.</a:t>
            </a:r>
          </a:p>
          <a:p>
            <a:r>
              <a:rPr lang="en-US" dirty="0" smtClean="0"/>
              <a:t>The attributes available for defining CLPs can connect them to body structures, organisms, substances, procedures, events, observable entities, and other clinical life phases.</a:t>
            </a:r>
          </a:p>
          <a:p>
            <a:endParaRPr lang="en-US" dirty="0" smtClean="0"/>
          </a:p>
          <a:p>
            <a:endParaRPr lang="en-US" dirty="0"/>
          </a:p>
        </p:txBody>
      </p:sp>
      <p:sp>
        <p:nvSpPr>
          <p:cNvPr id="3" name="Title 2"/>
          <p:cNvSpPr>
            <a:spLocks noGrp="1"/>
          </p:cNvSpPr>
          <p:nvPr>
            <p:ph type="title"/>
          </p:nvPr>
        </p:nvSpPr>
        <p:spPr/>
        <p:txBody>
          <a:bodyPr/>
          <a:lstStyle/>
          <a:p>
            <a:r>
              <a:rPr lang="en-US" dirty="0" smtClean="0"/>
              <a:t>Clinical life phases vs. Clinical findings</a:t>
            </a:r>
            <a:endParaRPr lang="en-US" dirty="0"/>
          </a:p>
        </p:txBody>
      </p:sp>
    </p:spTree>
    <p:extLst>
      <p:ext uri="{BB962C8B-B14F-4D97-AF65-F5344CB8AC3E}">
        <p14:creationId xmlns:p14="http://schemas.microsoft.com/office/powerpoint/2010/main" val="420038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2" end="2"/>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52308"/>
            <a:ext cx="6019800" cy="4658007"/>
          </a:xfrm>
        </p:spPr>
        <p:txBody>
          <a:bodyPr/>
          <a:lstStyle/>
          <a:p>
            <a:r>
              <a:rPr lang="en-US" dirty="0" smtClean="0"/>
              <a:t>Because CLP concepts can connect to so many other kinds of concepts, can any observation result that does not involve the use of property types be treated as a CLP observation result?</a:t>
            </a:r>
          </a:p>
          <a:p>
            <a:r>
              <a:rPr lang="en-US" dirty="0" smtClean="0"/>
              <a:t>Answering this question would likely require additional extensive analysis by the Event-Condition-Episode Project Group and the Observables Project Group.</a:t>
            </a:r>
          </a:p>
          <a:p>
            <a:r>
              <a:rPr lang="en-US" dirty="0" smtClean="0"/>
              <a:t>In particular, how </a:t>
            </a:r>
            <a:r>
              <a:rPr lang="en-US" dirty="0"/>
              <a:t>d</a:t>
            </a:r>
            <a:r>
              <a:rPr lang="en-US" dirty="0" smtClean="0"/>
              <a:t>o CLP observation results relate to the </a:t>
            </a:r>
            <a:r>
              <a:rPr lang="en-US" i="1" dirty="0" smtClean="0"/>
              <a:t>Situation with explicit context </a:t>
            </a:r>
            <a:r>
              <a:rPr lang="en-US" dirty="0" smtClean="0"/>
              <a:t>model?</a:t>
            </a:r>
            <a:endParaRPr lang="en-US" dirty="0"/>
          </a:p>
        </p:txBody>
      </p:sp>
      <p:sp>
        <p:nvSpPr>
          <p:cNvPr id="2" name="Title 1"/>
          <p:cNvSpPr>
            <a:spLocks noGrp="1"/>
          </p:cNvSpPr>
          <p:nvPr>
            <p:ph type="title"/>
          </p:nvPr>
        </p:nvSpPr>
        <p:spPr>
          <a:xfrm>
            <a:off x="457200" y="714356"/>
            <a:ext cx="7947080" cy="507995"/>
          </a:xfrm>
        </p:spPr>
        <p:txBody>
          <a:bodyPr/>
          <a:lstStyle/>
          <a:p>
            <a:r>
              <a:rPr lang="en-US" dirty="0" smtClean="0"/>
              <a:t>An interesting question </a:t>
            </a:r>
            <a:r>
              <a:rPr lang="en-US" dirty="0"/>
              <a:t>about CLP observation results</a:t>
            </a:r>
          </a:p>
        </p:txBody>
      </p:sp>
      <p:grpSp>
        <p:nvGrpSpPr>
          <p:cNvPr id="9" name="Group 8"/>
          <p:cNvGrpSpPr/>
          <p:nvPr/>
        </p:nvGrpSpPr>
        <p:grpSpPr>
          <a:xfrm>
            <a:off x="6076503" y="1466015"/>
            <a:ext cx="3025006" cy="1729913"/>
            <a:chOff x="3238431" y="2307194"/>
            <a:chExt cx="3025006" cy="1729913"/>
          </a:xfrm>
        </p:grpSpPr>
        <p:sp>
          <p:nvSpPr>
            <p:cNvPr id="10" name="Rounded Rectangle 9"/>
            <p:cNvSpPr/>
            <p:nvPr/>
          </p:nvSpPr>
          <p:spPr>
            <a:xfrm>
              <a:off x="4868980" y="3607060"/>
              <a:ext cx="1394457" cy="430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Feature of entity observation result</a:t>
              </a:r>
            </a:p>
          </p:txBody>
        </p:sp>
        <p:sp>
          <p:nvSpPr>
            <p:cNvPr id="12" name="Rounded Rectangle 11"/>
            <p:cNvSpPr/>
            <p:nvPr/>
          </p:nvSpPr>
          <p:spPr>
            <a:xfrm>
              <a:off x="3238431" y="3607059"/>
              <a:ext cx="1447220" cy="430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Clinical life phase observation result</a:t>
              </a:r>
            </a:p>
          </p:txBody>
        </p:sp>
        <p:sp>
          <p:nvSpPr>
            <p:cNvPr id="13" name="Rounded Rectangle 12"/>
            <p:cNvSpPr/>
            <p:nvPr/>
          </p:nvSpPr>
          <p:spPr>
            <a:xfrm>
              <a:off x="4040514" y="2307194"/>
              <a:ext cx="1447220" cy="430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Observation result</a:t>
              </a:r>
            </a:p>
          </p:txBody>
        </p:sp>
        <p:cxnSp>
          <p:nvCxnSpPr>
            <p:cNvPr id="15" name="Straight Arrow Connector 23"/>
            <p:cNvCxnSpPr/>
            <p:nvPr/>
          </p:nvCxnSpPr>
          <p:spPr>
            <a:xfrm rot="5400000" flipH="1" flipV="1">
              <a:off x="3751902" y="2594838"/>
              <a:ext cx="1222361" cy="802083"/>
            </a:xfrm>
            <a:prstGeom prst="bentConnector3">
              <a:avLst>
                <a:gd name="adj1" fmla="val 33156"/>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32"/>
            <p:cNvCxnSpPr/>
            <p:nvPr/>
          </p:nvCxnSpPr>
          <p:spPr>
            <a:xfrm rot="16200000" flipV="1">
              <a:off x="4735264" y="2786513"/>
              <a:ext cx="859803" cy="802084"/>
            </a:xfrm>
            <a:prstGeom prst="bentConnector3">
              <a:avLst>
                <a:gd name="adj1" fmla="val 48591"/>
              </a:avLst>
            </a:prstGeom>
            <a:ln w="25400">
              <a:tailEnd type="triangle"/>
            </a:ln>
          </p:spPr>
          <p:style>
            <a:lnRef idx="1">
              <a:schemeClr val="accent1"/>
            </a:lnRef>
            <a:fillRef idx="0">
              <a:schemeClr val="accent1"/>
            </a:fillRef>
            <a:effectRef idx="0">
              <a:schemeClr val="accent1"/>
            </a:effectRef>
            <a:fontRef idx="minor">
              <a:schemeClr val="tx1"/>
            </a:fontRef>
          </p:style>
        </p:cxnSp>
      </p:grpSp>
      <p:sp>
        <p:nvSpPr>
          <p:cNvPr id="17" name="Explosion 1 16"/>
          <p:cNvSpPr/>
          <p:nvPr/>
        </p:nvSpPr>
        <p:spPr>
          <a:xfrm>
            <a:off x="7088837" y="6105492"/>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1385804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86397"/>
            <a:ext cx="7816124" cy="1975733"/>
          </a:xfrm>
        </p:spPr>
        <p:txBody>
          <a:bodyPr/>
          <a:lstStyle/>
          <a:p>
            <a:r>
              <a:rPr lang="en-US" dirty="0"/>
              <a:t>observation </a:t>
            </a:r>
            <a:r>
              <a:rPr lang="en-US" dirty="0" smtClean="0"/>
              <a:t>results and</a:t>
            </a:r>
            <a:r>
              <a:rPr lang="en-US" dirty="0"/>
              <a:t/>
            </a:r>
            <a:br>
              <a:rPr lang="en-US" dirty="0"/>
            </a:br>
            <a:r>
              <a:rPr lang="en-US" dirty="0"/>
              <a:t>Situations </a:t>
            </a:r>
            <a:r>
              <a:rPr lang="en-US" dirty="0" smtClean="0"/>
              <a:t>with explicit context</a:t>
            </a:r>
            <a:endParaRPr lang="en-US" dirty="0"/>
          </a:p>
        </p:txBody>
      </p:sp>
      <p:sp>
        <p:nvSpPr>
          <p:cNvPr id="3" name="Text Placeholder 2"/>
          <p:cNvSpPr>
            <a:spLocks noGrp="1"/>
          </p:cNvSpPr>
          <p:nvPr>
            <p:ph type="body" idx="1"/>
          </p:nvPr>
        </p:nvSpPr>
        <p:spPr>
          <a:xfrm>
            <a:off x="685800" y="3690990"/>
            <a:ext cx="7772400" cy="1566810"/>
          </a:xfrm>
          <a:ln>
            <a:solidFill>
              <a:schemeClr val="accent2"/>
            </a:solidFill>
          </a:ln>
        </p:spPr>
        <p:txBody>
          <a:bodyPr/>
          <a:lstStyle/>
          <a:p>
            <a:pPr marL="342900" indent="-342900">
              <a:buFont typeface="Arial" charset="0"/>
              <a:buChar char="•"/>
            </a:pPr>
            <a:r>
              <a:rPr lang="en-US" dirty="0" smtClean="0"/>
              <a:t>What is the difference between a CLP and a situation?</a:t>
            </a:r>
          </a:p>
          <a:p>
            <a:pPr marL="342900" indent="-342900">
              <a:buFont typeface="Arial" charset="0"/>
              <a:buChar char="•"/>
            </a:pPr>
            <a:r>
              <a:rPr lang="en-US" dirty="0" smtClean="0"/>
              <a:t>Re-interpreting FINDING CONTEXT and PROCEDURE CONTEXT</a:t>
            </a:r>
          </a:p>
          <a:p>
            <a:pPr marL="342900" indent="-342900">
              <a:buFont typeface="Arial" charset="0"/>
              <a:buChar char="•"/>
            </a:pPr>
            <a:r>
              <a:rPr lang="en-US" dirty="0" smtClean="0"/>
              <a:t>Continued need for SUBJECT RELATIONSHIP CONTEXT and TEMPORAL CONTEXT</a:t>
            </a:r>
            <a:endParaRPr lang="en-US" dirty="0"/>
          </a:p>
        </p:txBody>
      </p:sp>
    </p:spTree>
    <p:extLst>
      <p:ext uri="{BB962C8B-B14F-4D97-AF65-F5344CB8AC3E}">
        <p14:creationId xmlns:p14="http://schemas.microsoft.com/office/powerpoint/2010/main" val="57394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5774042" cy="4658007"/>
          </a:xfrm>
        </p:spPr>
        <p:txBody>
          <a:bodyPr/>
          <a:lstStyle/>
          <a:p>
            <a:r>
              <a:rPr lang="en-US" dirty="0" smtClean="0"/>
              <a:t>Question: What is the difference between a CLP and a situation? Answer: Not much.</a:t>
            </a:r>
          </a:p>
          <a:p>
            <a:r>
              <a:rPr lang="en-US" dirty="0" smtClean="0"/>
              <a:t>The notion of Clinical life phase arose out of work comparing different interpretations of disorder codes in SNOMED CT and ICD as “conditions” vs. “situations.”</a:t>
            </a:r>
          </a:p>
          <a:p>
            <a:r>
              <a:rPr lang="en-US" dirty="0" smtClean="0"/>
              <a:t>The phrase </a:t>
            </a:r>
            <a:r>
              <a:rPr lang="en-US" i="1" dirty="0" smtClean="0"/>
              <a:t>Clinical life phase </a:t>
            </a:r>
            <a:r>
              <a:rPr lang="en-US" dirty="0" smtClean="0"/>
              <a:t>was chosen instead of </a:t>
            </a:r>
            <a:r>
              <a:rPr lang="en-US" i="1" dirty="0" smtClean="0"/>
              <a:t>Clinical situation</a:t>
            </a:r>
            <a:r>
              <a:rPr lang="en-US" dirty="0" smtClean="0"/>
              <a:t> to avoid confusion because the word </a:t>
            </a:r>
            <a:r>
              <a:rPr lang="en-US" i="1" dirty="0" smtClean="0"/>
              <a:t>situation</a:t>
            </a:r>
            <a:r>
              <a:rPr lang="en-US" dirty="0" smtClean="0"/>
              <a:t> was already used in the </a:t>
            </a:r>
            <a:r>
              <a:rPr lang="en-US" i="1" dirty="0" smtClean="0"/>
              <a:t>Situation with explicit context</a:t>
            </a:r>
            <a:r>
              <a:rPr lang="en-US" dirty="0" smtClean="0"/>
              <a:t> hierarchy. </a:t>
            </a:r>
          </a:p>
          <a:p>
            <a:endParaRPr lang="en-US" dirty="0"/>
          </a:p>
        </p:txBody>
      </p:sp>
      <p:sp>
        <p:nvSpPr>
          <p:cNvPr id="3" name="Title 2"/>
          <p:cNvSpPr>
            <a:spLocks noGrp="1"/>
          </p:cNvSpPr>
          <p:nvPr>
            <p:ph type="title"/>
          </p:nvPr>
        </p:nvSpPr>
        <p:spPr/>
        <p:txBody>
          <a:bodyPr/>
          <a:lstStyle/>
          <a:p>
            <a:r>
              <a:rPr lang="en-US" dirty="0" smtClean="0"/>
              <a:t>Clinical life phases vs. situations</a:t>
            </a:r>
            <a:endParaRPr lang="en-US" dirty="0"/>
          </a:p>
        </p:txBody>
      </p:sp>
      <p:sp>
        <p:nvSpPr>
          <p:cNvPr id="4" name="TextBox 3"/>
          <p:cNvSpPr txBox="1"/>
          <p:nvPr/>
        </p:nvSpPr>
        <p:spPr>
          <a:xfrm>
            <a:off x="6358409" y="2570088"/>
            <a:ext cx="2725033" cy="938719"/>
          </a:xfrm>
          <a:prstGeom prst="rect">
            <a:avLst/>
          </a:prstGeom>
          <a:noFill/>
          <a:ln>
            <a:solidFill>
              <a:schemeClr val="accent1"/>
            </a:solidFill>
          </a:ln>
        </p:spPr>
        <p:txBody>
          <a:bodyPr wrap="square" rtlCol="0">
            <a:spAutoFit/>
          </a:bodyPr>
          <a:lstStyle/>
          <a:p>
            <a:r>
              <a:rPr lang="en-US" sz="1100" dirty="0"/>
              <a:t>Schulz S, Rector A, Rodrigues JM, Spackman K. Competing interpretations of disorder codes in SNOMED CT and ICD. AMIA </a:t>
            </a:r>
            <a:r>
              <a:rPr lang="en-US" sz="1100" dirty="0" err="1"/>
              <a:t>Annu</a:t>
            </a:r>
            <a:r>
              <a:rPr lang="en-US" sz="1100" dirty="0"/>
              <a:t> </a:t>
            </a:r>
            <a:r>
              <a:rPr lang="en-US" sz="1100" dirty="0" err="1"/>
              <a:t>Symp</a:t>
            </a:r>
            <a:r>
              <a:rPr lang="en-US" sz="1100" dirty="0"/>
              <a:t> Proc. 2012;2012:819-27.</a:t>
            </a:r>
          </a:p>
        </p:txBody>
      </p:sp>
      <p:sp>
        <p:nvSpPr>
          <p:cNvPr id="6" name="Explosion 1 5"/>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
        <p:nvSpPr>
          <p:cNvPr id="7" name="Rounded Rectangle 6"/>
          <p:cNvSpPr/>
          <p:nvPr/>
        </p:nvSpPr>
        <p:spPr>
          <a:xfrm>
            <a:off x="385482" y="1529886"/>
            <a:ext cx="6053609" cy="838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16687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52308"/>
            <a:ext cx="8305800" cy="4658007"/>
          </a:xfrm>
        </p:spPr>
        <p:txBody>
          <a:bodyPr/>
          <a:lstStyle/>
          <a:p>
            <a:r>
              <a:rPr lang="en-US" dirty="0" smtClean="0"/>
              <a:t>Hypothesis #1: If </a:t>
            </a:r>
            <a:r>
              <a:rPr lang="en-US" i="1" dirty="0" smtClean="0"/>
              <a:t>Situations with explicit context </a:t>
            </a:r>
            <a:r>
              <a:rPr lang="en-US" dirty="0" smtClean="0"/>
              <a:t>are information artifacts, they can be treated as observation results.</a:t>
            </a:r>
          </a:p>
          <a:p>
            <a:r>
              <a:rPr lang="en-US" dirty="0" smtClean="0"/>
              <a:t>Hypothesis #2: </a:t>
            </a:r>
            <a:r>
              <a:rPr lang="en-US" dirty="0"/>
              <a:t>ASSOCIATED FINDING </a:t>
            </a:r>
            <a:r>
              <a:rPr lang="en-US" dirty="0" smtClean="0"/>
              <a:t>and </a:t>
            </a:r>
            <a:r>
              <a:rPr lang="en-US" dirty="0"/>
              <a:t>ASSOCIATED PROCEDURE </a:t>
            </a:r>
            <a:r>
              <a:rPr lang="en-US" dirty="0" smtClean="0"/>
              <a:t>can be replaced by IS ABOUT CLINICAL LIFE PHASE and IS ABOUT PROCEDURE, respectively.</a:t>
            </a:r>
          </a:p>
          <a:p>
            <a:r>
              <a:rPr lang="en-US" dirty="0" smtClean="0"/>
              <a:t>Hypothesis #3: The ranges of the FINDING CONTEXT and PROCEDURE CONTEXT attributes be treated as observation result values, meaning that each of these attributes can be replace by the HAS VALUE attribute.</a:t>
            </a:r>
          </a:p>
          <a:p>
            <a:r>
              <a:rPr lang="en-US" dirty="0" smtClean="0"/>
              <a:t>Hypothesis #4: SUBJECT RELATIONSHIP CONTEXT and TEMPORAL CONTEXT are the only context attributes that are still needed.</a:t>
            </a:r>
            <a:endParaRPr lang="en-US" dirty="0"/>
          </a:p>
        </p:txBody>
      </p:sp>
      <p:sp>
        <p:nvSpPr>
          <p:cNvPr id="3" name="Title 2"/>
          <p:cNvSpPr>
            <a:spLocks noGrp="1"/>
          </p:cNvSpPr>
          <p:nvPr>
            <p:ph type="title"/>
          </p:nvPr>
        </p:nvSpPr>
        <p:spPr>
          <a:xfrm>
            <a:off x="228600" y="762000"/>
            <a:ext cx="8458200" cy="511524"/>
          </a:xfrm>
        </p:spPr>
        <p:txBody>
          <a:bodyPr/>
          <a:lstStyle/>
          <a:p>
            <a:r>
              <a:rPr lang="en-US" dirty="0"/>
              <a:t>R</a:t>
            </a:r>
            <a:r>
              <a:rPr lang="en-US" dirty="0" smtClean="0"/>
              <a:t>e-interpreting </a:t>
            </a:r>
            <a:r>
              <a:rPr lang="en-US" i="1" dirty="0" smtClean="0"/>
              <a:t>Situations with explicit context</a:t>
            </a:r>
            <a:endParaRPr lang="en-US" i="1" dirty="0"/>
          </a:p>
        </p:txBody>
      </p:sp>
      <p:sp>
        <p:nvSpPr>
          <p:cNvPr id="5" name="Explosion 1 4"/>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402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3" end="3"/>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669"/>
            <a:ext cx="6688442" cy="1108180"/>
          </a:xfrm>
        </p:spPr>
        <p:txBody>
          <a:bodyPr/>
          <a:lstStyle/>
          <a:p>
            <a:r>
              <a:rPr lang="en-US" dirty="0" smtClean="0"/>
              <a:t>Situations with explicit context could be split into observables about CLPs and Procedures</a:t>
            </a:r>
            <a:endParaRPr lang="en-US" dirty="0"/>
          </a:p>
        </p:txBody>
      </p:sp>
      <p:sp>
        <p:nvSpPr>
          <p:cNvPr id="8" name="Rounded Rectangle 7"/>
          <p:cNvSpPr/>
          <p:nvPr/>
        </p:nvSpPr>
        <p:spPr>
          <a:xfrm>
            <a:off x="5638800" y="3465443"/>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Procedure-related observable</a:t>
            </a:r>
          </a:p>
        </p:txBody>
      </p:sp>
      <p:sp>
        <p:nvSpPr>
          <p:cNvPr id="11" name="Rounded Rectangle 10"/>
          <p:cNvSpPr/>
          <p:nvPr/>
        </p:nvSpPr>
        <p:spPr>
          <a:xfrm>
            <a:off x="1447800" y="3429000"/>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Clinical life phase observable</a:t>
            </a:r>
          </a:p>
        </p:txBody>
      </p:sp>
      <p:sp>
        <p:nvSpPr>
          <p:cNvPr id="14" name="Rounded Rectangle 13"/>
          <p:cNvSpPr/>
          <p:nvPr/>
        </p:nvSpPr>
        <p:spPr>
          <a:xfrm>
            <a:off x="3676193" y="1568313"/>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Observable entity</a:t>
            </a:r>
            <a:endParaRPr lang="en-US" b="1" dirty="0"/>
          </a:p>
        </p:txBody>
      </p:sp>
      <p:cxnSp>
        <p:nvCxnSpPr>
          <p:cNvPr id="17" name="Straight Arrow Connector 16"/>
          <p:cNvCxnSpPr>
            <a:stCxn id="8" idx="0"/>
            <a:endCxn id="14" idx="2"/>
          </p:cNvCxnSpPr>
          <p:nvPr/>
        </p:nvCxnSpPr>
        <p:spPr>
          <a:xfrm flipH="1" flipV="1">
            <a:off x="4554017" y="2367095"/>
            <a:ext cx="1962607" cy="109834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1" idx="0"/>
            <a:endCxn id="14" idx="2"/>
          </p:cNvCxnSpPr>
          <p:nvPr/>
        </p:nvCxnSpPr>
        <p:spPr>
          <a:xfrm flipV="1">
            <a:off x="2325624" y="2367095"/>
            <a:ext cx="2228393" cy="106190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185202" y="4418018"/>
            <a:ext cx="2662844" cy="738664"/>
          </a:xfrm>
          <a:prstGeom prst="rect">
            <a:avLst/>
          </a:prstGeom>
          <a:noFill/>
          <a:ln>
            <a:solidFill>
              <a:schemeClr val="accent1">
                <a:shade val="50000"/>
              </a:schemeClr>
            </a:solidFill>
          </a:ln>
        </p:spPr>
        <p:txBody>
          <a:bodyPr wrap="square" rtlCol="0">
            <a:spAutoFit/>
          </a:bodyPr>
          <a:lstStyle/>
          <a:p>
            <a:r>
              <a:rPr lang="en-US" b="1" dirty="0" smtClean="0"/>
              <a:t>IS </a:t>
            </a:r>
            <a:r>
              <a:rPr lang="en-US" b="1" dirty="0"/>
              <a:t>ABOUT </a:t>
            </a:r>
            <a:r>
              <a:rPr lang="en-US" b="1" dirty="0" smtClean="0"/>
              <a:t>PROCEDURE </a:t>
            </a:r>
          </a:p>
          <a:p>
            <a:r>
              <a:rPr lang="en-US" b="1" dirty="0" smtClean="0"/>
              <a:t>instead of</a:t>
            </a:r>
          </a:p>
          <a:p>
            <a:r>
              <a:rPr lang="en-US" b="1" dirty="0" smtClean="0"/>
              <a:t>ASSOCIATED PROCEDURE  </a:t>
            </a:r>
            <a:endParaRPr lang="en-US" b="1" dirty="0"/>
          </a:p>
        </p:txBody>
      </p:sp>
      <p:sp>
        <p:nvSpPr>
          <p:cNvPr id="18" name="TextBox 17"/>
          <p:cNvSpPr txBox="1"/>
          <p:nvPr/>
        </p:nvSpPr>
        <p:spPr>
          <a:xfrm>
            <a:off x="945830" y="4454461"/>
            <a:ext cx="3102559" cy="738664"/>
          </a:xfrm>
          <a:prstGeom prst="rect">
            <a:avLst/>
          </a:prstGeom>
          <a:noFill/>
          <a:ln>
            <a:solidFill>
              <a:schemeClr val="accent1">
                <a:shade val="50000"/>
              </a:schemeClr>
            </a:solidFill>
          </a:ln>
        </p:spPr>
        <p:txBody>
          <a:bodyPr wrap="square" rtlCol="0">
            <a:spAutoFit/>
          </a:bodyPr>
          <a:lstStyle/>
          <a:p>
            <a:r>
              <a:rPr lang="en-US" b="1" dirty="0" smtClean="0"/>
              <a:t>IS ABOUT CLINICAL LIFE PHASE instead of </a:t>
            </a:r>
            <a:br>
              <a:rPr lang="en-US" b="1" dirty="0" smtClean="0"/>
            </a:br>
            <a:r>
              <a:rPr lang="en-US" b="1" smtClean="0"/>
              <a:t>ASSOCIATED FINDING</a:t>
            </a:r>
            <a:endParaRPr lang="en-US" b="1" dirty="0" smtClean="0"/>
          </a:p>
        </p:txBody>
      </p:sp>
      <p:sp>
        <p:nvSpPr>
          <p:cNvPr id="19" name="TextBox 18"/>
          <p:cNvSpPr txBox="1"/>
          <p:nvPr/>
        </p:nvSpPr>
        <p:spPr>
          <a:xfrm>
            <a:off x="5181889" y="5216800"/>
            <a:ext cx="2662844" cy="738664"/>
          </a:xfrm>
          <a:prstGeom prst="rect">
            <a:avLst/>
          </a:prstGeom>
          <a:noFill/>
          <a:ln>
            <a:solidFill>
              <a:schemeClr val="accent1">
                <a:shade val="50000"/>
              </a:schemeClr>
            </a:solidFill>
          </a:ln>
        </p:spPr>
        <p:txBody>
          <a:bodyPr wrap="square" rtlCol="0">
            <a:spAutoFit/>
          </a:bodyPr>
          <a:lstStyle/>
          <a:p>
            <a:r>
              <a:rPr lang="en-US" b="1" dirty="0" smtClean="0"/>
              <a:t>HAS VALUE</a:t>
            </a:r>
          </a:p>
          <a:p>
            <a:r>
              <a:rPr lang="en-US" b="1" dirty="0" smtClean="0"/>
              <a:t>instead of</a:t>
            </a:r>
          </a:p>
          <a:p>
            <a:r>
              <a:rPr lang="en-US" b="1" dirty="0" smtClean="0"/>
              <a:t>PROCEDURE CONTEXT</a:t>
            </a:r>
            <a:endParaRPr lang="en-US" b="1" dirty="0"/>
          </a:p>
        </p:txBody>
      </p:sp>
      <p:sp>
        <p:nvSpPr>
          <p:cNvPr id="20" name="TextBox 19"/>
          <p:cNvSpPr txBox="1"/>
          <p:nvPr/>
        </p:nvSpPr>
        <p:spPr>
          <a:xfrm>
            <a:off x="916764" y="5271563"/>
            <a:ext cx="2662844" cy="738664"/>
          </a:xfrm>
          <a:prstGeom prst="rect">
            <a:avLst/>
          </a:prstGeom>
          <a:noFill/>
          <a:ln>
            <a:solidFill>
              <a:schemeClr val="accent1">
                <a:shade val="50000"/>
              </a:schemeClr>
            </a:solidFill>
          </a:ln>
        </p:spPr>
        <p:txBody>
          <a:bodyPr wrap="square" rtlCol="0">
            <a:spAutoFit/>
          </a:bodyPr>
          <a:lstStyle/>
          <a:p>
            <a:r>
              <a:rPr lang="en-US" b="1" dirty="0" smtClean="0"/>
              <a:t>HAS VALUE</a:t>
            </a:r>
          </a:p>
          <a:p>
            <a:r>
              <a:rPr lang="en-US" b="1" dirty="0" smtClean="0"/>
              <a:t>instead of</a:t>
            </a:r>
          </a:p>
          <a:p>
            <a:r>
              <a:rPr lang="en-US" b="1" dirty="0" smtClean="0"/>
              <a:t>FINDING CONTEXT</a:t>
            </a:r>
            <a:endParaRPr lang="en-US" b="1" dirty="0"/>
          </a:p>
        </p:txBody>
      </p:sp>
      <p:sp>
        <p:nvSpPr>
          <p:cNvPr id="13" name="Explosion 1 12"/>
          <p:cNvSpPr/>
          <p:nvPr/>
        </p:nvSpPr>
        <p:spPr>
          <a:xfrm>
            <a:off x="72390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3339184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 y="169006"/>
            <a:ext cx="7112000" cy="1053345"/>
          </a:xfrm>
        </p:spPr>
        <p:txBody>
          <a:bodyPr/>
          <a:lstStyle/>
          <a:p>
            <a:r>
              <a:rPr lang="en-US" dirty="0" smtClean="0"/>
              <a:t>Importance </a:t>
            </a:r>
            <a:r>
              <a:rPr lang="en-US" smtClean="0"/>
              <a:t>of allowed values </a:t>
            </a:r>
            <a:r>
              <a:rPr lang="en-US" dirty="0" smtClean="0"/>
              <a:t>for CLP observation results and procedure-related observation results</a:t>
            </a:r>
            <a:endParaRPr lang="en-US" dirty="0"/>
          </a:p>
        </p:txBody>
      </p:sp>
      <p:sp>
        <p:nvSpPr>
          <p:cNvPr id="6" name="Rounded Rectangle 5"/>
          <p:cNvSpPr/>
          <p:nvPr/>
        </p:nvSpPr>
        <p:spPr>
          <a:xfrm>
            <a:off x="4763359" y="3586747"/>
            <a:ext cx="2386765" cy="5411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Procedure related observation </a:t>
            </a:r>
            <a:r>
              <a:rPr lang="en-US" dirty="0" smtClean="0"/>
              <a:t>result value</a:t>
            </a:r>
          </a:p>
        </p:txBody>
      </p:sp>
      <p:sp>
        <p:nvSpPr>
          <p:cNvPr id="13" name="Rounded Rectangle 12"/>
          <p:cNvSpPr/>
          <p:nvPr/>
        </p:nvSpPr>
        <p:spPr>
          <a:xfrm>
            <a:off x="3361944" y="1526019"/>
            <a:ext cx="1755648" cy="4481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Qualifier value</a:t>
            </a:r>
            <a:endParaRPr lang="en-US" dirty="0"/>
          </a:p>
        </p:txBody>
      </p:sp>
      <p:sp>
        <p:nvSpPr>
          <p:cNvPr id="14" name="Rounded Rectangle 13"/>
          <p:cNvSpPr/>
          <p:nvPr/>
        </p:nvSpPr>
        <p:spPr>
          <a:xfrm>
            <a:off x="3361944" y="2331654"/>
            <a:ext cx="1755648" cy="5998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Observation result value</a:t>
            </a:r>
            <a:endParaRPr lang="en-US" dirty="0"/>
          </a:p>
        </p:txBody>
      </p:sp>
      <p:cxnSp>
        <p:nvCxnSpPr>
          <p:cNvPr id="16" name="Straight Arrow Connector 15"/>
          <p:cNvCxnSpPr>
            <a:stCxn id="14" idx="0"/>
          </p:cNvCxnSpPr>
          <p:nvPr/>
        </p:nvCxnSpPr>
        <p:spPr>
          <a:xfrm flipV="1">
            <a:off x="4239768" y="1974135"/>
            <a:ext cx="0" cy="35751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6" idx="0"/>
            <a:endCxn id="14" idx="2"/>
          </p:cNvCxnSpPr>
          <p:nvPr/>
        </p:nvCxnSpPr>
        <p:spPr>
          <a:xfrm rot="16200000" flipV="1">
            <a:off x="4770632" y="2400637"/>
            <a:ext cx="655246" cy="1716974"/>
          </a:xfrm>
          <a:prstGeom prst="bentConnector3">
            <a:avLst>
              <a:gd name="adj1" fmla="val 51329"/>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1375954" y="3558894"/>
            <a:ext cx="2299216" cy="5689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Clinical life phase observation result value</a:t>
            </a:r>
            <a:endParaRPr lang="en-US" dirty="0"/>
          </a:p>
        </p:txBody>
      </p:sp>
      <p:cxnSp>
        <p:nvCxnSpPr>
          <p:cNvPr id="42" name="Elbow Connector 41"/>
          <p:cNvCxnSpPr>
            <a:stCxn id="20" idx="0"/>
            <a:endCxn id="14" idx="2"/>
          </p:cNvCxnSpPr>
          <p:nvPr/>
        </p:nvCxnSpPr>
        <p:spPr>
          <a:xfrm rot="5400000" flipH="1" flipV="1">
            <a:off x="3068969" y="2388095"/>
            <a:ext cx="627393" cy="171420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763359" y="4186595"/>
            <a:ext cx="3085241" cy="738664"/>
          </a:xfrm>
          <a:prstGeom prst="rect">
            <a:avLst/>
          </a:prstGeom>
          <a:noFill/>
        </p:spPr>
        <p:txBody>
          <a:bodyPr wrap="square" rtlCol="0">
            <a:spAutoFit/>
          </a:bodyPr>
          <a:lstStyle/>
          <a:p>
            <a:r>
              <a:rPr lang="en-US" b="1" dirty="0" smtClean="0"/>
              <a:t>Replacement for the current</a:t>
            </a:r>
            <a:br>
              <a:rPr lang="en-US" b="1" dirty="0" smtClean="0"/>
            </a:br>
            <a:r>
              <a:rPr lang="en-US" b="1" i="1" dirty="0" smtClean="0"/>
              <a:t>Context values for actions </a:t>
            </a:r>
            <a:br>
              <a:rPr lang="en-US" b="1" i="1" dirty="0" smtClean="0"/>
            </a:br>
            <a:r>
              <a:rPr lang="en-US" b="1" dirty="0" smtClean="0"/>
              <a:t>sub-hierarchy</a:t>
            </a:r>
            <a:endParaRPr lang="en-US" b="1" dirty="0"/>
          </a:p>
        </p:txBody>
      </p:sp>
      <p:sp>
        <p:nvSpPr>
          <p:cNvPr id="9" name="TextBox 8"/>
          <p:cNvSpPr txBox="1"/>
          <p:nvPr/>
        </p:nvSpPr>
        <p:spPr>
          <a:xfrm>
            <a:off x="1375954" y="4186595"/>
            <a:ext cx="2670340" cy="738664"/>
          </a:xfrm>
          <a:prstGeom prst="rect">
            <a:avLst/>
          </a:prstGeom>
          <a:noFill/>
        </p:spPr>
        <p:txBody>
          <a:bodyPr wrap="square" rtlCol="0">
            <a:spAutoFit/>
          </a:bodyPr>
          <a:lstStyle/>
          <a:p>
            <a:r>
              <a:rPr lang="en-US" b="1" dirty="0" smtClean="0"/>
              <a:t>Replacement for the current </a:t>
            </a:r>
            <a:r>
              <a:rPr lang="en-US" b="1" i="1" dirty="0" smtClean="0"/>
              <a:t>Finding context value</a:t>
            </a:r>
            <a:r>
              <a:rPr lang="en-US" b="1" dirty="0"/>
              <a:t/>
            </a:r>
            <a:br>
              <a:rPr lang="en-US" b="1" dirty="0"/>
            </a:br>
            <a:r>
              <a:rPr lang="en-US" b="1" dirty="0" smtClean="0"/>
              <a:t>sub-hierarchy</a:t>
            </a:r>
          </a:p>
        </p:txBody>
      </p:sp>
      <p:sp>
        <p:nvSpPr>
          <p:cNvPr id="15" name="Explosion 1 14"/>
          <p:cNvSpPr/>
          <p:nvPr/>
        </p:nvSpPr>
        <p:spPr>
          <a:xfrm>
            <a:off x="7010400" y="60960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72921241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28603"/>
            <a:ext cx="8686800" cy="1066797"/>
          </a:xfrm>
        </p:spPr>
        <p:txBody>
          <a:bodyPr/>
          <a:lstStyle/>
          <a:p>
            <a:r>
              <a:rPr lang="en-US" dirty="0" smtClean="0"/>
              <a:t>Concepts in the </a:t>
            </a:r>
            <a:r>
              <a:rPr lang="en-US" i="1" dirty="0" smtClean="0"/>
              <a:t>Finding context value</a:t>
            </a:r>
            <a:br>
              <a:rPr lang="en-US" i="1" dirty="0" smtClean="0"/>
            </a:br>
            <a:r>
              <a:rPr lang="en-US" dirty="0" smtClean="0"/>
              <a:t>sub-hierarchy (current range for FINDING CONTEXT)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9527153"/>
              </p:ext>
            </p:extLst>
          </p:nvPr>
        </p:nvGraphicFramePr>
        <p:xfrm>
          <a:off x="533400" y="1447803"/>
          <a:ext cx="8229600" cy="5029206"/>
        </p:xfrm>
        <a:graphic>
          <a:graphicData uri="http://schemas.openxmlformats.org/drawingml/2006/table">
            <a:tbl>
              <a:tblPr/>
              <a:tblGrid>
                <a:gridCol w="1219200"/>
                <a:gridCol w="3555728"/>
                <a:gridCol w="2167421"/>
                <a:gridCol w="1287251"/>
              </a:tblGrid>
              <a:tr h="239486">
                <a:tc>
                  <a:txBody>
                    <a:bodyPr/>
                    <a:lstStyle/>
                    <a:p>
                      <a:pPr algn="ctr" fontAlgn="b"/>
                      <a:r>
                        <a:rPr lang="en-US" sz="1400" b="1" i="0" u="none" strike="noStrike">
                          <a:solidFill>
                            <a:srgbClr val="000000"/>
                          </a:solidFill>
                          <a:effectLst/>
                          <a:latin typeface="Calibri" charset="0"/>
                        </a:rPr>
                        <a:t>SCTID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charset="0"/>
                        </a:rPr>
                        <a:t>Concept Name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charset="0"/>
                        </a:rPr>
                        <a:t>Possible Replacement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charset="0"/>
                        </a:rPr>
                        <a:t>Reference Count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9486">
                <a:tc>
                  <a:txBody>
                    <a:bodyPr/>
                    <a:lstStyle/>
                    <a:p>
                      <a:pPr algn="r" fontAlgn="b"/>
                      <a:r>
                        <a:rPr lang="is-IS" sz="1200" b="1" i="0" u="none" strike="noStrike">
                          <a:solidFill>
                            <a:srgbClr val="000000"/>
                          </a:solidFill>
                          <a:effectLst/>
                          <a:latin typeface="Calibri" charset="0"/>
                        </a:rPr>
                        <a:t>410519009</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At risk context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4</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9486">
                <a:tc>
                  <a:txBody>
                    <a:bodyPr/>
                    <a:lstStyle/>
                    <a:p>
                      <a:pPr algn="r" fontAlgn="b"/>
                      <a:r>
                        <a:rPr lang="is-IS" sz="1200" b="1" i="0" u="none" strike="noStrike">
                          <a:solidFill>
                            <a:srgbClr val="000000"/>
                          </a:solidFill>
                          <a:effectLst/>
                          <a:latin typeface="Calibri" charset="0"/>
                        </a:rPr>
                        <a:t>410605003</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410594000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Definitely NOT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dirty="0">
                          <a:solidFill>
                            <a:srgbClr val="000000"/>
                          </a:solidFill>
                          <a:effectLst/>
                          <a:latin typeface="Calibri" charset="0"/>
                        </a:rPr>
                        <a:t>410591008</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Definitely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410517006</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Expectation context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1</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9486">
                <a:tc>
                  <a:txBody>
                    <a:bodyPr/>
                    <a:lstStyle/>
                    <a:p>
                      <a:pPr algn="r" fontAlgn="b"/>
                      <a:r>
                        <a:rPr lang="is-IS" sz="1200" b="1" i="0" u="none" strike="noStrike">
                          <a:solidFill>
                            <a:srgbClr val="000000"/>
                          </a:solidFill>
                          <a:effectLst/>
                          <a:latin typeface="Calibri" charset="0"/>
                        </a:rPr>
                        <a:t>410518001</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Goal context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9486">
                <a:tc>
                  <a:txBody>
                    <a:bodyPr/>
                    <a:lstStyle/>
                    <a:p>
                      <a:pPr algn="r" fontAlgn="b"/>
                      <a:r>
                        <a:rPr lang="is-IS" sz="1200" b="1" i="0" u="none" strike="noStrike">
                          <a:solidFill>
                            <a:srgbClr val="000000"/>
                          </a:solidFill>
                          <a:effectLst/>
                          <a:latin typeface="Calibri" charset="0"/>
                        </a:rPr>
                        <a:t>703039001</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Health objective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9486">
                <a:tc>
                  <a:txBody>
                    <a:bodyPr/>
                    <a:lstStyle/>
                    <a:p>
                      <a:pPr algn="r" fontAlgn="b"/>
                      <a:r>
                        <a:rPr lang="is-IS" sz="1200" b="1" i="0" u="none" strike="noStrike">
                          <a:solidFill>
                            <a:srgbClr val="000000"/>
                          </a:solidFill>
                          <a:effectLst/>
                          <a:latin typeface="Calibri" charset="0"/>
                        </a:rPr>
                        <a:t>71033007</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Impending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9486">
                <a:tc>
                  <a:txBody>
                    <a:bodyPr/>
                    <a:lstStyle/>
                    <a:p>
                      <a:pPr algn="r" fontAlgn="b"/>
                      <a:r>
                        <a:rPr lang="is-IS" sz="1200" b="1" i="0" u="none" strike="noStrike">
                          <a:solidFill>
                            <a:srgbClr val="000000"/>
                          </a:solidFill>
                          <a:effectLst/>
                          <a:latin typeface="Calibri" charset="0"/>
                        </a:rPr>
                        <a:t>36692007</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Known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410516002</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Known absent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410590009</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Known possible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410515003</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Known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410596003</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Likely outcome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Likely</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428263003</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suspected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410593006</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Probably NOT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Unlikely</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410592001</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Probably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Likely</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410595004</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Prognosis context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9486">
                <a:tc>
                  <a:txBody>
                    <a:bodyPr/>
                    <a:lstStyle/>
                    <a:p>
                      <a:pPr algn="r" fontAlgn="b"/>
                      <a:r>
                        <a:rPr lang="is-IS" sz="1200" b="1" i="0" u="none" strike="noStrike">
                          <a:solidFill>
                            <a:srgbClr val="000000"/>
                          </a:solidFill>
                          <a:effectLst/>
                          <a:latin typeface="Calibri" charset="0"/>
                        </a:rPr>
                        <a:t>415684004</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Suspected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dirty="0">
                          <a:solidFill>
                            <a:srgbClr val="000000"/>
                          </a:solidFill>
                          <a:effectLst/>
                          <a:latin typeface="Calibri" charset="0"/>
                        </a:rPr>
                        <a:t>Not 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r h="239486">
                <a:tc>
                  <a:txBody>
                    <a:bodyPr/>
                    <a:lstStyle/>
                    <a:p>
                      <a:pPr algn="r" fontAlgn="b"/>
                      <a:r>
                        <a:rPr lang="is-IS" sz="1200" b="1" i="0" u="none" strike="noStrike">
                          <a:solidFill>
                            <a:srgbClr val="000000"/>
                          </a:solidFill>
                          <a:effectLst/>
                          <a:latin typeface="Calibri" charset="0"/>
                        </a:rPr>
                        <a:t>609412005</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Suspected or known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s-IS" sz="1200" b="1" i="0" u="none" strike="noStrike">
                          <a:solidFill>
                            <a:srgbClr val="000000"/>
                          </a:solidFill>
                          <a:effectLst/>
                          <a:latin typeface="Calibri" charset="0"/>
                        </a:rPr>
                        <a:t>2</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9486">
                <a:tc>
                  <a:txBody>
                    <a:bodyPr/>
                    <a:lstStyle/>
                    <a:p>
                      <a:pPr algn="r" fontAlgn="b"/>
                      <a:r>
                        <a:rPr lang="is-IS" sz="1200" b="1" i="0" u="none" strike="noStrike">
                          <a:solidFill>
                            <a:srgbClr val="000000"/>
                          </a:solidFill>
                          <a:effectLst/>
                          <a:latin typeface="Calibri" charset="0"/>
                        </a:rPr>
                        <a:t>261665006</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Unknown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dirty="0">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r>
            </a:tbl>
          </a:graphicData>
        </a:graphic>
      </p:graphicFrame>
    </p:spTree>
    <p:extLst>
      <p:ext uri="{BB962C8B-B14F-4D97-AF65-F5344CB8AC3E}">
        <p14:creationId xmlns:p14="http://schemas.microsoft.com/office/powerpoint/2010/main" val="2614106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457200" y="154930"/>
            <a:ext cx="6592043" cy="1067422"/>
          </a:xfrm>
        </p:spPr>
        <p:txBody>
          <a:bodyPr/>
          <a:lstStyle/>
          <a:p>
            <a:r>
              <a:rPr lang="en-US" dirty="0" smtClean="0"/>
              <a:t>Observable Entities in 30 Seconds</a:t>
            </a:r>
            <a:br>
              <a:rPr lang="en-US" dirty="0" smtClean="0"/>
            </a:br>
            <a:r>
              <a:rPr lang="en-US" dirty="0"/>
              <a:t/>
            </a:r>
            <a:br>
              <a:rPr lang="en-US" dirty="0"/>
            </a:br>
            <a:endParaRPr lang="en-US" dirty="0"/>
          </a:p>
        </p:txBody>
      </p:sp>
      <p:pic>
        <p:nvPicPr>
          <p:cNvPr id="2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9909" y="2311400"/>
            <a:ext cx="4054475" cy="4546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21" name="Group 4"/>
          <p:cNvGrpSpPr>
            <a:grpSpLocks/>
          </p:cNvGrpSpPr>
          <p:nvPr/>
        </p:nvGrpSpPr>
        <p:grpSpPr bwMode="auto">
          <a:xfrm>
            <a:off x="5036546" y="2981325"/>
            <a:ext cx="252413" cy="252413"/>
            <a:chOff x="3622" y="2290"/>
            <a:chExt cx="159" cy="159"/>
          </a:xfrm>
        </p:grpSpPr>
        <p:sp>
          <p:nvSpPr>
            <p:cNvPr id="22" name="Line 5"/>
            <p:cNvSpPr>
              <a:spLocks noChangeShapeType="1"/>
            </p:cNvSpPr>
            <p:nvPr/>
          </p:nvSpPr>
          <p:spPr bwMode="auto">
            <a:xfrm>
              <a:off x="3627" y="2290"/>
              <a:ext cx="148" cy="159"/>
            </a:xfrm>
            <a:prstGeom prst="line">
              <a:avLst/>
            </a:prstGeom>
            <a:noFill/>
            <a:ln w="18000" cap="flat">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v-SE"/>
            </a:p>
          </p:txBody>
        </p:sp>
        <p:sp>
          <p:nvSpPr>
            <p:cNvPr id="23" name="Line 6"/>
            <p:cNvSpPr>
              <a:spLocks noChangeShapeType="1"/>
            </p:cNvSpPr>
            <p:nvPr/>
          </p:nvSpPr>
          <p:spPr bwMode="auto">
            <a:xfrm flipH="1">
              <a:off x="3621" y="2290"/>
              <a:ext cx="161" cy="159"/>
            </a:xfrm>
            <a:prstGeom prst="line">
              <a:avLst/>
            </a:prstGeom>
            <a:noFill/>
            <a:ln w="18000" cap="flat">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v-SE"/>
            </a:p>
          </p:txBody>
        </p:sp>
      </p:grpSp>
      <p:cxnSp>
        <p:nvCxnSpPr>
          <p:cNvPr id="24" name="AutoShape 7"/>
          <p:cNvCxnSpPr>
            <a:cxnSpLocks noChangeShapeType="1"/>
          </p:cNvCxnSpPr>
          <p:nvPr/>
        </p:nvCxnSpPr>
        <p:spPr bwMode="auto">
          <a:xfrm flipH="1" flipV="1">
            <a:off x="5296896" y="3111500"/>
            <a:ext cx="447675" cy="363538"/>
          </a:xfrm>
          <a:prstGeom prst="straightConnector1">
            <a:avLst/>
          </a:prstGeom>
          <a:noFill/>
          <a:ln w="18000" cap="flat">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2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1821" y="2363788"/>
            <a:ext cx="1200150" cy="869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 name="Text Box 10"/>
          <p:cNvSpPr txBox="1">
            <a:spLocks noChangeArrowheads="1"/>
          </p:cNvSpPr>
          <p:nvPr/>
        </p:nvSpPr>
        <p:spPr bwMode="auto">
          <a:xfrm>
            <a:off x="5776321" y="3297238"/>
            <a:ext cx="1603375" cy="319881"/>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a:solidFill>
                  <a:srgbClr val="000000"/>
                </a:solidFill>
                <a:ea typeface="Droid Sans Fallback" pitchFamily="48" charset="0"/>
                <a:cs typeface="Droid Sans Fallback" pitchFamily="48" charset="0"/>
              </a:rPr>
              <a:t>DIRECT SITE</a:t>
            </a:r>
          </a:p>
        </p:txBody>
      </p:sp>
      <p:sp>
        <p:nvSpPr>
          <p:cNvPr id="28" name="Text Box 12"/>
          <p:cNvSpPr txBox="1">
            <a:spLocks noChangeArrowheads="1"/>
          </p:cNvSpPr>
          <p:nvPr/>
        </p:nvSpPr>
        <p:spPr bwMode="auto">
          <a:xfrm>
            <a:off x="6503396" y="4283075"/>
            <a:ext cx="2100263" cy="912813"/>
          </a:xfrm>
          <a:prstGeom prst="rect">
            <a:avLst/>
          </a:prstGeom>
          <a:solidFill>
            <a:srgbClr val="FFFF66"/>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a:solidFill>
                  <a:srgbClr val="000000"/>
                </a:solidFill>
                <a:ea typeface="Droid Sans Fallback" pitchFamily="48" charset="0"/>
                <a:cs typeface="Droid Sans Fallback" pitchFamily="48" charset="0"/>
              </a:rPr>
              <a:t>PROPERTY TYPE</a:t>
            </a:r>
          </a:p>
          <a:p>
            <a:pPr>
              <a:lnSpc>
                <a:spcPct val="100000"/>
              </a:lnSpc>
              <a:buClrTx/>
              <a:buFontTx/>
              <a:buNone/>
            </a:pPr>
            <a:r>
              <a:rPr lang="en-US" altLang="sv-SE" dirty="0">
                <a:solidFill>
                  <a:srgbClr val="000000"/>
                </a:solidFill>
                <a:ea typeface="Droid Sans Fallback" pitchFamily="48" charset="0"/>
                <a:cs typeface="Droid Sans Fallback" pitchFamily="48" charset="0"/>
              </a:rPr>
              <a:t>INHERES IN</a:t>
            </a:r>
          </a:p>
          <a:p>
            <a:pPr>
              <a:lnSpc>
                <a:spcPct val="100000"/>
              </a:lnSpc>
              <a:buClrTx/>
              <a:buFontTx/>
              <a:buNone/>
            </a:pPr>
            <a:r>
              <a:rPr lang="en-US" altLang="sv-SE" dirty="0">
                <a:solidFill>
                  <a:srgbClr val="000000"/>
                </a:solidFill>
                <a:ea typeface="Droid Sans Fallback" pitchFamily="48" charset="0"/>
                <a:cs typeface="Droid Sans Fallback" pitchFamily="48" charset="0"/>
              </a:rPr>
              <a:t>...</a:t>
            </a:r>
          </a:p>
        </p:txBody>
      </p:sp>
      <p:cxnSp>
        <p:nvCxnSpPr>
          <p:cNvPr id="29" name="AutoShape 13"/>
          <p:cNvCxnSpPr>
            <a:cxnSpLocks noChangeShapeType="1"/>
          </p:cNvCxnSpPr>
          <p:nvPr/>
        </p:nvCxnSpPr>
        <p:spPr bwMode="auto">
          <a:xfrm flipH="1">
            <a:off x="5230221" y="4649788"/>
            <a:ext cx="1125538" cy="158750"/>
          </a:xfrm>
          <a:prstGeom prst="straightConnector1">
            <a:avLst/>
          </a:prstGeom>
          <a:noFill/>
          <a:ln w="18000" cap="flat">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0" name="Text Box 14"/>
          <p:cNvSpPr txBox="1">
            <a:spLocks noChangeArrowheads="1"/>
          </p:cNvSpPr>
          <p:nvPr/>
        </p:nvSpPr>
        <p:spPr bwMode="auto">
          <a:xfrm>
            <a:off x="7151096" y="5838825"/>
            <a:ext cx="1933575" cy="365125"/>
          </a:xfrm>
          <a:prstGeom prst="rect">
            <a:avLst/>
          </a:prstGeom>
          <a:solidFill>
            <a:srgbClr val="FFFF66"/>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a:solidFill>
                  <a:srgbClr val="000000"/>
                </a:solidFill>
                <a:ea typeface="Droid Sans Fallback" pitchFamily="48" charset="0"/>
                <a:cs typeface="Droid Sans Fallback" pitchFamily="48" charset="0"/>
              </a:rPr>
              <a:t>PRECONDITION</a:t>
            </a:r>
          </a:p>
        </p:txBody>
      </p:sp>
      <p:cxnSp>
        <p:nvCxnSpPr>
          <p:cNvPr id="31" name="AutoShape 15"/>
          <p:cNvCxnSpPr>
            <a:cxnSpLocks noChangeShapeType="1"/>
          </p:cNvCxnSpPr>
          <p:nvPr/>
        </p:nvCxnSpPr>
        <p:spPr bwMode="auto">
          <a:xfrm flipH="1">
            <a:off x="6589121" y="6021388"/>
            <a:ext cx="406400" cy="193675"/>
          </a:xfrm>
          <a:prstGeom prst="straightConnector1">
            <a:avLst/>
          </a:prstGeom>
          <a:noFill/>
          <a:ln w="18000" cap="flat">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2" name="Text Box 16"/>
          <p:cNvSpPr txBox="1">
            <a:spLocks noChangeArrowheads="1"/>
          </p:cNvSpPr>
          <p:nvPr/>
        </p:nvSpPr>
        <p:spPr bwMode="auto">
          <a:xfrm>
            <a:off x="8065495" y="2638425"/>
            <a:ext cx="1019175" cy="595313"/>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a:solidFill>
                  <a:srgbClr val="000000"/>
                </a:solidFill>
                <a:ea typeface="Droid Sans Fallback" pitchFamily="48" charset="0"/>
                <a:cs typeface="Droid Sans Fallback" pitchFamily="48" charset="0"/>
              </a:rPr>
              <a:t>SCALE</a:t>
            </a:r>
          </a:p>
          <a:p>
            <a:pPr>
              <a:lnSpc>
                <a:spcPct val="100000"/>
              </a:lnSpc>
              <a:buClrTx/>
              <a:buFontTx/>
              <a:buNone/>
            </a:pPr>
            <a:r>
              <a:rPr lang="en-US" altLang="sv-SE" dirty="0">
                <a:solidFill>
                  <a:srgbClr val="000000"/>
                </a:solidFill>
                <a:ea typeface="Droid Sans Fallback" pitchFamily="48" charset="0"/>
                <a:cs typeface="Droid Sans Fallback" pitchFamily="48" charset="0"/>
              </a:rPr>
              <a:t>UNITS</a:t>
            </a:r>
          </a:p>
        </p:txBody>
      </p:sp>
      <p:sp>
        <p:nvSpPr>
          <p:cNvPr id="33" name="Text Box 17"/>
          <p:cNvSpPr txBox="1">
            <a:spLocks noChangeArrowheads="1"/>
          </p:cNvSpPr>
          <p:nvPr/>
        </p:nvSpPr>
        <p:spPr bwMode="auto">
          <a:xfrm>
            <a:off x="1785854" y="1925637"/>
            <a:ext cx="85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a:solidFill>
                  <a:srgbClr val="000000"/>
                </a:solidFill>
                <a:ea typeface="Droid Sans Fallback" pitchFamily="48" charset="0"/>
                <a:cs typeface="Droid Sans Fallback" pitchFamily="48" charset="0"/>
              </a:rPr>
              <a:t>WHAT</a:t>
            </a:r>
          </a:p>
        </p:txBody>
      </p:sp>
      <p:sp>
        <p:nvSpPr>
          <p:cNvPr id="34" name="Text Box 18"/>
          <p:cNvSpPr txBox="1">
            <a:spLocks noChangeArrowheads="1"/>
          </p:cNvSpPr>
          <p:nvPr/>
        </p:nvSpPr>
        <p:spPr bwMode="auto">
          <a:xfrm>
            <a:off x="1656583" y="5481638"/>
            <a:ext cx="7397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a:solidFill>
                  <a:srgbClr val="000000"/>
                </a:solidFill>
                <a:ea typeface="Droid Sans Fallback" pitchFamily="48" charset="0"/>
                <a:cs typeface="Droid Sans Fallback" pitchFamily="48" charset="0"/>
              </a:rPr>
              <a:t>HOW</a:t>
            </a:r>
          </a:p>
        </p:txBody>
      </p:sp>
      <p:sp>
        <p:nvSpPr>
          <p:cNvPr id="35" name="Text Box 10"/>
          <p:cNvSpPr txBox="1">
            <a:spLocks noChangeArrowheads="1"/>
          </p:cNvSpPr>
          <p:nvPr/>
        </p:nvSpPr>
        <p:spPr bwMode="auto">
          <a:xfrm>
            <a:off x="6681361" y="1905189"/>
            <a:ext cx="1603375" cy="319881"/>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smtClean="0">
                <a:solidFill>
                  <a:srgbClr val="000000"/>
                </a:solidFill>
                <a:ea typeface="Droid Sans Fallback" pitchFamily="48" charset="0"/>
                <a:cs typeface="Droid Sans Fallback" pitchFamily="48" charset="0"/>
              </a:rPr>
              <a:t>TECHNIQUE</a:t>
            </a:r>
            <a:endParaRPr lang="en-US" altLang="sv-SE" dirty="0">
              <a:solidFill>
                <a:srgbClr val="000000"/>
              </a:solidFill>
              <a:ea typeface="Droid Sans Fallback" pitchFamily="48" charset="0"/>
              <a:cs typeface="Droid Sans Fallback" pitchFamily="48" charset="0"/>
            </a:endParaRPr>
          </a:p>
        </p:txBody>
      </p:sp>
      <p:sp>
        <p:nvSpPr>
          <p:cNvPr id="36" name="Text Box 12"/>
          <p:cNvSpPr txBox="1">
            <a:spLocks noChangeArrowheads="1"/>
          </p:cNvSpPr>
          <p:nvPr/>
        </p:nvSpPr>
        <p:spPr bwMode="auto">
          <a:xfrm>
            <a:off x="1621854" y="2479674"/>
            <a:ext cx="2453644" cy="1370743"/>
          </a:xfrm>
          <a:prstGeom prst="rect">
            <a:avLst/>
          </a:prstGeom>
          <a:solidFill>
            <a:srgbClr val="FFFF66"/>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sz="1200" dirty="0">
                <a:solidFill>
                  <a:srgbClr val="000000"/>
                </a:solidFill>
                <a:ea typeface="Droid Sans Fallback" pitchFamily="48" charset="0"/>
                <a:cs typeface="Droid Sans Fallback" pitchFamily="48" charset="0"/>
              </a:rPr>
              <a:t>PROPERTY TYPE</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INHERES </a:t>
            </a:r>
            <a:r>
              <a:rPr lang="en-US" altLang="sv-SE" sz="1200" dirty="0" smtClean="0">
                <a:solidFill>
                  <a:srgbClr val="000000"/>
                </a:solidFill>
                <a:ea typeface="Droid Sans Fallback" pitchFamily="48" charset="0"/>
                <a:cs typeface="Droid Sans Fallback" pitchFamily="48" charset="0"/>
              </a:rPr>
              <a:t>IN</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	</a:t>
            </a:r>
            <a:r>
              <a:rPr lang="en-US" altLang="sv-SE" sz="1200" dirty="0" smtClean="0">
                <a:solidFill>
                  <a:srgbClr val="000000"/>
                </a:solidFill>
                <a:ea typeface="Droid Sans Fallback" pitchFamily="48" charset="0"/>
                <a:cs typeface="Droid Sans Fallback" pitchFamily="48" charset="0"/>
              </a:rPr>
              <a:t>	INHERENT LOCATION</a:t>
            </a:r>
          </a:p>
          <a:p>
            <a:pPr>
              <a:lnSpc>
                <a:spcPct val="100000"/>
              </a:lnSpc>
              <a:buClrTx/>
              <a:buFontTx/>
              <a:buNone/>
            </a:pPr>
            <a:r>
              <a:rPr lang="en-US" altLang="sv-SE" sz="1200" dirty="0" smtClean="0">
                <a:solidFill>
                  <a:srgbClr val="000000"/>
                </a:solidFill>
                <a:ea typeface="Droid Sans Fallback" pitchFamily="48" charset="0"/>
                <a:cs typeface="Droid Sans Fallback" pitchFamily="48" charset="0"/>
              </a:rPr>
              <a:t>COMPONENT</a:t>
            </a:r>
          </a:p>
          <a:p>
            <a:pPr>
              <a:lnSpc>
                <a:spcPct val="100000"/>
              </a:lnSpc>
              <a:buClrTx/>
              <a:buFontTx/>
              <a:buNone/>
            </a:pPr>
            <a:r>
              <a:rPr lang="en-US" altLang="sv-SE" sz="1200" dirty="0" smtClean="0">
                <a:solidFill>
                  <a:srgbClr val="000000"/>
                </a:solidFill>
                <a:ea typeface="Droid Sans Fallback" pitchFamily="48" charset="0"/>
                <a:cs typeface="Droid Sans Fallback" pitchFamily="48" charset="0"/>
              </a:rPr>
              <a:t>TOWARDS</a:t>
            </a:r>
          </a:p>
          <a:p>
            <a:pPr>
              <a:lnSpc>
                <a:spcPct val="100000"/>
              </a:lnSpc>
              <a:buClrTx/>
              <a:buFontTx/>
              <a:buNone/>
            </a:pPr>
            <a:r>
              <a:rPr lang="en-US" altLang="sv-SE" sz="1200" dirty="0" smtClean="0">
                <a:solidFill>
                  <a:srgbClr val="000000"/>
                </a:solidFill>
                <a:ea typeface="Droid Sans Fallback" pitchFamily="48" charset="0"/>
                <a:cs typeface="Droid Sans Fallback" pitchFamily="48" charset="0"/>
              </a:rPr>
              <a:t>PRECONDITION</a:t>
            </a:r>
            <a:endParaRPr lang="en-US" altLang="sv-SE" sz="1200" dirty="0">
              <a:solidFill>
                <a:srgbClr val="000000"/>
              </a:solidFill>
              <a:ea typeface="Droid Sans Fallback" pitchFamily="48" charset="0"/>
              <a:cs typeface="Droid Sans Fallback" pitchFamily="48" charset="0"/>
            </a:endParaRPr>
          </a:p>
          <a:p>
            <a:pPr>
              <a:lnSpc>
                <a:spcPct val="100000"/>
              </a:lnSpc>
              <a:buClrTx/>
              <a:buFontTx/>
              <a:buNone/>
            </a:pPr>
            <a:r>
              <a:rPr lang="en-US" altLang="sv-SE" sz="1200" dirty="0">
                <a:solidFill>
                  <a:srgbClr val="000000"/>
                </a:solidFill>
                <a:ea typeface="Droid Sans Fallback" pitchFamily="48" charset="0"/>
                <a:cs typeface="Droid Sans Fallback" pitchFamily="48" charset="0"/>
              </a:rPr>
              <a:t>...</a:t>
            </a:r>
          </a:p>
        </p:txBody>
      </p:sp>
      <p:sp>
        <p:nvSpPr>
          <p:cNvPr id="37" name="Text Box 16"/>
          <p:cNvSpPr txBox="1">
            <a:spLocks noChangeArrowheads="1"/>
          </p:cNvSpPr>
          <p:nvPr/>
        </p:nvSpPr>
        <p:spPr bwMode="auto">
          <a:xfrm>
            <a:off x="1621854" y="4119700"/>
            <a:ext cx="1548068" cy="988040"/>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sz="1200" dirty="0" smtClean="0">
                <a:solidFill>
                  <a:srgbClr val="000000"/>
                </a:solidFill>
                <a:ea typeface="Droid Sans Fallback" pitchFamily="48" charset="0"/>
                <a:cs typeface="Droid Sans Fallback" pitchFamily="48" charset="0"/>
              </a:rPr>
              <a:t>DIRECT SITE</a:t>
            </a:r>
          </a:p>
          <a:p>
            <a:r>
              <a:rPr lang="en-US" altLang="sv-SE" sz="1200" dirty="0">
                <a:solidFill>
                  <a:srgbClr val="000000"/>
                </a:solidFill>
                <a:ea typeface="Droid Sans Fallback" pitchFamily="48" charset="0"/>
                <a:cs typeface="Droid Sans Fallback" pitchFamily="48" charset="0"/>
              </a:rPr>
              <a:t>USING DEVICE</a:t>
            </a:r>
          </a:p>
          <a:p>
            <a:pPr>
              <a:lnSpc>
                <a:spcPct val="100000"/>
              </a:lnSpc>
              <a:buClrTx/>
              <a:buFontTx/>
              <a:buNone/>
            </a:pPr>
            <a:r>
              <a:rPr lang="en-US" altLang="sv-SE" sz="1200" dirty="0" smtClean="0">
                <a:solidFill>
                  <a:srgbClr val="000000"/>
                </a:solidFill>
                <a:ea typeface="Droid Sans Fallback" pitchFamily="48" charset="0"/>
                <a:cs typeface="Droid Sans Fallback" pitchFamily="48" charset="0"/>
              </a:rPr>
              <a:t>TECHNIQUE</a:t>
            </a:r>
          </a:p>
          <a:p>
            <a:pPr>
              <a:lnSpc>
                <a:spcPct val="100000"/>
              </a:lnSpc>
              <a:buClrTx/>
              <a:buFontTx/>
              <a:buNone/>
            </a:pPr>
            <a:r>
              <a:rPr lang="en-US" altLang="sv-SE" sz="1200" dirty="0" smtClean="0">
                <a:solidFill>
                  <a:srgbClr val="000000"/>
                </a:solidFill>
                <a:ea typeface="Droid Sans Fallback" pitchFamily="48" charset="0"/>
                <a:cs typeface="Droid Sans Fallback" pitchFamily="48" charset="0"/>
              </a:rPr>
              <a:t>SCALE</a:t>
            </a:r>
            <a:endParaRPr lang="en-US" altLang="sv-SE" sz="1200" dirty="0">
              <a:solidFill>
                <a:srgbClr val="000000"/>
              </a:solidFill>
              <a:ea typeface="Droid Sans Fallback" pitchFamily="48" charset="0"/>
              <a:cs typeface="Droid Sans Fallback" pitchFamily="48" charset="0"/>
            </a:endParaRPr>
          </a:p>
          <a:p>
            <a:pPr>
              <a:lnSpc>
                <a:spcPct val="100000"/>
              </a:lnSpc>
              <a:buClrTx/>
              <a:buFontTx/>
              <a:buNone/>
            </a:pPr>
            <a:r>
              <a:rPr lang="en-US" altLang="sv-SE" sz="1200" dirty="0" smtClean="0">
                <a:solidFill>
                  <a:srgbClr val="000000"/>
                </a:solidFill>
                <a:ea typeface="Droid Sans Fallback" pitchFamily="48" charset="0"/>
                <a:cs typeface="Droid Sans Fallback" pitchFamily="48" charset="0"/>
              </a:rPr>
              <a:t>UNITS</a:t>
            </a:r>
          </a:p>
        </p:txBody>
      </p:sp>
      <p:sp>
        <p:nvSpPr>
          <p:cNvPr id="16" name="Vänster klammerparentes 15"/>
          <p:cNvSpPr/>
          <p:nvPr/>
        </p:nvSpPr>
        <p:spPr>
          <a:xfrm>
            <a:off x="1277531" y="2360434"/>
            <a:ext cx="265946" cy="2905126"/>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textruta 16"/>
          <p:cNvSpPr txBox="1"/>
          <p:nvPr/>
        </p:nvSpPr>
        <p:spPr>
          <a:xfrm>
            <a:off x="0" y="3489831"/>
            <a:ext cx="1233030" cy="584775"/>
          </a:xfrm>
          <a:prstGeom prst="rect">
            <a:avLst/>
          </a:prstGeom>
          <a:noFill/>
        </p:spPr>
        <p:txBody>
          <a:bodyPr wrap="none" rtlCol="0">
            <a:spAutoFit/>
          </a:bodyPr>
          <a:lstStyle/>
          <a:p>
            <a:r>
              <a:rPr lang="en-US" sz="1600" dirty="0" smtClean="0"/>
              <a:t>Observable</a:t>
            </a:r>
          </a:p>
          <a:p>
            <a:r>
              <a:rPr lang="en-US" sz="1600" dirty="0" smtClean="0"/>
              <a:t>entity</a:t>
            </a:r>
            <a:endParaRPr lang="en-US" sz="1600" dirty="0"/>
          </a:p>
        </p:txBody>
      </p:sp>
      <p:sp>
        <p:nvSpPr>
          <p:cNvPr id="25" name="TextBox 24"/>
          <p:cNvSpPr txBox="1"/>
          <p:nvPr/>
        </p:nvSpPr>
        <p:spPr>
          <a:xfrm>
            <a:off x="765422" y="668020"/>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presentation by Daniel Karlsson to Consultant</a:t>
            </a:r>
          </a:p>
          <a:p>
            <a:r>
              <a:rPr lang="en-US" b="1" dirty="0" smtClean="0"/>
              <a:t>Terminologist Group on December 15, 2015</a:t>
            </a:r>
            <a:endParaRPr lang="en-US" b="1" dirty="0"/>
          </a:p>
        </p:txBody>
      </p:sp>
    </p:spTree>
    <p:extLst>
      <p:ext uri="{BB962C8B-B14F-4D97-AF65-F5344CB8AC3E}">
        <p14:creationId xmlns:p14="http://schemas.microsoft.com/office/powerpoint/2010/main" val="15505244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 of these concepts can probably be replaced by the suggested set of allowed values for clinical life phase observation results: </a:t>
            </a:r>
            <a:r>
              <a:rPr lang="en-US" i="1" dirty="0" smtClean="0"/>
              <a:t>confirmed</a:t>
            </a:r>
            <a:r>
              <a:rPr lang="en-US" dirty="0" smtClean="0"/>
              <a:t>, </a:t>
            </a:r>
            <a:r>
              <a:rPr lang="en-US" i="1" dirty="0" smtClean="0"/>
              <a:t>likely</a:t>
            </a:r>
            <a:r>
              <a:rPr lang="en-US" dirty="0" smtClean="0"/>
              <a:t>, </a:t>
            </a:r>
            <a:r>
              <a:rPr lang="en-US" i="1" dirty="0" smtClean="0"/>
              <a:t>not excluded</a:t>
            </a:r>
            <a:r>
              <a:rPr lang="en-US" dirty="0" smtClean="0"/>
              <a:t>, </a:t>
            </a:r>
            <a:r>
              <a:rPr lang="en-US" i="1" dirty="0" smtClean="0"/>
              <a:t>unlikely</a:t>
            </a:r>
            <a:r>
              <a:rPr lang="en-US" dirty="0" smtClean="0"/>
              <a:t>, and </a:t>
            </a:r>
            <a:r>
              <a:rPr lang="en-US" i="1" dirty="0" smtClean="0"/>
              <a:t>excluded</a:t>
            </a:r>
            <a:r>
              <a:rPr lang="en-US" dirty="0" smtClean="0"/>
              <a:t>.</a:t>
            </a:r>
          </a:p>
          <a:p>
            <a:r>
              <a:rPr lang="en-US" dirty="0" smtClean="0"/>
              <a:t>Those that remain are currently referenced by only a small number of existing concepts.</a:t>
            </a:r>
          </a:p>
          <a:p>
            <a:r>
              <a:rPr lang="en-US" dirty="0" smtClean="0"/>
              <a:t>The referenced concepts could be evaluated to determine whether they can be modeled in a way that would make using the remaining concepts in the </a:t>
            </a:r>
            <a:r>
              <a:rPr lang="en-US" i="1" dirty="0" smtClean="0"/>
              <a:t>Finding context value </a:t>
            </a:r>
            <a:r>
              <a:rPr lang="en-US" dirty="0" smtClean="0"/>
              <a:t>sub-hierarchy unnecessary.</a:t>
            </a:r>
            <a:endParaRPr lang="en-US" dirty="0"/>
          </a:p>
        </p:txBody>
      </p:sp>
      <p:sp>
        <p:nvSpPr>
          <p:cNvPr id="3" name="Title 2"/>
          <p:cNvSpPr>
            <a:spLocks noGrp="1"/>
          </p:cNvSpPr>
          <p:nvPr>
            <p:ph type="title"/>
          </p:nvPr>
        </p:nvSpPr>
        <p:spPr>
          <a:xfrm>
            <a:off x="457200" y="457200"/>
            <a:ext cx="6592043" cy="765151"/>
          </a:xfrm>
        </p:spPr>
        <p:txBody>
          <a:bodyPr/>
          <a:lstStyle/>
          <a:p>
            <a:r>
              <a:rPr lang="en-US" dirty="0" smtClean="0"/>
              <a:t>Comments on concepts </a:t>
            </a:r>
            <a:r>
              <a:rPr lang="en-US" dirty="0"/>
              <a:t>in the </a:t>
            </a:r>
            <a:r>
              <a:rPr lang="en-US" i="1" dirty="0"/>
              <a:t>Finding context value </a:t>
            </a:r>
            <a:r>
              <a:rPr lang="en-US" dirty="0"/>
              <a:t>sub-hierarchy</a:t>
            </a:r>
          </a:p>
        </p:txBody>
      </p:sp>
    </p:spTree>
    <p:extLst>
      <p:ext uri="{BB962C8B-B14F-4D97-AF65-F5344CB8AC3E}">
        <p14:creationId xmlns:p14="http://schemas.microsoft.com/office/powerpoint/2010/main" val="12621119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839200" cy="993751"/>
          </a:xfrm>
        </p:spPr>
        <p:txBody>
          <a:bodyPr/>
          <a:lstStyle/>
          <a:p>
            <a:r>
              <a:rPr lang="en-US" dirty="0"/>
              <a:t>Concepts in the </a:t>
            </a:r>
            <a:r>
              <a:rPr lang="en-US" i="1" dirty="0" smtClean="0"/>
              <a:t>Context values for actions </a:t>
            </a:r>
            <a:br>
              <a:rPr lang="en-US" i="1" dirty="0" smtClean="0"/>
            </a:br>
            <a:r>
              <a:rPr lang="en-US" dirty="0" smtClean="0"/>
              <a:t>sub-hierarchy </a:t>
            </a:r>
            <a:r>
              <a:rPr lang="en-US" dirty="0"/>
              <a:t>(current range </a:t>
            </a:r>
            <a:r>
              <a:rPr lang="en-US"/>
              <a:t>for </a:t>
            </a:r>
            <a:r>
              <a:rPr lang="en-US" smtClean="0"/>
              <a:t>PROCEDURE CONTEXT</a:t>
            </a:r>
            <a:r>
              <a:rPr lang="en-US" dirty="0"/>
              <a:t>)</a:t>
            </a:r>
          </a:p>
        </p:txBody>
      </p:sp>
      <p:graphicFrame>
        <p:nvGraphicFramePr>
          <p:cNvPr id="4" name="Table 3"/>
          <p:cNvGraphicFramePr>
            <a:graphicFrameLocks noGrp="1"/>
          </p:cNvGraphicFramePr>
          <p:nvPr>
            <p:extLst>
              <p:ext uri="{D42A27DB-BD31-4B8C-83A1-F6EECF244321}">
                <p14:modId xmlns:p14="http://schemas.microsoft.com/office/powerpoint/2010/main" val="1218105875"/>
              </p:ext>
            </p:extLst>
          </p:nvPr>
        </p:nvGraphicFramePr>
        <p:xfrm>
          <a:off x="463826" y="1524000"/>
          <a:ext cx="3962400" cy="5239593"/>
        </p:xfrm>
        <a:graphic>
          <a:graphicData uri="http://schemas.openxmlformats.org/drawingml/2006/table">
            <a:tbl>
              <a:tblPr/>
              <a:tblGrid>
                <a:gridCol w="990600"/>
                <a:gridCol w="2971800"/>
              </a:tblGrid>
              <a:tr h="50271">
                <a:tc>
                  <a:txBody>
                    <a:bodyPr/>
                    <a:lstStyle/>
                    <a:p>
                      <a:pPr algn="l" fontAlgn="b"/>
                      <a:r>
                        <a:rPr lang="en-US" sz="1200" b="1" i="0" u="none" strike="noStrike" dirty="0">
                          <a:solidFill>
                            <a:srgbClr val="000000"/>
                          </a:solidFill>
                          <a:effectLst/>
                          <a:latin typeface="Calibri" charset="0"/>
                        </a:rPr>
                        <a:t>SCTID</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dirty="0">
                          <a:solidFill>
                            <a:srgbClr val="000000"/>
                          </a:solidFill>
                          <a:effectLst/>
                          <a:latin typeface="Calibri" charset="0"/>
                        </a:rPr>
                        <a:t>Concept Name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385657008</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Abandoned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385645004</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Accepted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410537005</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Action status unknown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44996008</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Approved and scheduled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410542002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Attended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385649005</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Being organized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cs-CZ" sz="1200" b="1" i="0" u="none" strike="noStrike">
                          <a:solidFill>
                            <a:srgbClr val="000000"/>
                          </a:solidFill>
                          <a:effectLst/>
                          <a:latin typeface="Calibri" charset="0"/>
                        </a:rPr>
                        <a:t>89925002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Canceled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703465008</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Change made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703466009</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Change recommended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441898007</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Consented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385661002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Considered and not done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410536001</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Contraindicated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441889009</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Denied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410543007</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Did not attend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410546004</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Discontinued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385658003</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Done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385656004</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Ended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385651009</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In progress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410535002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Indicated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442633000</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Legal agent consented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410525008</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Needed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de-DE" sz="1200" b="1" i="0" u="none" strike="noStrike">
                          <a:solidFill>
                            <a:srgbClr val="000000"/>
                          </a:solidFill>
                          <a:effectLst/>
                          <a:latin typeface="Calibri" charset="0"/>
                        </a:rPr>
                        <a:t>385660001</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done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410534003</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indicated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410529002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needed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a:solidFill>
                            <a:srgbClr val="000000"/>
                          </a:solidFill>
                          <a:effectLst/>
                          <a:latin typeface="Calibri" charset="0"/>
                        </a:rPr>
                        <a:t>410530007</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offered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858">
                <a:tc>
                  <a:txBody>
                    <a:bodyPr/>
                    <a:lstStyle/>
                    <a:p>
                      <a:pPr algn="l" fontAlgn="b"/>
                      <a:r>
                        <a:rPr lang="is-IS" sz="1200" b="1" i="0" u="none" strike="noStrike" dirty="0">
                          <a:solidFill>
                            <a:srgbClr val="000000"/>
                          </a:solidFill>
                          <a:effectLst/>
                          <a:latin typeface="Calibri" charset="0"/>
                        </a:rPr>
                        <a:t>410521004</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dirty="0">
                          <a:solidFill>
                            <a:srgbClr val="000000"/>
                          </a:solidFill>
                          <a:effectLst/>
                          <a:latin typeface="Calibri" charset="0"/>
                        </a:rPr>
                        <a:t>Not to be done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540020263"/>
              </p:ext>
            </p:extLst>
          </p:nvPr>
        </p:nvGraphicFramePr>
        <p:xfrm>
          <a:off x="4800600" y="1524000"/>
          <a:ext cx="4114800" cy="4850956"/>
        </p:xfrm>
        <a:graphic>
          <a:graphicData uri="http://schemas.openxmlformats.org/drawingml/2006/table">
            <a:tbl>
              <a:tblPr/>
              <a:tblGrid>
                <a:gridCol w="914400"/>
                <a:gridCol w="3200400"/>
              </a:tblGrid>
              <a:tr h="246727">
                <a:tc>
                  <a:txBody>
                    <a:bodyPr/>
                    <a:lstStyle/>
                    <a:p>
                      <a:pPr algn="l" fontAlgn="b"/>
                      <a:r>
                        <a:rPr lang="en-US" sz="1050" b="1" i="0" u="none" strike="noStrike" smtClean="0">
                          <a:solidFill>
                            <a:srgbClr val="000000"/>
                          </a:solidFill>
                          <a:effectLst/>
                          <a:latin typeface="Calibri" charset="0"/>
                        </a:rPr>
                        <a:t>SCTID</a:t>
                      </a:r>
                      <a:endParaRPr lang="is-IS" sz="1050" b="1" i="0" u="none" strike="noStrike">
                        <a:solidFill>
                          <a:srgbClr val="000000"/>
                        </a:solidFill>
                        <a:effectLst/>
                        <a:latin typeface="Calibri" charset="0"/>
                      </a:endParaRP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50" b="1" i="0" u="none" strike="noStrike" dirty="0" smtClean="0">
                          <a:solidFill>
                            <a:srgbClr val="000000"/>
                          </a:solidFill>
                          <a:effectLst/>
                          <a:latin typeface="Calibri" charset="0"/>
                        </a:rPr>
                        <a:t>Concept Name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385653007</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dirty="0">
                          <a:solidFill>
                            <a:srgbClr val="000000"/>
                          </a:solidFill>
                          <a:effectLst/>
                          <a:latin typeface="Calibri" charset="0"/>
                        </a:rPr>
                        <a:t>Not to be stopped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410528005</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Not wanted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410527000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Offered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385650005</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Organized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398166005</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Performed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397943006</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Planned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410523001</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Post-starting action status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410522006</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Pre-starting action status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442681007</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Recipient consented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443390004</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Refused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609589008</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Refused by parents of subject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385647007</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Rejected by performer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385648002</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Rejected by recipient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385644000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Requested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443942000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Requested by recipient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385646003</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Schedule rejected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416151008</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Scheduled - procedure status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385652002</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Started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410545000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Stopped before completion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385655000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Suspended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385643006</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To be done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385654001</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To be stopped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385642001</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Under consideration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192">
                <a:tc>
                  <a:txBody>
                    <a:bodyPr/>
                    <a:lstStyle/>
                    <a:p>
                      <a:pPr algn="l" fontAlgn="b"/>
                      <a:r>
                        <a:rPr lang="is-IS" sz="1050" b="1" i="0" u="none" strike="noStrike">
                          <a:solidFill>
                            <a:srgbClr val="000000"/>
                          </a:solidFill>
                          <a:effectLst/>
                          <a:latin typeface="Calibri" charset="0"/>
                        </a:rPr>
                        <a:t>410531006</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Under consideration, not wanted yet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9485">
                <a:tc>
                  <a:txBody>
                    <a:bodyPr/>
                    <a:lstStyle/>
                    <a:p>
                      <a:pPr algn="l" fontAlgn="b"/>
                      <a:r>
                        <a:rPr lang="is-IS" sz="1050" b="1" i="0" u="none" strike="noStrike">
                          <a:solidFill>
                            <a:srgbClr val="000000"/>
                          </a:solidFill>
                          <a:effectLst/>
                          <a:latin typeface="Calibri" charset="0"/>
                        </a:rPr>
                        <a:t>410532004</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Under consideration, not yet offered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a:solidFill>
                            <a:srgbClr val="000000"/>
                          </a:solidFill>
                          <a:effectLst/>
                          <a:latin typeface="Calibri" charset="0"/>
                        </a:rPr>
                        <a:t>410526009</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dirty="0">
                          <a:solidFill>
                            <a:srgbClr val="000000"/>
                          </a:solidFill>
                          <a:effectLst/>
                          <a:latin typeface="Calibri" charset="0"/>
                        </a:rPr>
                        <a:t>Wanted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117">
                <a:tc>
                  <a:txBody>
                    <a:bodyPr/>
                    <a:lstStyle/>
                    <a:p>
                      <a:pPr algn="l" fontAlgn="b"/>
                      <a:r>
                        <a:rPr lang="is-IS" sz="1050" b="1" i="0" u="none" strike="noStrike" dirty="0">
                          <a:solidFill>
                            <a:srgbClr val="000000"/>
                          </a:solidFill>
                          <a:effectLst/>
                          <a:latin typeface="Calibri" charset="0"/>
                        </a:rPr>
                        <a:t>410524007</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dirty="0">
                          <a:solidFill>
                            <a:srgbClr val="000000"/>
                          </a:solidFill>
                          <a:effectLst/>
                          <a:latin typeface="Calibri" charset="0"/>
                        </a:rPr>
                        <a:t>Was not started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0420410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 of these concepts should probably be retained as allowed “Procedure-related observation result values,” since many of them relate to specific issues about scheduling procedures and obtaining informed consent.</a:t>
            </a:r>
          </a:p>
          <a:p>
            <a:r>
              <a:rPr lang="en-US" dirty="0" smtClean="0"/>
              <a:t>Nevertheless, the allowed values could probably be reduced to a set of mutually exclusive choices. For example, “Done” and “Performed” would appear to have the same meaning.</a:t>
            </a:r>
          </a:p>
          <a:p>
            <a:endParaRPr lang="en-US" dirty="0"/>
          </a:p>
        </p:txBody>
      </p:sp>
      <p:sp>
        <p:nvSpPr>
          <p:cNvPr id="3" name="Title 2"/>
          <p:cNvSpPr>
            <a:spLocks noGrp="1"/>
          </p:cNvSpPr>
          <p:nvPr>
            <p:ph type="title"/>
          </p:nvPr>
        </p:nvSpPr>
        <p:spPr>
          <a:xfrm>
            <a:off x="457200" y="304800"/>
            <a:ext cx="6592043" cy="948715"/>
          </a:xfrm>
        </p:spPr>
        <p:txBody>
          <a:bodyPr/>
          <a:lstStyle/>
          <a:p>
            <a:r>
              <a:rPr lang="en-US" dirty="0"/>
              <a:t>Comments on concepts in the </a:t>
            </a:r>
            <a:r>
              <a:rPr lang="en-US" i="1" dirty="0" smtClean="0"/>
              <a:t>Context values </a:t>
            </a:r>
            <a:r>
              <a:rPr lang="en-US" i="1" smtClean="0"/>
              <a:t>for actions </a:t>
            </a:r>
            <a:r>
              <a:rPr lang="en-US" smtClean="0"/>
              <a:t>sub-hierarchy</a:t>
            </a:r>
            <a:endParaRPr lang="en-US" dirty="0"/>
          </a:p>
        </p:txBody>
      </p:sp>
    </p:spTree>
    <p:extLst>
      <p:ext uri="{BB962C8B-B14F-4D97-AF65-F5344CB8AC3E}">
        <p14:creationId xmlns:p14="http://schemas.microsoft.com/office/powerpoint/2010/main" val="200928858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0829"/>
            <a:ext cx="6629400" cy="757884"/>
          </a:xfrm>
        </p:spPr>
        <p:txBody>
          <a:bodyPr/>
          <a:lstStyle/>
          <a:p>
            <a:r>
              <a:rPr lang="en-US" dirty="0" smtClean="0"/>
              <a:t>Remaining explicit </a:t>
            </a:r>
            <a:r>
              <a:rPr lang="en-US" smtClean="0"/>
              <a:t>context attributes</a:t>
            </a:r>
            <a:endParaRPr lang="en-US" dirty="0"/>
          </a:p>
        </p:txBody>
      </p:sp>
      <p:sp>
        <p:nvSpPr>
          <p:cNvPr id="5" name="Rounded Rectangle 4"/>
          <p:cNvSpPr/>
          <p:nvPr/>
        </p:nvSpPr>
        <p:spPr>
          <a:xfrm>
            <a:off x="483870" y="3308183"/>
            <a:ext cx="1691640"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Observation result with explicit context</a:t>
            </a:r>
          </a:p>
        </p:txBody>
      </p:sp>
      <p:sp>
        <p:nvSpPr>
          <p:cNvPr id="8" name="Rounded Rectangle 7"/>
          <p:cNvSpPr/>
          <p:nvPr/>
        </p:nvSpPr>
        <p:spPr>
          <a:xfrm>
            <a:off x="457200" y="5273139"/>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Procedure-related observation result</a:t>
            </a:r>
          </a:p>
        </p:txBody>
      </p:sp>
      <p:sp>
        <p:nvSpPr>
          <p:cNvPr id="11" name="Rounded Rectangle 10"/>
          <p:cNvSpPr/>
          <p:nvPr/>
        </p:nvSpPr>
        <p:spPr>
          <a:xfrm>
            <a:off x="3829812" y="5273139"/>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Clinical life phase observation result</a:t>
            </a:r>
          </a:p>
        </p:txBody>
      </p:sp>
      <p:sp>
        <p:nvSpPr>
          <p:cNvPr id="13" name="Rounded Rectangle 12"/>
          <p:cNvSpPr/>
          <p:nvPr/>
        </p:nvSpPr>
        <p:spPr>
          <a:xfrm>
            <a:off x="3829812" y="1450486"/>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Information</a:t>
            </a:r>
          </a:p>
          <a:p>
            <a:pPr algn="ctr"/>
            <a:r>
              <a:rPr lang="en-US" dirty="0" smtClean="0"/>
              <a:t>Entity</a:t>
            </a:r>
            <a:endParaRPr lang="en-US" dirty="0"/>
          </a:p>
        </p:txBody>
      </p:sp>
      <p:sp>
        <p:nvSpPr>
          <p:cNvPr id="14" name="Rounded Rectangle 13"/>
          <p:cNvSpPr/>
          <p:nvPr/>
        </p:nvSpPr>
        <p:spPr>
          <a:xfrm>
            <a:off x="3829812" y="2755918"/>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Observation result</a:t>
            </a:r>
            <a:endParaRPr lang="en-US" dirty="0"/>
          </a:p>
        </p:txBody>
      </p:sp>
      <p:cxnSp>
        <p:nvCxnSpPr>
          <p:cNvPr id="16" name="Straight Arrow Connector 15"/>
          <p:cNvCxnSpPr>
            <a:stCxn id="14" idx="0"/>
            <a:endCxn id="13" idx="2"/>
          </p:cNvCxnSpPr>
          <p:nvPr/>
        </p:nvCxnSpPr>
        <p:spPr>
          <a:xfrm flipV="1">
            <a:off x="4707636" y="2249268"/>
            <a:ext cx="0" cy="50665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8" idx="0"/>
            <a:endCxn id="5" idx="2"/>
          </p:cNvCxnSpPr>
          <p:nvPr/>
        </p:nvCxnSpPr>
        <p:spPr>
          <a:xfrm flipH="1" flipV="1">
            <a:off x="1329690" y="4106965"/>
            <a:ext cx="5334" cy="1166174"/>
          </a:xfrm>
          <a:prstGeom prst="straightConnector1">
            <a:avLst/>
          </a:prstGeom>
          <a:ln w="254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5" idx="3"/>
            <a:endCxn id="14" idx="1"/>
          </p:cNvCxnSpPr>
          <p:nvPr/>
        </p:nvCxnSpPr>
        <p:spPr>
          <a:xfrm flipV="1">
            <a:off x="2175510" y="3155309"/>
            <a:ext cx="1654302" cy="55226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1" idx="0"/>
            <a:endCxn id="14" idx="2"/>
          </p:cNvCxnSpPr>
          <p:nvPr/>
        </p:nvCxnSpPr>
        <p:spPr>
          <a:xfrm flipV="1">
            <a:off x="4707636" y="3554700"/>
            <a:ext cx="0" cy="171843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1" idx="0"/>
            <a:endCxn id="5" idx="3"/>
          </p:cNvCxnSpPr>
          <p:nvPr/>
        </p:nvCxnSpPr>
        <p:spPr>
          <a:xfrm flipH="1" flipV="1">
            <a:off x="2175510" y="3707574"/>
            <a:ext cx="2532126" cy="1565565"/>
          </a:xfrm>
          <a:prstGeom prst="straightConnector1">
            <a:avLst/>
          </a:prstGeom>
          <a:ln w="254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8" idx="0"/>
            <a:endCxn id="14" idx="2"/>
          </p:cNvCxnSpPr>
          <p:nvPr/>
        </p:nvCxnSpPr>
        <p:spPr>
          <a:xfrm flipV="1">
            <a:off x="1335024" y="3554700"/>
            <a:ext cx="3372612" cy="171843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90835" y="2339657"/>
            <a:ext cx="3524376" cy="738664"/>
          </a:xfrm>
          <a:prstGeom prst="rect">
            <a:avLst/>
          </a:prstGeom>
          <a:noFill/>
        </p:spPr>
        <p:txBody>
          <a:bodyPr wrap="square" rtlCol="0">
            <a:spAutoFit/>
          </a:bodyPr>
          <a:lstStyle/>
          <a:p>
            <a:r>
              <a:rPr lang="en-US" b="1" dirty="0" smtClean="0"/>
              <a:t>Explicit context now consists only of</a:t>
            </a:r>
            <a:br>
              <a:rPr lang="en-US" b="1" dirty="0" smtClean="0"/>
            </a:br>
            <a:r>
              <a:rPr lang="en-US" b="1" dirty="0" smtClean="0"/>
              <a:t>SUBJECT RELATIONSHIP CONTEXT and TEMPORAL CONTEXT </a:t>
            </a:r>
            <a:endParaRPr lang="en-US" b="1" dirty="0"/>
          </a:p>
        </p:txBody>
      </p:sp>
      <p:sp>
        <p:nvSpPr>
          <p:cNvPr id="3" name="TextBox 2"/>
          <p:cNvSpPr txBox="1"/>
          <p:nvPr/>
        </p:nvSpPr>
        <p:spPr>
          <a:xfrm>
            <a:off x="5943600" y="2514600"/>
            <a:ext cx="2971800" cy="1815882"/>
          </a:xfrm>
          <a:prstGeom prst="rect">
            <a:avLst/>
          </a:prstGeom>
          <a:noFill/>
        </p:spPr>
        <p:txBody>
          <a:bodyPr wrap="square" rtlCol="0">
            <a:spAutoFit/>
          </a:bodyPr>
          <a:lstStyle/>
          <a:p>
            <a:r>
              <a:rPr lang="en-US" b="1" dirty="0" smtClean="0"/>
              <a:t>The</a:t>
            </a:r>
            <a:r>
              <a:rPr lang="en-US" dirty="0" smtClean="0"/>
              <a:t> </a:t>
            </a:r>
            <a:r>
              <a:rPr lang="en-US" b="1" dirty="0"/>
              <a:t>SUBJECT RELATIONSHIP CONTEXT and TEMPORAL CONTEXT </a:t>
            </a:r>
            <a:r>
              <a:rPr lang="en-US" b="1" dirty="0" smtClean="0"/>
              <a:t>will continue to be necessary, although particular users may choose to avoid them and represent these contexts in an information model instead.</a:t>
            </a:r>
            <a:endParaRPr lang="en-US" b="1" dirty="0"/>
          </a:p>
          <a:p>
            <a:endParaRPr lang="en-US" dirty="0"/>
          </a:p>
        </p:txBody>
      </p:sp>
      <p:sp>
        <p:nvSpPr>
          <p:cNvPr id="21" name="Explosion 1 20"/>
          <p:cNvSpPr/>
          <p:nvPr/>
        </p:nvSpPr>
        <p:spPr>
          <a:xfrm>
            <a:off x="6629400" y="59436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63939603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452308"/>
            <a:ext cx="8610600" cy="4491291"/>
          </a:xfrm>
        </p:spPr>
        <p:txBody>
          <a:bodyPr/>
          <a:lstStyle/>
          <a:p>
            <a:r>
              <a:rPr lang="en-US" dirty="0"/>
              <a:t>Concepts in the </a:t>
            </a:r>
            <a:r>
              <a:rPr lang="en-US" i="1" dirty="0" smtClean="0"/>
              <a:t>Procedure</a:t>
            </a:r>
            <a:r>
              <a:rPr lang="en-US" dirty="0" smtClean="0"/>
              <a:t> and </a:t>
            </a:r>
            <a:r>
              <a:rPr lang="en-US" i="1" dirty="0" smtClean="0"/>
              <a:t>Clinical </a:t>
            </a:r>
            <a:r>
              <a:rPr lang="en-US" i="1" dirty="0"/>
              <a:t>finding </a:t>
            </a:r>
            <a:r>
              <a:rPr lang="en-US" i="1" dirty="0" smtClean="0"/>
              <a:t>hierarchies </a:t>
            </a:r>
            <a:r>
              <a:rPr lang="en-US" dirty="0" smtClean="0"/>
              <a:t>have </a:t>
            </a:r>
            <a:r>
              <a:rPr lang="en-US" dirty="0"/>
              <a:t>a default context of the following:</a:t>
            </a:r>
          </a:p>
          <a:p>
            <a:pPr lvl="1"/>
            <a:r>
              <a:rPr lang="en-US" dirty="0"/>
              <a:t>The procedure </a:t>
            </a:r>
            <a:r>
              <a:rPr lang="en-US" b="1" dirty="0"/>
              <a:t>has</a:t>
            </a:r>
            <a:r>
              <a:rPr lang="en-US" dirty="0"/>
              <a:t> </a:t>
            </a:r>
            <a:r>
              <a:rPr lang="en-US" b="1" dirty="0"/>
              <a:t>actually</a:t>
            </a:r>
            <a:r>
              <a:rPr lang="en-US" dirty="0"/>
              <a:t> </a:t>
            </a:r>
            <a:r>
              <a:rPr lang="en-US" b="1" dirty="0"/>
              <a:t>occurred</a:t>
            </a:r>
            <a:r>
              <a:rPr lang="en-US" dirty="0"/>
              <a:t> (versus being planned or canceled ) or the finding is </a:t>
            </a:r>
            <a:r>
              <a:rPr lang="en-US" b="1" dirty="0"/>
              <a:t>actually present </a:t>
            </a:r>
            <a:r>
              <a:rPr lang="en-US" dirty="0"/>
              <a:t>(versus being ruled out, or considered);</a:t>
            </a:r>
          </a:p>
          <a:p>
            <a:pPr lvl="1"/>
            <a:r>
              <a:rPr lang="en-US" dirty="0"/>
              <a:t>The procedure or finding being recorded </a:t>
            </a:r>
            <a:r>
              <a:rPr lang="en-US" b="1" dirty="0"/>
              <a:t>refers to the patient of record</a:t>
            </a:r>
            <a:r>
              <a:rPr lang="en-US" dirty="0"/>
              <a:t> (versus, for example, a family member);</a:t>
            </a:r>
          </a:p>
          <a:p>
            <a:pPr lvl="1"/>
            <a:r>
              <a:rPr lang="en-US" dirty="0"/>
              <a:t>The procedure or finding </a:t>
            </a:r>
            <a:r>
              <a:rPr lang="en-US" b="1" dirty="0"/>
              <a:t>is occurring now or at a specified time</a:t>
            </a:r>
            <a:r>
              <a:rPr lang="en-US" dirty="0"/>
              <a:t> (versus some time in the past</a:t>
            </a:r>
            <a:r>
              <a:rPr lang="en-US" dirty="0" smtClean="0"/>
              <a:t>).</a:t>
            </a:r>
          </a:p>
          <a:p>
            <a:r>
              <a:rPr lang="en-US" dirty="0" smtClean="0"/>
              <a:t>A possible re-interpretation is that the default value for a Clinical life phase observation result is “Confirmed” and the default value for a Procedure-related observation result is “Done.”</a:t>
            </a:r>
            <a:endParaRPr lang="en-US" dirty="0"/>
          </a:p>
        </p:txBody>
      </p:sp>
      <p:sp>
        <p:nvSpPr>
          <p:cNvPr id="3" name="Title 2"/>
          <p:cNvSpPr>
            <a:spLocks noGrp="1"/>
          </p:cNvSpPr>
          <p:nvPr>
            <p:ph type="title"/>
          </p:nvPr>
        </p:nvSpPr>
        <p:spPr/>
        <p:txBody>
          <a:bodyPr/>
          <a:lstStyle/>
          <a:p>
            <a:r>
              <a:rPr lang="en-US" dirty="0" smtClean="0"/>
              <a:t>What about default contexts?</a:t>
            </a:r>
            <a:endParaRPr lang="en-US" dirty="0"/>
          </a:p>
        </p:txBody>
      </p:sp>
      <p:sp>
        <p:nvSpPr>
          <p:cNvPr id="4" name="TextBox 3"/>
          <p:cNvSpPr txBox="1"/>
          <p:nvPr/>
        </p:nvSpPr>
        <p:spPr>
          <a:xfrm>
            <a:off x="238922" y="5943600"/>
            <a:ext cx="8666155" cy="584775"/>
          </a:xfrm>
          <a:prstGeom prst="rect">
            <a:avLst/>
          </a:prstGeom>
          <a:noFill/>
          <a:ln>
            <a:solidFill>
              <a:schemeClr val="accent2"/>
            </a:solidFill>
          </a:ln>
        </p:spPr>
        <p:txBody>
          <a:bodyPr wrap="none" rtlCol="0">
            <a:spAutoFit/>
          </a:bodyPr>
          <a:lstStyle/>
          <a:p>
            <a:r>
              <a:rPr lang="en-US" sz="1600" dirty="0"/>
              <a:t>From the </a:t>
            </a:r>
            <a:r>
              <a:rPr lang="en-US" sz="1600" i="1" dirty="0" smtClean="0"/>
              <a:t>SNOMED CT® Editorial Guide July 2016 International Release</a:t>
            </a:r>
            <a:r>
              <a:rPr lang="en-US" sz="1600" dirty="0" smtClean="0"/>
              <a:t>:</a:t>
            </a:r>
          </a:p>
          <a:p>
            <a:r>
              <a:rPr lang="en-US" sz="1600" dirty="0">
                <a:hlinkClick r:id="rId3"/>
              </a:rPr>
              <a:t>https://</a:t>
            </a:r>
            <a:r>
              <a:rPr lang="en-US" sz="1600" dirty="0" err="1">
                <a:hlinkClick r:id="rId3"/>
              </a:rPr>
              <a:t>confluence.ihtsdotools.org</a:t>
            </a:r>
            <a:r>
              <a:rPr lang="en-US" sz="1600" dirty="0">
                <a:hlinkClick r:id="rId3"/>
              </a:rPr>
              <a:t>/display/</a:t>
            </a:r>
            <a:r>
              <a:rPr lang="en-US" sz="1600" dirty="0" err="1">
                <a:hlinkClick r:id="rId3"/>
              </a:rPr>
              <a:t>EditorialGuide</a:t>
            </a:r>
            <a:r>
              <a:rPr lang="en-US" sz="1600" dirty="0">
                <a:hlinkClick r:id="rId3"/>
              </a:rPr>
              <a:t>/6.4.1+Situation+with+explicit+context</a:t>
            </a:r>
            <a:endParaRPr lang="en-US" sz="1600" dirty="0"/>
          </a:p>
        </p:txBody>
      </p:sp>
      <p:sp>
        <p:nvSpPr>
          <p:cNvPr id="5" name="Explosion 1 4"/>
          <p:cNvSpPr/>
          <p:nvPr/>
        </p:nvSpPr>
        <p:spPr>
          <a:xfrm>
            <a:off x="7239000" y="5232947"/>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5773915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1905000"/>
            <a:ext cx="8269287" cy="1362075"/>
          </a:xfrm>
        </p:spPr>
        <p:txBody>
          <a:bodyPr/>
          <a:lstStyle/>
          <a:p>
            <a:r>
              <a:rPr lang="en-US" dirty="0" smtClean="0"/>
              <a:t>Additional analysis and proposed recommendations</a:t>
            </a:r>
            <a:br>
              <a:rPr lang="en-US" dirty="0" smtClean="0"/>
            </a:br>
            <a:endParaRPr lang="en-US" dirty="0"/>
          </a:p>
        </p:txBody>
      </p:sp>
      <p:sp>
        <p:nvSpPr>
          <p:cNvPr id="5" name="Text Placeholder 4"/>
          <p:cNvSpPr>
            <a:spLocks noGrp="1"/>
          </p:cNvSpPr>
          <p:nvPr>
            <p:ph type="body" idx="1"/>
          </p:nvPr>
        </p:nvSpPr>
        <p:spPr>
          <a:xfrm>
            <a:off x="1600200" y="3581400"/>
            <a:ext cx="6211887" cy="1854200"/>
          </a:xfrm>
          <a:ln>
            <a:solidFill>
              <a:schemeClr val="accent2"/>
            </a:solidFill>
          </a:ln>
        </p:spPr>
        <p:txBody>
          <a:bodyPr/>
          <a:lstStyle/>
          <a:p>
            <a:pPr marL="342900" indent="-342900">
              <a:buFont typeface="Arial" charset="0"/>
              <a:buChar char="•"/>
            </a:pPr>
            <a:r>
              <a:rPr lang="en-US" dirty="0" smtClean="0"/>
              <a:t>Property types in the Observables Model</a:t>
            </a:r>
          </a:p>
          <a:p>
            <a:pPr marL="342900" indent="-342900">
              <a:buFont typeface="Arial" charset="0"/>
              <a:buChar char="•"/>
            </a:pPr>
            <a:r>
              <a:rPr lang="en-US" dirty="0" smtClean="0"/>
              <a:t>Observables without property types</a:t>
            </a:r>
          </a:p>
          <a:p>
            <a:pPr marL="342900" indent="-342900">
              <a:buFont typeface="Arial" charset="0"/>
              <a:buChar char="•"/>
            </a:pPr>
            <a:r>
              <a:rPr lang="en-US" dirty="0" smtClean="0"/>
              <a:t>Proposed hierarchy of observation results</a:t>
            </a:r>
          </a:p>
          <a:p>
            <a:pPr marL="342900" indent="-342900">
              <a:buFont typeface="Arial" charset="0"/>
              <a:buChar char="•"/>
            </a:pPr>
            <a:r>
              <a:rPr lang="en-US" dirty="0" smtClean="0"/>
              <a:t>Allowed values for observation results</a:t>
            </a:r>
          </a:p>
          <a:p>
            <a:pPr marL="342900" indent="-342900">
              <a:buFont typeface="Arial" charset="0"/>
              <a:buChar char="•"/>
            </a:pPr>
            <a:r>
              <a:rPr lang="en-US" dirty="0" smtClean="0"/>
              <a:t>Closing comments</a:t>
            </a:r>
          </a:p>
        </p:txBody>
      </p:sp>
    </p:spTree>
    <p:extLst>
      <p:ext uri="{BB962C8B-B14F-4D97-AF65-F5344CB8AC3E}">
        <p14:creationId xmlns:p14="http://schemas.microsoft.com/office/powerpoint/2010/main" val="123925365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Property types are essential to the Observables Model.</a:t>
            </a:r>
          </a:p>
          <a:p>
            <a:r>
              <a:rPr lang="en-US" dirty="0" smtClean="0"/>
              <a:t>The approach to modeling quality observables, disposition observables, function observables, and process observables is relatively well-established and understood.</a:t>
            </a:r>
          </a:p>
          <a:p>
            <a:r>
              <a:rPr lang="en-US" dirty="0" smtClean="0"/>
              <a:t>With respect to the IS ABOUT attribute, the PROPERTY TYPE attribute can be interpreted as meaning IS ABOUT PROPERTY TYPE in a “flat” modeling style that does not support nesting.</a:t>
            </a:r>
          </a:p>
          <a:p>
            <a:r>
              <a:rPr lang="en-US" dirty="0" smtClean="0"/>
              <a:t>If necessary, the use of property types could be expanded to model ANY type of “specifically dependent continuant” in BFO.</a:t>
            </a:r>
          </a:p>
        </p:txBody>
      </p:sp>
      <p:sp>
        <p:nvSpPr>
          <p:cNvPr id="3" name="Title 2"/>
          <p:cNvSpPr>
            <a:spLocks noGrp="1"/>
          </p:cNvSpPr>
          <p:nvPr>
            <p:ph type="title"/>
          </p:nvPr>
        </p:nvSpPr>
        <p:spPr/>
        <p:txBody>
          <a:bodyPr/>
          <a:lstStyle/>
          <a:p>
            <a:r>
              <a:rPr lang="en-US" dirty="0" smtClean="0"/>
              <a:t>Property types in the Observables Model (1)</a:t>
            </a:r>
            <a:endParaRPr lang="en-US" dirty="0"/>
          </a:p>
        </p:txBody>
      </p:sp>
    </p:spTree>
    <p:extLst>
      <p:ext uri="{BB962C8B-B14F-4D97-AF65-F5344CB8AC3E}">
        <p14:creationId xmlns:p14="http://schemas.microsoft.com/office/powerpoint/2010/main" val="12367000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2100" y="1452308"/>
            <a:ext cx="8483600" cy="4658007"/>
          </a:xfrm>
        </p:spPr>
        <p:txBody>
          <a:bodyPr/>
          <a:lstStyle/>
          <a:p>
            <a:pPr marL="129541" indent="0">
              <a:buNone/>
            </a:pPr>
            <a:r>
              <a:rPr lang="en-US" i="1" dirty="0" smtClean="0"/>
              <a:t>Recommendation</a:t>
            </a:r>
            <a:r>
              <a:rPr lang="en-US" dirty="0" smtClean="0"/>
              <a:t>: Since the Observables Model arguably works best when property types can be used, the sub-hierarchy of allowed property type values in the </a:t>
            </a:r>
            <a:r>
              <a:rPr lang="en-US" i="1" dirty="0" smtClean="0"/>
              <a:t>Qualifier value </a:t>
            </a:r>
            <a:r>
              <a:rPr lang="en-US" dirty="0" smtClean="0"/>
              <a:t>hierarchy should be enhanced in an effort to maximize the number </a:t>
            </a:r>
            <a:r>
              <a:rPr lang="en-US" dirty="0"/>
              <a:t>of observables that can be modeled </a:t>
            </a:r>
            <a:r>
              <a:rPr lang="en-US" dirty="0" smtClean="0"/>
              <a:t>successfully using </a:t>
            </a:r>
            <a:r>
              <a:rPr lang="en-US" dirty="0"/>
              <a:t>property types</a:t>
            </a:r>
            <a:r>
              <a:rPr lang="en-US" dirty="0" smtClean="0"/>
              <a:t>.</a:t>
            </a:r>
          </a:p>
          <a:p>
            <a:pPr marL="129541" indent="0">
              <a:buNone/>
            </a:pPr>
            <a:endParaRPr lang="en-US" dirty="0" smtClean="0"/>
          </a:p>
          <a:p>
            <a:r>
              <a:rPr lang="en-US" dirty="0" smtClean="0"/>
              <a:t>The sub-hierarchy of allowed property type values</a:t>
            </a:r>
          </a:p>
          <a:p>
            <a:pPr lvl="1"/>
            <a:r>
              <a:rPr lang="en-US" dirty="0" smtClean="0"/>
              <a:t>Is currently rooted at </a:t>
            </a:r>
            <a:r>
              <a:rPr lang="is-IS" dirty="0" smtClean="0"/>
              <a:t>118598001| </a:t>
            </a:r>
            <a:r>
              <a:rPr lang="en-US" dirty="0"/>
              <a:t>Property of measurement (qualifier value</a:t>
            </a:r>
            <a:r>
              <a:rPr lang="en-US" dirty="0" smtClean="0"/>
              <a:t>) |.</a:t>
            </a:r>
          </a:p>
          <a:p>
            <a:pPr lvl="1"/>
            <a:r>
              <a:rPr lang="en-US" dirty="0" smtClean="0"/>
              <a:t>Should be expanded to include property types that do not have corresponding numeric values and units of measure.</a:t>
            </a:r>
          </a:p>
          <a:p>
            <a:pPr lvl="1"/>
            <a:r>
              <a:rPr lang="en-US" dirty="0" smtClean="0"/>
              <a:t>Examples include “Level of dependence” (for assessments of functioning) and “briskness of response” (for reflexes).</a:t>
            </a:r>
          </a:p>
          <a:p>
            <a:pPr lvl="1"/>
            <a:endParaRPr lang="en-US" dirty="0" smtClean="0"/>
          </a:p>
          <a:p>
            <a:pPr lvl="1"/>
            <a:endParaRPr lang="en-US" dirty="0" smtClean="0"/>
          </a:p>
        </p:txBody>
      </p:sp>
      <p:sp>
        <p:nvSpPr>
          <p:cNvPr id="3" name="Title 2"/>
          <p:cNvSpPr>
            <a:spLocks noGrp="1"/>
          </p:cNvSpPr>
          <p:nvPr>
            <p:ph type="title"/>
          </p:nvPr>
        </p:nvSpPr>
        <p:spPr/>
        <p:txBody>
          <a:bodyPr/>
          <a:lstStyle/>
          <a:p>
            <a:r>
              <a:rPr lang="en-US" dirty="0" smtClean="0"/>
              <a:t>Property types in the Observables Model (2)</a:t>
            </a:r>
            <a:endParaRPr lang="en-US" dirty="0"/>
          </a:p>
        </p:txBody>
      </p:sp>
      <p:sp>
        <p:nvSpPr>
          <p:cNvPr id="4" name="Explosion 1 3"/>
          <p:cNvSpPr/>
          <p:nvPr/>
        </p:nvSpPr>
        <p:spPr>
          <a:xfrm>
            <a:off x="6781800" y="60960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
        <p:nvSpPr>
          <p:cNvPr id="5" name="Rounded Rectangle 4"/>
          <p:cNvSpPr/>
          <p:nvPr/>
        </p:nvSpPr>
        <p:spPr>
          <a:xfrm>
            <a:off x="292100" y="1452308"/>
            <a:ext cx="8547100" cy="205289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96024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r>
              <a:rPr lang="en-US" dirty="0"/>
              <a:t>Observables about </a:t>
            </a:r>
            <a:r>
              <a:rPr lang="en-US" b="1" i="1" dirty="0"/>
              <a:t>material entities </a:t>
            </a:r>
            <a:r>
              <a:rPr lang="en-US" dirty="0"/>
              <a:t>(which are independent continuants</a:t>
            </a:r>
            <a:r>
              <a:rPr lang="en-US" dirty="0" smtClean="0"/>
              <a:t>)</a:t>
            </a:r>
          </a:p>
          <a:p>
            <a:pPr indent="-342900"/>
            <a:r>
              <a:rPr lang="en-US" dirty="0"/>
              <a:t>Observables about </a:t>
            </a:r>
            <a:r>
              <a:rPr lang="en-US" b="1" i="1" dirty="0"/>
              <a:t>occurrents</a:t>
            </a:r>
            <a:r>
              <a:rPr lang="en-US" dirty="0"/>
              <a:t> that cannot be represented by process </a:t>
            </a:r>
            <a:r>
              <a:rPr lang="en-US" dirty="0" smtClean="0"/>
              <a:t>observables with a property type that characterizes a process</a:t>
            </a:r>
          </a:p>
          <a:p>
            <a:pPr lvl="1" indent="-342900"/>
            <a:r>
              <a:rPr lang="en-US" dirty="0" smtClean="0"/>
              <a:t>Observables about </a:t>
            </a:r>
            <a:r>
              <a:rPr lang="en-US" i="1" dirty="0" smtClean="0"/>
              <a:t>Clinical life phases</a:t>
            </a:r>
          </a:p>
          <a:p>
            <a:pPr lvl="1" indent="-342900"/>
            <a:r>
              <a:rPr lang="en-US" dirty="0" smtClean="0"/>
              <a:t>Observables about </a:t>
            </a:r>
            <a:r>
              <a:rPr lang="en-US" i="1" dirty="0" smtClean="0"/>
              <a:t>Procedures</a:t>
            </a:r>
          </a:p>
          <a:p>
            <a:pPr lvl="1" indent="-342900"/>
            <a:r>
              <a:rPr lang="en-US" dirty="0" smtClean="0"/>
              <a:t>Comment: </a:t>
            </a:r>
            <a:r>
              <a:rPr lang="en-US" i="1" dirty="0" smtClean="0"/>
              <a:t>Clinical life phases </a:t>
            </a:r>
            <a:r>
              <a:rPr lang="en-US" dirty="0" smtClean="0"/>
              <a:t>and </a:t>
            </a:r>
            <a:r>
              <a:rPr lang="en-US" i="1" dirty="0" smtClean="0"/>
              <a:t>Procedures </a:t>
            </a:r>
            <a:r>
              <a:rPr lang="en-US" dirty="0" smtClean="0"/>
              <a:t>are the main types of occurrents represented in SNOMED CT. Observables about other types of occurrents, such as those in the </a:t>
            </a:r>
            <a:r>
              <a:rPr lang="en-US" i="1" dirty="0" smtClean="0"/>
              <a:t>Event</a:t>
            </a:r>
            <a:r>
              <a:rPr lang="en-US" dirty="0" smtClean="0"/>
              <a:t> hierarchy, may be added if necessary. </a:t>
            </a:r>
            <a:endParaRPr lang="en-US" dirty="0"/>
          </a:p>
        </p:txBody>
      </p:sp>
      <p:sp>
        <p:nvSpPr>
          <p:cNvPr id="3" name="Title 2"/>
          <p:cNvSpPr>
            <a:spLocks noGrp="1"/>
          </p:cNvSpPr>
          <p:nvPr>
            <p:ph type="title"/>
          </p:nvPr>
        </p:nvSpPr>
        <p:spPr/>
        <p:txBody>
          <a:bodyPr/>
          <a:lstStyle/>
          <a:p>
            <a:r>
              <a:rPr lang="en-US" dirty="0" smtClean="0"/>
              <a:t>Observables without property types</a:t>
            </a:r>
            <a:endParaRPr lang="en-US" dirty="0"/>
          </a:p>
        </p:txBody>
      </p:sp>
      <p:sp>
        <p:nvSpPr>
          <p:cNvPr id="4" name="Explosion 1 3"/>
          <p:cNvSpPr/>
          <p:nvPr/>
        </p:nvSpPr>
        <p:spPr>
          <a:xfrm>
            <a:off x="70866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3674388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6610448" cy="762000"/>
          </a:xfrm>
        </p:spPr>
        <p:txBody>
          <a:bodyPr/>
          <a:lstStyle/>
          <a:p>
            <a:r>
              <a:rPr lang="en-US" i="1" dirty="0" smtClean="0"/>
              <a:t>Recommendation</a:t>
            </a:r>
            <a:r>
              <a:rPr lang="en-US" dirty="0" smtClean="0"/>
              <a:t>: proposed hierarchy of observation results</a:t>
            </a:r>
            <a:endParaRPr lang="en-US" dirty="0"/>
          </a:p>
        </p:txBody>
      </p:sp>
      <p:graphicFrame>
        <p:nvGraphicFramePr>
          <p:cNvPr id="3" name="Diagram 2"/>
          <p:cNvGraphicFramePr/>
          <p:nvPr>
            <p:extLst>
              <p:ext uri="{D42A27DB-BD31-4B8C-83A1-F6EECF244321}">
                <p14:modId xmlns:p14="http://schemas.microsoft.com/office/powerpoint/2010/main" val="781434145"/>
              </p:ext>
            </p:extLst>
          </p:nvPr>
        </p:nvGraphicFramePr>
        <p:xfrm>
          <a:off x="203200" y="1447800"/>
          <a:ext cx="8737600" cy="4610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Explosion 1 5"/>
          <p:cNvSpPr/>
          <p:nvPr/>
        </p:nvSpPr>
        <p:spPr>
          <a:xfrm>
            <a:off x="7010400" y="60579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t>Observables Group</a:t>
            </a:r>
            <a:endParaRPr lang="en-US" sz="1050" b="1" dirty="0"/>
          </a:p>
        </p:txBody>
      </p:sp>
    </p:spTree>
    <p:extLst>
      <p:ext uri="{BB962C8B-B14F-4D97-AF65-F5344CB8AC3E}">
        <p14:creationId xmlns:p14="http://schemas.microsoft.com/office/powerpoint/2010/main" val="1946971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800"/>
            <a:ext cx="6610448" cy="1222351"/>
          </a:xfrm>
        </p:spPr>
        <p:txBody>
          <a:bodyPr/>
          <a:lstStyle/>
          <a:p>
            <a:r>
              <a:rPr lang="en-US" dirty="0" smtClean="0"/>
              <a:t>Consider explicitly assigning different sets of Observable Model attributes to different types </a:t>
            </a:r>
            <a:r>
              <a:rPr lang="en-US" smtClean="0"/>
              <a:t>of observables</a:t>
            </a:r>
            <a:endParaRPr lang="en-US" dirty="0"/>
          </a:p>
        </p:txBody>
      </p:sp>
      <p:graphicFrame>
        <p:nvGraphicFramePr>
          <p:cNvPr id="3" name="Diagram 2"/>
          <p:cNvGraphicFramePr/>
          <p:nvPr>
            <p:extLst>
              <p:ext uri="{D42A27DB-BD31-4B8C-83A1-F6EECF244321}">
                <p14:modId xmlns:p14="http://schemas.microsoft.com/office/powerpoint/2010/main" val="769347355"/>
              </p:ext>
            </p:extLst>
          </p:nvPr>
        </p:nvGraphicFramePr>
        <p:xfrm>
          <a:off x="1287474" y="2451100"/>
          <a:ext cx="54864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ular Callout 3"/>
          <p:cNvSpPr/>
          <p:nvPr/>
        </p:nvSpPr>
        <p:spPr>
          <a:xfrm>
            <a:off x="6956756" y="2001215"/>
            <a:ext cx="1404518" cy="1210666"/>
          </a:xfrm>
          <a:prstGeom prst="wedgeRoundRectCallout">
            <a:avLst>
              <a:gd name="adj1" fmla="val -152762"/>
              <a:gd name="adj2" fmla="val 37370"/>
              <a:gd name="adj3" fmla="val 16667"/>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PROPERTY TYPE</a:t>
            </a:r>
          </a:p>
          <a:p>
            <a:pPr algn="ctr"/>
            <a:endParaRPr lang="en-US" sz="1000" dirty="0" smtClean="0"/>
          </a:p>
          <a:p>
            <a:pPr algn="ctr"/>
            <a:r>
              <a:rPr lang="en-US" sz="1000" dirty="0" smtClean="0"/>
              <a:t>SCALE</a:t>
            </a:r>
          </a:p>
          <a:p>
            <a:pPr algn="ctr"/>
            <a:r>
              <a:rPr lang="en-US" sz="1000" dirty="0" smtClean="0"/>
              <a:t>UNITS</a:t>
            </a:r>
          </a:p>
          <a:p>
            <a:pPr algn="ctr"/>
            <a:r>
              <a:rPr lang="en-US" sz="1000" dirty="0" smtClean="0"/>
              <a:t>TECHNIQUE</a:t>
            </a:r>
          </a:p>
          <a:p>
            <a:pPr algn="ctr"/>
            <a:r>
              <a:rPr lang="en-US" sz="1000" dirty="0" smtClean="0"/>
              <a:t>DIRECT SITE</a:t>
            </a:r>
          </a:p>
          <a:p>
            <a:pPr algn="ctr"/>
            <a:r>
              <a:rPr lang="en-US" sz="1000" dirty="0" smtClean="0"/>
              <a:t>INFORMER</a:t>
            </a:r>
            <a:endParaRPr lang="en-US" sz="1000" dirty="0"/>
          </a:p>
        </p:txBody>
      </p:sp>
      <p:sp>
        <p:nvSpPr>
          <p:cNvPr id="5" name="Rounded Rectangular Callout 4"/>
          <p:cNvSpPr/>
          <p:nvPr/>
        </p:nvSpPr>
        <p:spPr>
          <a:xfrm>
            <a:off x="7262774" y="3865372"/>
            <a:ext cx="1625193" cy="824179"/>
          </a:xfrm>
          <a:prstGeom prst="wedgeRoundRectCallout">
            <a:avLst>
              <a:gd name="adj1" fmla="val -107300"/>
              <a:gd name="adj2" fmla="val -36950"/>
              <a:gd name="adj3" fmla="val 16667"/>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CHARACTERIZES</a:t>
            </a:r>
          </a:p>
          <a:p>
            <a:pPr algn="ctr"/>
            <a:r>
              <a:rPr lang="en-US" sz="1000" dirty="0" smtClean="0"/>
              <a:t>PROCESS AGENT</a:t>
            </a:r>
          </a:p>
          <a:p>
            <a:pPr algn="ctr"/>
            <a:r>
              <a:rPr lang="en-US" sz="1000" dirty="0" smtClean="0"/>
              <a:t>PROCESS DURATION</a:t>
            </a:r>
          </a:p>
          <a:p>
            <a:pPr algn="ctr"/>
            <a:r>
              <a:rPr lang="en-US" sz="1000" dirty="0" smtClean="0"/>
              <a:t>PROCESS OUTPUT</a:t>
            </a:r>
            <a:endParaRPr lang="en-US" sz="1000" dirty="0"/>
          </a:p>
        </p:txBody>
      </p:sp>
      <p:sp>
        <p:nvSpPr>
          <p:cNvPr id="6" name="Rounded Rectangular Callout 5"/>
          <p:cNvSpPr/>
          <p:nvPr/>
        </p:nvSpPr>
        <p:spPr>
          <a:xfrm>
            <a:off x="457199" y="2627274"/>
            <a:ext cx="1928163" cy="1424026"/>
          </a:xfrm>
          <a:prstGeom prst="wedgeRoundRectCallout">
            <a:avLst>
              <a:gd name="adj1" fmla="val 101504"/>
              <a:gd name="adj2" fmla="val 45588"/>
              <a:gd name="adj3" fmla="val 16667"/>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smtClean="0"/>
              <a:t>INHERES IN</a:t>
            </a:r>
            <a:endParaRPr lang="en-US" sz="1000" dirty="0" smtClean="0"/>
          </a:p>
          <a:p>
            <a:pPr algn="ctr"/>
            <a:r>
              <a:rPr lang="en-US" sz="1000" dirty="0" smtClean="0"/>
              <a:t>INHERENT LOCATION</a:t>
            </a:r>
          </a:p>
          <a:p>
            <a:pPr algn="ctr"/>
            <a:r>
              <a:rPr lang="en-US" sz="1000" dirty="0" smtClean="0"/>
              <a:t>IHNHERENT INGREDIENT</a:t>
            </a:r>
          </a:p>
          <a:p>
            <a:pPr algn="ctr"/>
            <a:r>
              <a:rPr lang="en-US" sz="1000" dirty="0" smtClean="0"/>
              <a:t>TOWARDS</a:t>
            </a:r>
          </a:p>
          <a:p>
            <a:pPr algn="ctr"/>
            <a:r>
              <a:rPr lang="en-US" sz="1000" dirty="0" smtClean="0"/>
              <a:t>HAS REALIZATION</a:t>
            </a:r>
          </a:p>
          <a:p>
            <a:pPr algn="ctr"/>
            <a:r>
              <a:rPr lang="en-US" sz="1000" dirty="0" smtClean="0"/>
              <a:t>RELATIVE TO</a:t>
            </a:r>
          </a:p>
          <a:p>
            <a:pPr algn="ctr"/>
            <a:r>
              <a:rPr lang="en-US" sz="1000" dirty="0" smtClean="0"/>
              <a:t>RELATIVE TO PART OF</a:t>
            </a:r>
          </a:p>
          <a:p>
            <a:pPr algn="ctr"/>
            <a:r>
              <a:rPr lang="en-US" sz="1000" dirty="0" smtClean="0"/>
              <a:t>PRECONDITION</a:t>
            </a:r>
            <a:endParaRPr lang="en-US" sz="1000" dirty="0"/>
          </a:p>
        </p:txBody>
      </p:sp>
    </p:spTree>
    <p:extLst>
      <p:ext uri="{BB962C8B-B14F-4D97-AF65-F5344CB8AC3E}">
        <p14:creationId xmlns:p14="http://schemas.microsoft.com/office/powerpoint/2010/main" val="102605045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smtClean="0"/>
              <a:t>Recommendation</a:t>
            </a:r>
            <a:r>
              <a:rPr lang="en-US" dirty="0" smtClean="0"/>
              <a:t>: Allowed values for </a:t>
            </a:r>
            <a:r>
              <a:rPr lang="en-US" b="1" i="1" dirty="0" smtClean="0"/>
              <a:t>Clinical life phase observation results </a:t>
            </a:r>
            <a:r>
              <a:rPr lang="en-US" dirty="0" smtClean="0"/>
              <a:t>must take into account that “presence” is implied in the definition of a clinical life phase.</a:t>
            </a:r>
          </a:p>
          <a:p>
            <a:r>
              <a:rPr lang="en-US" i="1" dirty="0"/>
              <a:t>Recommendation</a:t>
            </a:r>
            <a:r>
              <a:rPr lang="en-US" dirty="0"/>
              <a:t>: </a:t>
            </a:r>
            <a:r>
              <a:rPr lang="en-US" dirty="0" smtClean="0"/>
              <a:t>Allowed values for </a:t>
            </a:r>
            <a:r>
              <a:rPr lang="en-US" b="1" i="1" dirty="0" smtClean="0"/>
              <a:t>Procedure-related observation results </a:t>
            </a:r>
            <a:r>
              <a:rPr lang="en-US" dirty="0" smtClean="0"/>
              <a:t>can be based on the current “Context values for actions” sub-hierarchies.</a:t>
            </a:r>
          </a:p>
          <a:p>
            <a:r>
              <a:rPr lang="en-US" i="1" dirty="0"/>
              <a:t>Recommendation</a:t>
            </a:r>
            <a:r>
              <a:rPr lang="en-US" dirty="0"/>
              <a:t>: </a:t>
            </a:r>
            <a:r>
              <a:rPr lang="en-US" dirty="0" smtClean="0"/>
              <a:t>Allowed values for </a:t>
            </a:r>
            <a:r>
              <a:rPr lang="en-US" b="1" i="1" dirty="0" smtClean="0"/>
              <a:t>Material entity observation results</a:t>
            </a:r>
            <a:r>
              <a:rPr lang="en-US" dirty="0" smtClean="0"/>
              <a:t> can be based on the existing </a:t>
            </a:r>
            <a:r>
              <a:rPr lang="is-IS" dirty="0" smtClean="0"/>
              <a:t>260411009|</a:t>
            </a:r>
            <a:r>
              <a:rPr lang="en-US" dirty="0" smtClean="0"/>
              <a:t>Presence </a:t>
            </a:r>
            <a:r>
              <a:rPr lang="en-US" dirty="0"/>
              <a:t>findings (qualifier value</a:t>
            </a:r>
            <a:r>
              <a:rPr lang="en-US" dirty="0" smtClean="0"/>
              <a:t>)| and </a:t>
            </a:r>
            <a:r>
              <a:rPr lang="is-IS" dirty="0" smtClean="0"/>
              <a:t>272519000|</a:t>
            </a:r>
            <a:r>
              <a:rPr lang="en-US" dirty="0"/>
              <a:t> Absence findings (qualifier value</a:t>
            </a:r>
            <a:r>
              <a:rPr lang="en-US" dirty="0" smtClean="0"/>
              <a:t>)| sub-hierarchies.</a:t>
            </a:r>
          </a:p>
          <a:p>
            <a:endParaRPr lang="en-US" dirty="0"/>
          </a:p>
        </p:txBody>
      </p:sp>
      <p:sp>
        <p:nvSpPr>
          <p:cNvPr id="3" name="Title 2"/>
          <p:cNvSpPr>
            <a:spLocks noGrp="1"/>
          </p:cNvSpPr>
          <p:nvPr>
            <p:ph type="title"/>
          </p:nvPr>
        </p:nvSpPr>
        <p:spPr>
          <a:xfrm>
            <a:off x="457200" y="76200"/>
            <a:ext cx="6592043" cy="1219200"/>
          </a:xfrm>
        </p:spPr>
        <p:txBody>
          <a:bodyPr/>
          <a:lstStyle/>
          <a:p>
            <a:r>
              <a:rPr lang="en-US" dirty="0" smtClean="0"/>
              <a:t>Creating a hierarchy of allowed values of observation results within the Qualifier value hierarchy (1)</a:t>
            </a:r>
            <a:endParaRPr lang="en-US" dirty="0"/>
          </a:p>
        </p:txBody>
      </p:sp>
      <p:sp>
        <p:nvSpPr>
          <p:cNvPr id="4" name="Explosion 1 3"/>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71250745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smtClean="0"/>
              <a:t>Recommendation</a:t>
            </a:r>
            <a:r>
              <a:rPr lang="en-US" dirty="0" smtClean="0"/>
              <a:t>: Allowed values for observation results should be mutually exclusive whenever possible.</a:t>
            </a:r>
          </a:p>
          <a:p>
            <a:r>
              <a:rPr lang="en-US" i="1" dirty="0"/>
              <a:t>Recommendation</a:t>
            </a:r>
            <a:r>
              <a:rPr lang="en-US" dirty="0"/>
              <a:t>: Allowed values for </a:t>
            </a:r>
            <a:r>
              <a:rPr lang="en-US" b="1" i="1" dirty="0"/>
              <a:t>Material entity observation results </a:t>
            </a:r>
            <a:r>
              <a:rPr lang="en-US" dirty="0" smtClean="0"/>
              <a:t>should not be conflated with the material entity that the observation is about.</a:t>
            </a:r>
          </a:p>
          <a:p>
            <a:r>
              <a:rPr lang="en-US" i="1" dirty="0"/>
              <a:t>Recommendation</a:t>
            </a:r>
            <a:r>
              <a:rPr lang="en-US" dirty="0" smtClean="0"/>
              <a:t>: Allowed non-numeric values for </a:t>
            </a:r>
            <a:r>
              <a:rPr lang="en-US" b="1" i="1" dirty="0" smtClean="0"/>
              <a:t>Feature of entity observation results</a:t>
            </a:r>
            <a:r>
              <a:rPr lang="en-US" dirty="0" smtClean="0"/>
              <a:t> should correspond to specific property types.</a:t>
            </a:r>
          </a:p>
        </p:txBody>
      </p:sp>
      <p:sp>
        <p:nvSpPr>
          <p:cNvPr id="3" name="Title 2"/>
          <p:cNvSpPr>
            <a:spLocks noGrp="1"/>
          </p:cNvSpPr>
          <p:nvPr>
            <p:ph type="title"/>
          </p:nvPr>
        </p:nvSpPr>
        <p:spPr>
          <a:xfrm>
            <a:off x="457200" y="76200"/>
            <a:ext cx="6592043" cy="1219200"/>
          </a:xfrm>
        </p:spPr>
        <p:txBody>
          <a:bodyPr/>
          <a:lstStyle/>
          <a:p>
            <a:r>
              <a:rPr lang="en-US" dirty="0" smtClean="0"/>
              <a:t>Creating a hierarchy of allowed values of observation results within the Qualifier value hierarchy (2)</a:t>
            </a:r>
            <a:endParaRPr lang="en-US" dirty="0"/>
          </a:p>
        </p:txBody>
      </p:sp>
      <p:sp>
        <p:nvSpPr>
          <p:cNvPr id="4" name="Explosion 1 3"/>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75701570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Since presence (and absence) should be represented as observation results, the problem can only be addressed in the context of a larger effort to represent observation results in general.</a:t>
            </a:r>
          </a:p>
          <a:p>
            <a:r>
              <a:rPr lang="en-US" dirty="0" smtClean="0"/>
              <a:t>The Observables Model (including representing observation results) is an big challenge for IHTSDO because of the number of concepts affected and the need to “retrofit” existing terminology to be consistent with formal ontological principles.</a:t>
            </a:r>
          </a:p>
          <a:p>
            <a:r>
              <a:rPr lang="en-US" dirty="0" smtClean="0"/>
              <a:t>Consequently, implementation of the Observables Model must proceed in relatively small steps within an overall long-term plan.</a:t>
            </a:r>
            <a:endParaRPr lang="en-US" dirty="0"/>
          </a:p>
        </p:txBody>
      </p:sp>
      <p:sp>
        <p:nvSpPr>
          <p:cNvPr id="3" name="Title 2"/>
          <p:cNvSpPr>
            <a:spLocks noGrp="1"/>
          </p:cNvSpPr>
          <p:nvPr>
            <p:ph type="title"/>
          </p:nvPr>
        </p:nvSpPr>
        <p:spPr>
          <a:xfrm>
            <a:off x="457200" y="609600"/>
            <a:ext cx="7543800" cy="612751"/>
          </a:xfrm>
        </p:spPr>
        <p:txBody>
          <a:bodyPr/>
          <a:lstStyle/>
          <a:p>
            <a:r>
              <a:rPr lang="en-US" dirty="0" smtClean="0"/>
              <a:t>Closing comments on </a:t>
            </a:r>
            <a:r>
              <a:rPr lang="en-US" smtClean="0"/>
              <a:t>the problem of “presence”</a:t>
            </a:r>
            <a:endParaRPr lang="en-US" dirty="0"/>
          </a:p>
        </p:txBody>
      </p:sp>
      <p:sp>
        <p:nvSpPr>
          <p:cNvPr id="4" name="Explosion 1 3"/>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49079773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 boxes</a:t>
            </a:r>
            <a:endParaRPr lang="en-US" dirty="0"/>
          </a:p>
        </p:txBody>
      </p:sp>
      <p:sp>
        <p:nvSpPr>
          <p:cNvPr id="3" name="TextBox 2"/>
          <p:cNvSpPr txBox="1"/>
          <p:nvPr/>
        </p:nvSpPr>
        <p:spPr>
          <a:xfrm>
            <a:off x="457200" y="1435762"/>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final Observables Model presentation prepared by Kent Spackman and dated December 26, 2014</a:t>
            </a:r>
            <a:endParaRPr lang="en-US" b="1" dirty="0"/>
          </a:p>
        </p:txBody>
      </p:sp>
      <p:sp>
        <p:nvSpPr>
          <p:cNvPr id="5" name="TextBox 4"/>
          <p:cNvSpPr txBox="1"/>
          <p:nvPr/>
        </p:nvSpPr>
        <p:spPr>
          <a:xfrm>
            <a:off x="457199" y="251355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presentation by Daniel Karlsson to Consultant</a:t>
            </a:r>
          </a:p>
          <a:p>
            <a:r>
              <a:rPr lang="en-US" b="1" dirty="0" smtClean="0"/>
              <a:t>Terminologist Group on December 15, 2015</a:t>
            </a:r>
            <a:endParaRPr lang="en-US" b="1" dirty="0"/>
          </a:p>
        </p:txBody>
      </p:sp>
      <p:sp>
        <p:nvSpPr>
          <p:cNvPr id="6" name="TextBox 5"/>
          <p:cNvSpPr txBox="1"/>
          <p:nvPr/>
        </p:nvSpPr>
        <p:spPr>
          <a:xfrm>
            <a:off x="457199" y="3804759"/>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presentation by Bruce Goldberg to Consultant</a:t>
            </a:r>
          </a:p>
          <a:p>
            <a:r>
              <a:rPr lang="en-US" b="1" dirty="0" smtClean="0"/>
              <a:t>Terminologist Group on February 16, 2016</a:t>
            </a:r>
            <a:endParaRPr lang="en-US" b="1" dirty="0"/>
          </a:p>
        </p:txBody>
      </p:sp>
      <p:grpSp>
        <p:nvGrpSpPr>
          <p:cNvPr id="4" name="Group 3"/>
          <p:cNvGrpSpPr/>
          <p:nvPr/>
        </p:nvGrpSpPr>
        <p:grpSpPr>
          <a:xfrm>
            <a:off x="457198" y="4775609"/>
            <a:ext cx="8375246" cy="545603"/>
            <a:chOff x="457198" y="4775609"/>
            <a:chExt cx="8375246" cy="545603"/>
          </a:xfrm>
        </p:grpSpPr>
        <p:sp>
          <p:nvSpPr>
            <p:cNvPr id="8" name="TextBox 7"/>
            <p:cNvSpPr txBox="1"/>
            <p:nvPr/>
          </p:nvSpPr>
          <p:spPr>
            <a:xfrm>
              <a:off x="457198" y="4775609"/>
              <a:ext cx="8375246"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a:t>
              </a:r>
            </a:p>
            <a:p>
              <a:r>
                <a:rPr lang="en-US" dirty="0">
                  <a:hlinkClick r:id="rId2"/>
                </a:rPr>
                <a:t>http://</a:t>
              </a:r>
              <a:r>
                <a:rPr lang="en-US" dirty="0" smtClean="0">
                  <a:hlinkClick r:id="rId2"/>
                </a:rPr>
                <a:t>ncorwiki.buffalo.edu/index.php/Basic_Formal_Ontology_2.0</a:t>
              </a:r>
              <a:r>
                <a:rPr lang="en-US" b="1" dirty="0" smtClean="0"/>
                <a:t> </a:t>
              </a:r>
              <a:endParaRPr lang="en-US" b="1" dirty="0"/>
            </a:p>
          </p:txBody>
        </p:sp>
        <p:pic>
          <p:nvPicPr>
            <p:cNvPr id="7" name="Picture 6"/>
            <p:cNvPicPr>
              <a:picLocks noChangeAspect="1"/>
            </p:cNvPicPr>
            <p:nvPr/>
          </p:nvPicPr>
          <p:blipFill>
            <a:blip r:embed="rId3"/>
            <a:stretch>
              <a:fillRect/>
            </a:stretch>
          </p:blipFill>
          <p:spPr>
            <a:xfrm>
              <a:off x="5791200" y="4784522"/>
              <a:ext cx="3041244" cy="536690"/>
            </a:xfrm>
            <a:prstGeom prst="rect">
              <a:avLst/>
            </a:prstGeom>
          </p:spPr>
        </p:pic>
      </p:grpSp>
      <p:sp>
        <p:nvSpPr>
          <p:cNvPr id="9" name="Explosion 1 8"/>
          <p:cNvSpPr/>
          <p:nvPr/>
        </p:nvSpPr>
        <p:spPr>
          <a:xfrm>
            <a:off x="7924800" y="6062575"/>
            <a:ext cx="1065124" cy="700075"/>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t>ECE Group</a:t>
            </a:r>
            <a:endParaRPr lang="en-US" sz="1050" b="1" dirty="0"/>
          </a:p>
        </p:txBody>
      </p:sp>
      <p:sp>
        <p:nvSpPr>
          <p:cNvPr id="10" name="Explosion 1 9"/>
          <p:cNvSpPr/>
          <p:nvPr/>
        </p:nvSpPr>
        <p:spPr>
          <a:xfrm>
            <a:off x="5791200" y="60198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5433433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461164" y="1452307"/>
            <a:ext cx="4433455" cy="2122165"/>
          </a:xfrm>
        </p:spPr>
        <p:txBody>
          <a:bodyPr/>
          <a:lstStyle/>
          <a:p>
            <a:pPr lvl="0"/>
            <a:r>
              <a:rPr lang="en-US" dirty="0"/>
              <a:t>Quality observables </a:t>
            </a:r>
            <a:endParaRPr lang="en-US" dirty="0" smtClean="0"/>
          </a:p>
          <a:p>
            <a:pPr lvl="0"/>
            <a:r>
              <a:rPr lang="en-US" dirty="0" smtClean="0"/>
              <a:t>Disposition </a:t>
            </a:r>
            <a:r>
              <a:rPr lang="en-US" dirty="0"/>
              <a:t>observables </a:t>
            </a:r>
            <a:endParaRPr lang="en-US" dirty="0" smtClean="0"/>
          </a:p>
          <a:p>
            <a:pPr lvl="0"/>
            <a:r>
              <a:rPr lang="en-US" dirty="0" smtClean="0"/>
              <a:t>Function observables</a:t>
            </a:r>
          </a:p>
          <a:p>
            <a:pPr lvl="0"/>
            <a:r>
              <a:rPr lang="en-US" dirty="0" smtClean="0"/>
              <a:t>Process observables</a:t>
            </a:r>
          </a:p>
          <a:p>
            <a:pPr lvl="0"/>
            <a:r>
              <a:rPr lang="en-US" dirty="0" smtClean="0"/>
              <a:t>(Presence/absence observables)</a:t>
            </a:r>
            <a:endParaRPr lang="en-US" dirty="0"/>
          </a:p>
        </p:txBody>
      </p:sp>
      <p:sp>
        <p:nvSpPr>
          <p:cNvPr id="3" name="Rubrik 2"/>
          <p:cNvSpPr>
            <a:spLocks noGrp="1"/>
          </p:cNvSpPr>
          <p:nvPr>
            <p:ph type="title"/>
          </p:nvPr>
        </p:nvSpPr>
        <p:spPr/>
        <p:txBody>
          <a:bodyPr/>
          <a:lstStyle/>
          <a:p>
            <a:r>
              <a:rPr lang="en-US" dirty="0" smtClean="0"/>
              <a:t>Four Kinds of Observable (at least?)</a:t>
            </a:r>
            <a:endParaRPr lang="en-US" dirty="0"/>
          </a:p>
        </p:txBody>
      </p:sp>
      <p:sp>
        <p:nvSpPr>
          <p:cNvPr id="4" name="TextBox 3"/>
          <p:cNvSpPr txBox="1"/>
          <p:nvPr/>
        </p:nvSpPr>
        <p:spPr>
          <a:xfrm>
            <a:off x="457200" y="6118598"/>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Adapted from presentation by Daniel Karlsson to Consultant</a:t>
            </a:r>
          </a:p>
          <a:p>
            <a:r>
              <a:rPr lang="en-US" b="1" dirty="0" smtClean="0"/>
              <a:t>Terminologist Group on December 15, 2015</a:t>
            </a:r>
            <a:endParaRPr lang="en-US" b="1" dirty="0"/>
          </a:p>
        </p:txBody>
      </p:sp>
      <p:sp>
        <p:nvSpPr>
          <p:cNvPr id="6" name="Right Brace 5"/>
          <p:cNvSpPr/>
          <p:nvPr/>
        </p:nvSpPr>
        <p:spPr>
          <a:xfrm flipH="1">
            <a:off x="4308777" y="1452307"/>
            <a:ext cx="581891" cy="1637257"/>
          </a:xfrm>
          <a:prstGeom prst="rightBrace">
            <a:avLst>
              <a:gd name="adj1" fmla="val 8333"/>
              <a:gd name="adj2" fmla="val 52201"/>
            </a:avLst>
          </a:prstGeom>
          <a:ln w="317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ounded Rectangular Callout 7"/>
          <p:cNvSpPr/>
          <p:nvPr/>
        </p:nvSpPr>
        <p:spPr>
          <a:xfrm>
            <a:off x="230430" y="4433010"/>
            <a:ext cx="3829507" cy="1397203"/>
          </a:xfrm>
          <a:prstGeom prst="wedgeRoundRectCallout">
            <a:avLst>
              <a:gd name="adj1" fmla="val 65045"/>
              <a:gd name="adj2" fmla="val -120296"/>
              <a:gd name="adj3" fmla="val 16667"/>
            </a:avLst>
          </a:prstGeom>
          <a:solidFill>
            <a:schemeClr val="accent1"/>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r>
              <a:rPr lang="en-US" sz="1600" dirty="0" smtClean="0">
                <a:solidFill>
                  <a:schemeClr val="bg1"/>
                </a:solidFill>
              </a:rPr>
              <a:t>These kinds of observables are different, because they do NOT have obvious property types and are do not concern features of entities. They are the focus of this project.</a:t>
            </a:r>
            <a:endParaRPr lang="en-US" sz="1600" dirty="0">
              <a:solidFill>
                <a:schemeClr val="bg1"/>
              </a:solidFill>
            </a:endParaRPr>
          </a:p>
        </p:txBody>
      </p:sp>
      <p:sp>
        <p:nvSpPr>
          <p:cNvPr id="11" name="Rounded Rectangular Callout 10"/>
          <p:cNvSpPr/>
          <p:nvPr/>
        </p:nvSpPr>
        <p:spPr>
          <a:xfrm>
            <a:off x="371247" y="1540159"/>
            <a:ext cx="2410358" cy="1641953"/>
          </a:xfrm>
          <a:prstGeom prst="wedgeRoundRectCallout">
            <a:avLst>
              <a:gd name="adj1" fmla="val 106143"/>
              <a:gd name="adj2" fmla="val 36398"/>
              <a:gd name="adj3" fmla="val 16667"/>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t>These observables have clear, understandable property types. They concern </a:t>
            </a:r>
            <a:r>
              <a:rPr lang="en-US" sz="1600" b="1" dirty="0" smtClean="0"/>
              <a:t>features of entities</a:t>
            </a:r>
            <a:r>
              <a:rPr lang="en-US" sz="1600" dirty="0" smtClean="0"/>
              <a:t>.</a:t>
            </a:r>
            <a:endParaRPr lang="en-US" sz="1600" dirty="0"/>
          </a:p>
        </p:txBody>
      </p:sp>
      <p:sp>
        <p:nvSpPr>
          <p:cNvPr id="9" name="Explosion 1 8"/>
          <p:cNvSpPr/>
          <p:nvPr/>
        </p:nvSpPr>
        <p:spPr>
          <a:xfrm>
            <a:off x="6781800" y="5715000"/>
            <a:ext cx="1828800" cy="711617"/>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smtClean="0"/>
              <a:t>Observables Group</a:t>
            </a:r>
            <a:endParaRPr lang="en-US" sz="1050" b="1" dirty="0"/>
          </a:p>
        </p:txBody>
      </p:sp>
    </p:spTree>
    <p:extLst>
      <p:ext uri="{BB962C8B-B14F-4D97-AF65-F5344CB8AC3E}">
        <p14:creationId xmlns:p14="http://schemas.microsoft.com/office/powerpoint/2010/main" val="1710147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dirty="0" smtClean="0"/>
              <a:t>Examples: Quality observables</a:t>
            </a:r>
            <a:endParaRPr lang="en-US" dirty="0"/>
          </a:p>
        </p:txBody>
      </p:sp>
      <p:pic>
        <p:nvPicPr>
          <p:cNvPr id="7" name="Bildobjekt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071" y="3939064"/>
            <a:ext cx="8391525" cy="2686050"/>
          </a:xfrm>
          <a:prstGeom prst="rect">
            <a:avLst/>
          </a:prstGeom>
        </p:spPr>
      </p:pic>
      <p:pic>
        <p:nvPicPr>
          <p:cNvPr id="8" name="Bildobjekt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074" y="1519909"/>
            <a:ext cx="8937498" cy="2121599"/>
          </a:xfrm>
          <a:prstGeom prst="rect">
            <a:avLst/>
          </a:prstGeom>
        </p:spPr>
      </p:pic>
      <p:sp>
        <p:nvSpPr>
          <p:cNvPr id="5" name="TextBox 4"/>
          <p:cNvSpPr txBox="1"/>
          <p:nvPr/>
        </p:nvSpPr>
        <p:spPr>
          <a:xfrm>
            <a:off x="4059382" y="1519907"/>
            <a:ext cx="4835236"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smtClean="0"/>
              <a:t>Copied from presentation by Daniel Karlsson to Consultant Terminologist Group on December 15, 2015</a:t>
            </a:r>
            <a:endParaRPr lang="en-US" b="1" dirty="0"/>
          </a:p>
        </p:txBody>
      </p:sp>
    </p:spTree>
    <p:extLst>
      <p:ext uri="{BB962C8B-B14F-4D97-AF65-F5344CB8AC3E}">
        <p14:creationId xmlns:p14="http://schemas.microsoft.com/office/powerpoint/2010/main" val="1778819463"/>
      </p:ext>
    </p:extLst>
  </p:cSld>
  <p:clrMapOvr>
    <a:masterClrMapping/>
  </p:clrMapOvr>
  <p:timing>
    <p:tnLst>
      <p:par>
        <p:cTn id="1" dur="indefinite" restart="never" nodeType="tmRoot"/>
      </p:par>
    </p:tnLst>
  </p:timing>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IHTSDO_PPT_Template_2014</Template>
  <TotalTime>44763</TotalTime>
  <Words>5564</Words>
  <Application>Microsoft Macintosh PowerPoint</Application>
  <PresentationFormat>On-screen Show (4:3)</PresentationFormat>
  <Paragraphs>723</Paragraphs>
  <Slides>73</Slides>
  <Notes>22</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73</vt:i4>
      </vt:variant>
    </vt:vector>
  </HeadingPairs>
  <TitlesOfParts>
    <vt:vector size="80" baseType="lpstr">
      <vt:lpstr>Calibri</vt:lpstr>
      <vt:lpstr>Droid Sans Fallback</vt:lpstr>
      <vt:lpstr>Lucida Sans Unicode</vt:lpstr>
      <vt:lpstr>Museo 300</vt:lpstr>
      <vt:lpstr>Museo 500</vt:lpstr>
      <vt:lpstr>Arial</vt:lpstr>
      <vt:lpstr>IHTSDO PPT Template 2014</vt:lpstr>
      <vt:lpstr>Stakeholder Engagement for Consultant Terminologist Project IHTSDO-836, entitled “Concept Model: Presence”</vt:lpstr>
      <vt:lpstr>PROJECT GOAL</vt:lpstr>
      <vt:lpstr>Overview</vt:lpstr>
      <vt:lpstr>Background on the observables model</vt:lpstr>
      <vt:lpstr>Observables Model:  What is observed?  How is the observation made?</vt:lpstr>
      <vt:lpstr>Observable Entities in 30 Seconds  </vt:lpstr>
      <vt:lpstr>Consider explicitly assigning different sets of Observable Model attributes to different types of observables</vt:lpstr>
      <vt:lpstr>Four Kinds of Observable (at least?)</vt:lpstr>
      <vt:lpstr>Examples: Quality observables</vt:lpstr>
      <vt:lpstr>Example: Disposition observable</vt:lpstr>
      <vt:lpstr>Example: Function observable</vt:lpstr>
      <vt:lpstr>Example: Process observable</vt:lpstr>
      <vt:lpstr>The problem of presence</vt:lpstr>
      <vt:lpstr>Examples of how “presence” is currently represented SNOMED CT</vt:lpstr>
      <vt:lpstr>The problem of “Presence” observables</vt:lpstr>
      <vt:lpstr>“Presence” as an observation result in the Observables Model</vt:lpstr>
      <vt:lpstr>Observation results and  formal Ontological principles</vt:lpstr>
      <vt:lpstr>SNOMED CT and formal ontological principles</vt:lpstr>
      <vt:lpstr>Basic Formal Ontology (BFO)</vt:lpstr>
      <vt:lpstr>The IS ABOUT attribute of the Observables Model in relation to formal ontology</vt:lpstr>
      <vt:lpstr>The continuant vs. occurrent distinction in BFO</vt:lpstr>
      <vt:lpstr>Dependency relationship between continuants</vt:lpstr>
      <vt:lpstr>Dependency relationship between occurrents and independent continuants</vt:lpstr>
      <vt:lpstr>The advisability of introducing formal ontological language into SNOMED CT</vt:lpstr>
      <vt:lpstr>Relating the Observables Model to BFO (1)</vt:lpstr>
      <vt:lpstr>Relating BFO to “property type” or “feature of entity” observables</vt:lpstr>
      <vt:lpstr>Relating the Observables Model to the BFO continuant hierarchy</vt:lpstr>
      <vt:lpstr>Relating the Observables Model to BFO (2)</vt:lpstr>
      <vt:lpstr>Relating BFO to observables and observation results without property types</vt:lpstr>
      <vt:lpstr>Main types of observables and corresponding observations results</vt:lpstr>
      <vt:lpstr>Example of modeling “presence” as an observation result about a material entity (body structure)</vt:lpstr>
      <vt:lpstr>Example of modeling “presence” as an observation result about a material entity (organism)</vt:lpstr>
      <vt:lpstr>Relationships among observable entities, observation procedures, and observation results</vt:lpstr>
      <vt:lpstr>Observation procedures and observation results differ from observables mainly by the addition of a single attribute</vt:lpstr>
      <vt:lpstr>Desirability of parallel sub-hierarchies for observable entities, observation results, and allowed observation result values</vt:lpstr>
      <vt:lpstr>Suggested modeling patterns for observable entities and corresponding observation results</vt:lpstr>
      <vt:lpstr>What is an observation result?</vt:lpstr>
      <vt:lpstr>Relating the Observables Model to BFO (3)</vt:lpstr>
      <vt:lpstr>Information Entities or Artifacts</vt:lpstr>
      <vt:lpstr>OBSERVATION RESULTS AND Clinical LIFE PHASES</vt:lpstr>
      <vt:lpstr>History: Disambiguating findings, disorders, observables, and observation results (1)</vt:lpstr>
      <vt:lpstr>History: Disambiguating findings, disorders, observables, and observation results (2)</vt:lpstr>
      <vt:lpstr>Ontological commitment</vt:lpstr>
      <vt:lpstr>….then where are the conditions ?</vt:lpstr>
      <vt:lpstr>Subtype relationships</vt:lpstr>
      <vt:lpstr>Subtype relationships</vt:lpstr>
      <vt:lpstr>Conditions vs CLPs 2</vt:lpstr>
      <vt:lpstr>Clinical Life Phases and “Presence”</vt:lpstr>
      <vt:lpstr>Suggested allowed values for the HAS VALUE attribute in observation results about CLPs</vt:lpstr>
      <vt:lpstr>Suggested meanings of proposed CLP observation result values</vt:lpstr>
      <vt:lpstr>Comments on connecting CLPs to observable entities with the INTERPRETS attribute</vt:lpstr>
      <vt:lpstr>Clinical life phases vs. Clinical findings</vt:lpstr>
      <vt:lpstr>An interesting question about CLP observation results</vt:lpstr>
      <vt:lpstr>observation results and Situations with explicit context</vt:lpstr>
      <vt:lpstr>Clinical life phases vs. situations</vt:lpstr>
      <vt:lpstr>Re-interpreting Situations with explicit context</vt:lpstr>
      <vt:lpstr>Situations with explicit context could be split into observables about CLPs and Procedures</vt:lpstr>
      <vt:lpstr>Importance of allowed values for CLP observation results and procedure-related observation results</vt:lpstr>
      <vt:lpstr>Concepts in the Finding context value sub-hierarchy (current range for FINDING CONTEXT)</vt:lpstr>
      <vt:lpstr>Comments on concepts in the Finding context value sub-hierarchy</vt:lpstr>
      <vt:lpstr>Concepts in the Context values for actions  sub-hierarchy (current range for PROCEDURE CONTEXT)</vt:lpstr>
      <vt:lpstr>Comments on concepts in the Context values for actions sub-hierarchy</vt:lpstr>
      <vt:lpstr>Remaining explicit context attributes</vt:lpstr>
      <vt:lpstr>What about default contexts?</vt:lpstr>
      <vt:lpstr>Additional analysis and proposed recommendations </vt:lpstr>
      <vt:lpstr>Property types in the Observables Model (1)</vt:lpstr>
      <vt:lpstr>Property types in the Observables Model (2)</vt:lpstr>
      <vt:lpstr>Observables without property types</vt:lpstr>
      <vt:lpstr>Recommendation: proposed hierarchy of observation results</vt:lpstr>
      <vt:lpstr>Creating a hierarchy of allowed values of observation results within the Qualifier value hierarchy (1)</vt:lpstr>
      <vt:lpstr>Creating a hierarchy of allowed values of observation results within the Qualifier value hierarchy (2)</vt:lpstr>
      <vt:lpstr>Closing comments on the problem of “presence”</vt:lpstr>
      <vt:lpstr>Reference boxes</vt:lpstr>
    </vt:vector>
  </TitlesOfParts>
  <Manager/>
  <Company/>
  <LinksUpToDate>false</LinksUpToDate>
  <SharedDoc>false</SharedDoc>
  <HyperlinkBase/>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David Sperzel</dc:creator>
  <cp:keywords/>
  <dc:description/>
  <cp:lastModifiedBy>David Sperzel</cp:lastModifiedBy>
  <cp:revision>344</cp:revision>
  <dcterms:created xsi:type="dcterms:W3CDTF">2016-07-17T16:44:24Z</dcterms:created>
  <dcterms:modified xsi:type="dcterms:W3CDTF">2016-09-06T05:49:44Z</dcterms:modified>
  <cp:category/>
</cp:coreProperties>
</file>