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4591" r:id="rId5"/>
    <p:sldMasterId id="2147484600" r:id="rId6"/>
  </p:sldMasterIdLst>
  <p:notesMasterIdLst>
    <p:notesMasterId r:id="rId31"/>
  </p:notesMasterIdLst>
  <p:handoutMasterIdLst>
    <p:handoutMasterId r:id="rId32"/>
  </p:handoutMasterIdLst>
  <p:sldIdLst>
    <p:sldId id="284" r:id="rId7"/>
    <p:sldId id="257" r:id="rId8"/>
    <p:sldId id="286" r:id="rId9"/>
    <p:sldId id="287" r:id="rId10"/>
    <p:sldId id="306" r:id="rId11"/>
    <p:sldId id="288" r:id="rId12"/>
    <p:sldId id="289" r:id="rId13"/>
    <p:sldId id="290" r:id="rId14"/>
    <p:sldId id="291" r:id="rId15"/>
    <p:sldId id="292" r:id="rId16"/>
    <p:sldId id="307" r:id="rId17"/>
    <p:sldId id="293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285" r:id="rId30"/>
  </p:sldIdLst>
  <p:sldSz cx="9144000" cy="5143500" type="screen16x9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700">
          <p15:clr>
            <a:srgbClr val="A4A3A4"/>
          </p15:clr>
        </p15:guide>
        <p15:guide id="3" orient="horz" pos="454">
          <p15:clr>
            <a:srgbClr val="A4A3A4"/>
          </p15:clr>
        </p15:guide>
        <p15:guide id="4" pos="2880">
          <p15:clr>
            <a:srgbClr val="A4A3A4"/>
          </p15:clr>
        </p15:guide>
        <p15:guide id="5" pos="346">
          <p15:clr>
            <a:srgbClr val="A4A3A4"/>
          </p15:clr>
        </p15:guide>
        <p15:guide id="6" pos="576">
          <p15:clr>
            <a:srgbClr val="A4A3A4"/>
          </p15:clr>
        </p15:guide>
        <p15:guide id="7" pos="5587">
          <p15:clr>
            <a:srgbClr val="A4A3A4"/>
          </p15:clr>
        </p15:guide>
        <p15:guide id="8" pos="16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lissa Zuckerman" initials="MZ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333B"/>
    <a:srgbClr val="727274"/>
    <a:srgbClr val="63B487"/>
    <a:srgbClr val="409171"/>
    <a:srgbClr val="35A37C"/>
    <a:srgbClr val="F77F00"/>
    <a:srgbClr val="114C43"/>
    <a:srgbClr val="0E2874"/>
    <a:srgbClr val="061668"/>
    <a:srgbClr val="011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27" autoAdjust="0"/>
    <p:restoredTop sz="97753" autoAdjust="0"/>
  </p:normalViewPr>
  <p:slideViewPr>
    <p:cSldViewPr snapToGrid="0">
      <p:cViewPr varScale="1">
        <p:scale>
          <a:sx n="95" d="100"/>
          <a:sy n="95" d="100"/>
        </p:scale>
        <p:origin x="72" y="280"/>
      </p:cViewPr>
      <p:guideLst>
        <p:guide orient="horz" pos="1620"/>
        <p:guide orient="horz" pos="700"/>
        <p:guide orient="horz" pos="454"/>
        <p:guide pos="2880"/>
        <p:guide pos="346"/>
        <p:guide pos="576"/>
        <p:guide pos="5587"/>
        <p:guide pos="16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0" hangingPunct="0">
              <a:defRPr sz="1300">
                <a:latin typeface="Calibri" pitchFamily="34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Calibri" pitchFamily="34" charset="0"/>
              </a:defRPr>
            </a:lvl1pPr>
          </a:lstStyle>
          <a:p>
            <a:fld id="{2503ED08-06E4-41ED-89E8-119D0EF02A48}" type="datetimeFigureOut">
              <a:rPr lang="en-US"/>
              <a:pPr/>
              <a:t>Mon, 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0" hangingPunct="0">
              <a:defRPr sz="1300">
                <a:latin typeface="Calibri" pitchFamily="34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Calibri" pitchFamily="34" charset="0"/>
              </a:defRPr>
            </a:lvl1pPr>
          </a:lstStyle>
          <a:p>
            <a:fld id="{D6C45BBB-83DA-4AD0-BB77-0E8391E9F2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Calibri" pitchFamily="34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Calibri" pitchFamily="34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Calibri" pitchFamily="34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Calibri" pitchFamily="34" charset="0"/>
              </a:defRPr>
            </a:lvl1pPr>
          </a:lstStyle>
          <a:p>
            <a:fld id="{CEFA16CB-AEBE-4616-A0C2-923B64A825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resenter version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52920" y="2382518"/>
            <a:ext cx="3955994" cy="872034"/>
          </a:xfrm>
        </p:spPr>
        <p:txBody>
          <a:bodyPr wrap="square" bIns="0" anchor="t">
            <a:spAutoFit/>
          </a:bodyPr>
          <a:lstStyle>
            <a:lvl1pPr marL="0" indent="0" algn="l">
              <a:spcBef>
                <a:spcPts val="400"/>
              </a:spcBef>
              <a:buFontTx/>
              <a:buNone/>
              <a:defRPr sz="18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0">
              <a:spcBef>
                <a:spcPts val="400"/>
              </a:spcBef>
              <a:buNone/>
              <a:defRPr sz="1600" baseline="0"/>
            </a:lvl2pPr>
          </a:lstStyle>
          <a:p>
            <a:r>
              <a:rPr lang="en-US" dirty="0"/>
              <a:t>Speaker</a:t>
            </a:r>
          </a:p>
          <a:p>
            <a:pPr lvl="1"/>
            <a:r>
              <a:rPr lang="en-US" dirty="0"/>
              <a:t>Institution</a:t>
            </a:r>
          </a:p>
          <a:p>
            <a:pPr lvl="1"/>
            <a:r>
              <a:rPr lang="en-US" dirty="0"/>
              <a:t>Twitter: #AMIA2017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3589" y="1025725"/>
            <a:ext cx="5929707" cy="1112108"/>
          </a:xfrm>
        </p:spPr>
        <p:txBody>
          <a:bodyPr anchor="b"/>
          <a:lstStyle>
            <a:lvl1pPr>
              <a:lnSpc>
                <a:spcPct val="90000"/>
              </a:lnSpc>
              <a:spcBef>
                <a:spcPts val="400"/>
              </a:spcBef>
              <a:defRPr sz="2800" b="1">
                <a:solidFill>
                  <a:schemeClr val="accent1"/>
                </a:solidFill>
                <a:latin typeface="+mj-lt"/>
                <a:cs typeface="Roboto Regular"/>
              </a:defRPr>
            </a:lvl1pPr>
            <a:lvl2pPr marL="0" indent="0">
              <a:spcBef>
                <a:spcPts val="400"/>
              </a:spcBef>
              <a:buNone/>
              <a:defRPr sz="1600" b="0" baseline="0">
                <a:solidFill>
                  <a:schemeClr val="accent2">
                    <a:lumMod val="75000"/>
                  </a:schemeClr>
                </a:solidFill>
                <a:latin typeface="+mj-lt"/>
                <a:cs typeface="Roboto Light"/>
              </a:defRPr>
            </a:lvl2pPr>
          </a:lstStyle>
          <a:p>
            <a:pPr lvl="0"/>
            <a:r>
              <a:rPr lang="en-US" dirty="0"/>
              <a:t>Title</a:t>
            </a:r>
          </a:p>
          <a:p>
            <a:pPr lvl="1"/>
            <a:r>
              <a:rPr lang="en-US" dirty="0"/>
              <a:t>Session Number</a:t>
            </a:r>
          </a:p>
          <a:p>
            <a:pPr lvl="1"/>
            <a:r>
              <a:rPr lang="en-US" dirty="0"/>
              <a:t>Presentation Title</a:t>
            </a:r>
          </a:p>
        </p:txBody>
      </p:sp>
      <p:pic>
        <p:nvPicPr>
          <p:cNvPr id="5" name="Picture 4" descr="amia-logo_colo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054" y="343244"/>
            <a:ext cx="1948704" cy="49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113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089232"/>
            <a:ext cx="8229600" cy="349350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57175" marR="0" indent="-160019" algn="l" rtl="0">
              <a:spcBef>
                <a:spcPts val="75"/>
              </a:spcBef>
              <a:spcAft>
                <a:spcPts val="75"/>
              </a:spcAft>
              <a:buClr>
                <a:srgbClr val="0055B0"/>
              </a:buClr>
              <a:buFont typeface="Arial"/>
              <a:buChar char="▪"/>
              <a:defRPr sz="18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557213" marR="0" indent="-133350" algn="l" rtl="0">
              <a:spcBef>
                <a:spcPts val="75"/>
              </a:spcBef>
              <a:spcAft>
                <a:spcPts val="75"/>
              </a:spcAft>
              <a:buClr>
                <a:srgbClr val="0070C0"/>
              </a:buClr>
              <a:buFont typeface="Arial"/>
              <a:buChar char="▪"/>
              <a:defRPr sz="15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7250" marR="0" indent="-123825" algn="l" rtl="0">
              <a:spcBef>
                <a:spcPts val="75"/>
              </a:spcBef>
              <a:spcAft>
                <a:spcPts val="75"/>
              </a:spcAft>
              <a:buClr>
                <a:srgbClr val="229BB8"/>
              </a:buClr>
              <a:buFont typeface="Arial"/>
              <a:buChar char="▪"/>
              <a:defRPr sz="15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00150" marR="0" indent="-95250" algn="l" rtl="0">
              <a:spcBef>
                <a:spcPts val="75"/>
              </a:spcBef>
              <a:spcAft>
                <a:spcPts val="75"/>
              </a:spcAft>
              <a:buClr>
                <a:srgbClr val="606060"/>
              </a:buClr>
              <a:buFont typeface="Arial"/>
              <a:buChar char="–"/>
              <a:defRPr sz="12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43050" marR="0" indent="-95250" algn="l" rtl="0">
              <a:spcBef>
                <a:spcPts val="75"/>
              </a:spcBef>
              <a:spcAft>
                <a:spcPts val="75"/>
              </a:spcAft>
              <a:buClr>
                <a:srgbClr val="606060"/>
              </a:buClr>
              <a:buFont typeface="Arial"/>
              <a:buChar char="»"/>
              <a:defRPr sz="12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885950" marR="0" indent="-76200" algn="l" rtl="0">
              <a:spcBef>
                <a:spcPts val="3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1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28850" marR="0" indent="-76200" algn="l" rtl="0">
              <a:spcBef>
                <a:spcPts val="3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1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571750" marR="0" indent="-76200" algn="l" rtl="0">
              <a:spcBef>
                <a:spcPts val="3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1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14650" marR="0" indent="-76200" algn="l" rtl="0">
              <a:spcBef>
                <a:spcPts val="3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1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1" y="535768"/>
            <a:ext cx="6592043" cy="3809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1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9891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3776" y="4615252"/>
            <a:ext cx="3501724" cy="41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357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 b="0" i="0">
                <a:latin typeface="Trebuchet MS"/>
                <a:cs typeface="Trebuchet MS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2" y="4822048"/>
            <a:ext cx="1104971" cy="2190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08976" y="427177"/>
            <a:ext cx="6191685" cy="73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886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1" y="1151334"/>
            <a:ext cx="4040187" cy="4798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1500" b="1" i="0">
                <a:latin typeface="Trebuchet MS Bold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1" y="1631157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350" b="0" i="0">
                <a:latin typeface="Trebuchet MS"/>
                <a:cs typeface="Trebuchet MS"/>
              </a:defRPr>
            </a:lvl1pPr>
            <a:lvl2pPr rtl="0">
              <a:defRPr sz="1500"/>
            </a:lvl2pPr>
            <a:lvl3pPr rtl="0">
              <a:defRPr sz="1350"/>
            </a:lvl3pPr>
            <a:lvl4pPr rtl="0">
              <a:defRPr sz="1200"/>
            </a:lvl4pPr>
            <a:lvl5pPr rtl="0">
              <a:defRPr sz="1200"/>
            </a:lvl5pPr>
            <a:lvl6pPr rtl="0">
              <a:defRPr sz="1200"/>
            </a:lvl6pPr>
            <a:lvl7pPr rtl="0">
              <a:defRPr sz="1200"/>
            </a:lvl7pPr>
            <a:lvl8pPr rtl="0">
              <a:defRPr sz="1200"/>
            </a:lvl8pPr>
            <a:lvl9pPr rtl="0"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774" cy="4798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1500" b="1" i="0">
                <a:latin typeface="Trebuchet MS Bold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1631157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350" b="0" i="0">
                <a:latin typeface="Trebuchet MS"/>
                <a:cs typeface="Trebuchet MS"/>
              </a:defRPr>
            </a:lvl1pPr>
            <a:lvl2pPr rtl="0">
              <a:defRPr sz="1500"/>
            </a:lvl2pPr>
            <a:lvl3pPr rtl="0">
              <a:defRPr sz="1350"/>
            </a:lvl3pPr>
            <a:lvl4pPr rtl="0">
              <a:defRPr sz="1200"/>
            </a:lvl4pPr>
            <a:lvl5pPr rtl="0">
              <a:defRPr sz="1200"/>
            </a:lvl5pPr>
            <a:lvl6pPr rtl="0">
              <a:defRPr sz="1200"/>
            </a:lvl6pPr>
            <a:lvl7pPr rtl="0">
              <a:defRPr sz="1200"/>
            </a:lvl7pPr>
            <a:lvl8pPr rtl="0">
              <a:defRPr sz="1200"/>
            </a:lvl8pPr>
            <a:lvl9pPr rtl="0"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9891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1" y="482189"/>
            <a:ext cx="6592043" cy="434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1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4822048"/>
            <a:ext cx="2133600" cy="2190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0634" y="4594622"/>
            <a:ext cx="3920572" cy="46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05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1" y="535768"/>
            <a:ext cx="3008313" cy="5405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15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669466"/>
            <a:ext cx="5111750" cy="39251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500" b="0" i="0">
                <a:latin typeface="Trebuchet MS"/>
                <a:cs typeface="Trebuchet MS"/>
              </a:defRPr>
            </a:lvl1pPr>
            <a:lvl2pPr rtl="0">
              <a:defRPr sz="1800"/>
            </a:lvl2pPr>
            <a:lvl3pPr rtl="0">
              <a:defRPr sz="1500"/>
            </a:lvl3pPr>
            <a:lvl4pPr rtl="0">
              <a:defRPr sz="1350"/>
            </a:lvl4pPr>
            <a:lvl5pPr rtl="0">
              <a:defRPr sz="1350"/>
            </a:lvl5pPr>
            <a:lvl6pPr rtl="0">
              <a:defRPr sz="1500"/>
            </a:lvl6pPr>
            <a:lvl7pPr rtl="0">
              <a:defRPr sz="1500"/>
            </a:lvl7pPr>
            <a:lvl8pPr rtl="0">
              <a:defRPr sz="1500"/>
            </a:lvl8pPr>
            <a:lvl9pPr rtl="0"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050" b="0" i="0">
                <a:latin typeface="Trebuchet MS"/>
                <a:cs typeface="Trebuchet MS"/>
              </a:defRPr>
            </a:lvl1pPr>
            <a:lvl2pPr marL="342900" indent="0" rtl="0">
              <a:buFont typeface="Arial"/>
              <a:buNone/>
              <a:defRPr sz="900"/>
            </a:lvl2pPr>
            <a:lvl3pPr marL="685800" indent="0" rtl="0">
              <a:buFont typeface="Arial"/>
              <a:buNone/>
              <a:defRPr sz="750"/>
            </a:lvl3pPr>
            <a:lvl4pPr marL="1028700" indent="0" rtl="0">
              <a:buFont typeface="Arial"/>
              <a:buNone/>
              <a:defRPr sz="675"/>
            </a:lvl4pPr>
            <a:lvl5pPr marL="1371600" indent="0" rtl="0">
              <a:buFont typeface="Arial"/>
              <a:buNone/>
              <a:defRPr sz="675"/>
            </a:lvl5pPr>
            <a:lvl6pPr marL="1714500" indent="0" rtl="0">
              <a:buFont typeface="Arial"/>
              <a:buNone/>
              <a:defRPr sz="675"/>
            </a:lvl6pPr>
            <a:lvl7pPr marL="2057400" indent="0" rtl="0">
              <a:buFont typeface="Arial"/>
              <a:buNone/>
              <a:defRPr sz="675"/>
            </a:lvl7pPr>
            <a:lvl8pPr marL="2400300" indent="0" rtl="0">
              <a:buFont typeface="Arial"/>
              <a:buNone/>
              <a:defRPr sz="675"/>
            </a:lvl8pPr>
            <a:lvl9pPr marL="2743200" indent="0" rtl="0">
              <a:buFont typeface="Arial"/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8" y="1071552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4822048"/>
            <a:ext cx="2133600" cy="2190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5984" y="4575648"/>
            <a:ext cx="4172363" cy="49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726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9" y="3686190"/>
            <a:ext cx="5486399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15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9" y="662564"/>
            <a:ext cx="5486399" cy="29271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24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2900" marR="0" indent="0" algn="l" rtl="0">
              <a:buClr>
                <a:schemeClr val="dk1"/>
              </a:buClr>
              <a:buFont typeface="Arial"/>
              <a:buNone/>
              <a:defRPr sz="2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85800" marR="0" indent="0" algn="l" rtl="0">
              <a:buClr>
                <a:schemeClr val="dk1"/>
              </a:buClr>
              <a:buFont typeface="Arial"/>
              <a:buNone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28700" marR="0" indent="0" algn="l" rtl="0">
              <a:buClr>
                <a:schemeClr val="dk1"/>
              </a:buClr>
              <a:buFont typeface="Arial"/>
              <a:buNone/>
              <a:defRPr sz="1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371600" marR="0" indent="0" algn="l" rtl="0">
              <a:buClr>
                <a:schemeClr val="dk1"/>
              </a:buClr>
              <a:buFont typeface="Arial"/>
              <a:buNone/>
              <a:defRPr sz="1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714500" marR="0" indent="0" algn="l" rtl="0">
              <a:buClr>
                <a:schemeClr val="dk1"/>
              </a:buClr>
              <a:buFont typeface="Arial"/>
              <a:buNone/>
              <a:defRPr sz="1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057400" marR="0" indent="0" algn="l" rtl="0">
              <a:buClr>
                <a:schemeClr val="dk1"/>
              </a:buClr>
              <a:buFont typeface="Arial"/>
              <a:buNone/>
              <a:defRPr sz="1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400300" marR="0" indent="0" algn="l" rtl="0">
              <a:buClr>
                <a:schemeClr val="dk1"/>
              </a:buClr>
              <a:buFont typeface="Arial"/>
              <a:buNone/>
              <a:defRPr sz="1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43200" marR="0" indent="0" algn="l" rtl="0">
              <a:buClr>
                <a:schemeClr val="dk1"/>
              </a:buClr>
              <a:buFont typeface="Arial"/>
              <a:buNone/>
              <a:defRPr sz="1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9" y="4111243"/>
            <a:ext cx="5486399" cy="6036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050" b="0" i="0">
                <a:latin typeface="Trebuchet MS"/>
                <a:cs typeface="Trebuchet MS"/>
              </a:defRPr>
            </a:lvl1pPr>
            <a:lvl2pPr marL="342900" indent="0" rtl="0">
              <a:buFont typeface="Arial"/>
              <a:buNone/>
              <a:defRPr sz="900"/>
            </a:lvl2pPr>
            <a:lvl3pPr marL="685800" indent="0" rtl="0">
              <a:buFont typeface="Arial"/>
              <a:buNone/>
              <a:defRPr sz="750"/>
            </a:lvl3pPr>
            <a:lvl4pPr marL="1028700" indent="0" rtl="0">
              <a:buFont typeface="Arial"/>
              <a:buNone/>
              <a:defRPr sz="675"/>
            </a:lvl4pPr>
            <a:lvl5pPr marL="1371600" indent="0" rtl="0">
              <a:buFont typeface="Arial"/>
              <a:buNone/>
              <a:defRPr sz="675"/>
            </a:lvl5pPr>
            <a:lvl6pPr marL="1714500" indent="0" rtl="0">
              <a:buFont typeface="Arial"/>
              <a:buNone/>
              <a:defRPr sz="675"/>
            </a:lvl6pPr>
            <a:lvl7pPr marL="2057400" indent="0" rtl="0">
              <a:buFont typeface="Arial"/>
              <a:buNone/>
              <a:defRPr sz="675"/>
            </a:lvl7pPr>
            <a:lvl8pPr marL="2400300" indent="0" rtl="0">
              <a:buFont typeface="Arial"/>
              <a:buNone/>
              <a:defRPr sz="675"/>
            </a:lvl8pPr>
            <a:lvl9pPr marL="2743200" indent="0" rtl="0">
              <a:buFont typeface="Arial"/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4822048"/>
            <a:ext cx="2133600" cy="2190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1756" y="4661861"/>
            <a:ext cx="3688660" cy="43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36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09730" y="4728023"/>
            <a:ext cx="2895600" cy="342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560C42-DA0C-4452-9943-103F1EF8E5F5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4210" y="4591268"/>
            <a:ext cx="3934860" cy="46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47008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E5FD70-4F17-497D-B16A-F115483F80A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9622583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12534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15799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1312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resenter version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787650" y="1259360"/>
            <a:ext cx="3566642" cy="1112108"/>
          </a:xfrm>
        </p:spPr>
        <p:txBody>
          <a:bodyPr anchor="t"/>
          <a:lstStyle>
            <a:lvl1pPr algn="ctr">
              <a:lnSpc>
                <a:spcPct val="90000"/>
              </a:lnSpc>
              <a:spcBef>
                <a:spcPts val="1000"/>
              </a:spcBef>
              <a:defRPr sz="4000" b="1">
                <a:solidFill>
                  <a:schemeClr val="accent1"/>
                </a:solidFill>
                <a:latin typeface="+mj-lt"/>
                <a:cs typeface="Roboto Regular"/>
              </a:defRPr>
            </a:lvl1pPr>
            <a:lvl2pPr marL="0" indent="0" algn="ctr">
              <a:spcBef>
                <a:spcPts val="1000"/>
              </a:spcBef>
              <a:buNone/>
              <a:defRPr sz="2400" b="0">
                <a:solidFill>
                  <a:schemeClr val="accent2">
                    <a:lumMod val="75000"/>
                  </a:schemeClr>
                </a:solidFill>
                <a:latin typeface="+mj-lt"/>
                <a:cs typeface="Roboto Light"/>
              </a:defRPr>
            </a:lvl2pPr>
          </a:lstStyle>
          <a:p>
            <a:pPr lvl="0"/>
            <a:r>
              <a:rPr lang="en-US" dirty="0"/>
              <a:t>Title</a:t>
            </a:r>
          </a:p>
          <a:p>
            <a:pPr lvl="1"/>
            <a:r>
              <a:rPr lang="en-US" dirty="0"/>
              <a:t>Subtitle</a:t>
            </a:r>
          </a:p>
        </p:txBody>
      </p:sp>
      <p:pic>
        <p:nvPicPr>
          <p:cNvPr id="7" name="Picture 6" descr="amia-logo_colo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838" y="384420"/>
            <a:ext cx="1132702" cy="2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310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8053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39338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35976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66866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1216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57634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69668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7443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547730" y="389211"/>
            <a:ext cx="6783946" cy="3334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547077" y="939255"/>
            <a:ext cx="8056358" cy="3570961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600"/>
              </a:spcBef>
              <a:defRPr>
                <a:latin typeface="+mn-lt"/>
              </a:defRPr>
            </a:lvl2pPr>
            <a:lvl3pPr>
              <a:spcBef>
                <a:spcPts val="600"/>
              </a:spcBef>
              <a:defRPr>
                <a:latin typeface="+mn-lt"/>
              </a:defRPr>
            </a:lvl3pPr>
            <a:lvl4pPr>
              <a:spcBef>
                <a:spcPts val="600"/>
              </a:spcBef>
              <a:defRPr>
                <a:latin typeface="+mn-lt"/>
              </a:defRPr>
            </a:lvl4pPr>
            <a:lvl5pPr>
              <a:spcBef>
                <a:spcPts val="600"/>
              </a:spcBef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5891" y="4870067"/>
            <a:ext cx="190500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900" b="1">
                <a:solidFill>
                  <a:srgbClr val="FFFFFF"/>
                </a:solidFill>
                <a:latin typeface="Roboto Regular"/>
                <a:cs typeface="Roboto Regular"/>
              </a:defRPr>
            </a:lvl1pPr>
          </a:lstStyle>
          <a:p>
            <a:fld id="{42C32FFB-F9AE-46F0-A233-A2E628258990}" type="slidenum">
              <a:rPr lang="en-US" smtClean="0"/>
              <a:pPr/>
              <a:t>‹#›</a:t>
            </a:fld>
            <a:endParaRPr lang="en-US" sz="100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546139" y="4870066"/>
            <a:ext cx="5029200" cy="10358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rgbClr val="FFFFFF"/>
                </a:solidFill>
                <a:latin typeface="Roboto Regular"/>
                <a:cs typeface="Roboto Regular"/>
              </a:defRPr>
            </a:lvl1pPr>
          </a:lstStyle>
          <a:p>
            <a:r>
              <a:rPr lang="en-US"/>
              <a:t>AMIA 2017   |   amia.org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00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077" y="389210"/>
            <a:ext cx="6784599" cy="3334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5891" y="4870067"/>
            <a:ext cx="190500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900" b="1">
                <a:solidFill>
                  <a:srgbClr val="FFFFFF"/>
                </a:solidFill>
                <a:latin typeface="Roboto Regular"/>
                <a:cs typeface="Roboto Regular"/>
              </a:defRPr>
            </a:lvl1pPr>
          </a:lstStyle>
          <a:p>
            <a:fld id="{42C32FFB-F9AE-46F0-A233-A2E628258990}" type="slidenum">
              <a:rPr lang="en-US" smtClean="0"/>
              <a:pPr/>
              <a:t>‹#›</a:t>
            </a:fld>
            <a:endParaRPr lang="en-US" sz="100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546139" y="4870066"/>
            <a:ext cx="5029200" cy="10358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rgbClr val="FFFFFF"/>
                </a:solidFill>
                <a:latin typeface="Roboto Regular"/>
                <a:cs typeface="Roboto Regular"/>
              </a:defRPr>
            </a:lvl1pPr>
          </a:lstStyle>
          <a:p>
            <a:r>
              <a:rPr lang="en-US"/>
              <a:t>AMIA 2017   |   amia.org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43" y="382695"/>
            <a:ext cx="6785533" cy="3334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47079" y="945768"/>
            <a:ext cx="3924339" cy="3564448"/>
          </a:xfrm>
        </p:spPr>
        <p:txBody>
          <a:bodyPr/>
          <a:lstStyle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643591" y="945768"/>
            <a:ext cx="3924339" cy="3564448"/>
          </a:xfrm>
        </p:spPr>
        <p:txBody>
          <a:bodyPr/>
          <a:lstStyle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5891" y="4870067"/>
            <a:ext cx="190500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900" b="1">
                <a:solidFill>
                  <a:srgbClr val="FFFFFF"/>
                </a:solidFill>
                <a:latin typeface="Roboto Regular"/>
                <a:cs typeface="Roboto Regular"/>
              </a:defRPr>
            </a:lvl1pPr>
          </a:lstStyle>
          <a:p>
            <a:fld id="{42C32FFB-F9AE-46F0-A233-A2E628258990}" type="slidenum">
              <a:rPr lang="en-US" smtClean="0"/>
              <a:pPr/>
              <a:t>‹#›</a:t>
            </a:fld>
            <a:endParaRPr lang="en-US" sz="100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546139" y="4870066"/>
            <a:ext cx="5029200" cy="10358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rgbClr val="FFFFFF"/>
                </a:solidFill>
                <a:latin typeface="Roboto Regular"/>
                <a:cs typeface="Roboto Regular"/>
              </a:defRPr>
            </a:lvl1pPr>
          </a:lstStyle>
          <a:p>
            <a:r>
              <a:rPr lang="en-US"/>
              <a:t>AMIA 2017   |   amia.org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74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rgbClr r="0" g="0" b="0"/>
          </a:effectRef>
          <a:fontRef idx="minor">
            <a:schemeClr val="lt1"/>
          </a:fontRef>
        </p:style>
        <p:txBody>
          <a:bodyPr lIns="91440" tIns="91440" bIns="91440" rtlCol="0" anchor="t"/>
          <a:lstStyle/>
          <a:p>
            <a:pPr algn="ctr"/>
            <a:endParaRPr lang="en-US" sz="1200" dirty="0" err="1">
              <a:solidFill>
                <a:schemeClr val="bg1"/>
              </a:solidFill>
              <a:latin typeface="Roboto Regular"/>
              <a:cs typeface="Roboto Regular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5260718" y="0"/>
            <a:ext cx="3883282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rgbClr r="0" g="0" b="0"/>
          </a:effectRef>
          <a:fontRef idx="minor">
            <a:schemeClr val="lt1"/>
          </a:fontRef>
        </p:style>
        <p:txBody>
          <a:bodyPr lIns="91440" tIns="91440" bIns="91440" rtlCol="0" anchor="t"/>
          <a:lstStyle/>
          <a:p>
            <a:pPr algn="ctr"/>
            <a:endParaRPr lang="en-US" sz="1200" dirty="0" err="1">
              <a:solidFill>
                <a:srgbClr val="FFFFFF"/>
              </a:solidFill>
              <a:latin typeface="Roboto Regular"/>
              <a:cs typeface="Roboto Regular"/>
            </a:endParaRPr>
          </a:p>
        </p:txBody>
      </p:sp>
      <p:pic>
        <p:nvPicPr>
          <p:cNvPr id="24" name="Picture 23" descr="speaker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2595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081" y="2751431"/>
            <a:ext cx="4234470" cy="307777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C32FFB-F9AE-46F0-A233-A2E628258990}" type="slidenum">
              <a:rPr lang="en-US" smtClean="0"/>
              <a:pPr/>
              <a:t>‹#›</a:t>
            </a:fld>
            <a:endParaRPr lang="en-US" sz="1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46139" y="4870450"/>
            <a:ext cx="4235411" cy="10320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AMIA 2017   |   amia.org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46100" y="3063876"/>
            <a:ext cx="4237011" cy="370418"/>
          </a:xfrm>
        </p:spPr>
        <p:txBody>
          <a:bodyPr anchor="ctr"/>
          <a:lstStyle>
            <a:lvl1pPr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46100" y="3437182"/>
            <a:ext cx="4237011" cy="304028"/>
          </a:xfrm>
        </p:spPr>
        <p:txBody>
          <a:bodyPr anchor="ctr"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46100" y="4026672"/>
            <a:ext cx="4237011" cy="311150"/>
          </a:xfrm>
        </p:spPr>
        <p:txBody>
          <a:bodyPr anchor="ctr"/>
          <a:lstStyle>
            <a:lvl1pPr>
              <a:defRPr sz="1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amia-logo_colo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4872" y="1848414"/>
            <a:ext cx="1727044" cy="438048"/>
          </a:xfrm>
          <a:prstGeom prst="rect">
            <a:avLst/>
          </a:prstGeom>
        </p:spPr>
      </p:pic>
      <p:pic>
        <p:nvPicPr>
          <p:cNvPr id="6" name="Picture 5" descr="f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4880" y="2572358"/>
            <a:ext cx="90084" cy="17353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5888741" y="2516174"/>
            <a:ext cx="2028761" cy="13696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schemeClr val="tx1"/>
                </a:solidFill>
                <a:latin typeface="+mn-lt"/>
              </a:rPr>
              <a:t>@</a:t>
            </a:r>
            <a:r>
              <a:rPr lang="en-US" sz="1600" b="0" dirty="0" err="1">
                <a:solidFill>
                  <a:schemeClr val="tx1"/>
                </a:solidFill>
                <a:latin typeface="+mn-lt"/>
              </a:rPr>
              <a:t>AMIAInformatics</a:t>
            </a:r>
            <a:endParaRPr lang="en-US" sz="1600" b="0" dirty="0">
              <a:solidFill>
                <a:schemeClr val="tx1"/>
              </a:solidFill>
              <a:latin typeface="+mn-lt"/>
              <a:cs typeface="Roboto Regular"/>
            </a:endParaRPr>
          </a:p>
          <a:p>
            <a:pPr>
              <a:spcBef>
                <a:spcPts val="1000"/>
              </a:spcBef>
            </a:pPr>
            <a:r>
              <a:rPr lang="en-US" sz="1600" b="0" dirty="0">
                <a:solidFill>
                  <a:schemeClr val="tx1"/>
                </a:solidFill>
                <a:latin typeface="+mn-lt"/>
                <a:cs typeface="Roboto Regular"/>
              </a:rPr>
              <a:t>@AMIAinformatics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schemeClr val="tx1"/>
                </a:solidFill>
                <a:latin typeface="+mn-lt"/>
              </a:rPr>
              <a:t>Official Group of AMIA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schemeClr val="tx1"/>
                </a:solidFill>
                <a:latin typeface="+mn-lt"/>
              </a:rPr>
              <a:t>@</a:t>
            </a:r>
            <a:r>
              <a:rPr lang="en-US" sz="1600" b="0" dirty="0" err="1">
                <a:solidFill>
                  <a:schemeClr val="tx1"/>
                </a:solidFill>
                <a:latin typeface="+mn-lt"/>
              </a:rPr>
              <a:t>AMIAInformatics</a:t>
            </a:r>
            <a:endParaRPr lang="en-US" sz="16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" name="Picture 9" descr="twitter-xxl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016" y="2930810"/>
            <a:ext cx="185955" cy="185955"/>
          </a:xfrm>
          <a:prstGeom prst="rect">
            <a:avLst/>
          </a:prstGeom>
        </p:spPr>
      </p:pic>
      <p:pic>
        <p:nvPicPr>
          <p:cNvPr id="18" name="Picture 17" descr="linkedin-512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654" y="3292326"/>
            <a:ext cx="150537" cy="150537"/>
          </a:xfrm>
          <a:prstGeom prst="rect">
            <a:avLst/>
          </a:prstGeom>
        </p:spPr>
      </p:pic>
      <p:pic>
        <p:nvPicPr>
          <p:cNvPr id="19" name="Picture 18" descr="youtube-xxl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654" y="3691046"/>
            <a:ext cx="190499" cy="19049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888741" y="4026672"/>
            <a:ext cx="1654299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1" kern="1200" dirty="0">
                <a:solidFill>
                  <a:schemeClr val="accent1"/>
                </a:solidFill>
                <a:latin typeface="+mn-lt"/>
                <a:ea typeface="MS PGothic" pitchFamily="34" charset="-128"/>
                <a:cs typeface="Roboto Regular"/>
              </a:rPr>
              <a:t>#WhyInformatics</a:t>
            </a:r>
            <a:endParaRPr lang="en-US" sz="1600" b="1" dirty="0">
              <a:solidFill>
                <a:schemeClr val="accent1"/>
              </a:solidFill>
              <a:latin typeface="+mn-lt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832498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rgbClr r="0" g="0" b="0"/>
          </a:effectRef>
          <a:fontRef idx="minor">
            <a:schemeClr val="lt1"/>
          </a:fontRef>
        </p:style>
        <p:txBody>
          <a:bodyPr lIns="91440" tIns="91440" bIns="91440" rtlCol="0" anchor="t"/>
          <a:lstStyle/>
          <a:p>
            <a:pPr algn="ctr"/>
            <a:endParaRPr lang="en-US" sz="1200" dirty="0" err="1">
              <a:solidFill>
                <a:schemeClr val="bg1"/>
              </a:solidFill>
              <a:latin typeface="Roboto Regular"/>
              <a:cs typeface="Roboto Regular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5260718" y="0"/>
            <a:ext cx="3883282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rgbClr r="0" g="0" b="0"/>
          </a:effectRef>
          <a:fontRef idx="minor">
            <a:schemeClr val="lt1"/>
          </a:fontRef>
        </p:style>
        <p:txBody>
          <a:bodyPr lIns="91440" tIns="91440" bIns="91440" rtlCol="0" anchor="t"/>
          <a:lstStyle/>
          <a:p>
            <a:pPr algn="ctr"/>
            <a:endParaRPr lang="en-US" sz="1200" dirty="0" err="1">
              <a:solidFill>
                <a:srgbClr val="FFFFFF"/>
              </a:solidFill>
              <a:latin typeface="Roboto Regular"/>
              <a:cs typeface="Roboto Regular"/>
            </a:endParaRPr>
          </a:p>
        </p:txBody>
      </p:sp>
      <p:pic>
        <p:nvPicPr>
          <p:cNvPr id="24" name="Picture 23" descr="speaker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25954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C32FFB-F9AE-46F0-A233-A2E628258990}" type="slidenum">
              <a:rPr lang="en-US" smtClean="0"/>
              <a:pPr/>
              <a:t>‹#›</a:t>
            </a:fld>
            <a:endParaRPr lang="en-US" sz="1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46139" y="4870450"/>
            <a:ext cx="4235411" cy="10320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AMIA 2017   |   amia.org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46100" y="2373497"/>
            <a:ext cx="4237011" cy="2212676"/>
          </a:xfrm>
        </p:spPr>
        <p:txBody>
          <a:bodyPr anchor="ctr"/>
          <a:lstStyle>
            <a:lvl1pPr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amia-logo_colo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4872" y="1848414"/>
            <a:ext cx="1727044" cy="438048"/>
          </a:xfrm>
          <a:prstGeom prst="rect">
            <a:avLst/>
          </a:prstGeom>
        </p:spPr>
      </p:pic>
      <p:pic>
        <p:nvPicPr>
          <p:cNvPr id="6" name="Picture 5" descr="f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4880" y="2572358"/>
            <a:ext cx="90084" cy="17353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5888741" y="2516174"/>
            <a:ext cx="2028761" cy="13696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schemeClr val="tx1"/>
                </a:solidFill>
                <a:latin typeface="+mn-lt"/>
              </a:rPr>
              <a:t>@</a:t>
            </a:r>
            <a:r>
              <a:rPr lang="en-US" sz="1600" b="0" dirty="0" err="1">
                <a:solidFill>
                  <a:schemeClr val="tx1"/>
                </a:solidFill>
                <a:latin typeface="+mn-lt"/>
              </a:rPr>
              <a:t>AMIAInformatics</a:t>
            </a:r>
            <a:endParaRPr lang="en-US" sz="1600" b="0" dirty="0">
              <a:solidFill>
                <a:schemeClr val="tx1"/>
              </a:solidFill>
              <a:latin typeface="+mn-lt"/>
              <a:cs typeface="Roboto Regular"/>
            </a:endParaRPr>
          </a:p>
          <a:p>
            <a:pPr>
              <a:spcBef>
                <a:spcPts val="1000"/>
              </a:spcBef>
            </a:pPr>
            <a:r>
              <a:rPr lang="en-US" sz="1600" b="0" dirty="0">
                <a:solidFill>
                  <a:schemeClr val="tx1"/>
                </a:solidFill>
                <a:latin typeface="+mn-lt"/>
                <a:cs typeface="Roboto Regular"/>
              </a:rPr>
              <a:t>@AMIAinformatics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schemeClr val="tx1"/>
                </a:solidFill>
                <a:latin typeface="+mn-lt"/>
              </a:rPr>
              <a:t>Official Group of AMIA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schemeClr val="tx1"/>
                </a:solidFill>
                <a:latin typeface="+mn-lt"/>
              </a:rPr>
              <a:t>@</a:t>
            </a:r>
            <a:r>
              <a:rPr lang="en-US" sz="1600" b="0" dirty="0" err="1">
                <a:solidFill>
                  <a:schemeClr val="tx1"/>
                </a:solidFill>
                <a:latin typeface="+mn-lt"/>
              </a:rPr>
              <a:t>AMIAInformatics</a:t>
            </a:r>
            <a:endParaRPr lang="en-US" sz="16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" name="Picture 9" descr="twitter-xxl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016" y="2930810"/>
            <a:ext cx="185955" cy="185955"/>
          </a:xfrm>
          <a:prstGeom prst="rect">
            <a:avLst/>
          </a:prstGeom>
        </p:spPr>
      </p:pic>
      <p:pic>
        <p:nvPicPr>
          <p:cNvPr id="18" name="Picture 17" descr="linkedin-512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654" y="3292326"/>
            <a:ext cx="150537" cy="150537"/>
          </a:xfrm>
          <a:prstGeom prst="rect">
            <a:avLst/>
          </a:prstGeom>
        </p:spPr>
      </p:pic>
      <p:pic>
        <p:nvPicPr>
          <p:cNvPr id="19" name="Picture 18" descr="youtube-xxl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654" y="3691046"/>
            <a:ext cx="190499" cy="19049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888741" y="4026672"/>
            <a:ext cx="1654299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1" kern="1200" dirty="0">
                <a:solidFill>
                  <a:schemeClr val="accent1"/>
                </a:solidFill>
                <a:latin typeface="+mn-lt"/>
                <a:ea typeface="MS PGothic" pitchFamily="34" charset="-128"/>
                <a:cs typeface="Roboto Regular"/>
              </a:rPr>
              <a:t>#WhyInformatics</a:t>
            </a:r>
            <a:endParaRPr lang="en-US" sz="1600" b="1" dirty="0">
              <a:solidFill>
                <a:schemeClr val="accent1"/>
              </a:solidFill>
              <a:latin typeface="+mn-lt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622233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09730" y="4728023"/>
            <a:ext cx="2895600" cy="342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560C42-DA0C-4452-9943-103F1EF8E5F5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4210" y="4591268"/>
            <a:ext cx="3934860" cy="46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95527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209950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1607337"/>
            <a:ext cx="7772400" cy="11025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7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1" y="2921552"/>
            <a:ext cx="6400799" cy="11021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5"/>
              </a:spcBef>
              <a:spcAft>
                <a:spcPts val="75"/>
              </a:spcAft>
              <a:buClr>
                <a:srgbClr val="0055B0"/>
              </a:buClr>
              <a:buFont typeface="Arial"/>
              <a:buNone/>
              <a:defRPr sz="18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557213" marR="0" indent="-133350" algn="l" rtl="0">
              <a:spcBef>
                <a:spcPts val="75"/>
              </a:spcBef>
              <a:spcAft>
                <a:spcPts val="75"/>
              </a:spcAft>
              <a:buClr>
                <a:srgbClr val="0070C0"/>
              </a:buClr>
              <a:buFont typeface="Arial"/>
              <a:buChar char="▪"/>
              <a:defRPr sz="15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7250" marR="0" indent="-123825" algn="l" rtl="0">
              <a:spcBef>
                <a:spcPts val="75"/>
              </a:spcBef>
              <a:spcAft>
                <a:spcPts val="75"/>
              </a:spcAft>
              <a:buClr>
                <a:srgbClr val="229BB8"/>
              </a:buClr>
              <a:buFont typeface="Arial"/>
              <a:buChar char="▪"/>
              <a:defRPr sz="15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00150" marR="0" indent="-95250" algn="l" rtl="0">
              <a:spcBef>
                <a:spcPts val="75"/>
              </a:spcBef>
              <a:spcAft>
                <a:spcPts val="75"/>
              </a:spcAft>
              <a:buClr>
                <a:srgbClr val="606060"/>
              </a:buClr>
              <a:buFont typeface="Arial"/>
              <a:buChar char="–"/>
              <a:defRPr sz="12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43050" marR="0" indent="-95250" algn="l" rtl="0">
              <a:spcBef>
                <a:spcPts val="75"/>
              </a:spcBef>
              <a:spcAft>
                <a:spcPts val="75"/>
              </a:spcAft>
              <a:buClr>
                <a:srgbClr val="606060"/>
              </a:buClr>
              <a:buFont typeface="Arial"/>
              <a:buChar char="»"/>
              <a:defRPr sz="12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885950" marR="0" indent="-76200" algn="l" rtl="0">
              <a:spcBef>
                <a:spcPts val="3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1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28850" marR="0" indent="-76200" algn="l" rtl="0">
              <a:spcBef>
                <a:spcPts val="3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1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571750" marR="0" indent="-76200" algn="l" rtl="0">
              <a:spcBef>
                <a:spcPts val="3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1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14650" marR="0" indent="-76200" algn="l" rtl="0">
              <a:spcBef>
                <a:spcPts val="3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1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59202" y="154007"/>
            <a:ext cx="7258050" cy="8572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2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553590" y="787019"/>
            <a:ext cx="8034356" cy="0"/>
          </a:xfrm>
          <a:prstGeom prst="line">
            <a:avLst/>
          </a:prstGeom>
          <a:noFill/>
          <a:ln w="12700" cmpd="sng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09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7080" y="399556"/>
            <a:ext cx="6777732" cy="32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7078" y="939255"/>
            <a:ext cx="8056359" cy="3570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</a:t>
            </a:r>
          </a:p>
          <a:p>
            <a:pPr lvl="4"/>
            <a:r>
              <a:rPr lang="en-US" dirty="0"/>
              <a:t>F</a:t>
            </a:r>
            <a:r>
              <a:rPr lang="en-US" b="0" dirty="0"/>
              <a:t>ifth level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727274"/>
              </a:solidFill>
              <a:effectLst/>
              <a:uLnTx/>
              <a:uFillTx/>
              <a:latin typeface="+mn-lt"/>
              <a:ea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5891" y="4870067"/>
            <a:ext cx="190500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900" b="1">
                <a:solidFill>
                  <a:srgbClr val="FFFFFF"/>
                </a:solidFill>
                <a:latin typeface="Roboto Regular"/>
                <a:cs typeface="Roboto Regular"/>
              </a:defRPr>
            </a:lvl1pPr>
          </a:lstStyle>
          <a:p>
            <a:fld id="{42C32FFB-F9AE-46F0-A233-A2E628258990}" type="slidenum">
              <a:rPr lang="en-US" smtClean="0"/>
              <a:pPr/>
              <a:t>‹#›</a:t>
            </a:fld>
            <a:endParaRPr lang="en-US" sz="100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546139" y="4870066"/>
            <a:ext cx="5029200" cy="10358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rgbClr val="FFFFFF"/>
                </a:solidFill>
                <a:latin typeface="Roboto Regular"/>
                <a:cs typeface="Roboto Regular"/>
              </a:defRPr>
            </a:lvl1pPr>
          </a:lstStyle>
          <a:p>
            <a:r>
              <a:rPr lang="en-US"/>
              <a:t>AMIA 2017   |   amia.org</a:t>
            </a:r>
            <a:endParaRPr lang="en-US" dirty="0"/>
          </a:p>
        </p:txBody>
      </p:sp>
      <p:pic>
        <p:nvPicPr>
          <p:cNvPr id="7" name="Picture 6" descr="amia-logo_color.png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838" y="384420"/>
            <a:ext cx="1132702" cy="2872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15" r:id="rId1"/>
    <p:sldLayoutId id="2147484584" r:id="rId2"/>
    <p:sldLayoutId id="2147484522" r:id="rId3"/>
    <p:sldLayoutId id="2147484517" r:id="rId4"/>
    <p:sldLayoutId id="2147484518" r:id="rId5"/>
    <p:sldLayoutId id="2147484588" r:id="rId6"/>
    <p:sldLayoutId id="2147484589" r:id="rId7"/>
    <p:sldLayoutId id="2147484590" r:id="rId8"/>
  </p:sldLayoutIdLst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 b="1" i="0">
          <a:solidFill>
            <a:schemeClr val="accent1"/>
          </a:solidFill>
          <a:latin typeface="+mj-lt"/>
          <a:ea typeface="MS PGothic" pitchFamily="34" charset="-128"/>
          <a:cs typeface="Roboto Regular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entury Gothic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entury Gothic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entury Gothic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entury Gothic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0" indent="0" algn="l" rtl="0" eaLnBrk="1" fontAlgn="base" hangingPunct="1">
        <a:spcBef>
          <a:spcPts val="1200"/>
        </a:spcBef>
        <a:spcAft>
          <a:spcPct val="0"/>
        </a:spcAft>
        <a:defRPr sz="1800">
          <a:solidFill>
            <a:schemeClr val="tx1"/>
          </a:solidFill>
          <a:latin typeface="+mn-lt"/>
          <a:ea typeface="MS PGothic" pitchFamily="34" charset="-128"/>
          <a:cs typeface="Roboto Regular"/>
        </a:defRPr>
      </a:lvl1pPr>
      <a:lvl2pPr marL="50292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Arial"/>
        <a:buChar char="•"/>
        <a:defRPr sz="1400">
          <a:solidFill>
            <a:schemeClr val="accent2">
              <a:lumMod val="75000"/>
            </a:schemeClr>
          </a:solidFill>
          <a:latin typeface="Roboto Regular"/>
          <a:ea typeface="MS PGothic" pitchFamily="34" charset="-128"/>
          <a:cs typeface="Roboto Regular"/>
        </a:defRPr>
      </a:lvl2pPr>
      <a:lvl3pPr marL="914400" indent="-228600" algn="l" rtl="0" eaLnBrk="1" fontAlgn="base" hangingPunct="1">
        <a:spcBef>
          <a:spcPts val="600"/>
        </a:spcBef>
        <a:spcAft>
          <a:spcPct val="0"/>
        </a:spcAft>
        <a:buClr>
          <a:schemeClr val="accent4"/>
        </a:buClr>
        <a:buFont typeface="Arial"/>
        <a:buChar char="•"/>
        <a:defRPr sz="1200">
          <a:solidFill>
            <a:schemeClr val="accent2">
              <a:lumMod val="75000"/>
            </a:schemeClr>
          </a:solidFill>
          <a:latin typeface="Roboto Regular"/>
          <a:ea typeface="MS PGothic" pitchFamily="34" charset="-128"/>
          <a:cs typeface="Roboto Regular"/>
        </a:defRPr>
      </a:lvl3pPr>
      <a:lvl4pPr marL="1325880" indent="-228600" algn="l" rtl="0" eaLnBrk="1" fontAlgn="base" hangingPunct="1">
        <a:spcBef>
          <a:spcPts val="600"/>
        </a:spcBef>
        <a:spcAft>
          <a:spcPct val="0"/>
        </a:spcAft>
        <a:buClr>
          <a:schemeClr val="accent5"/>
        </a:buClr>
        <a:buFont typeface="Arial"/>
        <a:buChar char="•"/>
        <a:defRPr sz="1100" baseline="0">
          <a:solidFill>
            <a:schemeClr val="accent2">
              <a:lumMod val="75000"/>
            </a:schemeClr>
          </a:solidFill>
          <a:latin typeface="Roboto Regular"/>
          <a:ea typeface="MS PGothic" pitchFamily="34" charset="-128"/>
          <a:cs typeface="Roboto Regular"/>
        </a:defRPr>
      </a:lvl4pPr>
      <a:lvl5pPr marL="1737360" marR="0" indent="-22860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6"/>
        </a:buClr>
        <a:buSzTx/>
        <a:buFont typeface="Arial"/>
        <a:buChar char="•"/>
        <a:tabLst/>
        <a:defRPr sz="1000" b="0" baseline="0">
          <a:solidFill>
            <a:schemeClr val="accent2">
              <a:lumMod val="75000"/>
            </a:schemeClr>
          </a:solidFill>
          <a:latin typeface="Roboto Regular"/>
          <a:ea typeface="MS PGothic" pitchFamily="34" charset="-128"/>
          <a:cs typeface="Roboto Regular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727274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727274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727274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727274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071553"/>
            <a:ext cx="8229600" cy="36216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1" y="482189"/>
            <a:ext cx="6711673" cy="434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4822048"/>
            <a:ext cx="2133600" cy="2190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428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4592" r:id="rId1"/>
    <p:sldLayoutId id="2147484593" r:id="rId2"/>
    <p:sldLayoutId id="2147484594" r:id="rId3"/>
    <p:sldLayoutId id="2147484595" r:id="rId4"/>
    <p:sldLayoutId id="2147484596" r:id="rId5"/>
    <p:sldLayoutId id="2147484597" r:id="rId6"/>
    <p:sldLayoutId id="2147484598" r:id="rId7"/>
    <p:sldLayoutId id="2147484599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F5322-35E7-4AE5-A3EC-FA6931233FED}" type="datetimeFigureOut">
              <a:rPr lang="en-AU" smtClean="0"/>
              <a:pPr/>
              <a:t>30/10/2017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3334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01" r:id="rId1"/>
    <p:sldLayoutId id="2147484602" r:id="rId2"/>
    <p:sldLayoutId id="2147484603" r:id="rId3"/>
    <p:sldLayoutId id="2147484604" r:id="rId4"/>
    <p:sldLayoutId id="2147484605" r:id="rId5"/>
    <p:sldLayoutId id="2147484606" r:id="rId6"/>
    <p:sldLayoutId id="2147484607" r:id="rId7"/>
    <p:sldLayoutId id="2147484608" r:id="rId8"/>
    <p:sldLayoutId id="2147484609" r:id="rId9"/>
    <p:sldLayoutId id="2147484610" r:id="rId10"/>
    <p:sldLayoutId id="2147484611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802305" y="2719018"/>
            <a:ext cx="3955994" cy="574516"/>
          </a:xfrm>
        </p:spPr>
        <p:txBody>
          <a:bodyPr/>
          <a:lstStyle/>
          <a:p>
            <a:r>
              <a:rPr lang="en-US" dirty="0" smtClean="0"/>
              <a:t>Kin Wah Fung, MD, MS, MA</a:t>
            </a:r>
            <a:endParaRPr lang="en-US" dirty="0"/>
          </a:p>
          <a:p>
            <a:pPr lvl="1"/>
            <a:r>
              <a:rPr lang="en-US" dirty="0" smtClean="0"/>
              <a:t>National Library of Medicine, NIH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29153" y="1967788"/>
            <a:ext cx="6878653" cy="616271"/>
          </a:xfrm>
        </p:spPr>
        <p:txBody>
          <a:bodyPr/>
          <a:lstStyle/>
          <a:p>
            <a:r>
              <a:rPr lang="en-US" dirty="0"/>
              <a:t>Achieving Logical Equivalence between SNOMED CT and ICD-10-PCS Surgical </a:t>
            </a:r>
            <a:r>
              <a:rPr lang="en-US" dirty="0" smtClean="0"/>
              <a:t>Procedures</a:t>
            </a:r>
            <a:endParaRPr lang="en-US" dirty="0"/>
          </a:p>
          <a:p>
            <a:pPr lvl="1"/>
            <a:r>
              <a:rPr lang="en-US" dirty="0" smtClean="0"/>
              <a:t>S14: </a:t>
            </a:r>
            <a:r>
              <a:rPr lang="en-US" dirty="0"/>
              <a:t>Evaluating SNOMED-CT and Its Use </a:t>
            </a:r>
            <a:r>
              <a:rPr lang="en-US" dirty="0" smtClean="0"/>
              <a:t>to </a:t>
            </a:r>
          </a:p>
          <a:p>
            <a:pPr lvl="1"/>
            <a:r>
              <a:rPr lang="en-US" dirty="0" smtClean="0"/>
              <a:t>Achieve </a:t>
            </a:r>
            <a:r>
              <a:rPr lang="en-US" dirty="0"/>
              <a:t>Semantic Interoperability </a:t>
            </a:r>
          </a:p>
        </p:txBody>
      </p:sp>
    </p:spTree>
    <p:extLst>
      <p:ext uri="{BB962C8B-B14F-4D97-AF65-F5344CB8AC3E}">
        <p14:creationId xmlns:p14="http://schemas.microsoft.com/office/powerpoint/2010/main" val="321670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30" y="402548"/>
            <a:ext cx="6783946" cy="320088"/>
          </a:xfrm>
        </p:spPr>
        <p:txBody>
          <a:bodyPr/>
          <a:lstStyle/>
          <a:p>
            <a:r>
              <a:rPr lang="en-US" dirty="0" smtClean="0"/>
              <a:t>Concept model mapping prerequisites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547077" y="939255"/>
            <a:ext cx="8056358" cy="28126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SNOMED CT concept model is expressive enough to represent the meaning of ICD-10-PCS codes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Logical </a:t>
            </a:r>
            <a:r>
              <a:rPr lang="en-US" dirty="0" smtClean="0"/>
              <a:t>definitions </a:t>
            </a:r>
            <a:r>
              <a:rPr lang="en-US" dirty="0" smtClean="0"/>
              <a:t>of SNOMED CT concepts </a:t>
            </a:r>
            <a:r>
              <a:rPr lang="en-US" dirty="0" smtClean="0"/>
              <a:t>are available for</a:t>
            </a:r>
            <a:r>
              <a:rPr lang="en-US" dirty="0" smtClean="0"/>
              <a:t> </a:t>
            </a:r>
            <a:r>
              <a:rPr lang="en-US" dirty="0" smtClean="0"/>
              <a:t>equivalence checking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Existing pre-coordinated SNOMED CT content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Post-coordination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study aims to explore </a:t>
            </a:r>
            <a:r>
              <a:rPr lang="en-US" dirty="0" smtClean="0"/>
              <a:t>the feasibility of concept model mapping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10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83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30" y="402548"/>
            <a:ext cx="6783946" cy="320088"/>
          </a:xfrm>
        </p:spPr>
        <p:txBody>
          <a:bodyPr/>
          <a:lstStyle/>
          <a:p>
            <a:r>
              <a:rPr lang="en-US" dirty="0" smtClean="0"/>
              <a:t>Modeling of procedures in SNOMED 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24 attributes allowed (excluding Is-A relationships)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 most commonly used attributes: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11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385691"/>
              </p:ext>
            </p:extLst>
          </p:nvPr>
        </p:nvGraphicFramePr>
        <p:xfrm>
          <a:off x="2064123" y="1790795"/>
          <a:ext cx="4453218" cy="3131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609">
                  <a:extLst>
                    <a:ext uri="{9D8B030D-6E8A-4147-A177-3AD203B41FA5}">
                      <a16:colId xmlns:a16="http://schemas.microsoft.com/office/drawing/2014/main" val="2980346498"/>
                    </a:ext>
                  </a:extLst>
                </a:gridCol>
                <a:gridCol w="2226609">
                  <a:extLst>
                    <a:ext uri="{9D8B030D-6E8A-4147-A177-3AD203B41FA5}">
                      <a16:colId xmlns:a16="http://schemas.microsoft.com/office/drawing/2014/main" val="2201210651"/>
                    </a:ext>
                  </a:extLst>
                </a:gridCol>
              </a:tblGrid>
              <a:tr h="4605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Attribute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concepts with attribute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9084761"/>
                  </a:ext>
                </a:extLst>
              </a:tr>
              <a:tr h="230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Method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100.00%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0282266"/>
                  </a:ext>
                </a:extLst>
              </a:tr>
              <a:tr h="230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Procedure site - direct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85.23%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9956078"/>
                  </a:ext>
                </a:extLst>
              </a:tr>
              <a:tr h="230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 morphology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28.60%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7935708"/>
                  </a:ext>
                </a:extLst>
              </a:tr>
              <a:tr h="230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Procedure site - indirect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13.27%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8000424"/>
                  </a:ext>
                </a:extLst>
              </a:tr>
              <a:tr h="230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Using device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13.14%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8764273"/>
                  </a:ext>
                </a:extLst>
              </a:tr>
              <a:tr h="230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Procedure site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8.80%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2104268"/>
                  </a:ext>
                </a:extLst>
              </a:tr>
              <a:tr h="230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Revision status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4.89%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9438072"/>
                  </a:ext>
                </a:extLst>
              </a:tr>
              <a:tr h="230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Using access device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4.48%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0641441"/>
                  </a:ext>
                </a:extLst>
              </a:tr>
              <a:tr h="230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Access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4.30%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1298214"/>
                  </a:ext>
                </a:extLst>
              </a:tr>
              <a:tr h="230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 device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4.19%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8904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502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30" y="402548"/>
            <a:ext cx="6783946" cy="320088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84842562"/>
              </p:ext>
            </p:extLst>
          </p:nvPr>
        </p:nvGraphicFramePr>
        <p:xfrm>
          <a:off x="385658" y="65989"/>
          <a:ext cx="8409549" cy="5037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9119">
                  <a:extLst>
                    <a:ext uri="{9D8B030D-6E8A-4147-A177-3AD203B41FA5}">
                      <a16:colId xmlns:a16="http://schemas.microsoft.com/office/drawing/2014/main" val="2342042896"/>
                    </a:ext>
                  </a:extLst>
                </a:gridCol>
                <a:gridCol w="1476264">
                  <a:extLst>
                    <a:ext uri="{9D8B030D-6E8A-4147-A177-3AD203B41FA5}">
                      <a16:colId xmlns:a16="http://schemas.microsoft.com/office/drawing/2014/main" val="1286094156"/>
                    </a:ext>
                  </a:extLst>
                </a:gridCol>
                <a:gridCol w="2971779">
                  <a:extLst>
                    <a:ext uri="{9D8B030D-6E8A-4147-A177-3AD203B41FA5}">
                      <a16:colId xmlns:a16="http://schemas.microsoft.com/office/drawing/2014/main" val="494959996"/>
                    </a:ext>
                  </a:extLst>
                </a:gridCol>
                <a:gridCol w="2102387">
                  <a:extLst>
                    <a:ext uri="{9D8B030D-6E8A-4147-A177-3AD203B41FA5}">
                      <a16:colId xmlns:a16="http://schemas.microsoft.com/office/drawing/2014/main" val="3263644205"/>
                    </a:ext>
                  </a:extLst>
                </a:gridCol>
              </a:tblGrid>
              <a:tr h="70003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ICD-10-PCS axis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of ICD-10-PCS </a:t>
                      </a: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codes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Corresponding SNOMED CT attributes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of SNOMED CT concepts </a:t>
                      </a:r>
                      <a:r>
                        <a:rPr lang="en-US" sz="14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with </a:t>
                      </a: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attributes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0881124"/>
                  </a:ext>
                </a:extLst>
              </a:tr>
              <a:tr h="224928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Section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9570489"/>
                  </a:ext>
                </a:extLst>
              </a:tr>
              <a:tr h="674782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Body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system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Procedure site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Procedure site – direct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Procedure site – indirect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97.1%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7455810"/>
                  </a:ext>
                </a:extLst>
              </a:tr>
              <a:tr h="224928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Root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Method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3367749"/>
                  </a:ext>
                </a:extLst>
              </a:tr>
              <a:tr h="674782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Body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Procedure site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Procedure site – direct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Procedure site – indirect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97.1%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3159953"/>
                  </a:ext>
                </a:extLst>
              </a:tr>
              <a:tr h="449854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Approach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Access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Using access device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8.7%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5922256"/>
                  </a:ext>
                </a:extLst>
              </a:tr>
              <a:tr h="112463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Device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54.5%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Using device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 device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Procedure device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 substance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Using substance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23.5%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0358904"/>
                  </a:ext>
                </a:extLst>
              </a:tr>
              <a:tr h="899709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 Qualifier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Procedure site – direct*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Has intent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 substance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Using substance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8.9%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977562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12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AMIA 7. 017   |   amia.org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92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30" y="402548"/>
            <a:ext cx="6783946" cy="320088"/>
          </a:xfrm>
        </p:spPr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List of ICD-10-PCS codes with usage frequencies obtained from the data warehouse of Nebraska </a:t>
            </a:r>
            <a:r>
              <a:rPr lang="en-US" dirty="0" smtClean="0"/>
              <a:t>Medicine Medical Center </a:t>
            </a:r>
            <a:r>
              <a:rPr lang="en-US" dirty="0" smtClean="0"/>
              <a:t>– a 600 bed acute care facility with over 1,000 physicians covering all major sub-specialties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Focus on top 100 medical and surgical procedures (first </a:t>
            </a:r>
            <a:r>
              <a:rPr lang="en-US" dirty="0" smtClean="0"/>
              <a:t>digit of ICD-10-PCS code = 0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Two authors (both MDs) independently match the ICD-10-PCS codes to SNOMED CT concepts by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Meaning match - based on the SNOMED CT fully-specified names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Logical match – based on the logical definition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Results collated and differences discussed until consensus is reached, or a third author </a:t>
            </a:r>
            <a:r>
              <a:rPr lang="en-US" dirty="0" smtClean="0"/>
              <a:t>casts </a:t>
            </a:r>
            <a:r>
              <a:rPr lang="en-US" dirty="0" smtClean="0"/>
              <a:t>a deciding vote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13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9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0C42-DA0C-4452-9943-103F1EF8E5F5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912" y="75414"/>
            <a:ext cx="8446417" cy="506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221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30" y="402548"/>
            <a:ext cx="6783946" cy="320088"/>
          </a:xfrm>
        </p:spPr>
        <p:txBody>
          <a:bodyPr/>
          <a:lstStyle/>
          <a:p>
            <a:r>
              <a:rPr lang="en-US" dirty="0" smtClean="0"/>
              <a:t>Results: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Exact </a:t>
            </a:r>
            <a:r>
              <a:rPr lang="en-US" dirty="0"/>
              <a:t>meaning match, full logical equivalence  (1 case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ICD-10-PCS: Occlusion of Bilateral Fallopian Tubes, Open Approach (0UL70ZZ) </a:t>
            </a:r>
            <a:endParaRPr lang="en-US" dirty="0" smtClean="0"/>
          </a:p>
          <a:p>
            <a:pPr lvl="1"/>
            <a:r>
              <a:rPr lang="en-US" dirty="0"/>
              <a:t>SNOMED CT: Open bilateral occlusion of fallopian tubes (176936004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15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202" y="1828545"/>
            <a:ext cx="6985313" cy="307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9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91615" y="236791"/>
            <a:ext cx="8056358" cy="3570961"/>
          </a:xfrm>
        </p:spPr>
        <p:txBody>
          <a:bodyPr/>
          <a:lstStyle/>
          <a:p>
            <a:r>
              <a:rPr lang="en-US" dirty="0" smtClean="0"/>
              <a:t>Exact </a:t>
            </a:r>
            <a:r>
              <a:rPr lang="en-US" dirty="0"/>
              <a:t>meaning match, close </a:t>
            </a:r>
            <a:r>
              <a:rPr lang="en-US" dirty="0" smtClean="0"/>
              <a:t>logical </a:t>
            </a:r>
            <a:r>
              <a:rPr lang="en-US" dirty="0"/>
              <a:t>equivalence (24 cases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ICD-10-PCS: Resection of Appendix, Percutaneous Endoscopic Approach (0DTJ4ZZ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SNOMED CT: Laparoscopic appendectomy (6025007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Strictly speaking, not exact logical equivalence because </a:t>
            </a:r>
          </a:p>
          <a:p>
            <a:pPr lvl="2"/>
            <a:r>
              <a:rPr lang="en-US" dirty="0" smtClean="0"/>
              <a:t>Missing Approach = Percutaneous approach</a:t>
            </a:r>
          </a:p>
          <a:p>
            <a:pPr lvl="2"/>
            <a:r>
              <a:rPr lang="en-US" dirty="0" smtClean="0"/>
              <a:t>Body site should be Entire appendix, since Resection in ICD-10-PCS means removal of whole body part or organ</a:t>
            </a:r>
          </a:p>
          <a:p>
            <a:pPr lvl="1"/>
            <a:r>
              <a:rPr lang="en-US" dirty="0" smtClean="0"/>
              <a:t>However, no ambiguity caused by missing attributes - could be added back algorithmically e.g. </a:t>
            </a:r>
          </a:p>
          <a:p>
            <a:pPr lvl="2"/>
            <a:r>
              <a:rPr lang="en-US" dirty="0" smtClean="0"/>
              <a:t>All laparoscopic procedures → add Approach = Percutaneous approach</a:t>
            </a:r>
          </a:p>
          <a:p>
            <a:pPr lvl="2"/>
            <a:r>
              <a:rPr lang="en-US" dirty="0" smtClean="0"/>
              <a:t>All biopsies → add Has intent = Diagnostic intent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16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AMIA 2017   |   amia.org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789" y="1201093"/>
            <a:ext cx="5279011" cy="164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15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544533" y="499362"/>
            <a:ext cx="8056358" cy="3570961"/>
          </a:xfrm>
        </p:spPr>
        <p:txBody>
          <a:bodyPr/>
          <a:lstStyle/>
          <a:p>
            <a:r>
              <a:rPr lang="en-US" dirty="0" smtClean="0"/>
              <a:t>Exact </a:t>
            </a:r>
            <a:r>
              <a:rPr lang="en-US" dirty="0"/>
              <a:t>meaning match, partial logical equivalence (7 cases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ICD-10-PCS: Bypass Stomach to Jejunum, Percutaneous Endoscopic Approach (0D164ZA) </a:t>
            </a:r>
            <a:endParaRPr lang="en-US" dirty="0" smtClean="0"/>
          </a:p>
          <a:p>
            <a:pPr lvl="1"/>
            <a:r>
              <a:rPr lang="en-US" dirty="0"/>
              <a:t>SNOMED CT: 307195003 Laparoscopic gastroenterostomy (307195003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17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673" y="1522379"/>
            <a:ext cx="5766309" cy="299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88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544533" y="499362"/>
            <a:ext cx="8056358" cy="3570961"/>
          </a:xfrm>
        </p:spPr>
        <p:txBody>
          <a:bodyPr/>
          <a:lstStyle/>
          <a:p>
            <a:r>
              <a:rPr lang="en-US" dirty="0" smtClean="0"/>
              <a:t>Exact </a:t>
            </a:r>
            <a:r>
              <a:rPr lang="en-US" dirty="0"/>
              <a:t>meaning match, partial logical equivalence (7 cases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ICD-10-PCS: Bypass Stomach to Jejunum, Percutaneous Endoscopic Approach (0D164ZA) </a:t>
            </a:r>
            <a:endParaRPr lang="en-US" dirty="0" smtClean="0"/>
          </a:p>
          <a:p>
            <a:pPr lvl="1"/>
            <a:r>
              <a:rPr lang="en-US" dirty="0"/>
              <a:t>SNOMED CT: 307195003 Laparoscopic gastroenterostomy (307195003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18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117" y="1417844"/>
            <a:ext cx="5307290" cy="359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73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Partial </a:t>
            </a:r>
            <a:r>
              <a:rPr lang="en-US" dirty="0"/>
              <a:t>meaning match, full representation possible by post-coordination (</a:t>
            </a:r>
            <a:r>
              <a:rPr lang="en-US" dirty="0" smtClean="0"/>
              <a:t>57 </a:t>
            </a:r>
            <a:r>
              <a:rPr lang="en-US" dirty="0"/>
              <a:t>cases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ICD-10-PCS: Dilation of Left Ureter with Intraluminal Device, Via Natural or Artificial Opening Endoscopic (0T778DZ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SNOMED CT: Insertion of stent into ureter (428817001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19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577" y="2427710"/>
            <a:ext cx="7059918" cy="217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31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547077" y="939256"/>
            <a:ext cx="8056358" cy="889544"/>
          </a:xfrm>
        </p:spPr>
        <p:txBody>
          <a:bodyPr/>
          <a:lstStyle/>
          <a:p>
            <a:r>
              <a:rPr lang="en-US" dirty="0" smtClean="0"/>
              <a:t>I and my co-authors </a:t>
            </a:r>
            <a:r>
              <a:rPr lang="en-US" dirty="0"/>
              <a:t>have no relevant relationships with commercial interests to disclose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AMIA 2017   |   amia.org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79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Partial </a:t>
            </a:r>
            <a:r>
              <a:rPr lang="en-US" dirty="0"/>
              <a:t>meaning match, full representation possible by post-coordination (</a:t>
            </a:r>
            <a:r>
              <a:rPr lang="en-US" dirty="0" smtClean="0"/>
              <a:t>57 </a:t>
            </a:r>
            <a:r>
              <a:rPr lang="en-US" dirty="0"/>
              <a:t>cases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ICD-10-PCS: Dilation of Left Ureter with Intraluminal Device, Via Natural or Artificial Opening Endoscopic (0T778DZ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SNOMED CT: </a:t>
            </a:r>
            <a:r>
              <a:rPr lang="en-US" dirty="0" smtClean="0"/>
              <a:t>post-coordinated expression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20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131" y="2400323"/>
            <a:ext cx="6119446" cy="220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1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544533" y="844987"/>
            <a:ext cx="8056358" cy="3570961"/>
          </a:xfrm>
        </p:spPr>
        <p:txBody>
          <a:bodyPr/>
          <a:lstStyle/>
          <a:p>
            <a:r>
              <a:rPr lang="en-US" dirty="0" smtClean="0"/>
              <a:t>Partial </a:t>
            </a:r>
            <a:r>
              <a:rPr lang="en-US" dirty="0"/>
              <a:t>meaning match, full representation not possible by post-coordination with current SNOMED CT concept model </a:t>
            </a:r>
            <a:r>
              <a:rPr lang="en-US" dirty="0" smtClean="0"/>
              <a:t>and content (11 </a:t>
            </a:r>
            <a:r>
              <a:rPr lang="en-US" dirty="0"/>
              <a:t>cases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Beyond SNOMED CT logical model – cardinality</a:t>
            </a:r>
          </a:p>
          <a:p>
            <a:pPr lvl="2"/>
            <a:r>
              <a:rPr lang="en-US" dirty="0"/>
              <a:t>Bypass Coronary Artery, </a:t>
            </a:r>
            <a:r>
              <a:rPr lang="en-US" dirty="0">
                <a:solidFill>
                  <a:srgbClr val="FF0000"/>
                </a:solidFill>
              </a:rPr>
              <a:t>Two</a:t>
            </a:r>
            <a:r>
              <a:rPr lang="en-US" dirty="0"/>
              <a:t> Arteries from Aorta with Autologous Venous Tissue, Open Approach (021109W)</a:t>
            </a:r>
          </a:p>
          <a:p>
            <a:pPr lvl="1"/>
            <a:r>
              <a:rPr lang="en-US" dirty="0" smtClean="0"/>
              <a:t>Missing body part concept</a:t>
            </a:r>
          </a:p>
          <a:p>
            <a:pPr lvl="2"/>
            <a:r>
              <a:rPr lang="en-US" dirty="0"/>
              <a:t>Insertion of Monitoring Device into </a:t>
            </a:r>
            <a:r>
              <a:rPr lang="en-US" dirty="0">
                <a:solidFill>
                  <a:srgbClr val="FF0000"/>
                </a:solidFill>
              </a:rPr>
              <a:t>Upper Artery</a:t>
            </a:r>
            <a:r>
              <a:rPr lang="en-US" dirty="0"/>
              <a:t>, Percutaneous Approach (03HY32Z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‘Upper artery’ in ICD-10-PCS refers to any artery above diaphragm – no corresponding body part concept in SNOMED CT </a:t>
            </a:r>
          </a:p>
          <a:p>
            <a:pPr lvl="1"/>
            <a:r>
              <a:rPr lang="en-US" dirty="0" smtClean="0"/>
              <a:t>Missing surgical method concept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Extraction</a:t>
            </a:r>
            <a:r>
              <a:rPr lang="en-US" dirty="0"/>
              <a:t> of Abdomen Skin, External Approach (0HD7XZZ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‘Extraction’ </a:t>
            </a:r>
            <a:r>
              <a:rPr lang="en-US" dirty="0"/>
              <a:t>in ICD-10-PCS refers to removal by any means other than surgical </a:t>
            </a:r>
            <a:r>
              <a:rPr lang="en-US" dirty="0" smtClean="0"/>
              <a:t>excision – no corresponding ‘non-surgical removal’ concept in SNOMED CT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21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1765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828130" y="711079"/>
            <a:ext cx="4482498" cy="3426845"/>
          </a:xfrm>
          <a:prstGeom prst="ellipse">
            <a:avLst/>
          </a:prstGeom>
          <a:solidFill>
            <a:srgbClr val="FFFF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Oval 2"/>
          <p:cNvSpPr/>
          <p:nvPr/>
        </p:nvSpPr>
        <p:spPr>
          <a:xfrm>
            <a:off x="2746232" y="1251140"/>
            <a:ext cx="2387417" cy="2594611"/>
          </a:xfrm>
          <a:prstGeom prst="ellipse">
            <a:avLst/>
          </a:prstGeom>
          <a:solidFill>
            <a:srgbClr val="00B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Oval 3"/>
          <p:cNvSpPr/>
          <p:nvPr/>
        </p:nvSpPr>
        <p:spPr>
          <a:xfrm>
            <a:off x="3235253" y="1771861"/>
            <a:ext cx="1607853" cy="1688945"/>
          </a:xfrm>
          <a:prstGeom prst="ellipse">
            <a:avLst/>
          </a:prstGeom>
          <a:solidFill>
            <a:schemeClr val="accent1">
              <a:lumMod val="60000"/>
              <a:lumOff val="4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Oval 4"/>
          <p:cNvSpPr/>
          <p:nvPr/>
        </p:nvSpPr>
        <p:spPr>
          <a:xfrm>
            <a:off x="3448309" y="2054479"/>
            <a:ext cx="3466820" cy="991337"/>
          </a:xfrm>
          <a:prstGeom prst="ellipse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3628" y="186679"/>
            <a:ext cx="1404156" cy="507831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/>
                <a:ea typeface="+mn-ea"/>
              </a:rPr>
              <a:t>SNOMED CT concept model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05826" y="193057"/>
            <a:ext cx="1404156" cy="5078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/>
                <a:ea typeface="+mn-ea"/>
              </a:rPr>
              <a:t>Existing SNOMED CT concepts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80012" y="208345"/>
            <a:ext cx="1404156" cy="5078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/>
                <a:ea typeface="+mn-ea"/>
              </a:rPr>
              <a:t>Complete logical definitions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18738" y="1605682"/>
            <a:ext cx="1404156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/>
                <a:ea typeface="+mn-ea"/>
              </a:rPr>
              <a:t>ICD-10-PCS codes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76787" y="2476371"/>
            <a:ext cx="5400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prstClr val="black"/>
                </a:solidFill>
                <a:latin typeface="Calibri"/>
                <a:ea typeface="+mn-ea"/>
              </a:rPr>
              <a:t>57%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75069" y="2505929"/>
            <a:ext cx="5400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prstClr val="black"/>
                </a:solidFill>
                <a:latin typeface="Calibri"/>
                <a:ea typeface="+mn-ea"/>
              </a:rPr>
              <a:t>12%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06190" y="2496870"/>
            <a:ext cx="5400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prstClr val="black"/>
                </a:solidFill>
                <a:latin typeface="Calibri"/>
                <a:ea typeface="+mn-ea"/>
              </a:rPr>
              <a:t>25%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92373" y="2476371"/>
            <a:ext cx="3734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prstClr val="black"/>
                </a:solidFill>
                <a:latin typeface="Calibri"/>
                <a:ea typeface="+mn-ea"/>
              </a:rPr>
              <a:t>6%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55870" y="4093927"/>
            <a:ext cx="945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/>
                <a:ea typeface="+mn-ea"/>
              </a:rPr>
              <a:t>Logical mapping to existing concepts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06511" y="4114504"/>
            <a:ext cx="1822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/>
                <a:ea typeface="+mn-ea"/>
              </a:rPr>
              <a:t>Logical mapping possible if existing definitions become complete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165870" y="4073366"/>
            <a:ext cx="1294833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/>
                <a:ea typeface="+mn-ea"/>
              </a:rPr>
              <a:t>Logical mapping possible by post-coordination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60703" y="4010433"/>
            <a:ext cx="1373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/>
                <a:ea typeface="+mn-ea"/>
              </a:rPr>
              <a:t>Logical mapping not possible with existing concept model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2141730" y="693093"/>
            <a:ext cx="486054" cy="744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448309" y="677804"/>
            <a:ext cx="259595" cy="888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4296296" y="711079"/>
            <a:ext cx="572378" cy="12666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2573778" y="2733768"/>
            <a:ext cx="1495601" cy="1458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4006189" y="2796952"/>
            <a:ext cx="972932" cy="13409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 flipV="1">
            <a:off x="5622671" y="2806011"/>
            <a:ext cx="16400" cy="12778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553356" y="2776453"/>
            <a:ext cx="448914" cy="1233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939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30" y="402548"/>
            <a:ext cx="6783946" cy="320088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546139" y="835561"/>
            <a:ext cx="8056358" cy="357096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SNOMED CT concept model is expressive enough to support logical mapping to ICD-10-PCS – 88% of ICD-10-PCS procedures can be represented fully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Exact meaning match can be found for about one-third of commonly used ICD-10-PCS codes. Among these, 78</a:t>
            </a:r>
            <a:r>
              <a:rPr lang="en-US" sz="1600" dirty="0" smtClean="0"/>
              <a:t>% of </a:t>
            </a:r>
            <a:r>
              <a:rPr lang="en-US" sz="1600" dirty="0" smtClean="0"/>
              <a:t>these SNOMED CT concepts are defined adequately to support</a:t>
            </a:r>
            <a:r>
              <a:rPr lang="en-US" sz="1600" dirty="0" smtClean="0"/>
              <a:t> </a:t>
            </a:r>
            <a:r>
              <a:rPr lang="en-US" sz="1600" dirty="0" smtClean="0"/>
              <a:t>logical </a:t>
            </a:r>
            <a:r>
              <a:rPr lang="en-US" sz="1600" dirty="0" smtClean="0"/>
              <a:t>mapping, the </a:t>
            </a:r>
            <a:r>
              <a:rPr lang="en-US" sz="1600" dirty="0" smtClean="0"/>
              <a:t>rest </a:t>
            </a:r>
            <a:r>
              <a:rPr lang="en-US" sz="1600" dirty="0" smtClean="0"/>
              <a:t>will require additional editing to make their definitions more </a:t>
            </a:r>
            <a:r>
              <a:rPr lang="en-US" sz="1600" dirty="0" smtClean="0"/>
              <a:t>complete. This will not only benefit mapping but useful for other description logic-based computations e.g., equivalence checking, </a:t>
            </a:r>
            <a:r>
              <a:rPr lang="en-US" sz="1600" dirty="0" err="1" smtClean="0"/>
              <a:t>subsumption</a:t>
            </a:r>
            <a:r>
              <a:rPr lang="en-US" sz="1600" dirty="0" smtClean="0"/>
              <a:t> 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Even </a:t>
            </a:r>
            <a:r>
              <a:rPr lang="en-US" sz="1600" dirty="0" smtClean="0"/>
              <a:t>non-exact logical matches </a:t>
            </a:r>
            <a:r>
              <a:rPr lang="en-US" sz="1600" dirty="0"/>
              <a:t>(</a:t>
            </a:r>
            <a:r>
              <a:rPr lang="en-US" sz="1600" dirty="0" smtClean="0"/>
              <a:t>one-to-many matches) can be </a:t>
            </a:r>
            <a:r>
              <a:rPr lang="en-US" sz="1600" dirty="0" smtClean="0"/>
              <a:t>useful</a:t>
            </a:r>
            <a:endParaRPr lang="en-US" sz="1600" dirty="0" smtClean="0"/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US" dirty="0"/>
              <a:t>SNOMED CT: Total splenectomy (174776001) </a:t>
            </a:r>
            <a:r>
              <a:rPr lang="en-US" dirty="0" smtClean="0"/>
              <a:t>can be mapped to 2 ICD-10-PCS codes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Resection of Spleen, Percutaneous Endoscopic Approach (</a:t>
            </a:r>
            <a:r>
              <a:rPr lang="en-US" dirty="0" smtClean="0"/>
              <a:t>07TP</a:t>
            </a:r>
            <a:r>
              <a:rPr lang="en-US" dirty="0" smtClean="0">
                <a:solidFill>
                  <a:srgbClr val="FF0000"/>
                </a:solidFill>
              </a:rPr>
              <a:t>4</a:t>
            </a:r>
            <a:r>
              <a:rPr lang="en-US" dirty="0" smtClean="0"/>
              <a:t>ZZ)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Resection of Spleen, Open Approach (</a:t>
            </a:r>
            <a:r>
              <a:rPr lang="en-US" dirty="0" smtClean="0"/>
              <a:t>07TP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dirty="0" smtClean="0"/>
              <a:t>ZZ)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can be used to narrow down the search for mappers, or to prompt additional input from clinicians during data entry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23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83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  <a:p>
            <a:pPr lvl="1"/>
            <a:r>
              <a:rPr lang="en-US" dirty="0"/>
              <a:t>Email me at: </a:t>
            </a:r>
            <a:r>
              <a:rPr lang="en-US" dirty="0" smtClean="0"/>
              <a:t>kfung@mail.nih.gov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243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30" y="402548"/>
            <a:ext cx="6783946" cy="320088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547077" y="939256"/>
            <a:ext cx="8056358" cy="265250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ICD-10-PCS is a brand-new procedure classification system created by </a:t>
            </a:r>
            <a:r>
              <a:rPr lang="en-US" dirty="0"/>
              <a:t>U.S. Centers for Medicare and Medicaid Services (CMS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the US, ICD-10-PCS replaced ICD-9-CM procedure codes since Oct 2015 to encode hospital-based medical procedures for administrative and reimbursement purposes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ICD-10-PCS is also used in other countries e.g</a:t>
            </a:r>
            <a:r>
              <a:rPr lang="en-US" dirty="0"/>
              <a:t>.</a:t>
            </a:r>
            <a:r>
              <a:rPr lang="en-US" dirty="0" smtClean="0"/>
              <a:t> Belgium, Spain, Portugal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3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29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ICD-10-PCS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Much more granular compared to ICD-9-CM procedure codes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US" dirty="0"/>
              <a:t>ICD-9-CM 3,800 codes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ICD-10-PCS  &gt; 75,000 codes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Multi-axial structure - the seven characters in the code correspond to the seven axes, each describing a particular aspect of the procedure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0C42-DA0C-4452-9943-103F1EF8E5F5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964" y="3023585"/>
            <a:ext cx="4181789" cy="120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5953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30" y="402548"/>
            <a:ext cx="6783946" cy="320088"/>
          </a:xfrm>
        </p:spPr>
        <p:txBody>
          <a:bodyPr/>
          <a:lstStyle/>
          <a:p>
            <a:r>
              <a:rPr lang="en-US" dirty="0" smtClean="0"/>
              <a:t>ICD-10-PCS index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2201291" y="906183"/>
            <a:ext cx="3846816" cy="35702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5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835525" y="1761565"/>
            <a:ext cx="4329952" cy="988359"/>
          </a:xfrm>
          <a:prstGeom prst="ellipse">
            <a:avLst/>
          </a:prstGeom>
          <a:noFill/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rgbClr r="0" g="0" b="0"/>
          </a:effectRef>
          <a:fontRef idx="minor">
            <a:schemeClr val="lt1"/>
          </a:fontRef>
        </p:style>
        <p:txBody>
          <a:bodyPr lIns="91440" tIns="91440" bIns="91440" rtlCol="0" anchor="t"/>
          <a:lstStyle/>
          <a:p>
            <a:pPr algn="ctr"/>
            <a:endParaRPr lang="en-US" sz="1200" dirty="0" err="1" smtClean="0">
              <a:solidFill>
                <a:srgbClr val="FFFFFF"/>
              </a:solidFill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383772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ICD-10-PCS tables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327" y="857250"/>
            <a:ext cx="5902011" cy="379865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0C42-DA0C-4452-9943-103F1EF8E5F5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2602" y="1983529"/>
            <a:ext cx="1385731" cy="2538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647" y="2542709"/>
            <a:ext cx="521253" cy="182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8332" y="1873348"/>
            <a:ext cx="778884" cy="2732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084" y="1883254"/>
            <a:ext cx="742950" cy="2606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28900" y="866392"/>
            <a:ext cx="4695913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2060"/>
                </a:solidFill>
              </a:rPr>
              <a:t>Endoscopic hysterectomy = 0UT94ZZ</a:t>
            </a:r>
          </a:p>
        </p:txBody>
      </p:sp>
    </p:spTree>
    <p:extLst>
      <p:ext uri="{BB962C8B-B14F-4D97-AF65-F5344CB8AC3E}">
        <p14:creationId xmlns:p14="http://schemas.microsoft.com/office/powerpoint/2010/main" val="36586621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ICD-10-PCS map project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7119" y="944880"/>
            <a:ext cx="7513771" cy="318008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Formed in 2015 under </a:t>
            </a:r>
            <a:r>
              <a:rPr lang="en-US" sz="1500" dirty="0" smtClean="0"/>
              <a:t>SNOMED International (formerly International </a:t>
            </a:r>
            <a:r>
              <a:rPr lang="en-US" sz="1500" dirty="0"/>
              <a:t>Health Terminology Standards Development </a:t>
            </a:r>
            <a:r>
              <a:rPr lang="en-US" sz="1500" dirty="0" smtClean="0"/>
              <a:t>Organisation, IHTSDO</a:t>
            </a:r>
            <a:r>
              <a:rPr lang="en-US" sz="15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Representatives from Belgium, Spain, Portugal and U.S.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To explore ways to map between SNOMED CT and ICD-10-PCS.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Expected benefits of the map:</a:t>
            </a:r>
          </a:p>
          <a:p>
            <a:pPr lvl="1"/>
            <a:r>
              <a:rPr lang="en-US" sz="1500" dirty="0"/>
              <a:t>Improve SNOMED CT and ICD-10-PCS coding efficiency and accuracy</a:t>
            </a:r>
          </a:p>
          <a:p>
            <a:pPr lvl="1"/>
            <a:r>
              <a:rPr lang="en-US" sz="1500" dirty="0"/>
              <a:t>Promote re-use of clinical data for administrative, epidemiologic and statistical purposes</a:t>
            </a:r>
          </a:p>
          <a:p>
            <a:pPr lvl="1"/>
            <a:r>
              <a:rPr lang="en-US" sz="1500" dirty="0"/>
              <a:t>Facilitate integration of clinical and administrative data to support data analytics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60C42-DA0C-4452-9943-103F1EF8E5F5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370496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30" y="402548"/>
            <a:ext cx="6783946" cy="320088"/>
          </a:xfrm>
        </p:spPr>
        <p:txBody>
          <a:bodyPr/>
          <a:lstStyle/>
          <a:p>
            <a:r>
              <a:rPr lang="en-US" dirty="0" smtClean="0"/>
              <a:t>Mapping approaches explored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547077" y="939255"/>
            <a:ext cx="8056358" cy="266754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Lexical mapping 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ICD-10-PCS index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ICD-9-CM procedure codes 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UMLS synonymy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General Equivalence Maps (ICD-9-CM to ICD-10-PCS)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Concept model alignment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C32FFB-F9AE-46F0-A233-A2E628258990}" type="slidenum">
              <a:rPr lang="en-US" smtClean="0"/>
              <a:pPr/>
              <a:t>8</a:t>
            </a:fld>
            <a:endParaRPr lang="en-US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AMIA 2017   |   amia.org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97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0560C42-DA0C-4452-9943-103F1EF8E5F5}" type="slidenum">
              <a:rPr lang="en-US" altLang="en-US" kern="0">
                <a:solidFill>
                  <a:srgbClr val="000000">
                    <a:tint val="75000"/>
                  </a:srgbClr>
                </a:solidFill>
                <a:sym typeface="Arial"/>
                <a:rtl val="0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9</a:t>
            </a:fld>
            <a:endParaRPr lang="en-US" altLang="en-US" kern="0" dirty="0">
              <a:solidFill>
                <a:srgbClr val="000000">
                  <a:tint val="75000"/>
                </a:srgbClr>
              </a:solidFill>
              <a:sym typeface="Arial"/>
              <a:rtl val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280" y="152357"/>
            <a:ext cx="6461760" cy="485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84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PA Master PowerPoint">
  <a:themeElements>
    <a:clrScheme name="Custom 14">
      <a:dk1>
        <a:sysClr val="windowText" lastClr="000000"/>
      </a:dk1>
      <a:lt1>
        <a:sysClr val="window" lastClr="FFFFFF"/>
      </a:lt1>
      <a:dk2>
        <a:srgbClr val="404040"/>
      </a:dk2>
      <a:lt2>
        <a:srgbClr val="E1E1E1"/>
      </a:lt2>
      <a:accent1>
        <a:srgbClr val="CB333B"/>
      </a:accent1>
      <a:accent2>
        <a:srgbClr val="A2AAAD"/>
      </a:accent2>
      <a:accent3>
        <a:srgbClr val="000000"/>
      </a:accent3>
      <a:accent4>
        <a:srgbClr val="F2A900"/>
      </a:accent4>
      <a:accent5>
        <a:srgbClr val="440099"/>
      </a:accent5>
      <a:accent6>
        <a:srgbClr val="872651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lIns="91440" tIns="91440" bIns="91440" rtlCol="0" anchor="t"/>
      <a:lstStyle>
        <a:defPPr algn="ctr">
          <a:defRPr sz="1200" dirty="0" err="1" smtClean="0">
            <a:solidFill>
              <a:srgbClr val="FFFFFF"/>
            </a:solidFill>
            <a:latin typeface="Roboto Regular"/>
            <a:cs typeface="Roboto Regular"/>
          </a:defRPr>
        </a:defPPr>
      </a:lstStyle>
      <a:style>
        <a:lnRef idx="0">
          <a:schemeClr val="lt1">
            <a:hueOff val="0"/>
            <a:satOff val="0"/>
            <a:lumOff val="0"/>
            <a:alphaOff val="0"/>
          </a:schemeClr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eede3e04-ef7f-43f3-975e-805c0c5f1e83">General Resources</Category>
    <SharedWithUsers xmlns="a9883a9a-8dc4-4a0a-a402-25be3a23f551">
      <UserInfo>
        <DisplayName>Ben Green</DisplayName>
        <AccountId>1449</AccountId>
        <AccountType/>
      </UserInfo>
      <UserInfo>
        <DisplayName>Kathleen Elliott</DisplayName>
        <AccountId>26</AccountId>
        <AccountType/>
      </UserInfo>
      <UserInfo>
        <DisplayName>Berna Diehl</DisplayName>
        <AccountId>36</AccountId>
        <AccountType/>
      </UserInfo>
      <UserInfo>
        <DisplayName>Patrick Brady</DisplayName>
        <AccountId>462</AccountId>
        <AccountType/>
      </UserInfo>
      <UserInfo>
        <DisplayName>Adam Pawluk</DisplayName>
        <AccountId>3416</AccountId>
        <AccountType/>
      </UserInfo>
      <UserInfo>
        <DisplayName>Michael O'Brien</DisplayName>
        <AccountId>862</AccountId>
        <AccountType/>
      </UserInfo>
      <UserInfo>
        <DisplayName>David Connolly</DisplayName>
        <AccountId>1232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69C198E5EA0446B48A258369EB929D" ma:contentTypeVersion="8" ma:contentTypeDescription="Create a new document." ma:contentTypeScope="" ma:versionID="d872bdd14c10ad67b43240066461caaa">
  <xsd:schema xmlns:xsd="http://www.w3.org/2001/XMLSchema" xmlns:xs="http://www.w3.org/2001/XMLSchema" xmlns:p="http://schemas.microsoft.com/office/2006/metadata/properties" xmlns:ns2="a9883a9a-8dc4-4a0a-a402-25be3a23f551" xmlns:ns3="eede3e04-ef7f-43f3-975e-805c0c5f1e83" targetNamespace="http://schemas.microsoft.com/office/2006/metadata/properties" ma:root="true" ma:fieldsID="f389de775f37ae22da9ad2814c85c47e" ns2:_="" ns3:_="">
    <xsd:import namespace="a9883a9a-8dc4-4a0a-a402-25be3a23f551"/>
    <xsd:import namespace="eede3e04-ef7f-43f3-975e-805c0c5f1e8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Category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883a9a-8dc4-4a0a-a402-25be3a23f55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2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3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de3e04-ef7f-43f3-975e-805c0c5f1e83" elementFormDefault="qualified">
    <xsd:import namespace="http://schemas.microsoft.com/office/2006/documentManagement/types"/>
    <xsd:import namespace="http://schemas.microsoft.com/office/infopath/2007/PartnerControls"/>
    <xsd:element name="Category" ma:index="10" ma:displayName="Category" ma:format="Dropdown" ma:internalName="Category">
      <xsd:simpleType>
        <xsd:restriction base="dms:Choice">
          <xsd:enumeration value="Analytics Tools"/>
          <xsd:enumeration value="Digital Projects"/>
          <xsd:enumeration value="Fun Committee"/>
          <xsd:enumeration value="General Resources"/>
          <xsd:enumeration value="Media Monitoring"/>
          <xsd:enumeration value="Video Resources"/>
        </xsd:restriction>
      </xsd:simpleType>
    </xsd:element>
    <xsd:element name="MediaServiceMetadata" ma:index="14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292BCB-21BD-4E6D-8B29-5908CEB9F9EE}">
  <ds:schemaRefs>
    <ds:schemaRef ds:uri="eede3e04-ef7f-43f3-975e-805c0c5f1e83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openxmlformats.org/package/2006/metadata/core-properties"/>
    <ds:schemaRef ds:uri="a9883a9a-8dc4-4a0a-a402-25be3a23f55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26B4617-3B28-4E2E-AF19-216BC1A847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9883a9a-8dc4-4a0a-a402-25be3a23f551"/>
    <ds:schemaRef ds:uri="eede3e04-ef7f-43f3-975e-805c0c5f1e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CFBA306-A956-431E-A2FB-DCA1445F37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4054</TotalTime>
  <Words>1295</Words>
  <Application>Microsoft Office PowerPoint</Application>
  <PresentationFormat>On-screen Show (16:9)</PresentationFormat>
  <Paragraphs>215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MS PGothic</vt:lpstr>
      <vt:lpstr>MS PGothic</vt:lpstr>
      <vt:lpstr>Arial</vt:lpstr>
      <vt:lpstr>Calibri</vt:lpstr>
      <vt:lpstr>Century Gothic</vt:lpstr>
      <vt:lpstr>Museo 300</vt:lpstr>
      <vt:lpstr>Roboto Light</vt:lpstr>
      <vt:lpstr>Roboto Regular</vt:lpstr>
      <vt:lpstr>Times New Roman</vt:lpstr>
      <vt:lpstr>Trebuchet MS</vt:lpstr>
      <vt:lpstr>Trebuchet MS Bold</vt:lpstr>
      <vt:lpstr>JPA Master PowerPoint</vt:lpstr>
      <vt:lpstr>MappingSIG_Agenda_20141027</vt:lpstr>
      <vt:lpstr>Office Theme</vt:lpstr>
      <vt:lpstr>PowerPoint Presentation</vt:lpstr>
      <vt:lpstr>Disclosure</vt:lpstr>
      <vt:lpstr>Background</vt:lpstr>
      <vt:lpstr>ICD-10-PCS</vt:lpstr>
      <vt:lpstr>ICD-10-PCS index</vt:lpstr>
      <vt:lpstr>ICD-10-PCS tables</vt:lpstr>
      <vt:lpstr>ICD-10-PCS map project group</vt:lpstr>
      <vt:lpstr>Mapping approaches explored</vt:lpstr>
      <vt:lpstr>PowerPoint Presentation</vt:lpstr>
      <vt:lpstr>Concept model mapping prerequisites </vt:lpstr>
      <vt:lpstr>Modeling of procedures in SNOMED CT </vt:lpstr>
      <vt:lpstr>PowerPoint Presentation</vt:lpstr>
      <vt:lpstr>Methods</vt:lpstr>
      <vt:lpstr>PowerPoint Presentation</vt:lpstr>
      <vt:lpstr>Results: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JPA Guest</dc:creator>
  <cp:lastModifiedBy>Fung, Kin Wah (NIH/NLM/LHC) [E]</cp:lastModifiedBy>
  <cp:revision>134</cp:revision>
  <dcterms:modified xsi:type="dcterms:W3CDTF">2017-10-30T19:58:37Z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0x0101003369C198E5EA0446B48A258369EB929D</vt:lpwstr>
  </property>
</Properties>
</file>