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0"/>
  </p:notesMasterIdLst>
  <p:sldIdLst>
    <p:sldId id="264" r:id="rId2"/>
    <p:sldId id="266" r:id="rId3"/>
    <p:sldId id="269" r:id="rId4"/>
    <p:sldId id="331" r:id="rId5"/>
    <p:sldId id="332" r:id="rId6"/>
    <p:sldId id="300" r:id="rId7"/>
    <p:sldId id="333" r:id="rId8"/>
    <p:sldId id="301" r:id="rId9"/>
    <p:sldId id="330" r:id="rId10"/>
    <p:sldId id="334" r:id="rId11"/>
    <p:sldId id="335" r:id="rId12"/>
    <p:sldId id="336" r:id="rId13"/>
    <p:sldId id="337" r:id="rId14"/>
    <p:sldId id="338" r:id="rId15"/>
    <p:sldId id="339" r:id="rId16"/>
    <p:sldId id="341" r:id="rId17"/>
    <p:sldId id="340" r:id="rId18"/>
    <p:sldId id="328" r:id="rId19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07" autoAdjust="0"/>
    <p:restoredTop sz="95148" autoAdjust="0"/>
  </p:normalViewPr>
  <p:slideViewPr>
    <p:cSldViewPr snapToGrid="0" snapToObjects="1">
      <p:cViewPr varScale="1">
        <p:scale>
          <a:sx n="128" d="100"/>
          <a:sy n="128" d="100"/>
        </p:scale>
        <p:origin x="83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95C00DF-3BB1-49B8-8E44-FA9B06932597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solidFill>
            <a:srgbClr val="FFFFFF"/>
          </a:solidFill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182" tIns="46091" rIns="92182" bIns="46091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29717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560C42-DA0C-4452-9943-103F1EF8E5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7526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969000" y="65301"/>
            <a:ext cx="2840610" cy="1211608"/>
          </a:xfrm>
          <a:prstGeom prst="rect">
            <a:avLst/>
          </a:prstGeom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5" r:id="rId5"/>
    <p:sldLayoutId id="2147483656" r:id="rId6"/>
    <p:sldLayoutId id="2147483681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kwfung@nlm.nih.gov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029"/>
          <p:cNvSpPr txBox="1">
            <a:spLocks noChangeArrowheads="1"/>
          </p:cNvSpPr>
          <p:nvPr/>
        </p:nvSpPr>
        <p:spPr bwMode="auto">
          <a:xfrm>
            <a:off x="609600" y="1510231"/>
            <a:ext cx="81534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>
              <a:spcBef>
                <a:spcPct val="20000"/>
              </a:spcBef>
              <a:buClr>
                <a:srgbClr val="75BAFF"/>
              </a:buClr>
              <a:buSzPct val="80000"/>
              <a:buFont typeface="Monotype Sorts" panose="05000000000000000000" pitchFamily="2" charset="2"/>
              <a:buChar char="u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75BAFF"/>
              </a:buClr>
              <a:buSzPct val="70000"/>
              <a:buFont typeface="Monotype Sort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75BAFF"/>
              </a:buClr>
              <a:buSzPct val="50000"/>
              <a:buFont typeface="Monotype Sort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spcBef>
                <a:spcPct val="20000"/>
              </a:spcBef>
              <a:buClr>
                <a:srgbClr val="75BAFF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3600" dirty="0">
                <a:solidFill>
                  <a:schemeClr val="accent2"/>
                </a:solidFill>
              </a:rPr>
              <a:t>MAGPIE – an Interactive Tool to Find SNOMED CT and ICD-10-PCS Codes for Medical Procedures </a:t>
            </a:r>
          </a:p>
        </p:txBody>
      </p:sp>
      <p:sp>
        <p:nvSpPr>
          <p:cNvPr id="907267" name="Text Box 1027"/>
          <p:cNvSpPr txBox="1">
            <a:spLocks noChangeArrowheads="1"/>
          </p:cNvSpPr>
          <p:nvPr/>
        </p:nvSpPr>
        <p:spPr bwMode="auto">
          <a:xfrm>
            <a:off x="1731170" y="3511895"/>
            <a:ext cx="6703855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i="1" dirty="0"/>
              <a:t>Kin Wah </a:t>
            </a:r>
            <a:r>
              <a:rPr lang="en-US" sz="2000" i="1" dirty="0" smtClean="0"/>
              <a:t>Fung</a:t>
            </a:r>
            <a:r>
              <a:rPr lang="en-US" sz="1800" i="1" baseline="30000" dirty="0" smtClean="0"/>
              <a:t>1</a:t>
            </a:r>
            <a:r>
              <a:rPr lang="en-US" sz="1800" i="1" dirty="0" smtClean="0"/>
              <a:t>,</a:t>
            </a:r>
            <a:r>
              <a:rPr lang="en-US" sz="1800" i="1" baseline="30000" dirty="0" smtClean="0"/>
              <a:t>    </a:t>
            </a:r>
            <a:r>
              <a:rPr lang="en-US" sz="2000" i="1" dirty="0" smtClean="0"/>
              <a:t>Julia Xu</a:t>
            </a:r>
            <a:r>
              <a:rPr lang="en-US" sz="1800" i="1" baseline="30000" dirty="0" smtClean="0"/>
              <a:t>1 </a:t>
            </a:r>
            <a:r>
              <a:rPr lang="en-US" sz="1800" i="1" dirty="0"/>
              <a:t>,</a:t>
            </a:r>
            <a:r>
              <a:rPr lang="en-US" sz="1800" i="1" baseline="30000" dirty="0" smtClean="0"/>
              <a:t>    </a:t>
            </a:r>
            <a:r>
              <a:rPr lang="en-US" sz="2000" i="1" dirty="0" smtClean="0"/>
              <a:t>Filip Ameye</a:t>
            </a:r>
            <a:r>
              <a:rPr lang="en-US" sz="2000" i="1" baseline="30000" dirty="0" smtClean="0"/>
              <a:t>2 </a:t>
            </a:r>
            <a:r>
              <a:rPr lang="en-US" sz="2000" i="1" dirty="0"/>
              <a:t>,</a:t>
            </a:r>
            <a:endParaRPr lang="en-US" sz="2000" i="1" baseline="30000" dirty="0"/>
          </a:p>
          <a:p>
            <a:pPr>
              <a:spcBef>
                <a:spcPct val="50000"/>
              </a:spcBef>
              <a:defRPr/>
            </a:pPr>
            <a:r>
              <a:rPr lang="en-US" sz="2000" i="1" dirty="0" smtClean="0"/>
              <a:t>Arturo Romero-Gutiérrez</a:t>
            </a:r>
            <a:r>
              <a:rPr lang="en-US" sz="2000" i="1" baseline="30000" dirty="0" smtClean="0"/>
              <a:t>3 </a:t>
            </a:r>
            <a:r>
              <a:rPr lang="en-US" sz="2000" i="1" dirty="0"/>
              <a:t>,</a:t>
            </a:r>
            <a:r>
              <a:rPr lang="en-US" sz="2000" i="1" baseline="30000" dirty="0" smtClean="0"/>
              <a:t> </a:t>
            </a:r>
            <a:r>
              <a:rPr lang="en-US" sz="2000" i="1" dirty="0"/>
              <a:t>Ariel </a:t>
            </a:r>
            <a:r>
              <a:rPr lang="en-US" sz="2000" i="1" dirty="0" smtClean="0"/>
              <a:t>Busquets</a:t>
            </a:r>
            <a:r>
              <a:rPr lang="en-US" sz="2000" i="1" baseline="30000" dirty="0" smtClean="0"/>
              <a:t>4</a:t>
            </a:r>
          </a:p>
          <a:p>
            <a:endParaRPr lang="en-US" i="1" dirty="0" smtClean="0"/>
          </a:p>
          <a:p>
            <a:r>
              <a:rPr lang="en-US" i="1" dirty="0" smtClean="0"/>
              <a:t>1 U.S</a:t>
            </a:r>
            <a:r>
              <a:rPr lang="en-US" i="1" dirty="0"/>
              <a:t>. National Library of </a:t>
            </a:r>
            <a:r>
              <a:rPr lang="en-US" i="1" dirty="0" smtClean="0"/>
              <a:t>Medicine </a:t>
            </a:r>
          </a:p>
          <a:p>
            <a:r>
              <a:rPr lang="en-US" i="1" dirty="0" smtClean="0"/>
              <a:t>2 National </a:t>
            </a:r>
            <a:r>
              <a:rPr lang="en-US" i="1" dirty="0"/>
              <a:t>Institute for Health and Disability Insurance, </a:t>
            </a:r>
            <a:r>
              <a:rPr lang="en-US" i="1" dirty="0" smtClean="0"/>
              <a:t>Belgium</a:t>
            </a:r>
          </a:p>
          <a:p>
            <a:r>
              <a:rPr lang="en-US" i="1" dirty="0" smtClean="0"/>
              <a:t>3 Ministry of Health, Social Services and Equality, Spain</a:t>
            </a:r>
          </a:p>
          <a:p>
            <a:r>
              <a:rPr lang="en-US" i="1" dirty="0" smtClean="0"/>
              <a:t>4 </a:t>
            </a:r>
            <a:r>
              <a:rPr lang="en-US" i="1" dirty="0"/>
              <a:t>Hospital </a:t>
            </a:r>
            <a:r>
              <a:rPr lang="en-US" i="1" dirty="0" err="1"/>
              <a:t>Privado</a:t>
            </a:r>
            <a:r>
              <a:rPr lang="en-US" i="1" dirty="0"/>
              <a:t> </a:t>
            </a:r>
            <a:r>
              <a:rPr lang="en-US" i="1" dirty="0" err="1"/>
              <a:t>Universitario</a:t>
            </a:r>
            <a:r>
              <a:rPr lang="en-US" i="1" dirty="0"/>
              <a:t> de Córdoba, Argentina</a:t>
            </a:r>
            <a:endParaRPr lang="en-US" dirty="0"/>
          </a:p>
          <a:p>
            <a:pPr algn="l">
              <a:spcBef>
                <a:spcPct val="50000"/>
              </a:spcBef>
              <a:defRPr/>
            </a:pPr>
            <a:endParaRPr lang="en-US" sz="18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1" name="Text Box 1055"/>
          <p:cNvSpPr txBox="1">
            <a:spLocks noChangeArrowheads="1"/>
          </p:cNvSpPr>
          <p:nvPr/>
        </p:nvSpPr>
        <p:spPr bwMode="auto">
          <a:xfrm>
            <a:off x="4514193" y="5999423"/>
            <a:ext cx="41148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lr>
                <a:srgbClr val="75BAFF"/>
              </a:buClr>
              <a:buSzPct val="80000"/>
              <a:buFont typeface="Monotype Sorts" panose="05000000000000000000" pitchFamily="2" charset="2"/>
              <a:buChar char="u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75BAFF"/>
              </a:buClr>
              <a:buSzPct val="70000"/>
              <a:buFont typeface="Monotype Sort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75BAFF"/>
              </a:buClr>
              <a:buSzPct val="50000"/>
              <a:buFont typeface="Monotype Sort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spcBef>
                <a:spcPct val="20000"/>
              </a:spcBef>
              <a:buClr>
                <a:srgbClr val="75BAFF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5BAFF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dirty="0" smtClean="0">
                <a:solidFill>
                  <a:srgbClr val="FF0000"/>
                </a:solidFill>
              </a:rPr>
              <a:t>SNOMED CT Expo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dirty="0" smtClean="0">
                <a:solidFill>
                  <a:srgbClr val="FF0000"/>
                </a:solidFill>
              </a:rPr>
              <a:t>October 2018, Vancouver, Canada</a:t>
            </a:r>
            <a:endParaRPr kumimoji="0" lang="en-US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05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MAGPIE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3135769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</a:t>
            </a:r>
            <a:r>
              <a:rPr lang="en-US" dirty="0" smtClean="0"/>
              <a:t>ap-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ssisted </a:t>
            </a:r>
            <a:r>
              <a:rPr lang="en-US" dirty="0" smtClean="0">
                <a:solidFill>
                  <a:srgbClr val="C00000"/>
                </a:solidFill>
              </a:rPr>
              <a:t>G</a:t>
            </a:r>
            <a:r>
              <a:rPr lang="en-US" dirty="0" smtClean="0"/>
              <a:t>eneration of </a:t>
            </a:r>
            <a:r>
              <a:rPr lang="en-US" dirty="0" smtClean="0">
                <a:solidFill>
                  <a:srgbClr val="C00000"/>
                </a:solidFill>
              </a:rPr>
              <a:t>P</a:t>
            </a:r>
            <a:r>
              <a:rPr lang="en-US" dirty="0" smtClean="0"/>
              <a:t>rocedure and </a:t>
            </a:r>
            <a:r>
              <a:rPr lang="en-US" dirty="0" smtClean="0">
                <a:solidFill>
                  <a:srgbClr val="C00000"/>
                </a:solidFill>
              </a:rPr>
              <a:t>I</a:t>
            </a:r>
            <a:r>
              <a:rPr lang="en-US" dirty="0" smtClean="0"/>
              <a:t>ntervention </a:t>
            </a:r>
            <a:r>
              <a:rPr lang="en-US" dirty="0" smtClean="0">
                <a:solidFill>
                  <a:srgbClr val="C00000"/>
                </a:solidFill>
              </a:rPr>
              <a:t>E</a:t>
            </a:r>
            <a:r>
              <a:rPr lang="en-US" dirty="0" smtClean="0"/>
              <a:t>ncoding</a:t>
            </a:r>
          </a:p>
          <a:p>
            <a:r>
              <a:rPr lang="en-US" dirty="0" smtClean="0"/>
              <a:t>A browser to find codes in SNOMED CT and ICD-10-PCS for medical procedures and interventions</a:t>
            </a:r>
          </a:p>
          <a:p>
            <a:r>
              <a:rPr lang="en-US" dirty="0" smtClean="0"/>
              <a:t>Special features:</a:t>
            </a:r>
          </a:p>
          <a:p>
            <a:pPr lvl="1"/>
            <a:r>
              <a:rPr lang="en-US" dirty="0" smtClean="0"/>
              <a:t>Cascading search</a:t>
            </a:r>
          </a:p>
          <a:p>
            <a:pPr lvl="1"/>
            <a:r>
              <a:rPr lang="en-US" dirty="0" smtClean="0"/>
              <a:t>Hybrid lexical and map-assisted matching</a:t>
            </a:r>
          </a:p>
          <a:p>
            <a:pPr lvl="1"/>
            <a:r>
              <a:rPr lang="en-US" dirty="0" smtClean="0"/>
              <a:t>Semantic filters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9540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Cascading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Sequential navigation through SNOMED CT and ICD-9-CM to hone in on ICD-10-PCS tables and codes</a:t>
            </a:r>
          </a:p>
          <a:p>
            <a:r>
              <a:rPr lang="en-US" dirty="0" smtClean="0"/>
              <a:t>MAGPIE has suggestions at each step, but users can change selections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8200" y="3567880"/>
            <a:ext cx="831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</a:t>
            </a:r>
          </a:p>
          <a:p>
            <a:r>
              <a:rPr lang="en-US" dirty="0" smtClean="0"/>
              <a:t>term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237935" y="3385943"/>
            <a:ext cx="138968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SNOMED CT </a:t>
            </a:r>
            <a:r>
              <a:rPr lang="en-US" dirty="0" smtClean="0"/>
              <a:t>concept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262064" y="3385943"/>
            <a:ext cx="16193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ICD-9-CM </a:t>
            </a:r>
            <a:r>
              <a:rPr lang="en-US" dirty="0" smtClean="0"/>
              <a:t>term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633815" y="3385943"/>
            <a:ext cx="16193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ICD-10-PCS </a:t>
            </a:r>
            <a:r>
              <a:rPr lang="en-US" dirty="0" smtClean="0"/>
              <a:t>tables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3686576" y="3692330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560154" y="3709058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5999371" y="3692330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679681" y="4924933"/>
            <a:ext cx="16193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ICD-10-PCS </a:t>
            </a:r>
            <a:r>
              <a:rPr lang="en-US" dirty="0" smtClean="0"/>
              <a:t>codes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5400000">
            <a:off x="7185246" y="4475478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11827772">
            <a:off x="3468434" y="4763725"/>
            <a:ext cx="281008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006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42918"/>
            <a:ext cx="5651292" cy="579433"/>
          </a:xfrm>
        </p:spPr>
        <p:txBody>
          <a:bodyPr/>
          <a:lstStyle/>
          <a:p>
            <a:r>
              <a:rPr lang="en-US" dirty="0" smtClean="0"/>
              <a:t>Hybrid lexical and map-assisted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74825"/>
          </a:xfrm>
        </p:spPr>
        <p:txBody>
          <a:bodyPr/>
          <a:lstStyle/>
          <a:p>
            <a:r>
              <a:rPr lang="en-US" dirty="0" smtClean="0"/>
              <a:t>At each step, optimizing search by a combination of</a:t>
            </a:r>
          </a:p>
          <a:p>
            <a:pPr lvl="1"/>
            <a:r>
              <a:rPr lang="en-US" dirty="0" smtClean="0"/>
              <a:t>Lexical matching </a:t>
            </a:r>
          </a:p>
          <a:p>
            <a:pPr lvl="2"/>
            <a:r>
              <a:rPr lang="en-US" dirty="0" smtClean="0"/>
              <a:t>Build index tables for SNOMED CT, ICD-9-CM and ICD-10-PCS </a:t>
            </a:r>
          </a:p>
          <a:p>
            <a:pPr lvl="2"/>
            <a:r>
              <a:rPr lang="en-US" dirty="0" smtClean="0"/>
              <a:t>At each step, match search terms to index terms using Apache </a:t>
            </a:r>
            <a:r>
              <a:rPr lang="en-US" dirty="0" err="1" smtClean="0"/>
              <a:t>Lucene</a:t>
            </a:r>
            <a:r>
              <a:rPr lang="en-US" dirty="0" smtClean="0"/>
              <a:t> information retrieval library functions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earch terms are enriched by synonyms of the identified SNOMED CT and ICD-9-CM codes</a:t>
            </a:r>
          </a:p>
          <a:p>
            <a:pPr lvl="1"/>
            <a:r>
              <a:rPr lang="en-US" dirty="0" smtClean="0"/>
              <a:t>Map-assisted matching</a:t>
            </a:r>
          </a:p>
          <a:p>
            <a:pPr lvl="2"/>
            <a:r>
              <a:rPr lang="en-US" dirty="0" smtClean="0"/>
              <a:t>Maps created between the 3 terminologies</a:t>
            </a:r>
          </a:p>
          <a:p>
            <a:pPr lvl="2"/>
            <a:r>
              <a:rPr lang="en-US" dirty="0" smtClean="0"/>
              <a:t>Codes identified in each step will be used to find codes in the next terminology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10316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ndex tables generation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387788"/>
              </p:ext>
            </p:extLst>
          </p:nvPr>
        </p:nvGraphicFramePr>
        <p:xfrm>
          <a:off x="966865" y="1915930"/>
          <a:ext cx="6543207" cy="1925320"/>
        </p:xfrm>
        <a:graphic>
          <a:graphicData uri="http://schemas.openxmlformats.org/drawingml/2006/table">
            <a:tbl>
              <a:tblPr firstRow="1" bandRow="1"/>
              <a:tblGrid>
                <a:gridCol w="2413478">
                  <a:extLst>
                    <a:ext uri="{9D8B030D-6E8A-4147-A177-3AD203B41FA5}">
                      <a16:colId xmlns:a16="http://schemas.microsoft.com/office/drawing/2014/main" val="462094674"/>
                    </a:ext>
                  </a:extLst>
                </a:gridCol>
                <a:gridCol w="4129729">
                  <a:extLst>
                    <a:ext uri="{9D8B030D-6E8A-4147-A177-3AD203B41FA5}">
                      <a16:colId xmlns:a16="http://schemas.microsoft.com/office/drawing/2014/main" val="17593331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Terminology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Resources used to build index</a:t>
                      </a:r>
                      <a:r>
                        <a:rPr lang="en-US" b="1" baseline="0" dirty="0" smtClean="0"/>
                        <a:t> tables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451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SNOMED 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Repurposed</a:t>
                      </a:r>
                      <a:r>
                        <a:rPr lang="en-US" baseline="0" dirty="0" smtClean="0"/>
                        <a:t> I9 index</a:t>
                      </a:r>
                    </a:p>
                    <a:p>
                      <a:r>
                        <a:rPr lang="en-US" baseline="0" dirty="0" smtClean="0"/>
                        <a:t>UMLS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796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ICD-9-CM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Repurposed</a:t>
                      </a:r>
                      <a:r>
                        <a:rPr lang="en-US" baseline="0" dirty="0" smtClean="0"/>
                        <a:t> I9 index</a:t>
                      </a:r>
                    </a:p>
                    <a:p>
                      <a:r>
                        <a:rPr lang="en-US" baseline="0" dirty="0" smtClean="0"/>
                        <a:t>UMLS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84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ICD-10-PCS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ICD-10-PCS index</a:t>
                      </a:r>
                    </a:p>
                    <a:p>
                      <a:r>
                        <a:rPr lang="en-US" dirty="0" smtClean="0"/>
                        <a:t>UMLS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063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086328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tables generation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3996783"/>
              </p:ext>
            </p:extLst>
          </p:nvPr>
        </p:nvGraphicFramePr>
        <p:xfrm>
          <a:off x="966865" y="1915930"/>
          <a:ext cx="6543208" cy="2286000"/>
        </p:xfrm>
        <a:graphic>
          <a:graphicData uri="http://schemas.openxmlformats.org/drawingml/2006/table">
            <a:tbl>
              <a:tblPr firstRow="1" bandRow="1"/>
              <a:tblGrid>
                <a:gridCol w="1763140">
                  <a:extLst>
                    <a:ext uri="{9D8B030D-6E8A-4147-A177-3AD203B41FA5}">
                      <a16:colId xmlns:a16="http://schemas.microsoft.com/office/drawing/2014/main" val="2926541900"/>
                    </a:ext>
                  </a:extLst>
                </a:gridCol>
                <a:gridCol w="1763140">
                  <a:extLst>
                    <a:ext uri="{9D8B030D-6E8A-4147-A177-3AD203B41FA5}">
                      <a16:colId xmlns:a16="http://schemas.microsoft.com/office/drawing/2014/main" val="462094674"/>
                    </a:ext>
                  </a:extLst>
                </a:gridCol>
                <a:gridCol w="3016928">
                  <a:extLst>
                    <a:ext uri="{9D8B030D-6E8A-4147-A177-3AD203B41FA5}">
                      <a16:colId xmlns:a16="http://schemas.microsoft.com/office/drawing/2014/main" val="17593331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Source terminology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Target terminology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Resources used to build mapping</a:t>
                      </a:r>
                      <a:r>
                        <a:rPr lang="en-US" b="1" baseline="0" dirty="0" smtClean="0"/>
                        <a:t> tables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451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SNOMED 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ICD-9-CM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Repurposed</a:t>
                      </a:r>
                      <a:r>
                        <a:rPr lang="en-US" baseline="0" dirty="0" smtClean="0"/>
                        <a:t> I9 index</a:t>
                      </a:r>
                    </a:p>
                    <a:p>
                      <a:r>
                        <a:rPr lang="en-US" baseline="0" dirty="0" smtClean="0"/>
                        <a:t>UMLS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796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SNOMED 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ICD-10-PCS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Repurposed</a:t>
                      </a:r>
                      <a:r>
                        <a:rPr lang="en-US" baseline="0" dirty="0" smtClean="0"/>
                        <a:t> I9 index</a:t>
                      </a:r>
                    </a:p>
                    <a:p>
                      <a:r>
                        <a:rPr lang="en-US" baseline="0" dirty="0" smtClean="0"/>
                        <a:t>UMLS</a:t>
                      </a:r>
                    </a:p>
                    <a:p>
                      <a:r>
                        <a:rPr lang="en-US" baseline="0" dirty="0" smtClean="0"/>
                        <a:t>GEM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84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ICD-9-CM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ICD-10-PCS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063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43447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use of words in search string to hone in on the ICD-10-PCS tables and codes</a:t>
            </a:r>
          </a:p>
          <a:p>
            <a:r>
              <a:rPr lang="en-US" dirty="0" smtClean="0"/>
              <a:t>Body system and body part filters</a:t>
            </a:r>
          </a:p>
          <a:p>
            <a:pPr lvl="1"/>
            <a:r>
              <a:rPr lang="en-US" dirty="0" smtClean="0"/>
              <a:t>“total replacement of </a:t>
            </a:r>
            <a:r>
              <a:rPr lang="en-US" dirty="0" smtClean="0">
                <a:solidFill>
                  <a:srgbClr val="C00000"/>
                </a:solidFill>
              </a:rPr>
              <a:t>left hip</a:t>
            </a:r>
            <a:r>
              <a:rPr lang="en-US" dirty="0" smtClean="0"/>
              <a:t>” 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xis2 (body system): Lower joints</a:t>
            </a:r>
          </a:p>
          <a:p>
            <a:pPr lvl="2"/>
            <a:r>
              <a:rPr lang="en-US" dirty="0" smtClean="0"/>
              <a:t>Axis4 (body part, body region): Hip Joint, Left</a:t>
            </a:r>
            <a:endParaRPr lang="en-US" dirty="0"/>
          </a:p>
          <a:p>
            <a:r>
              <a:rPr lang="en-US" dirty="0" smtClean="0"/>
              <a:t>Approach filter</a:t>
            </a:r>
          </a:p>
          <a:p>
            <a:pPr lvl="1"/>
            <a:r>
              <a:rPr lang="en-US" dirty="0" smtClean="0"/>
              <a:t>“</a:t>
            </a:r>
            <a:r>
              <a:rPr lang="en-US" dirty="0" smtClean="0">
                <a:solidFill>
                  <a:srgbClr val="C00000"/>
                </a:solidFill>
              </a:rPr>
              <a:t>laparoscopic</a:t>
            </a:r>
            <a:r>
              <a:rPr lang="en-US" dirty="0" smtClean="0"/>
              <a:t> excision of </a:t>
            </a:r>
            <a:r>
              <a:rPr lang="en-US" dirty="0" smtClean="0">
                <a:solidFill>
                  <a:srgbClr val="C00000"/>
                </a:solidFill>
              </a:rPr>
              <a:t>right ovary</a:t>
            </a:r>
            <a:r>
              <a:rPr lang="en-US" dirty="0" smtClean="0"/>
              <a:t>”</a:t>
            </a:r>
          </a:p>
          <a:p>
            <a:pPr lvl="2"/>
            <a:r>
              <a:rPr lang="en-US" dirty="0"/>
              <a:t>Axis2 (body system): </a:t>
            </a:r>
            <a:r>
              <a:rPr lang="en-US" dirty="0" smtClean="0"/>
              <a:t>Female reproductive system</a:t>
            </a:r>
            <a:endParaRPr lang="en-US" dirty="0"/>
          </a:p>
          <a:p>
            <a:pPr lvl="2"/>
            <a:r>
              <a:rPr lang="en-US" dirty="0"/>
              <a:t>Axis4 (body part, body region): </a:t>
            </a:r>
            <a:r>
              <a:rPr lang="en-US" dirty="0" smtClean="0"/>
              <a:t>Ovary, right</a:t>
            </a:r>
            <a:endParaRPr lang="en-US" dirty="0"/>
          </a:p>
          <a:p>
            <a:pPr lvl="2"/>
            <a:r>
              <a:rPr lang="en-US" dirty="0" smtClean="0"/>
              <a:t>Axis5 (approach): Percutaneous endoscopic</a:t>
            </a:r>
          </a:p>
        </p:txBody>
      </p:sp>
    </p:spTree>
    <p:extLst>
      <p:ext uri="{BB962C8B-B14F-4D97-AF65-F5344CB8AC3E}">
        <p14:creationId xmlns:p14="http://schemas.microsoft.com/office/powerpoint/2010/main" val="177808059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53803"/>
            <a:ext cx="6711673" cy="579433"/>
          </a:xfrm>
        </p:spPr>
        <p:txBody>
          <a:bodyPr/>
          <a:lstStyle/>
          <a:p>
            <a:r>
              <a:rPr lang="en-US" dirty="0" smtClean="0"/>
              <a:t>Search methods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28199" y="2976595"/>
            <a:ext cx="831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</a:t>
            </a:r>
          </a:p>
          <a:p>
            <a:r>
              <a:rPr lang="en-US" dirty="0" smtClean="0"/>
              <a:t>term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237934" y="2794658"/>
            <a:ext cx="138968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SNOMED CT </a:t>
            </a:r>
            <a:r>
              <a:rPr lang="en-US" dirty="0" smtClean="0"/>
              <a:t>concept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262063" y="2794658"/>
            <a:ext cx="16193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ICD-9-CM </a:t>
            </a:r>
            <a:r>
              <a:rPr lang="en-US" dirty="0" smtClean="0"/>
              <a:t>term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633814" y="2794658"/>
            <a:ext cx="16193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ICD-10-PCS </a:t>
            </a:r>
            <a:r>
              <a:rPr lang="en-US" dirty="0" smtClean="0"/>
              <a:t>tables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3686575" y="3101045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1560153" y="3117773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5999370" y="3101045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79680" y="4333648"/>
            <a:ext cx="16193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ICD-10-PCS </a:t>
            </a:r>
            <a:r>
              <a:rPr lang="en-US" dirty="0" smtClean="0"/>
              <a:t>codes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185245" y="3884193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1827772">
            <a:off x="3468433" y="4172440"/>
            <a:ext cx="281008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445276" y="2561096"/>
            <a:ext cx="712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lexical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03243" y="4602365"/>
            <a:ext cx="568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map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96550" y="2497176"/>
            <a:ext cx="771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l</a:t>
            </a:r>
            <a:r>
              <a:rPr lang="en-US" dirty="0" smtClean="0">
                <a:solidFill>
                  <a:srgbClr val="7030A0"/>
                </a:solidFill>
              </a:rPr>
              <a:t>exical + map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0414" y="2294384"/>
            <a:ext cx="7719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l</a:t>
            </a:r>
            <a:r>
              <a:rPr lang="en-US" dirty="0" smtClean="0">
                <a:solidFill>
                  <a:srgbClr val="7030A0"/>
                </a:solidFill>
              </a:rPr>
              <a:t>exical + map + filter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4932" y="3598956"/>
            <a:ext cx="7719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l</a:t>
            </a:r>
            <a:r>
              <a:rPr lang="en-US" dirty="0" smtClean="0">
                <a:solidFill>
                  <a:srgbClr val="7030A0"/>
                </a:solidFill>
              </a:rPr>
              <a:t>exical + map + filter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87104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MAGPIE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magpie.nlm.nih.gov </a:t>
            </a:r>
            <a:r>
              <a:rPr lang="en-US" dirty="0" smtClean="0"/>
              <a:t>– work in progress</a:t>
            </a:r>
          </a:p>
          <a:p>
            <a:r>
              <a:rPr lang="en-US" dirty="0" smtClean="0"/>
              <a:t>We welcome your feedback!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027" y="2461596"/>
            <a:ext cx="6709816" cy="389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7300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pPr marL="129541" indent="0"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kwfung@nlm.nih.gov</a:t>
            </a:r>
            <a:endParaRPr lang="en-US" dirty="0" smtClean="0"/>
          </a:p>
          <a:p>
            <a:pPr marL="12954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144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ICD-10-PCS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Brand-new classification system created by U.S. Centers for Medicare and Medicaid Services (CMS) </a:t>
            </a:r>
            <a:endParaRPr lang="en-US" dirty="0"/>
          </a:p>
          <a:p>
            <a:r>
              <a:rPr lang="en-US" dirty="0" smtClean="0"/>
              <a:t>Multi-axial structure. The seven characters in the code correspond to the seven axes, each describing a particular aspect of the procedure.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0C42-DA0C-4452-9943-103F1EF8E5F5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951" y="4031447"/>
            <a:ext cx="5575719" cy="160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396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ICD-10-PCS map project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456" y="1555621"/>
            <a:ext cx="7772400" cy="3914111"/>
          </a:xfrm>
        </p:spPr>
        <p:txBody>
          <a:bodyPr/>
          <a:lstStyle/>
          <a:p>
            <a:r>
              <a:rPr lang="en-US" sz="2000" dirty="0" smtClean="0"/>
              <a:t>Formed in 2015, bi-weekly conference calls</a:t>
            </a:r>
          </a:p>
          <a:p>
            <a:r>
              <a:rPr lang="en-US" sz="2000" dirty="0" smtClean="0">
                <a:effectLst/>
              </a:rPr>
              <a:t>Members </a:t>
            </a:r>
            <a:r>
              <a:rPr lang="en-US" sz="2000" dirty="0">
                <a:effectLst/>
              </a:rPr>
              <a:t>from Belgium, </a:t>
            </a:r>
            <a:r>
              <a:rPr lang="en-US" sz="2000" dirty="0" smtClean="0">
                <a:effectLst/>
              </a:rPr>
              <a:t>Spain, Argentina and U.S.</a:t>
            </a:r>
          </a:p>
          <a:p>
            <a:r>
              <a:rPr lang="en-US" sz="2000" dirty="0" smtClean="0"/>
              <a:t>T</a:t>
            </a:r>
            <a:r>
              <a:rPr lang="en-US" sz="2000" dirty="0" smtClean="0">
                <a:effectLst/>
              </a:rPr>
              <a:t>o explore ways to map between SNOMED CT </a:t>
            </a:r>
            <a:r>
              <a:rPr lang="en-US" sz="2000" dirty="0" smtClean="0"/>
              <a:t>and</a:t>
            </a:r>
            <a:r>
              <a:rPr lang="en-US" sz="2000" dirty="0" smtClean="0">
                <a:effectLst/>
              </a:rPr>
              <a:t> ICD-10-PCS </a:t>
            </a:r>
          </a:p>
          <a:p>
            <a:r>
              <a:rPr lang="en-US" sz="2000" dirty="0" smtClean="0">
                <a:effectLst/>
              </a:rPr>
              <a:t>Expected benefits of the map:</a:t>
            </a:r>
          </a:p>
          <a:p>
            <a:pPr lvl="1"/>
            <a:r>
              <a:rPr lang="en-US" sz="2000" dirty="0" smtClean="0">
                <a:effectLst/>
              </a:rPr>
              <a:t>Improve SNOMED CT and ICD-10-PCS coding efficiency and accuracy</a:t>
            </a:r>
          </a:p>
          <a:p>
            <a:pPr lvl="1"/>
            <a:r>
              <a:rPr lang="en-US" sz="2000" dirty="0" smtClean="0">
                <a:effectLst/>
              </a:rPr>
              <a:t>Promote re-use of clinical data for administrative, epidemiologic and statistical purposes</a:t>
            </a:r>
          </a:p>
          <a:p>
            <a:pPr lvl="1"/>
            <a:r>
              <a:rPr lang="en-US" sz="2000" dirty="0" smtClean="0">
                <a:effectLst/>
              </a:rPr>
              <a:t>Facilitate integration of clinical and administrative data to support data analytics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0C42-DA0C-4452-9943-103F1EF8E5F5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737583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ICD-10-PCS coding is difficult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more codes compared to ICD-9-CM procedure codes:</a:t>
            </a:r>
          </a:p>
          <a:p>
            <a:pPr lvl="1"/>
            <a:r>
              <a:rPr lang="en-US" dirty="0" smtClean="0"/>
              <a:t>ICD-9-CM Volume 3 </a:t>
            </a:r>
            <a:r>
              <a:rPr lang="en-US" dirty="0" smtClean="0"/>
              <a:t>(2013) – 3,882</a:t>
            </a:r>
          </a:p>
          <a:p>
            <a:pPr lvl="1"/>
            <a:r>
              <a:rPr lang="en-US" dirty="0" smtClean="0"/>
              <a:t>ICD-10-PCS (2018) – 78,705</a:t>
            </a:r>
          </a:p>
          <a:p>
            <a:r>
              <a:rPr lang="en-US" dirty="0" smtClean="0"/>
              <a:t>ICD-10-PCS names are not clinically-intuitive</a:t>
            </a:r>
          </a:p>
          <a:p>
            <a:pPr lvl="1"/>
            <a:r>
              <a:rPr lang="en-US" dirty="0" smtClean="0"/>
              <a:t>Root operation definitions:</a:t>
            </a:r>
          </a:p>
          <a:p>
            <a:pPr lvl="2"/>
            <a:r>
              <a:rPr lang="en-US" dirty="0" smtClean="0"/>
              <a:t>Extraction </a:t>
            </a:r>
            <a:r>
              <a:rPr lang="en-US" dirty="0" smtClean="0"/>
              <a:t>- </a:t>
            </a:r>
            <a:r>
              <a:rPr lang="en-US" dirty="0"/>
              <a:t>Pulling or stripping out or off all or a portion of a body part by the use of force </a:t>
            </a:r>
            <a:endParaRPr lang="en-US" dirty="0" smtClean="0"/>
          </a:p>
          <a:p>
            <a:pPr lvl="2"/>
            <a:r>
              <a:rPr lang="en-US" dirty="0" smtClean="0"/>
              <a:t>Removal - </a:t>
            </a:r>
            <a:r>
              <a:rPr lang="en-US" dirty="0"/>
              <a:t>Taking out or off a device from a body </a:t>
            </a:r>
            <a:r>
              <a:rPr lang="en-US" dirty="0" smtClean="0"/>
              <a:t>part</a:t>
            </a:r>
          </a:p>
          <a:p>
            <a:pPr lvl="2"/>
            <a:r>
              <a:rPr lang="en-US" dirty="0" smtClean="0"/>
              <a:t>Extirpation – Taking or cutting out solid matter from a body part</a:t>
            </a:r>
            <a:endParaRPr lang="en-US" dirty="0" smtClean="0"/>
          </a:p>
          <a:p>
            <a:pPr lvl="1"/>
            <a:r>
              <a:rPr lang="en-US" dirty="0" smtClean="0"/>
              <a:t>Cataract removal is </a:t>
            </a:r>
            <a:r>
              <a:rPr lang="en-US" dirty="0" smtClean="0"/>
              <a:t>extraction</a:t>
            </a:r>
            <a:r>
              <a:rPr lang="en-US" dirty="0" smtClean="0"/>
              <a:t>, </a:t>
            </a:r>
            <a:r>
              <a:rPr lang="en-US" dirty="0" smtClean="0"/>
              <a:t>not </a:t>
            </a:r>
            <a:r>
              <a:rPr lang="en-US" dirty="0" smtClean="0"/>
              <a:t>removal</a:t>
            </a:r>
          </a:p>
          <a:p>
            <a:pPr lvl="1"/>
            <a:r>
              <a:rPr lang="en-US" dirty="0" smtClean="0"/>
              <a:t>Wound </a:t>
            </a:r>
            <a:r>
              <a:rPr lang="en-US" dirty="0" smtClean="0"/>
              <a:t>excision (debridement) </a:t>
            </a:r>
            <a:r>
              <a:rPr lang="en-US" dirty="0" smtClean="0"/>
              <a:t>is </a:t>
            </a:r>
            <a:r>
              <a:rPr lang="en-US" dirty="0" smtClean="0"/>
              <a:t>also</a:t>
            </a:r>
            <a:r>
              <a:rPr lang="en-US" dirty="0" smtClean="0"/>
              <a:t> </a:t>
            </a:r>
            <a:r>
              <a:rPr lang="en-US" dirty="0" smtClean="0"/>
              <a:t>extraction, not </a:t>
            </a:r>
            <a:r>
              <a:rPr lang="en-US" dirty="0" smtClean="0"/>
              <a:t>removal or excision</a:t>
            </a:r>
            <a:endParaRPr lang="en-US" dirty="0" smtClean="0"/>
          </a:p>
          <a:p>
            <a:pPr lvl="1"/>
            <a:r>
              <a:rPr lang="en-US" dirty="0" smtClean="0"/>
              <a:t>Extraction of </a:t>
            </a:r>
            <a:r>
              <a:rPr lang="en-US" dirty="0" smtClean="0"/>
              <a:t>embolus </a:t>
            </a:r>
            <a:r>
              <a:rPr lang="en-US" dirty="0" smtClean="0"/>
              <a:t>is </a:t>
            </a:r>
            <a:r>
              <a:rPr lang="en-US" dirty="0" smtClean="0"/>
              <a:t>extirpation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9451674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Root operation definitions:</a:t>
            </a:r>
          </a:p>
          <a:p>
            <a:pPr lvl="2"/>
            <a:r>
              <a:rPr lang="en-US" dirty="0"/>
              <a:t>Excision - Cutting out or off, without replacement, a portion of a body part</a:t>
            </a:r>
          </a:p>
          <a:p>
            <a:pPr lvl="2"/>
            <a:r>
              <a:rPr lang="en-US" dirty="0"/>
              <a:t>Resection - Cutting out or off, without replacement, all of a body part </a:t>
            </a:r>
          </a:p>
          <a:p>
            <a:pPr lvl="1"/>
            <a:r>
              <a:rPr lang="en-US" dirty="0"/>
              <a:t>Appendectomy is resection</a:t>
            </a:r>
          </a:p>
          <a:p>
            <a:pPr lvl="1"/>
            <a:r>
              <a:rPr lang="en-US" dirty="0"/>
              <a:t>Partial nephrectomy is excision</a:t>
            </a:r>
          </a:p>
          <a:p>
            <a:r>
              <a:rPr lang="en-US" dirty="0"/>
              <a:t>ICD-10-PCS index is </a:t>
            </a:r>
            <a:r>
              <a:rPr lang="en-US" dirty="0" smtClean="0"/>
              <a:t>relatively sparse and not as rich as ICD-9-CM procedure index </a:t>
            </a:r>
            <a:endParaRPr lang="en-US" dirty="0"/>
          </a:p>
          <a:p>
            <a:pPr marL="129541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1509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ICD-9-CM procedure codes index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058" y="1894045"/>
            <a:ext cx="3322342" cy="4154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649" y="1894045"/>
            <a:ext cx="3239046" cy="8085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85677" y="1399430"/>
            <a:ext cx="234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ICD-9-CM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5325" y="1399430"/>
            <a:ext cx="1526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ICD-10-PCS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57881" y="4848378"/>
            <a:ext cx="41505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/>
                </a:solidFill>
              </a:rPr>
              <a:t>C</a:t>
            </a:r>
            <a:r>
              <a:rPr lang="en-US" sz="1800" dirty="0" smtClean="0">
                <a:solidFill>
                  <a:schemeClr val="accent1"/>
                </a:solidFill>
              </a:rPr>
              <a:t>ompared to the ICD-10-PCS index, ICD-9-CM index is much richer – has more refinement options and includes eponyms e.g. </a:t>
            </a:r>
            <a:r>
              <a:rPr lang="en-US" sz="1800" dirty="0" err="1" smtClean="0">
                <a:solidFill>
                  <a:schemeClr val="accent1"/>
                </a:solidFill>
              </a:rPr>
              <a:t>Polya</a:t>
            </a:r>
            <a:r>
              <a:rPr lang="en-US" sz="1800" dirty="0" smtClean="0">
                <a:solidFill>
                  <a:schemeClr val="accent1"/>
                </a:solidFill>
              </a:rPr>
              <a:t> gastrectomy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50851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ICD-9-CM procedure codes index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058" y="1894045"/>
            <a:ext cx="3322342" cy="4154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649" y="1894045"/>
            <a:ext cx="3239046" cy="8085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85677" y="1399430"/>
            <a:ext cx="234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ICD-9-CM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5325" y="1399430"/>
            <a:ext cx="1526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ICD-10-PCS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57881" y="4848378"/>
            <a:ext cx="41505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/>
                </a:solidFill>
              </a:rPr>
              <a:t>C</a:t>
            </a:r>
            <a:r>
              <a:rPr lang="en-US" sz="1800" dirty="0" smtClean="0">
                <a:solidFill>
                  <a:schemeClr val="accent1"/>
                </a:solidFill>
              </a:rPr>
              <a:t>ompared to the ICD-10-PCS index, ICD-9-CM index is much richer – has more refinement options and includes eponyms e.g. </a:t>
            </a:r>
            <a:r>
              <a:rPr lang="en-US" sz="1800" dirty="0" err="1" smtClean="0">
                <a:solidFill>
                  <a:schemeClr val="accent1"/>
                </a:solidFill>
              </a:rPr>
              <a:t>Polya</a:t>
            </a:r>
            <a:r>
              <a:rPr lang="en-US" sz="1800" dirty="0" smtClean="0">
                <a:solidFill>
                  <a:schemeClr val="accent1"/>
                </a:solidFill>
              </a:rPr>
              <a:t> gastrectomy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3" name="Curved Up Arrow 2"/>
          <p:cNvSpPr/>
          <p:nvPr/>
        </p:nvSpPr>
        <p:spPr>
          <a:xfrm>
            <a:off x="3972393" y="2471654"/>
            <a:ext cx="3575155" cy="122342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57881" y="3846101"/>
            <a:ext cx="2848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General Equivalence Map (GEM)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8597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Re-purposing </a:t>
            </a:r>
            <a:r>
              <a:rPr lang="en-US" dirty="0" smtClean="0"/>
              <a:t>the ICD-9-CM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original file is in .rtf file format</a:t>
            </a:r>
          </a:p>
          <a:p>
            <a:r>
              <a:rPr lang="en-US" dirty="0" smtClean="0"/>
              <a:t>Index </a:t>
            </a:r>
            <a:r>
              <a:rPr lang="en-US" dirty="0" smtClean="0"/>
              <a:t>parsed </a:t>
            </a:r>
            <a:r>
              <a:rPr lang="en-US" dirty="0" smtClean="0"/>
              <a:t>to extract main entry, indented entries, see references and codes</a:t>
            </a:r>
          </a:p>
          <a:p>
            <a:r>
              <a:rPr lang="en-US" dirty="0" smtClean="0"/>
              <a:t>Generate full name by concatenating main and indented entries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29" y="3499529"/>
            <a:ext cx="8881607" cy="160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4423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7549"/>
            <a:ext cx="8229600" cy="4658007"/>
          </a:xfrm>
        </p:spPr>
        <p:txBody>
          <a:bodyPr/>
          <a:lstStyle/>
          <a:p>
            <a:r>
              <a:rPr lang="en-US" dirty="0" smtClean="0"/>
              <a:t>Map ICD-9-CM index to SNOMED CT </a:t>
            </a:r>
          </a:p>
          <a:p>
            <a:pPr lvl="1"/>
            <a:r>
              <a:rPr lang="en-US" dirty="0"/>
              <a:t>Map ICD-9-CM codes </a:t>
            </a:r>
            <a:r>
              <a:rPr lang="en-US" dirty="0" smtClean="0"/>
              <a:t>to SNOMED CT through UMLS</a:t>
            </a:r>
          </a:p>
          <a:p>
            <a:pPr lvl="1"/>
            <a:r>
              <a:rPr lang="en-US" dirty="0" smtClean="0"/>
              <a:t>Map concatenated index terms to UMLS terms after normalization</a:t>
            </a:r>
          </a:p>
          <a:p>
            <a:r>
              <a:rPr lang="en-US" dirty="0" smtClean="0"/>
              <a:t>Use the forward GEM (General Equivalence Map) to map ICD-9-CM to ICD-10-PCS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map through the GEM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09698" y="3548245"/>
            <a:ext cx="16193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SNOMED CT 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490071" y="3556512"/>
            <a:ext cx="16193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ICD-9-CM Index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303077" y="3548245"/>
            <a:ext cx="16193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ICD-10-PCS 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610296" y="3792667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55022" y="4648507"/>
            <a:ext cx="2289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‘Gastrectomy </a:t>
            </a:r>
            <a:r>
              <a:rPr lang="en-US" sz="1200" dirty="0" err="1" smtClean="0"/>
              <a:t>Polya</a:t>
            </a:r>
            <a:r>
              <a:rPr lang="en-US" sz="1200" dirty="0" smtClean="0"/>
              <a:t>’  – 43.7 </a:t>
            </a:r>
            <a:r>
              <a:rPr lang="en-US" sz="1200" dirty="0"/>
              <a:t> Partial gastrectomy with anastomosis to jejunum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9698" y="5322911"/>
            <a:ext cx="2193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26565004</a:t>
            </a:r>
          </a:p>
          <a:p>
            <a:r>
              <a:rPr lang="en-US" sz="1200" dirty="0" err="1" smtClean="0"/>
              <a:t>Polya</a:t>
            </a:r>
            <a:r>
              <a:rPr lang="en-US" sz="1200" dirty="0" smtClean="0"/>
              <a:t> </a:t>
            </a:r>
            <a:r>
              <a:rPr lang="en-US" sz="1200" dirty="0"/>
              <a:t>operation, gastrectomy (procedure)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42252" y="5023290"/>
            <a:ext cx="3578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0DB60ZZ	Excision of Stomach, Open </a:t>
            </a:r>
            <a:r>
              <a:rPr lang="en-US" sz="1200" dirty="0" smtClean="0"/>
              <a:t>	Approach</a:t>
            </a:r>
          </a:p>
          <a:p>
            <a:r>
              <a:rPr lang="en-US" sz="1200" dirty="0"/>
              <a:t>0D160ZA	Bypass Stomach to Jejunum, Open </a:t>
            </a:r>
            <a:r>
              <a:rPr lang="en-US" sz="1200" dirty="0" smtClean="0"/>
              <a:t>	Approach</a:t>
            </a:r>
          </a:p>
          <a:p>
            <a:r>
              <a:rPr lang="en-US" sz="1200" dirty="0"/>
              <a:t>0DB64ZZ	Excision of Stomach, Percutaneous </a:t>
            </a:r>
            <a:r>
              <a:rPr lang="en-US" sz="1200" dirty="0" smtClean="0"/>
              <a:t>	Endoscopic Approach</a:t>
            </a:r>
          </a:p>
          <a:p>
            <a:r>
              <a:rPr lang="en-US" sz="1200" dirty="0"/>
              <a:t>0D164ZA	Bypass Stomach to Jejunum, </a:t>
            </a:r>
            <a:r>
              <a:rPr lang="en-US" sz="1200" dirty="0" smtClean="0"/>
              <a:t>	Percutaneous </a:t>
            </a:r>
            <a:r>
              <a:rPr lang="en-US" sz="1200" dirty="0"/>
              <a:t>Endoscopic Approach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29093" y="4223388"/>
            <a:ext cx="1379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UMLS, lexical map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566665" y="4162895"/>
            <a:ext cx="736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GEM</a:t>
            </a:r>
            <a:endParaRPr lang="en-US" dirty="0"/>
          </a:p>
        </p:txBody>
      </p:sp>
      <p:sp>
        <p:nvSpPr>
          <p:cNvPr id="12" name="Left Brace 11"/>
          <p:cNvSpPr/>
          <p:nvPr/>
        </p:nvSpPr>
        <p:spPr>
          <a:xfrm>
            <a:off x="5128942" y="5084380"/>
            <a:ext cx="137482" cy="1442544"/>
          </a:xfrm>
          <a:prstGeom prst="leftBrace">
            <a:avLst>
              <a:gd name="adj1" fmla="val 2102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3238552" y="5649090"/>
            <a:ext cx="1792650" cy="27432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10800000">
            <a:off x="2671657" y="3816662"/>
            <a:ext cx="51653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71296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10749</TotalTime>
  <Words>861</Words>
  <Application>Microsoft Office PowerPoint</Application>
  <PresentationFormat>On-screen Show (4:3)</PresentationFormat>
  <Paragraphs>155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Museo 300</vt:lpstr>
      <vt:lpstr>Times New Roman</vt:lpstr>
      <vt:lpstr>Trebuchet MS</vt:lpstr>
      <vt:lpstr>Trebuchet MS Bold</vt:lpstr>
      <vt:lpstr>MappingSIG_Agenda_20141027</vt:lpstr>
      <vt:lpstr>PowerPoint Presentation</vt:lpstr>
      <vt:lpstr>ICD-10-PCS</vt:lpstr>
      <vt:lpstr>ICD-10-PCS map project group</vt:lpstr>
      <vt:lpstr>ICD-10-PCS coding is difficult</vt:lpstr>
      <vt:lpstr>PowerPoint Presentation</vt:lpstr>
      <vt:lpstr>ICD-9-CM procedure codes index</vt:lpstr>
      <vt:lpstr>ICD-9-CM procedure codes index</vt:lpstr>
      <vt:lpstr>Re-purposing the ICD-9-CM index</vt:lpstr>
      <vt:lpstr>Indirect map through the GEM</vt:lpstr>
      <vt:lpstr>MAGPIE</vt:lpstr>
      <vt:lpstr>Cascading search</vt:lpstr>
      <vt:lpstr>Hybrid lexical and map-assisted matching</vt:lpstr>
      <vt:lpstr>Index tables generation</vt:lpstr>
      <vt:lpstr>Mapping tables generation</vt:lpstr>
      <vt:lpstr>Semantic filters</vt:lpstr>
      <vt:lpstr>Search methods</vt:lpstr>
      <vt:lpstr>MAGPIE website</vt:lpstr>
      <vt:lpstr>PowerPoint Presentation</vt:lpstr>
    </vt:vector>
  </TitlesOfParts>
  <Company>Health &amp; Social Care Information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Fung, Kin Wah (NIH/NLM/LHC) [E]</cp:lastModifiedBy>
  <cp:revision>289</cp:revision>
  <dcterms:created xsi:type="dcterms:W3CDTF">2014-10-03T08:09:49Z</dcterms:created>
  <dcterms:modified xsi:type="dcterms:W3CDTF">2018-10-05T19:27:22Z</dcterms:modified>
</cp:coreProperties>
</file>