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8" r:id="rId1"/>
  </p:sldMasterIdLst>
  <p:notesMasterIdLst>
    <p:notesMasterId r:id="rId14"/>
  </p:notesMasterIdLst>
  <p:sldIdLst>
    <p:sldId id="258" r:id="rId2"/>
    <p:sldId id="269" r:id="rId3"/>
    <p:sldId id="263" r:id="rId4"/>
    <p:sldId id="282" r:id="rId5"/>
    <p:sldId id="264" r:id="rId6"/>
    <p:sldId id="283" r:id="rId7"/>
    <p:sldId id="285" r:id="rId8"/>
    <p:sldId id="284" r:id="rId9"/>
    <p:sldId id="279" r:id="rId10"/>
    <p:sldId id="280" r:id="rId11"/>
    <p:sldId id="281" r:id="rId12"/>
    <p:sldId id="270" r:id="rId13"/>
  </p:sldIdLst>
  <p:sldSz cx="9144000" cy="6858000" type="screen4x3"/>
  <p:notesSz cx="9144000" cy="6858000"/>
  <p:defaultTextStyle>
    <a:defPPr marR="0" algn="l" rtl="0">
      <a:lnSpc>
        <a:spcPct val="100000"/>
      </a:lnSpc>
      <a:spcBef>
        <a:spcPts val="0"/>
      </a:spcBef>
      <a:spcAft>
        <a:spcPts val="0"/>
      </a:spcAft>
    </a:defPPr>
    <a:lvl1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uzanne Santamaria" initials="SS" lastIdx="6" clrIdx="0">
    <p:extLst>
      <p:ext uri="{19B8F6BF-5375-455C-9EA6-DF929625EA0E}">
        <p15:presenceInfo xmlns:p15="http://schemas.microsoft.com/office/powerpoint/2012/main" userId="fcedf19cd02574d1" providerId="Windows Live"/>
      </p:ext>
    </p:extLst>
  </p:cmAuthor>
  <p:cmAuthor id="2" name="danka74" initials="d" lastIdx="5" clrIdx="1">
    <p:extLst>
      <p:ext uri="{19B8F6BF-5375-455C-9EA6-DF929625EA0E}">
        <p15:presenceInfo xmlns:p15="http://schemas.microsoft.com/office/powerpoint/2012/main" userId="danka74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90651C3A-4460-11DB-9652-00E08161165F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078" autoAdjust="0"/>
    <p:restoredTop sz="90644" autoAdjust="0"/>
  </p:normalViewPr>
  <p:slideViewPr>
    <p:cSldViewPr snapToGrid="0" snapToObjects="1">
      <p:cViewPr varScale="1">
        <p:scale>
          <a:sx n="114" d="100"/>
          <a:sy n="114" d="100"/>
        </p:scale>
        <p:origin x="1788" y="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3962399" cy="3428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defRPr sz="1200" b="0" i="0" u="none" strike="noStrike" cap="none" baseline="0"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  <p:sp>
        <p:nvSpPr>
          <p:cNvPr id="3" name="Shape 3"/>
          <p:cNvSpPr txBox="1">
            <a:spLocks noGrp="1"/>
          </p:cNvSpPr>
          <p:nvPr>
            <p:ph type="dt" idx="10"/>
          </p:nvPr>
        </p:nvSpPr>
        <p:spPr>
          <a:xfrm>
            <a:off x="5179483" y="0"/>
            <a:ext cx="3962399" cy="3428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r" rtl="0">
              <a:defRPr sz="1200" b="0" i="0" u="none" strike="noStrike" cap="none" baseline="0"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  <p:sp>
        <p:nvSpPr>
          <p:cNvPr id="4" name="Shape 4"/>
          <p:cNvSpPr>
            <a:spLocks noGrp="1" noRot="1" noChangeAspect="1"/>
          </p:cNvSpPr>
          <p:nvPr>
            <p:ph type="sldImg" idx="3"/>
          </p:nvPr>
        </p:nvSpPr>
        <p:spPr>
          <a:xfrm>
            <a:off x="2857500" y="514350"/>
            <a:ext cx="3429000" cy="257174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5" name="Shape 5"/>
          <p:cNvSpPr txBox="1">
            <a:spLocks noGrp="1"/>
          </p:cNvSpPr>
          <p:nvPr>
            <p:ph type="body" idx="1"/>
          </p:nvPr>
        </p:nvSpPr>
        <p:spPr>
          <a:xfrm>
            <a:off x="914400" y="3257550"/>
            <a:ext cx="7315200" cy="30860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  <p:sp>
        <p:nvSpPr>
          <p:cNvPr id="6" name="Shape 6"/>
          <p:cNvSpPr txBox="1">
            <a:spLocks noGrp="1"/>
          </p:cNvSpPr>
          <p:nvPr>
            <p:ph type="ftr" idx="11"/>
          </p:nvPr>
        </p:nvSpPr>
        <p:spPr>
          <a:xfrm>
            <a:off x="0" y="6513910"/>
            <a:ext cx="3962399" cy="3428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defRPr sz="1200" b="0" i="0" u="none" strike="noStrike" cap="none" baseline="0"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sldNum" idx="12"/>
          </p:nvPr>
        </p:nvSpPr>
        <p:spPr>
          <a:xfrm>
            <a:off x="5179483" y="6513910"/>
            <a:ext cx="3962399" cy="3428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r" rtl="0">
              <a:defRPr sz="1200" b="0" i="0" u="none" strike="noStrike" cap="none" baseline="0"/>
            </a:lvl1pPr>
            <a:lvl2pPr marL="0" marR="0" indent="0" algn="l" rtl="0">
              <a:defRPr/>
            </a:lvl2pPr>
            <a:lvl3pPr marL="0" marR="0" indent="0" algn="l" rtl="0">
              <a:defRPr/>
            </a:lvl3pPr>
            <a:lvl4pPr marL="0" marR="0" indent="0" algn="l" rtl="0">
              <a:defRPr/>
            </a:lvl4pPr>
            <a:lvl5pPr marL="0" marR="0" indent="0" algn="l" rtl="0">
              <a:defRPr/>
            </a:lvl5pPr>
            <a:lvl6pPr marL="0" marR="0" indent="0" algn="l" rtl="0">
              <a:defRPr/>
            </a:lvl6pPr>
            <a:lvl7pPr marL="0" marR="0" indent="0" algn="l" rtl="0">
              <a:defRPr/>
            </a:lvl7pPr>
            <a:lvl8pPr marL="0" marR="0" indent="0" algn="l" rtl="0">
              <a:defRPr/>
            </a:lvl8pPr>
            <a:lvl9pPr marL="0" marR="0" indent="0" algn="l" rtl="0">
              <a:defRPr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257629482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https://confluence.ihtsdotools.org/display/OBSERVABLE/Observables+Inception-Elaboration+document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05809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Shape 13"/>
          <p:cNvCxnSpPr/>
          <p:nvPr/>
        </p:nvCxnSpPr>
        <p:spPr>
          <a:xfrm>
            <a:off x="0" y="1613266"/>
            <a:ext cx="9144000" cy="0"/>
          </a:xfrm>
          <a:prstGeom prst="straightConnector1">
            <a:avLst/>
          </a:prstGeom>
          <a:noFill/>
          <a:ln w="9525" cap="flat">
            <a:solidFill>
              <a:srgbClr val="229BB8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4" name="Shape 14"/>
          <p:cNvSpPr txBox="1">
            <a:spLocks noGrp="1"/>
          </p:cNvSpPr>
          <p:nvPr>
            <p:ph type="ctrTitle"/>
          </p:nvPr>
        </p:nvSpPr>
        <p:spPr>
          <a:xfrm>
            <a:off x="685800" y="2143116"/>
            <a:ext cx="7772400" cy="147002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spcAft>
                <a:spcPts val="0"/>
              </a:spcAft>
              <a:defRPr sz="3600" b="0" i="0" u="none" strike="noStrike" cap="none" baseline="0">
                <a:solidFill>
                  <a:srgbClr val="21218A"/>
                </a:solidFill>
                <a:latin typeface="Museo 500"/>
                <a:ea typeface="Arial"/>
                <a:cs typeface="Museo 500"/>
                <a:sym typeface="Arial"/>
              </a:defRPr>
            </a:lvl1pPr>
            <a:lvl2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4572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9144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3716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8288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15" name="Shape 15"/>
          <p:cNvSpPr txBox="1">
            <a:spLocks noGrp="1"/>
          </p:cNvSpPr>
          <p:nvPr>
            <p:ph type="subTitle" idx="1"/>
          </p:nvPr>
        </p:nvSpPr>
        <p:spPr>
          <a:xfrm>
            <a:off x="685800" y="3895402"/>
            <a:ext cx="6400799" cy="146952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100"/>
              </a:spcBef>
              <a:spcAft>
                <a:spcPts val="100"/>
              </a:spcAft>
              <a:buClr>
                <a:srgbClr val="0055B0"/>
              </a:buClr>
              <a:buFont typeface="Arial"/>
              <a:buNone/>
              <a:defRPr sz="2400" b="0" i="0" u="none" strike="noStrike" cap="none" baseline="0">
                <a:solidFill>
                  <a:srgbClr val="0070C0"/>
                </a:solidFill>
                <a:latin typeface="Museo 300"/>
                <a:ea typeface="Arial"/>
                <a:cs typeface="Museo 300"/>
                <a:sym typeface="Arial"/>
              </a:defRPr>
            </a:lvl1pPr>
            <a:lvl2pPr marL="742950" marR="0" indent="-177800" algn="l" rtl="0">
              <a:spcBef>
                <a:spcPts val="100"/>
              </a:spcBef>
              <a:spcAft>
                <a:spcPts val="100"/>
              </a:spcAft>
              <a:buClr>
                <a:srgbClr val="0070C0"/>
              </a:buClr>
              <a:buFont typeface="Arial"/>
              <a:buChar char="▪"/>
              <a:defRPr sz="2000" b="0" i="0" u="none" strike="noStrike" cap="none" baseline="0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marR="0" indent="-165100" algn="l" rtl="0">
              <a:spcBef>
                <a:spcPts val="100"/>
              </a:spcBef>
              <a:spcAft>
                <a:spcPts val="100"/>
              </a:spcAft>
              <a:buClr>
                <a:srgbClr val="229BB8"/>
              </a:buClr>
              <a:buFont typeface="Arial"/>
              <a:buChar char="▪"/>
              <a:defRPr sz="2000" b="0" i="0" u="none" strike="noStrike" cap="none" baseline="0">
                <a:solidFill>
                  <a:srgbClr val="229BB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marR="0" indent="-127000" algn="l" rtl="0"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Font typeface="Arial"/>
              <a:buChar char="–"/>
              <a:defRPr sz="1600" b="0" i="0" u="none" strike="noStrike" cap="none" baseline="0">
                <a:solidFill>
                  <a:srgbClr val="60606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indent="-127000" algn="l" rtl="0"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Font typeface="Arial"/>
              <a:buChar char="»"/>
              <a:defRPr sz="1600" b="0" i="0" u="none" strike="noStrike" cap="none" baseline="0">
                <a:solidFill>
                  <a:srgbClr val="60606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pic>
        <p:nvPicPr>
          <p:cNvPr id="2" name="Picture 1" descr="ihtsdo_brand_master_PMS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79275" y="64416"/>
            <a:ext cx="3238066" cy="1438019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3" name="Picture 2" descr="delivering_snomed_tagline_CMYK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675" y="5722818"/>
            <a:ext cx="2426053" cy="1033959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2A2698-25A6-BB44-BDF3-496AA86874B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Shape 9"/>
          <p:cNvSpPr txBox="1">
            <a:spLocks noGrp="1"/>
          </p:cNvSpPr>
          <p:nvPr>
            <p:ph idx="1"/>
          </p:nvPr>
        </p:nvSpPr>
        <p:spPr>
          <a:xfrm>
            <a:off x="457200" y="1452308"/>
            <a:ext cx="8229600" cy="465800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indent="-213359" algn="l" rtl="0">
              <a:spcBef>
                <a:spcPts val="100"/>
              </a:spcBef>
              <a:spcAft>
                <a:spcPts val="100"/>
              </a:spcAft>
              <a:buClr>
                <a:srgbClr val="0055B0"/>
              </a:buClr>
              <a:buFont typeface="Arial"/>
              <a:buChar char="▪"/>
              <a:defRPr sz="2400" b="0" i="0" u="none" strike="noStrike" cap="none" baseline="0">
                <a:solidFill>
                  <a:srgbClr val="0055B0"/>
                </a:solidFill>
                <a:latin typeface="Museo 300"/>
                <a:ea typeface="Arial"/>
                <a:cs typeface="Museo 300"/>
                <a:sym typeface="Arial"/>
              </a:defRPr>
            </a:lvl1pPr>
            <a:lvl2pPr marL="742950" marR="0" indent="-177800" algn="l" rtl="0">
              <a:spcBef>
                <a:spcPts val="100"/>
              </a:spcBef>
              <a:spcAft>
                <a:spcPts val="100"/>
              </a:spcAft>
              <a:buClr>
                <a:srgbClr val="0070C0"/>
              </a:buClr>
              <a:buFont typeface="Arial"/>
              <a:buChar char="▪"/>
              <a:defRPr sz="2000" b="0" i="0" u="none" strike="noStrike" cap="none" baseline="0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marR="0" indent="-165100" algn="l" rtl="0">
              <a:spcBef>
                <a:spcPts val="100"/>
              </a:spcBef>
              <a:spcAft>
                <a:spcPts val="100"/>
              </a:spcAft>
              <a:buClr>
                <a:srgbClr val="229BB8"/>
              </a:buClr>
              <a:buFont typeface="Arial"/>
              <a:buChar char="▪"/>
              <a:defRPr sz="2000" b="0" i="0" u="none" strike="noStrike" cap="none" baseline="0">
                <a:solidFill>
                  <a:srgbClr val="229BB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marR="0" indent="-127000" algn="l" rtl="0"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Font typeface="Arial"/>
              <a:buChar char="–"/>
              <a:defRPr sz="1600" b="0" i="0" u="none" strike="noStrike" cap="none" baseline="0">
                <a:solidFill>
                  <a:srgbClr val="60606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indent="-127000" algn="l" rtl="0"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Font typeface="Arial"/>
              <a:buChar char="»"/>
              <a:defRPr sz="1600" b="0" i="0" u="none" strike="noStrike" cap="none" baseline="0">
                <a:solidFill>
                  <a:srgbClr val="60606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Shape 29"/>
          <p:cNvSpPr txBox="1">
            <a:spLocks noGrp="1"/>
          </p:cNvSpPr>
          <p:nvPr>
            <p:ph type="title"/>
          </p:nvPr>
        </p:nvSpPr>
        <p:spPr>
          <a:xfrm>
            <a:off x="457200" y="714356"/>
            <a:ext cx="6592043" cy="50799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l" rtl="0">
              <a:spcBef>
                <a:spcPts val="0"/>
              </a:spcBef>
              <a:spcAft>
                <a:spcPts val="0"/>
              </a:spcAft>
              <a:defRPr sz="2800" b="0" i="0">
                <a:solidFill>
                  <a:srgbClr val="21218A"/>
                </a:solidFill>
                <a:latin typeface="Museo 500"/>
                <a:ea typeface="Arial"/>
                <a:cs typeface="Museo 500"/>
                <a:sym typeface="Arial"/>
              </a:defRPr>
            </a:lvl1pPr>
            <a:lvl2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4572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9144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3716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8288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cxnSp>
        <p:nvCxnSpPr>
          <p:cNvPr id="9" name="Shape 13"/>
          <p:cNvCxnSpPr/>
          <p:nvPr userDrawn="1"/>
        </p:nvCxnSpPr>
        <p:spPr>
          <a:xfrm>
            <a:off x="0" y="1318802"/>
            <a:ext cx="9144000" cy="0"/>
          </a:xfrm>
          <a:prstGeom prst="straightConnector1">
            <a:avLst/>
          </a:prstGeom>
          <a:noFill/>
          <a:ln w="9525" cap="flat">
            <a:solidFill>
              <a:srgbClr val="229BB8"/>
            </a:solidFill>
            <a:prstDash val="solid"/>
            <a:round/>
            <a:headEnd type="none" w="med" len="med"/>
            <a:tailEnd type="none" w="med" len="med"/>
          </a:ln>
        </p:spPr>
      </p:cxnSp>
    </p:spTree>
    <p:extLst>
      <p:ext uri="{BB962C8B-B14F-4D97-AF65-F5344CB8AC3E}">
        <p14:creationId xmlns:p14="http://schemas.microsoft.com/office/powerpoint/2010/main" val="38100697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0" i="0" cap="all">
                <a:latin typeface="Museo 500"/>
                <a:cs typeface="Museo 500"/>
              </a:defRPr>
            </a:lvl1pPr>
          </a:lstStyle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 b="0" i="0">
                <a:latin typeface="Museo 300"/>
                <a:cs typeface="Museo 300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7" name="Picture 6" descr="ihtsdo_brand_master_PMS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79275" y="64416"/>
            <a:ext cx="3238066" cy="1438019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8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7389741" y="6429396"/>
            <a:ext cx="1104971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latin typeface="Museo 300"/>
                <a:cs typeface="Museo 300"/>
              </a:defRPr>
            </a:lvl1pPr>
          </a:lstStyle>
          <a:p>
            <a:fld id="{E72A2698-25A6-BB44-BDF3-496AA86874B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84849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mparison"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 txBox="1">
            <a:spLocks noGrp="1"/>
          </p:cNvSpPr>
          <p:nvPr>
            <p:ph type="body" idx="1"/>
          </p:nvPr>
        </p:nvSpPr>
        <p:spPr>
          <a:xfrm>
            <a:off x="457200" y="1535112"/>
            <a:ext cx="4040187" cy="6397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0" rtl="0">
              <a:buFont typeface="Arial"/>
              <a:buNone/>
              <a:defRPr sz="2400" b="0" i="0">
                <a:latin typeface="Museo 500"/>
                <a:cs typeface="Museo 500"/>
              </a:defRPr>
            </a:lvl1pPr>
            <a:lvl2pPr marL="457200" indent="0" rtl="0">
              <a:buFont typeface="Arial"/>
              <a:buNone/>
              <a:defRPr sz="2000" b="1"/>
            </a:lvl2pPr>
            <a:lvl3pPr marL="914400" indent="0" rtl="0">
              <a:buFont typeface="Arial"/>
              <a:buNone/>
              <a:defRPr sz="1800" b="1"/>
            </a:lvl3pPr>
            <a:lvl4pPr marL="1371600" indent="0" rtl="0">
              <a:buFont typeface="Arial"/>
              <a:buNone/>
              <a:defRPr sz="1600" b="1"/>
            </a:lvl4pPr>
            <a:lvl5pPr marL="1828800" indent="0" rtl="0">
              <a:buFont typeface="Arial"/>
              <a:buNone/>
              <a:defRPr sz="1600" b="1"/>
            </a:lvl5pPr>
            <a:lvl6pPr marL="2286000" indent="0" rtl="0">
              <a:buFont typeface="Arial"/>
              <a:buNone/>
              <a:defRPr sz="1600" b="1"/>
            </a:lvl6pPr>
            <a:lvl7pPr marL="2743200" indent="0" rtl="0">
              <a:buFont typeface="Arial"/>
              <a:buNone/>
              <a:defRPr sz="1600" b="1"/>
            </a:lvl7pPr>
            <a:lvl8pPr marL="3200400" indent="0" rtl="0">
              <a:buFont typeface="Arial"/>
              <a:buNone/>
              <a:defRPr sz="1600" b="1"/>
            </a:lvl8pPr>
            <a:lvl9pPr marL="3657600" indent="0" rtl="0">
              <a:buFont typeface="Arial"/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7" name="Shape 37"/>
          <p:cNvSpPr txBox="1">
            <a:spLocks noGrp="1"/>
          </p:cNvSpPr>
          <p:nvPr>
            <p:ph type="body" idx="2"/>
          </p:nvPr>
        </p:nvSpPr>
        <p:spPr>
          <a:xfrm>
            <a:off x="457200" y="2174875"/>
            <a:ext cx="4040187" cy="39512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 sz="2000" b="0" i="0">
                <a:latin typeface="Museo 300"/>
                <a:cs typeface="Museo 300"/>
              </a:defRPr>
            </a:lvl1pPr>
            <a:lvl2pPr rtl="0">
              <a:defRPr sz="2000"/>
            </a:lvl2pPr>
            <a:lvl3pPr rtl="0">
              <a:defRPr sz="1800"/>
            </a:lvl3pPr>
            <a:lvl4pPr rtl="0">
              <a:defRPr sz="1600"/>
            </a:lvl4pPr>
            <a:lvl5pPr rtl="0">
              <a:defRPr sz="1600"/>
            </a:lvl5pPr>
            <a:lvl6pPr rtl="0">
              <a:defRPr sz="1600"/>
            </a:lvl6pPr>
            <a:lvl7pPr rtl="0">
              <a:defRPr sz="1600"/>
            </a:lvl7pPr>
            <a:lvl8pPr rtl="0">
              <a:defRPr sz="1600"/>
            </a:lvl8pPr>
            <a:lvl9pPr rtl="0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8" name="Shape 38"/>
          <p:cNvSpPr txBox="1">
            <a:spLocks noGrp="1"/>
          </p:cNvSpPr>
          <p:nvPr>
            <p:ph type="body" idx="3"/>
          </p:nvPr>
        </p:nvSpPr>
        <p:spPr>
          <a:xfrm>
            <a:off x="4645025" y="1535112"/>
            <a:ext cx="4041774" cy="6397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0" rtl="0">
              <a:buFont typeface="Arial"/>
              <a:buNone/>
              <a:defRPr sz="2400" b="0" i="0">
                <a:latin typeface="Museo 500"/>
                <a:cs typeface="Museo 500"/>
              </a:defRPr>
            </a:lvl1pPr>
            <a:lvl2pPr marL="457200" indent="0" rtl="0">
              <a:buFont typeface="Arial"/>
              <a:buNone/>
              <a:defRPr sz="2000" b="1"/>
            </a:lvl2pPr>
            <a:lvl3pPr marL="914400" indent="0" rtl="0">
              <a:buFont typeface="Arial"/>
              <a:buNone/>
              <a:defRPr sz="1800" b="1"/>
            </a:lvl3pPr>
            <a:lvl4pPr marL="1371600" indent="0" rtl="0">
              <a:buFont typeface="Arial"/>
              <a:buNone/>
              <a:defRPr sz="1600" b="1"/>
            </a:lvl4pPr>
            <a:lvl5pPr marL="1828800" indent="0" rtl="0">
              <a:buFont typeface="Arial"/>
              <a:buNone/>
              <a:defRPr sz="1600" b="1"/>
            </a:lvl5pPr>
            <a:lvl6pPr marL="2286000" indent="0" rtl="0">
              <a:buFont typeface="Arial"/>
              <a:buNone/>
              <a:defRPr sz="1600" b="1"/>
            </a:lvl6pPr>
            <a:lvl7pPr marL="2743200" indent="0" rtl="0">
              <a:buFont typeface="Arial"/>
              <a:buNone/>
              <a:defRPr sz="1600" b="1"/>
            </a:lvl7pPr>
            <a:lvl8pPr marL="3200400" indent="0" rtl="0">
              <a:buFont typeface="Arial"/>
              <a:buNone/>
              <a:defRPr sz="1600" b="1"/>
            </a:lvl8pPr>
            <a:lvl9pPr marL="3657600" indent="0" rtl="0">
              <a:buFont typeface="Arial"/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9" name="Shape 39"/>
          <p:cNvSpPr txBox="1">
            <a:spLocks noGrp="1"/>
          </p:cNvSpPr>
          <p:nvPr>
            <p:ph type="body" idx="4"/>
          </p:nvPr>
        </p:nvSpPr>
        <p:spPr>
          <a:xfrm>
            <a:off x="4645025" y="2174875"/>
            <a:ext cx="4041774" cy="39512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 sz="2000" b="0" i="0">
                <a:latin typeface="Museo 300"/>
                <a:cs typeface="Museo 300"/>
              </a:defRPr>
            </a:lvl1pPr>
            <a:lvl2pPr rtl="0">
              <a:defRPr sz="2000"/>
            </a:lvl2pPr>
            <a:lvl3pPr rtl="0">
              <a:defRPr sz="1800"/>
            </a:lvl3pPr>
            <a:lvl4pPr rtl="0">
              <a:defRPr sz="1600"/>
            </a:lvl4pPr>
            <a:lvl5pPr rtl="0">
              <a:defRPr sz="1600"/>
            </a:lvl5pPr>
            <a:lvl6pPr rtl="0">
              <a:defRPr sz="1600"/>
            </a:lvl6pPr>
            <a:lvl7pPr rtl="0">
              <a:defRPr sz="1600"/>
            </a:lvl7pPr>
            <a:lvl8pPr rtl="0">
              <a:defRPr sz="1600"/>
            </a:lvl8pPr>
            <a:lvl9pPr rtl="0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1" name="Shape 13"/>
          <p:cNvCxnSpPr/>
          <p:nvPr userDrawn="1"/>
        </p:nvCxnSpPr>
        <p:spPr>
          <a:xfrm>
            <a:off x="0" y="1318802"/>
            <a:ext cx="9144000" cy="0"/>
          </a:xfrm>
          <a:prstGeom prst="straightConnector1">
            <a:avLst/>
          </a:prstGeom>
          <a:noFill/>
          <a:ln w="9525" cap="flat">
            <a:solidFill>
              <a:srgbClr val="229BB8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2" name="Shape 18"/>
          <p:cNvSpPr txBox="1">
            <a:spLocks noGrp="1"/>
          </p:cNvSpPr>
          <p:nvPr>
            <p:ph type="title"/>
          </p:nvPr>
        </p:nvSpPr>
        <p:spPr>
          <a:xfrm>
            <a:off x="457200" y="642918"/>
            <a:ext cx="6592043" cy="57943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l" rtl="0">
              <a:spcBef>
                <a:spcPts val="0"/>
              </a:spcBef>
              <a:spcAft>
                <a:spcPts val="0"/>
              </a:spcAft>
              <a:defRPr sz="2800" b="0" i="0">
                <a:solidFill>
                  <a:srgbClr val="21218A"/>
                </a:solidFill>
                <a:latin typeface="Museo 500"/>
                <a:ea typeface="Arial"/>
                <a:cs typeface="Museo 500"/>
                <a:sym typeface="Arial"/>
              </a:defRPr>
            </a:lvl1pPr>
            <a:lvl2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4572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9144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3716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8288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13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6553200" y="6429396"/>
            <a:ext cx="2133600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latin typeface="Museo 300"/>
                <a:cs typeface="Museo 300"/>
              </a:defRPr>
            </a:lvl1pPr>
          </a:lstStyle>
          <a:p>
            <a:fld id="{E72A2698-25A6-BB44-BDF3-496AA86874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 txBox="1">
            <a:spLocks noGrp="1"/>
          </p:cNvSpPr>
          <p:nvPr>
            <p:ph type="title"/>
          </p:nvPr>
        </p:nvSpPr>
        <p:spPr>
          <a:xfrm>
            <a:off x="457200" y="642918"/>
            <a:ext cx="6610448" cy="57943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l" rtl="0">
              <a:spcBef>
                <a:spcPts val="0"/>
              </a:spcBef>
              <a:spcAft>
                <a:spcPts val="0"/>
              </a:spcAft>
              <a:defRPr sz="2800" b="0" i="0">
                <a:solidFill>
                  <a:srgbClr val="21218A"/>
                </a:solidFill>
                <a:latin typeface="Museo 500"/>
                <a:ea typeface="Arial"/>
                <a:cs typeface="Museo 500"/>
                <a:sym typeface="Arial"/>
              </a:defRPr>
            </a:lvl1pPr>
            <a:lvl2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4572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9144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3716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8288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cxnSp>
        <p:nvCxnSpPr>
          <p:cNvPr id="7" name="Shape 13"/>
          <p:cNvCxnSpPr/>
          <p:nvPr userDrawn="1"/>
        </p:nvCxnSpPr>
        <p:spPr>
          <a:xfrm>
            <a:off x="0" y="1318802"/>
            <a:ext cx="9144000" cy="0"/>
          </a:xfrm>
          <a:prstGeom prst="straightConnector1">
            <a:avLst/>
          </a:prstGeom>
          <a:noFill/>
          <a:ln w="9525" cap="flat">
            <a:solidFill>
              <a:srgbClr val="229BB8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8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6553200" y="6429396"/>
            <a:ext cx="2133600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latin typeface="Museo 300"/>
                <a:cs typeface="Museo 300"/>
              </a:defRPr>
            </a:lvl1pPr>
          </a:lstStyle>
          <a:p>
            <a:fld id="{E72A2698-25A6-BB44-BDF3-496AA86874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6553200" y="6429396"/>
            <a:ext cx="2133600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latin typeface="Museo 300"/>
                <a:cs typeface="Museo 300"/>
              </a:defRPr>
            </a:lvl1pPr>
          </a:lstStyle>
          <a:p>
            <a:fld id="{E72A2698-25A6-BB44-BDF3-496AA86874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>
  <p:cSld name="Content with Caption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Shape 55"/>
          <p:cNvSpPr txBox="1">
            <a:spLocks noGrp="1"/>
          </p:cNvSpPr>
          <p:nvPr>
            <p:ph type="title"/>
          </p:nvPr>
        </p:nvSpPr>
        <p:spPr>
          <a:xfrm>
            <a:off x="457200" y="714356"/>
            <a:ext cx="3008313" cy="72074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defRPr sz="2000" b="0" i="0">
                <a:latin typeface="Museo 500"/>
                <a:cs typeface="Museo 500"/>
              </a:defRPr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56" name="Shape 56"/>
          <p:cNvSpPr txBox="1">
            <a:spLocks noGrp="1"/>
          </p:cNvSpPr>
          <p:nvPr>
            <p:ph type="body" idx="1"/>
          </p:nvPr>
        </p:nvSpPr>
        <p:spPr>
          <a:xfrm>
            <a:off x="3575050" y="892621"/>
            <a:ext cx="5111750" cy="523354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 sz="2400" b="0" i="0">
                <a:latin typeface="Museo 300"/>
                <a:cs typeface="Museo 300"/>
              </a:defRPr>
            </a:lvl1pPr>
            <a:lvl2pPr rtl="0">
              <a:defRPr sz="2400"/>
            </a:lvl2pPr>
            <a:lvl3pPr rtl="0">
              <a:defRPr sz="2000"/>
            </a:lvl3pPr>
            <a:lvl4pPr rtl="0">
              <a:defRPr sz="1800"/>
            </a:lvl4pPr>
            <a:lvl5pPr rtl="0">
              <a:defRPr sz="1800"/>
            </a:lvl5pPr>
            <a:lvl6pPr rtl="0">
              <a:defRPr sz="2000"/>
            </a:lvl6pPr>
            <a:lvl7pPr rtl="0">
              <a:defRPr sz="2000"/>
            </a:lvl7pPr>
            <a:lvl8pPr rtl="0">
              <a:defRPr sz="2000"/>
            </a:lvl8pPr>
            <a:lvl9pPr rtl="0"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7" name="Shape 57"/>
          <p:cNvSpPr txBox="1">
            <a:spLocks noGrp="1"/>
          </p:cNvSpPr>
          <p:nvPr>
            <p:ph type="body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indent="0" rtl="0">
              <a:buFont typeface="Arial"/>
              <a:buNone/>
              <a:defRPr sz="1400" b="0" i="0">
                <a:latin typeface="Museo 300"/>
                <a:cs typeface="Museo 300"/>
              </a:defRPr>
            </a:lvl1pPr>
            <a:lvl2pPr marL="457200" indent="0" rtl="0">
              <a:buFont typeface="Arial"/>
              <a:buNone/>
              <a:defRPr sz="1200"/>
            </a:lvl2pPr>
            <a:lvl3pPr marL="914400" indent="0" rtl="0">
              <a:buFont typeface="Arial"/>
              <a:buNone/>
              <a:defRPr sz="1000"/>
            </a:lvl3pPr>
            <a:lvl4pPr marL="1371600" indent="0" rtl="0">
              <a:buFont typeface="Arial"/>
              <a:buNone/>
              <a:defRPr sz="900"/>
            </a:lvl4pPr>
            <a:lvl5pPr marL="1828800" indent="0" rtl="0">
              <a:buFont typeface="Arial"/>
              <a:buNone/>
              <a:defRPr sz="900"/>
            </a:lvl5pPr>
            <a:lvl6pPr marL="2286000" indent="0" rtl="0">
              <a:buFont typeface="Arial"/>
              <a:buNone/>
              <a:defRPr sz="900"/>
            </a:lvl6pPr>
            <a:lvl7pPr marL="2743200" indent="0" rtl="0">
              <a:buFont typeface="Arial"/>
              <a:buNone/>
              <a:defRPr sz="900"/>
            </a:lvl7pPr>
            <a:lvl8pPr marL="3200400" indent="0" rtl="0">
              <a:buFont typeface="Arial"/>
              <a:buNone/>
              <a:defRPr sz="900"/>
            </a:lvl8pPr>
            <a:lvl9pPr marL="3657600" indent="0" rtl="0">
              <a:buFont typeface="Arial"/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61" name="Shape 61"/>
          <p:cNvCxnSpPr/>
          <p:nvPr/>
        </p:nvCxnSpPr>
        <p:spPr>
          <a:xfrm>
            <a:off x="428597" y="1428736"/>
            <a:ext cx="3071833" cy="0"/>
          </a:xfrm>
          <a:prstGeom prst="straightConnector1">
            <a:avLst/>
          </a:prstGeom>
          <a:noFill/>
          <a:ln w="38100" cap="flat">
            <a:solidFill>
              <a:srgbClr val="229BB8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9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6553200" y="6429396"/>
            <a:ext cx="2133600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latin typeface="Museo 300"/>
                <a:cs typeface="Museo 300"/>
              </a:defRPr>
            </a:lvl1pPr>
          </a:lstStyle>
          <a:p>
            <a:fld id="{E72A2698-25A6-BB44-BDF3-496AA86874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>
  <p:cSld name="Picture with Caption"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Shape 63"/>
          <p:cNvSpPr txBox="1">
            <a:spLocks noGrp="1"/>
          </p:cNvSpPr>
          <p:nvPr>
            <p:ph type="title"/>
          </p:nvPr>
        </p:nvSpPr>
        <p:spPr>
          <a:xfrm>
            <a:off x="1792288" y="4914919"/>
            <a:ext cx="5486399" cy="56673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defRPr sz="2000" b="0" i="0">
                <a:latin typeface="Museo 500"/>
                <a:cs typeface="Museo 500"/>
              </a:defRPr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64" name="Shape 64"/>
          <p:cNvSpPr>
            <a:spLocks noGrp="1"/>
          </p:cNvSpPr>
          <p:nvPr>
            <p:ph type="pic" idx="2"/>
          </p:nvPr>
        </p:nvSpPr>
        <p:spPr>
          <a:xfrm>
            <a:off x="1792288" y="883418"/>
            <a:ext cx="5486399" cy="390290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buClr>
                <a:srgbClr val="150E53"/>
              </a:buClr>
              <a:buFont typeface="Arial"/>
              <a:buNone/>
              <a:defRPr sz="3200" b="0" i="0" u="none" strike="noStrike" cap="none" baseline="0">
                <a:solidFill>
                  <a:srgbClr val="150E53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buClr>
                <a:schemeClr val="dk1"/>
              </a:buClr>
              <a:buFont typeface="Arial"/>
              <a:buNone/>
              <a:defRPr sz="2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indent="0" algn="l" rtl="0">
              <a:buClr>
                <a:schemeClr val="dk1"/>
              </a:buClr>
              <a:buFont typeface="Arial"/>
              <a:buNone/>
              <a:defRPr sz="2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indent="0" algn="l" rtl="0">
              <a:buClr>
                <a:schemeClr val="dk1"/>
              </a:buClr>
              <a:buFont typeface="Arial"/>
              <a:buNone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indent="0" algn="l" rtl="0">
              <a:buClr>
                <a:schemeClr val="dk1"/>
              </a:buClr>
              <a:buFont typeface="Arial"/>
              <a:buNone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indent="0" algn="l" rtl="0">
              <a:buClr>
                <a:schemeClr val="dk1"/>
              </a:buClr>
              <a:buFont typeface="Arial"/>
              <a:buNone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indent="0" algn="l" rtl="0">
              <a:buClr>
                <a:schemeClr val="dk1"/>
              </a:buClr>
              <a:buFont typeface="Arial"/>
              <a:buNone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indent="0" algn="l" rtl="0">
              <a:buClr>
                <a:schemeClr val="dk1"/>
              </a:buClr>
              <a:buFont typeface="Arial"/>
              <a:buNone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indent="0" algn="l" rtl="0">
              <a:buClr>
                <a:schemeClr val="dk1"/>
              </a:buClr>
              <a:buFont typeface="Arial"/>
              <a:buNone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65" name="Shape 65"/>
          <p:cNvSpPr txBox="1">
            <a:spLocks noGrp="1"/>
          </p:cNvSpPr>
          <p:nvPr>
            <p:ph type="body" idx="1"/>
          </p:nvPr>
        </p:nvSpPr>
        <p:spPr>
          <a:xfrm>
            <a:off x="1792288" y="5481657"/>
            <a:ext cx="5486399" cy="80486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indent="0" rtl="0">
              <a:buFont typeface="Arial"/>
              <a:buNone/>
              <a:defRPr sz="1400" b="0" i="0">
                <a:latin typeface="Museo 300"/>
                <a:cs typeface="Museo 300"/>
              </a:defRPr>
            </a:lvl1pPr>
            <a:lvl2pPr marL="457200" indent="0" rtl="0">
              <a:buFont typeface="Arial"/>
              <a:buNone/>
              <a:defRPr sz="1200"/>
            </a:lvl2pPr>
            <a:lvl3pPr marL="914400" indent="0" rtl="0">
              <a:buFont typeface="Arial"/>
              <a:buNone/>
              <a:defRPr sz="1000"/>
            </a:lvl3pPr>
            <a:lvl4pPr marL="1371600" indent="0" rtl="0">
              <a:buFont typeface="Arial"/>
              <a:buNone/>
              <a:defRPr sz="900"/>
            </a:lvl4pPr>
            <a:lvl5pPr marL="1828800" indent="0" rtl="0">
              <a:buFont typeface="Arial"/>
              <a:buNone/>
              <a:defRPr sz="900"/>
            </a:lvl5pPr>
            <a:lvl6pPr marL="2286000" indent="0" rtl="0">
              <a:buFont typeface="Arial"/>
              <a:buNone/>
              <a:defRPr sz="900"/>
            </a:lvl6pPr>
            <a:lvl7pPr marL="2743200" indent="0" rtl="0">
              <a:buFont typeface="Arial"/>
              <a:buNone/>
              <a:defRPr sz="900"/>
            </a:lvl7pPr>
            <a:lvl8pPr marL="3200400" indent="0" rtl="0">
              <a:buFont typeface="Arial"/>
              <a:buNone/>
              <a:defRPr sz="900"/>
            </a:lvl8pPr>
            <a:lvl9pPr marL="3657600" indent="0" rtl="0">
              <a:buFont typeface="Arial"/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6553200" y="6429396"/>
            <a:ext cx="2133600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latin typeface="Museo 300"/>
                <a:cs typeface="Museo 300"/>
              </a:defRPr>
            </a:lvl1pPr>
          </a:lstStyle>
          <a:p>
            <a:fld id="{E72A2698-25A6-BB44-BDF3-496AA86874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hape 9"/>
          <p:cNvSpPr txBox="1">
            <a:spLocks noGrp="1"/>
          </p:cNvSpPr>
          <p:nvPr>
            <p:ph type="body" idx="1"/>
          </p:nvPr>
        </p:nvSpPr>
        <p:spPr>
          <a:xfrm>
            <a:off x="457200" y="1428736"/>
            <a:ext cx="8229600" cy="482881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indent="-213359" algn="l" rtl="0">
              <a:spcBef>
                <a:spcPts val="100"/>
              </a:spcBef>
              <a:spcAft>
                <a:spcPts val="100"/>
              </a:spcAft>
              <a:buClr>
                <a:srgbClr val="0055B0"/>
              </a:buClr>
              <a:buFont typeface="Arial"/>
              <a:buChar char="▪"/>
              <a:defRPr sz="24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742950" marR="0" indent="-177800" algn="l" rtl="0">
              <a:spcBef>
                <a:spcPts val="100"/>
              </a:spcBef>
              <a:spcAft>
                <a:spcPts val="100"/>
              </a:spcAft>
              <a:buClr>
                <a:srgbClr val="0070C0"/>
              </a:buClr>
              <a:buFont typeface="Arial"/>
              <a:buChar char="▪"/>
              <a:defRPr sz="2000" b="0" i="0" u="none" strike="noStrike" cap="none" baseline="0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marR="0" indent="-165100" algn="l" rtl="0">
              <a:spcBef>
                <a:spcPts val="100"/>
              </a:spcBef>
              <a:spcAft>
                <a:spcPts val="100"/>
              </a:spcAft>
              <a:buClr>
                <a:srgbClr val="229BB8"/>
              </a:buClr>
              <a:buFont typeface="Arial"/>
              <a:buChar char="▪"/>
              <a:defRPr sz="2000" b="0" i="0" u="none" strike="noStrike" cap="none" baseline="0">
                <a:solidFill>
                  <a:srgbClr val="229BB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marR="0" indent="-127000" algn="l" rtl="0"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Font typeface="Arial"/>
              <a:buChar char="–"/>
              <a:defRPr sz="1600" b="0" i="0" u="none" strike="noStrike" cap="none" baseline="0">
                <a:solidFill>
                  <a:srgbClr val="60606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indent="-127000" algn="l" rtl="0"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Font typeface="Arial"/>
              <a:buChar char="»"/>
              <a:defRPr sz="1600" b="0" i="0" u="none" strike="noStrike" cap="none" baseline="0">
                <a:solidFill>
                  <a:srgbClr val="60606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dirty="0"/>
          </a:p>
        </p:txBody>
      </p:sp>
      <p:sp>
        <p:nvSpPr>
          <p:cNvPr id="11" name="Shape 11"/>
          <p:cNvSpPr txBox="1">
            <a:spLocks noGrp="1"/>
          </p:cNvSpPr>
          <p:nvPr>
            <p:ph type="title"/>
          </p:nvPr>
        </p:nvSpPr>
        <p:spPr>
          <a:xfrm>
            <a:off x="457200" y="642918"/>
            <a:ext cx="6711673" cy="57943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spcAft>
                <a:spcPts val="0"/>
              </a:spcAft>
              <a:defRPr sz="2800" b="0" i="0" u="none" strike="noStrike" cap="none" baseline="0">
                <a:solidFill>
                  <a:srgbClr val="21218A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4572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9144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3716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8288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dirty="0"/>
          </a:p>
        </p:txBody>
      </p:sp>
      <p:pic>
        <p:nvPicPr>
          <p:cNvPr id="2" name="Picture 1" descr="ihtsdo_snomed_combined_b_PMS.png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8873" y="114249"/>
            <a:ext cx="1735851" cy="629964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6553200" y="6429396"/>
            <a:ext cx="2133600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latin typeface="Museo 300"/>
                <a:cs typeface="Museo 300"/>
              </a:defRPr>
            </a:lvl1pPr>
          </a:lstStyle>
          <a:p>
            <a:fld id="{E72A2698-25A6-BB44-BDF3-496AA86874B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80" r:id="rId2"/>
    <p:sldLayoutId id="2147483679" r:id="rId3"/>
    <p:sldLayoutId id="2147483652" r:id="rId4"/>
    <p:sldLayoutId id="2147483653" r:id="rId5"/>
    <p:sldLayoutId id="2147483654" r:id="rId6"/>
    <p:sldLayoutId id="2147483655" r:id="rId7"/>
    <p:sldLayoutId id="2147483656" r:id="rId8"/>
  </p:sldLayoutIdLst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1" i="1" u="none" strike="noStrike" cap="none" baseline="0">
          <a:solidFill>
            <a:srgbClr val="000000"/>
          </a:solidFill>
          <a:latin typeface="Museo 500"/>
          <a:ea typeface="Arial"/>
          <a:cs typeface="Museo 500"/>
          <a:sym typeface="Arial"/>
          <a:rtl val="0"/>
        </a:defRPr>
      </a:lvl1pPr>
      <a:lvl2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1" i="1" u="none" strike="noStrike" cap="none" baseline="0">
          <a:solidFill>
            <a:srgbClr val="000000"/>
          </a:solidFill>
          <a:latin typeface="Museo 300"/>
          <a:ea typeface="Arial"/>
          <a:cs typeface="Museo 300"/>
          <a:sym typeface="Arial"/>
          <a:rtl val="0"/>
        </a:defRPr>
      </a:lvl1pPr>
      <a:lvl2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1" i="1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1" i="1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1" i="1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1" i="1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confluence.ihtsdotools.org/display/OBSERVABLE/Observables+Inception-Elaboration+document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307873"/>
            <a:ext cx="7772400" cy="1470024"/>
          </a:xfrm>
        </p:spPr>
        <p:txBody>
          <a:bodyPr/>
          <a:lstStyle/>
          <a:p>
            <a:r>
              <a:rPr lang="en-CA" dirty="0" smtClean="0"/>
              <a:t>Four Attributes Created for Defining Observables in the January 2017 International Release of SNOMED CT</a:t>
            </a:r>
            <a:br>
              <a:rPr lang="en-CA" dirty="0" smtClean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Discussion for the Observables Project Group </a:t>
            </a:r>
          </a:p>
          <a:p>
            <a:r>
              <a:rPr lang="en-US" dirty="0" smtClean="0"/>
              <a:t>July 25, 2016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079702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Text definition in SCA Tool: </a:t>
            </a:r>
            <a:r>
              <a:rPr lang="en-US" dirty="0"/>
              <a:t>This attribute specifies the realization of a </a:t>
            </a:r>
            <a:r>
              <a:rPr lang="en-US" dirty="0" smtClean="0"/>
              <a:t>function</a:t>
            </a:r>
          </a:p>
          <a:p>
            <a:r>
              <a:rPr lang="en-US" dirty="0" smtClean="0"/>
              <a:t>Comments on definition?</a:t>
            </a:r>
          </a:p>
          <a:p>
            <a:pPr lvl="1"/>
            <a:r>
              <a:rPr lang="en-US" dirty="0" smtClean="0"/>
              <a:t>Should the definition include processes as well?</a:t>
            </a:r>
          </a:p>
          <a:p>
            <a:r>
              <a:rPr lang="en-US" dirty="0" smtClean="0"/>
              <a:t>Range in I/E doc: xxx </a:t>
            </a:r>
            <a:r>
              <a:rPr lang="en-US" dirty="0"/>
              <a:t>| Process (qualifier </a:t>
            </a:r>
            <a:r>
              <a:rPr lang="en-US" dirty="0" smtClean="0"/>
              <a:t>value)</a:t>
            </a:r>
          </a:p>
          <a:p>
            <a:pPr lvl="1"/>
            <a:r>
              <a:rPr lang="en-US" dirty="0" smtClean="0"/>
              <a:t>Plan for implementing this?</a:t>
            </a:r>
            <a:endParaRPr lang="en-CA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1"/>
            <a:r>
              <a:rPr lang="en-CA" sz="2800" dirty="0" smtClean="0">
                <a:solidFill>
                  <a:srgbClr val="21218A"/>
                </a:solidFill>
                <a:latin typeface="Museo 500"/>
              </a:rPr>
              <a:t>Has realization (attribute)</a:t>
            </a:r>
            <a:endParaRPr lang="en-CA" dirty="0">
              <a:solidFill>
                <a:schemeClr val="accent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510131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New “Component – like” attribute to be used instead of </a:t>
            </a:r>
            <a:r>
              <a:rPr lang="en-US" dirty="0"/>
              <a:t>246093002 | Component (attribute) </a:t>
            </a:r>
            <a:r>
              <a:rPr lang="en-US" dirty="0" smtClean="0"/>
              <a:t>|</a:t>
            </a:r>
          </a:p>
          <a:p>
            <a:r>
              <a:rPr lang="en-US" dirty="0" smtClean="0"/>
              <a:t>Range in I/E doc: </a:t>
            </a:r>
            <a:r>
              <a:rPr lang="en-US" dirty="0"/>
              <a:t>123037004 | Body structure </a:t>
            </a:r>
            <a:r>
              <a:rPr lang="en-US" dirty="0" smtClean="0"/>
              <a:t>| OR 410607006 </a:t>
            </a:r>
            <a:r>
              <a:rPr lang="en-US" dirty="0"/>
              <a:t>| Organism </a:t>
            </a:r>
            <a:r>
              <a:rPr lang="en-US" dirty="0" smtClean="0"/>
              <a:t>| OR 105590001 </a:t>
            </a:r>
            <a:r>
              <a:rPr lang="en-US" dirty="0"/>
              <a:t>| Substance </a:t>
            </a:r>
            <a:r>
              <a:rPr lang="en-US" dirty="0" smtClean="0"/>
              <a:t>|123038009 </a:t>
            </a:r>
            <a:r>
              <a:rPr lang="en-US" dirty="0"/>
              <a:t>| Specimen </a:t>
            </a:r>
            <a:r>
              <a:rPr lang="en-US" dirty="0" smtClean="0"/>
              <a:t>| OR 260787004 </a:t>
            </a:r>
            <a:r>
              <a:rPr lang="en-US" dirty="0"/>
              <a:t>| Physical object </a:t>
            </a:r>
            <a:r>
              <a:rPr lang="en-US" dirty="0" smtClean="0"/>
              <a:t>| OR 373873005 </a:t>
            </a:r>
            <a:r>
              <a:rPr lang="en-US" dirty="0"/>
              <a:t>| Pharmaceutical / biologic product </a:t>
            </a:r>
            <a:r>
              <a:rPr lang="en-US" dirty="0" smtClean="0"/>
              <a:t>| OR 419891008 </a:t>
            </a:r>
            <a:r>
              <a:rPr lang="en-US" dirty="0"/>
              <a:t>| Record artifact |</a:t>
            </a:r>
            <a:endParaRPr lang="en-CA" dirty="0" smtClean="0"/>
          </a:p>
          <a:p>
            <a:r>
              <a:rPr lang="en-CA" dirty="0" smtClean="0"/>
              <a:t>Text definition in SCA Tool: </a:t>
            </a:r>
            <a:r>
              <a:rPr lang="en-US" dirty="0"/>
              <a:t>This attribute is used to specify what is in the numerator of ratios for relational property types, e.g. ratios, </a:t>
            </a:r>
            <a:r>
              <a:rPr lang="en-US" dirty="0" smtClean="0"/>
              <a:t>concentrations</a:t>
            </a:r>
          </a:p>
          <a:p>
            <a:r>
              <a:rPr lang="en-US" dirty="0" smtClean="0"/>
              <a:t>Comments on name and definition?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1"/>
            <a:r>
              <a:rPr lang="en-CA" sz="2800" dirty="0" smtClean="0">
                <a:solidFill>
                  <a:srgbClr val="21218A"/>
                </a:solidFill>
                <a:latin typeface="Museo 500"/>
              </a:rPr>
              <a:t>Constituent (attribute)</a:t>
            </a:r>
            <a:endParaRPr lang="en-CA" dirty="0">
              <a:solidFill>
                <a:schemeClr val="accent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576123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Comments needed by August 15, 2016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Timeline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9740637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Most attributes of the new Observables model were created by FAS and SSA in 2014-15 for the LOINC – SNOMED CT Cooperation Project Technology Preview</a:t>
            </a:r>
          </a:p>
          <a:p>
            <a:pPr lvl="1"/>
            <a:r>
              <a:rPr lang="en-CA" dirty="0" smtClean="0"/>
              <a:t>Attributes used in the post-coordinated SNOMED CT expressions to define LOINC Terms in 3 alpha releases</a:t>
            </a:r>
          </a:p>
          <a:p>
            <a:r>
              <a:rPr lang="en-CA" dirty="0" smtClean="0">
                <a:hlinkClick r:id="rId3"/>
              </a:rPr>
              <a:t>Observables I/E document </a:t>
            </a:r>
            <a:r>
              <a:rPr lang="en-CA" dirty="0" smtClean="0"/>
              <a:t>revised in 2015, 2016</a:t>
            </a:r>
          </a:p>
          <a:p>
            <a:r>
              <a:rPr lang="en-CA" dirty="0" smtClean="0"/>
              <a:t>FAS and SSA created 4 new attribute concepts for the January 2017 International Release of SNOMED CT</a:t>
            </a:r>
          </a:p>
          <a:p>
            <a:pPr lvl="1"/>
            <a:r>
              <a:rPr lang="en-CA" dirty="0" smtClean="0"/>
              <a:t>Two slightly different definitions of each attribute in I/E doc, combined for definition of new concepts in SCA Tool</a:t>
            </a:r>
          </a:p>
          <a:p>
            <a:r>
              <a:rPr lang="en-CA" dirty="0" smtClean="0"/>
              <a:t>FAS and SSA to start modeling existing SNOMED CT Observables content for the January 2017 release</a:t>
            </a:r>
          </a:p>
          <a:p>
            <a:r>
              <a:rPr lang="en-CA" dirty="0" smtClean="0"/>
              <a:t>Desire input from Observables PG on the new attributes created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Background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2962361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Direct children of </a:t>
            </a:r>
            <a:r>
              <a:rPr lang="en-US" dirty="0"/>
              <a:t>410662002 | Concept model attribute (attribute</a:t>
            </a:r>
            <a:r>
              <a:rPr lang="en-US" dirty="0" smtClean="0"/>
              <a:t>)</a:t>
            </a:r>
          </a:p>
          <a:p>
            <a:r>
              <a:rPr lang="en-US" dirty="0" smtClean="0"/>
              <a:t>New attributes:</a:t>
            </a:r>
          </a:p>
          <a:p>
            <a:pPr lvl="1"/>
            <a:r>
              <a:rPr lang="en-US" dirty="0"/>
              <a:t>719715003 | Relative to part of (attribute)</a:t>
            </a:r>
            <a:endParaRPr lang="en-CA" dirty="0" smtClean="0"/>
          </a:p>
          <a:p>
            <a:pPr lvl="1"/>
            <a:r>
              <a:rPr lang="en-US" dirty="0"/>
              <a:t>719716002 | Procedure informer (attribute</a:t>
            </a:r>
            <a:r>
              <a:rPr lang="en-US" dirty="0" smtClean="0"/>
              <a:t>)</a:t>
            </a:r>
          </a:p>
          <a:p>
            <a:pPr lvl="1"/>
            <a:r>
              <a:rPr lang="en-US" dirty="0"/>
              <a:t>719722006 | Has realization (</a:t>
            </a:r>
            <a:r>
              <a:rPr lang="en-US" dirty="0" smtClean="0"/>
              <a:t>attribute)</a:t>
            </a:r>
          </a:p>
          <a:p>
            <a:pPr lvl="1"/>
            <a:r>
              <a:rPr lang="en-US" dirty="0"/>
              <a:t>719723001 | Constituent (attribute)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Attribute names and hierarchy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10197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Example of usage in I/E doc: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Relative to part of (attribute)</a:t>
            </a:r>
            <a:endParaRPr lang="en-US" dirty="0"/>
          </a:p>
        </p:txBody>
      </p:sp>
      <p:pic>
        <p:nvPicPr>
          <p:cNvPr id="1026" name="Picture 2" descr="https://lh3.googleusercontent.com/tONfXeq8FYt74xH9_vPng2PTvbatKPjzPh2fk47C-z1RE_Tm0Q3zPh2FU1K7i4JfBHYwvt0IJxQ9Gcfxt9pmHZZdsujRwhX08PvmjVdZhP4zmRZjrOnp8LqNaOS8RbNFja0v4vN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042" y="2359111"/>
            <a:ext cx="7336002" cy="30449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4293" y="4359072"/>
            <a:ext cx="3773805" cy="19812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7531171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Text definition in SCA Tool: </a:t>
            </a:r>
            <a:r>
              <a:rPr lang="en-US" dirty="0"/>
              <a:t>This attribute is used to specify the denominator of a relative relational property type, such as a ratio of </a:t>
            </a:r>
            <a:r>
              <a:rPr lang="en-US" dirty="0" smtClean="0"/>
              <a:t>ratios</a:t>
            </a:r>
          </a:p>
          <a:p>
            <a:r>
              <a:rPr lang="en-US" dirty="0"/>
              <a:t>Range in I/E doc: 123037004 | Body structure | OR 410607006 | Organism | OR 105590001 | Substance |123038009 | Specimen | OR 260787004 | Physical object | OR 373873005 | Pharmaceutical / biologic product | OR 419891008 | Record artifact </a:t>
            </a:r>
            <a:r>
              <a:rPr lang="en-US" dirty="0" smtClean="0"/>
              <a:t>|</a:t>
            </a:r>
          </a:p>
          <a:p>
            <a:r>
              <a:rPr lang="en-US" dirty="0" smtClean="0"/>
              <a:t>Previous discussions on changing name – any update?</a:t>
            </a:r>
          </a:p>
          <a:p>
            <a:r>
              <a:rPr lang="en-US" dirty="0" smtClean="0"/>
              <a:t>Any comments on definition?</a:t>
            </a:r>
            <a:endParaRPr lang="en-CA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1"/>
            <a:r>
              <a:rPr lang="en-CA" sz="2800" dirty="0" smtClean="0">
                <a:solidFill>
                  <a:srgbClr val="21218A"/>
                </a:solidFill>
                <a:latin typeface="Museo 500"/>
              </a:rPr>
              <a:t>Relative to part of (attribute)</a:t>
            </a:r>
            <a:endParaRPr lang="en-CA" dirty="0">
              <a:solidFill>
                <a:schemeClr val="accent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562809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All </a:t>
            </a:r>
            <a:r>
              <a:rPr lang="en-US" dirty="0" err="1" smtClean="0"/>
              <a:t>Rel</a:t>
            </a:r>
            <a:r>
              <a:rPr lang="en-US" dirty="0" smtClean="0"/>
              <a:t>* properties – 265</a:t>
            </a:r>
          </a:p>
          <a:p>
            <a:pPr lvl="1"/>
            <a:r>
              <a:rPr lang="en-US" dirty="0" err="1" smtClean="0"/>
              <a:t>RelRto</a:t>
            </a:r>
            <a:r>
              <a:rPr lang="en-US" dirty="0" smtClean="0"/>
              <a:t> – 62</a:t>
            </a:r>
          </a:p>
          <a:p>
            <a:pPr lvl="1"/>
            <a:r>
              <a:rPr lang="en-US" dirty="0" err="1" smtClean="0"/>
              <a:t>RelSCnc</a:t>
            </a:r>
            <a:r>
              <a:rPr lang="en-US" dirty="0" smtClean="0"/>
              <a:t> – 2</a:t>
            </a:r>
          </a:p>
          <a:p>
            <a:pPr lvl="1"/>
            <a:r>
              <a:rPr lang="en-US" dirty="0" err="1" smtClean="0"/>
              <a:t>RelMCnc</a:t>
            </a:r>
            <a:r>
              <a:rPr lang="en-US" dirty="0" smtClean="0"/>
              <a:t> – 27</a:t>
            </a:r>
          </a:p>
          <a:p>
            <a:r>
              <a:rPr lang="en-US" dirty="0" smtClean="0"/>
              <a:t>Fractions</a:t>
            </a:r>
          </a:p>
          <a:p>
            <a:pPr lvl="1"/>
            <a:r>
              <a:rPr lang="en-US" dirty="0" smtClean="0"/>
              <a:t>Possibly not all need the additional attributes?</a:t>
            </a:r>
          </a:p>
          <a:p>
            <a:pPr lvl="1"/>
            <a:r>
              <a:rPr lang="en-US" dirty="0" err="1" smtClean="0"/>
              <a:t>CFr</a:t>
            </a:r>
            <a:r>
              <a:rPr lang="en-US" dirty="0" smtClean="0"/>
              <a:t> – 97</a:t>
            </a:r>
          </a:p>
          <a:p>
            <a:pPr lvl="1"/>
            <a:r>
              <a:rPr lang="en-US" dirty="0" err="1" smtClean="0"/>
              <a:t>NFr</a:t>
            </a:r>
            <a:r>
              <a:rPr lang="en-US" dirty="0" smtClean="0"/>
              <a:t> – 1949</a:t>
            </a:r>
          </a:p>
          <a:p>
            <a:pPr lvl="1"/>
            <a:r>
              <a:rPr lang="en-US" dirty="0" err="1" smtClean="0"/>
              <a:t>MFr</a:t>
            </a:r>
            <a:r>
              <a:rPr lang="en-US" dirty="0" smtClean="0"/>
              <a:t> – 432</a:t>
            </a:r>
          </a:p>
          <a:p>
            <a:pPr lvl="1"/>
            <a:r>
              <a:rPr lang="en-US" dirty="0" smtClean="0"/>
              <a:t>SFr – 140</a:t>
            </a:r>
          </a:p>
          <a:p>
            <a:pPr lvl="1"/>
            <a:r>
              <a:rPr lang="en-US" dirty="0" smtClean="0"/>
              <a:t>Possibly other fractions (</a:t>
            </a:r>
            <a:r>
              <a:rPr lang="en-US" dirty="0" err="1" smtClean="0"/>
              <a:t>LenFr</a:t>
            </a:r>
            <a:r>
              <a:rPr lang="en-US" dirty="0" smtClean="0"/>
              <a:t>, </a:t>
            </a:r>
            <a:r>
              <a:rPr lang="en-US" dirty="0" err="1" smtClean="0"/>
              <a:t>SatFr</a:t>
            </a:r>
            <a:r>
              <a:rPr lang="en-US" dirty="0" smtClean="0"/>
              <a:t>, …)</a:t>
            </a:r>
          </a:p>
          <a:p>
            <a:r>
              <a:rPr lang="en-US" dirty="0" smtClean="0"/>
              <a:t>Differences</a:t>
            </a:r>
          </a:p>
          <a:p>
            <a:pPr lvl="1"/>
            <a:r>
              <a:rPr lang="en-US" dirty="0" err="1" smtClean="0"/>
              <a:t>TimeDiff</a:t>
            </a:r>
            <a:r>
              <a:rPr lang="en-US" dirty="0" smtClean="0"/>
              <a:t>, </a:t>
            </a:r>
            <a:r>
              <a:rPr lang="en-US" dirty="0" err="1" smtClean="0"/>
              <a:t>CncDiff</a:t>
            </a:r>
            <a:r>
              <a:rPr lang="en-US" dirty="0" smtClean="0"/>
              <a:t>, </a:t>
            </a:r>
            <a:r>
              <a:rPr lang="en-US" dirty="0" err="1" smtClean="0"/>
              <a:t>SCncDiff</a:t>
            </a:r>
            <a:r>
              <a:rPr lang="en-US" dirty="0" smtClean="0"/>
              <a:t>, </a:t>
            </a:r>
            <a:r>
              <a:rPr lang="en-US" dirty="0" err="1" smtClean="0"/>
              <a:t>MCncDiff</a:t>
            </a:r>
            <a:r>
              <a:rPr lang="en-US" dirty="0" smtClean="0"/>
              <a:t>, …</a:t>
            </a:r>
          </a:p>
          <a:p>
            <a:pPr lvl="1"/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Relative quantities in LOINC – a search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406312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Relational qualities, e.g. concentration, use Inheres in and Constituent</a:t>
            </a:r>
          </a:p>
          <a:p>
            <a:r>
              <a:rPr lang="en-US" dirty="0" smtClean="0"/>
              <a:t>What about relative qualities?</a:t>
            </a:r>
          </a:p>
          <a:p>
            <a:pPr lvl="1"/>
            <a:r>
              <a:rPr lang="en-US" dirty="0" smtClean="0"/>
              <a:t>E.g. time (duration) difference</a:t>
            </a:r>
            <a:br>
              <a:rPr lang="en-US" dirty="0" smtClean="0"/>
            </a:br>
            <a:r>
              <a:rPr lang="en-US" dirty="0" smtClean="0"/>
              <a:t>Inheres in = Process 1, Relative to = </a:t>
            </a:r>
            <a:r>
              <a:rPr lang="en-US" dirty="0"/>
              <a:t>Process </a:t>
            </a:r>
            <a:r>
              <a:rPr lang="en-US" dirty="0" smtClean="0"/>
              <a:t>2, or</a:t>
            </a:r>
            <a:br>
              <a:rPr lang="en-US" dirty="0" smtClean="0"/>
            </a:br>
            <a:r>
              <a:rPr lang="en-US" strike="sngStrike" dirty="0"/>
              <a:t>Inheres in = Process </a:t>
            </a:r>
            <a:r>
              <a:rPr lang="en-US" strike="sngStrike" dirty="0" smtClean="0"/>
              <a:t>1</a:t>
            </a:r>
            <a:r>
              <a:rPr lang="en-US" strike="sngStrike" dirty="0"/>
              <a:t>, </a:t>
            </a:r>
            <a:r>
              <a:rPr lang="en-US" strike="sngStrike" dirty="0" smtClean="0"/>
              <a:t>Constituent </a:t>
            </a:r>
            <a:r>
              <a:rPr lang="en-US" strike="sngStrike" dirty="0"/>
              <a:t>= </a:t>
            </a:r>
            <a:r>
              <a:rPr lang="en-US" strike="sngStrike"/>
              <a:t>Process </a:t>
            </a:r>
            <a:r>
              <a:rPr lang="en-US" strike="sngStrike" smtClean="0"/>
              <a:t>2</a:t>
            </a:r>
            <a:endParaRPr lang="en-US" strike="sngStrike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Relative vs. Relational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361038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Keep attributes with existing names</a:t>
            </a:r>
          </a:p>
          <a:p>
            <a:pPr lvl="1"/>
            <a:r>
              <a:rPr lang="en-US" dirty="0" smtClean="0"/>
              <a:t>Has been described as hard to understand</a:t>
            </a:r>
          </a:p>
          <a:p>
            <a:r>
              <a:rPr lang="en-US" dirty="0" smtClean="0"/>
              <a:t>Rename as “Relative to Inheres in” and “Relative to Constituent” to reflect the relationship to the attributes “Inheres in” and “Constituent” (prev. “Component”)</a:t>
            </a:r>
          </a:p>
          <a:p>
            <a:pPr lvl="1"/>
            <a:r>
              <a:rPr lang="en-US" dirty="0" smtClean="0"/>
              <a:t>The preferred alternative?</a:t>
            </a:r>
          </a:p>
          <a:p>
            <a:r>
              <a:rPr lang="en-US" dirty="0" smtClean="0"/>
              <a:t>Make all relative observables primitive, i.e. remove (or do not add) Relative to… attributes</a:t>
            </a:r>
          </a:p>
          <a:p>
            <a:pPr lvl="1"/>
            <a:r>
              <a:rPr lang="en-US" dirty="0" smtClean="0"/>
              <a:t>Could make hundreds to thousands of observables primitive which could potentially be fully defined using the proposed attributes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Relative to… attributes alternatives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336088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In Observables I/E document: “Informer (attribute)”</a:t>
            </a:r>
          </a:p>
          <a:p>
            <a:r>
              <a:rPr lang="en-CA" dirty="0" smtClean="0"/>
              <a:t>SSA and FAS suggested name change to “Procedure informer” to avoid confusion with and be more consistent with existing concept </a:t>
            </a:r>
            <a:r>
              <a:rPr lang="en-US" dirty="0"/>
              <a:t>419066007 | Finding informer (attribute) </a:t>
            </a:r>
          </a:p>
          <a:p>
            <a:r>
              <a:rPr lang="en-US" dirty="0" smtClean="0"/>
              <a:t>Range in I/E doc: 420158005 </a:t>
            </a:r>
            <a:r>
              <a:rPr lang="en-US" dirty="0"/>
              <a:t>| Performer of method (person) </a:t>
            </a:r>
            <a:r>
              <a:rPr lang="en-US" dirty="0" smtClean="0"/>
              <a:t>| OR 419358007 </a:t>
            </a:r>
            <a:r>
              <a:rPr lang="en-US" dirty="0"/>
              <a:t>| Subject of record or other provider of history (person) |</a:t>
            </a:r>
            <a:endParaRPr lang="en-US" dirty="0" smtClean="0"/>
          </a:p>
          <a:p>
            <a:r>
              <a:rPr lang="en-CA" dirty="0" smtClean="0"/>
              <a:t>Text definition in SCA Tool: </a:t>
            </a:r>
            <a:r>
              <a:rPr lang="en-US" dirty="0"/>
              <a:t>This attribute is used to specify anyone who performs the observation procedure and is the provider of information</a:t>
            </a:r>
            <a:endParaRPr lang="en-CA" dirty="0" smtClean="0"/>
          </a:p>
          <a:p>
            <a:r>
              <a:rPr lang="en-US" dirty="0" smtClean="0"/>
              <a:t>Comments on name change and definition?</a:t>
            </a:r>
            <a:endParaRPr lang="en-CA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1"/>
            <a:r>
              <a:rPr lang="en-CA" sz="2800" dirty="0" smtClean="0">
                <a:solidFill>
                  <a:srgbClr val="21218A"/>
                </a:solidFill>
                <a:latin typeface="Museo 500"/>
              </a:rPr>
              <a:t>Procedure informer (attribute)</a:t>
            </a:r>
            <a:endParaRPr lang="en-CA" dirty="0">
              <a:solidFill>
                <a:schemeClr val="accent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6741633"/>
      </p:ext>
    </p:extLst>
  </p:cSld>
  <p:clrMapOvr>
    <a:masterClrMapping/>
  </p:clrMapOvr>
</p:sld>
</file>

<file path=ppt/theme/theme1.xml><?xml version="1.0" encoding="utf-8"?>
<a:theme xmlns:a="http://schemas.openxmlformats.org/drawingml/2006/main" name="IHTSDO PPT Template 2014">
  <a:themeElements>
    <a:clrScheme name="IHTSDO CIIO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9972"/>
      </a:accent1>
      <a:accent2>
        <a:srgbClr val="3333CC"/>
      </a:accent2>
      <a:accent3>
        <a:srgbClr val="FFFFFF"/>
      </a:accent3>
      <a:accent4>
        <a:srgbClr val="000000"/>
      </a:accent4>
      <a:accent5>
        <a:srgbClr val="00CC99"/>
      </a:accent5>
      <a:accent6>
        <a:srgbClr val="2D2DB9"/>
      </a:accent6>
      <a:hlink>
        <a:srgbClr val="0000E5"/>
      </a:hlink>
      <a:folHlink>
        <a:srgbClr val="2D2DB9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IHTSDO_PPT_Template_2014</Template>
  <TotalTime>1601</TotalTime>
  <Words>739</Words>
  <Application>Microsoft Office PowerPoint</Application>
  <PresentationFormat>On-screen Show (4:3)</PresentationFormat>
  <Paragraphs>70</Paragraphs>
  <Slides>12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6" baseType="lpstr">
      <vt:lpstr>Arial</vt:lpstr>
      <vt:lpstr>Museo 300</vt:lpstr>
      <vt:lpstr>Museo 500</vt:lpstr>
      <vt:lpstr>IHTSDO PPT Template 2014</vt:lpstr>
      <vt:lpstr>Four Attributes Created for Defining Observables in the January 2017 International Release of SNOMED CT </vt:lpstr>
      <vt:lpstr>Background</vt:lpstr>
      <vt:lpstr>Attribute names and hierarchy</vt:lpstr>
      <vt:lpstr>Relative to part of (attribute)</vt:lpstr>
      <vt:lpstr>Relative to part of (attribute)</vt:lpstr>
      <vt:lpstr>Relative quantities in LOINC – a search</vt:lpstr>
      <vt:lpstr>Relative vs. Relational</vt:lpstr>
      <vt:lpstr>Relative to… attributes alternatives</vt:lpstr>
      <vt:lpstr>Procedure informer (attribute)</vt:lpstr>
      <vt:lpstr>Has realization (attribute)</vt:lpstr>
      <vt:lpstr>Constituent (attribute)</vt:lpstr>
      <vt:lpstr>Timeline</vt:lpstr>
    </vt:vector>
  </TitlesOfParts>
  <Manager/>
  <Company>IHTSDO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Farzaneh</dc:creator>
  <cp:keywords/>
  <dc:description/>
  <cp:lastModifiedBy>danka</cp:lastModifiedBy>
  <cp:revision>67</cp:revision>
  <dcterms:created xsi:type="dcterms:W3CDTF">2015-09-10T18:03:02Z</dcterms:created>
  <dcterms:modified xsi:type="dcterms:W3CDTF">2016-07-28T13:30:49Z</dcterms:modified>
  <cp:category/>
</cp:coreProperties>
</file>