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7"/>
  </p:notesMasterIdLst>
  <p:sldIdLst>
    <p:sldId id="258" r:id="rId2"/>
    <p:sldId id="271" r:id="rId3"/>
    <p:sldId id="272" r:id="rId4"/>
    <p:sldId id="273" r:id="rId5"/>
    <p:sldId id="275" r:id="rId6"/>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Santamaria" initials="SS" lastIdx="6" clrIdx="0">
    <p:extLst>
      <p:ext uri="{19B8F6BF-5375-455C-9EA6-DF929625EA0E}">
        <p15:presenceInfo xmlns:p15="http://schemas.microsoft.com/office/powerpoint/2012/main" userId="fcedf19cd02574d1" providerId="Windows Live"/>
      </p:ext>
    </p:extLst>
  </p:cmAuthor>
  <p:cmAuthor id="2" name="danka74" initials="d" lastIdx="5" clrIdx="1">
    <p:extLst>
      <p:ext uri="{19B8F6BF-5375-455C-9EA6-DF929625EA0E}">
        <p15:presenceInfo xmlns:p15="http://schemas.microsoft.com/office/powerpoint/2012/main" userId="danka74"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1078" autoAdjust="0"/>
    <p:restoredTop sz="90644" autoAdjust="0"/>
  </p:normalViewPr>
  <p:slideViewPr>
    <p:cSldViewPr snapToGrid="0" snapToObjects="1">
      <p:cViewPr varScale="1">
        <p:scale>
          <a:sx n="69" d="100"/>
          <a:sy n="69" d="100"/>
        </p:scale>
        <p:origin x="159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US" smtClean="0"/>
              <a:t>Click icon to add picture</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onfluence.ihtsdotools.org/display/OBSERVABLE/Observables+Inception-Elaboration+documen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LOINC – SNOMED CT Cooperation Project </a:t>
            </a:r>
            <a:br>
              <a:rPr lang="en-CA" dirty="0" smtClean="0"/>
            </a:br>
            <a:r>
              <a:rPr lang="en-CA" dirty="0" smtClean="0"/>
              <a:t>Issue Review</a:t>
            </a:r>
            <a:br>
              <a:rPr lang="en-CA" dirty="0" smtClean="0"/>
            </a:br>
            <a:endParaRPr lang="en-US" dirty="0"/>
          </a:p>
        </p:txBody>
      </p:sp>
      <p:sp>
        <p:nvSpPr>
          <p:cNvPr id="3" name="Subtitle 2"/>
          <p:cNvSpPr>
            <a:spLocks noGrp="1"/>
          </p:cNvSpPr>
          <p:nvPr>
            <p:ph type="subTitle" idx="1"/>
          </p:nvPr>
        </p:nvSpPr>
        <p:spPr/>
        <p:txBody>
          <a:bodyPr/>
          <a:lstStyle/>
          <a:p>
            <a:r>
              <a:rPr lang="en-CA" dirty="0"/>
              <a:t>LOINC component parts that contain </a:t>
            </a:r>
            <a:r>
              <a:rPr lang="en-CA" dirty="0" smtClean="0"/>
              <a:t>specimen</a:t>
            </a:r>
          </a:p>
          <a:p>
            <a:r>
              <a:rPr lang="en-US" dirty="0" smtClean="0"/>
              <a:t>June </a:t>
            </a:r>
            <a:r>
              <a:rPr lang="en-US" dirty="0" smtClean="0"/>
              <a:t>27</a:t>
            </a:r>
            <a:r>
              <a:rPr lang="en-US" dirty="0" smtClean="0"/>
              <a:t>, </a:t>
            </a:r>
            <a:r>
              <a:rPr lang="en-US" dirty="0" smtClean="0"/>
              <a:t>2016</a:t>
            </a:r>
            <a:endParaRPr lang="en-US" dirty="0"/>
          </a:p>
        </p:txBody>
      </p:sp>
    </p:spTree>
    <p:extLst>
      <p:ext uri="{BB962C8B-B14F-4D97-AF65-F5344CB8AC3E}">
        <p14:creationId xmlns:p14="http://schemas.microsoft.com/office/powerpoint/2010/main" val="1790797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LOINC component parts containing specimen:</a:t>
            </a:r>
          </a:p>
          <a:p>
            <a:pPr lvl="1"/>
            <a:r>
              <a:rPr lang="en-CA" dirty="0" smtClean="0"/>
              <a:t>Type 1: Used </a:t>
            </a:r>
            <a:r>
              <a:rPr lang="en-CA" dirty="0"/>
              <a:t>as a nominator (or denominator, depending on the part type: Component/divisor) in LOINC terms with the "Relative Ratio" property</a:t>
            </a:r>
            <a:r>
              <a:rPr lang="en-CA" dirty="0" smtClean="0"/>
              <a:t>:</a:t>
            </a:r>
          </a:p>
          <a:p>
            <a:pPr lvl="2"/>
            <a:r>
              <a:rPr lang="en-CA" dirty="0"/>
              <a:t>LP95499-7 COMPONENT </a:t>
            </a:r>
            <a:r>
              <a:rPr lang="en-CA" dirty="0" err="1"/>
              <a:t>Albumin.serum</a:t>
            </a:r>
            <a:r>
              <a:rPr lang="en-CA" dirty="0"/>
              <a:t>: </a:t>
            </a:r>
          </a:p>
          <a:p>
            <a:pPr lvl="2"/>
            <a:r>
              <a:rPr lang="en-CA" dirty="0"/>
              <a:t>LP129554-4 COMPONENT Albumin.periton </a:t>
            </a:r>
            <a:r>
              <a:rPr lang="en-CA" dirty="0" err="1"/>
              <a:t>fld</a:t>
            </a:r>
            <a:endParaRPr lang="en-CA" dirty="0"/>
          </a:p>
          <a:p>
            <a:pPr lvl="2"/>
            <a:r>
              <a:rPr lang="en-CA" dirty="0"/>
              <a:t>LP95500-2 DIVISORS Albumin.periton </a:t>
            </a:r>
            <a:r>
              <a:rPr lang="en-CA" dirty="0" err="1" smtClean="0"/>
              <a:t>fld</a:t>
            </a:r>
            <a:endParaRPr lang="en-CA" dirty="0" smtClean="0"/>
          </a:p>
          <a:p>
            <a:pPr lvl="1"/>
            <a:r>
              <a:rPr lang="en-CA" dirty="0" smtClean="0"/>
              <a:t>Type 2: </a:t>
            </a:r>
            <a:r>
              <a:rPr lang="en-CA" dirty="0"/>
              <a:t>U</a:t>
            </a:r>
            <a:r>
              <a:rPr lang="en-CA" dirty="0" smtClean="0"/>
              <a:t>sed </a:t>
            </a:r>
            <a:r>
              <a:rPr lang="en-CA" dirty="0"/>
              <a:t>in LOINC terms with property types: "Difference in Mass Concentration" or "Difference in Substance Concentration". </a:t>
            </a:r>
          </a:p>
          <a:p>
            <a:pPr lvl="2"/>
            <a:r>
              <a:rPr lang="en-CA" dirty="0"/>
              <a:t>LP157160-5 COMPONENT </a:t>
            </a:r>
            <a:r>
              <a:rPr lang="en-CA" dirty="0" err="1"/>
              <a:t>Albumin.serum-albumin.periton</a:t>
            </a:r>
            <a:r>
              <a:rPr lang="en-CA" dirty="0"/>
              <a:t> </a:t>
            </a:r>
            <a:r>
              <a:rPr lang="en-CA" dirty="0" err="1"/>
              <a:t>fld</a:t>
            </a:r>
            <a:endParaRPr lang="en-CA" dirty="0"/>
          </a:p>
          <a:p>
            <a:endParaRPr lang="en-CA" dirty="0"/>
          </a:p>
          <a:p>
            <a:pPr lvl="2"/>
            <a:endParaRPr lang="en-CA" dirty="0"/>
          </a:p>
          <a:p>
            <a:endParaRPr lang="en-CA" dirty="0"/>
          </a:p>
        </p:txBody>
      </p:sp>
      <p:sp>
        <p:nvSpPr>
          <p:cNvPr id="3" name="Title 2"/>
          <p:cNvSpPr>
            <a:spLocks noGrp="1"/>
          </p:cNvSpPr>
          <p:nvPr>
            <p:ph type="title"/>
          </p:nvPr>
        </p:nvSpPr>
        <p:spPr/>
        <p:txBody>
          <a:bodyPr/>
          <a:lstStyle/>
          <a:p>
            <a:r>
              <a:rPr lang="en-CA" dirty="0" smtClean="0"/>
              <a:t>Background</a:t>
            </a:r>
            <a:endParaRPr lang="en-CA" dirty="0"/>
          </a:p>
        </p:txBody>
      </p:sp>
    </p:spTree>
    <p:extLst>
      <p:ext uri="{BB962C8B-B14F-4D97-AF65-F5344CB8AC3E}">
        <p14:creationId xmlns:p14="http://schemas.microsoft.com/office/powerpoint/2010/main" val="1476178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Associated LOINC terms</a:t>
            </a:r>
            <a:endParaRPr lang="en-CA" dirty="0"/>
          </a:p>
        </p:txBody>
      </p:sp>
      <p:sp>
        <p:nvSpPr>
          <p:cNvPr id="12" name="Content Placeholder 11"/>
          <p:cNvSpPr>
            <a:spLocks noGrp="1"/>
          </p:cNvSpPr>
          <p:nvPr>
            <p:ph idx="1"/>
          </p:nvPr>
        </p:nvSpPr>
        <p:spPr/>
        <p:txBody>
          <a:bodyPr/>
          <a:lstStyle/>
          <a:p>
            <a:r>
              <a:rPr lang="en-CA" dirty="0" smtClean="0"/>
              <a:t>Type 1</a:t>
            </a:r>
          </a:p>
          <a:p>
            <a:endParaRPr lang="en-CA" dirty="0"/>
          </a:p>
          <a:p>
            <a:endParaRPr lang="en-CA" dirty="0" smtClean="0"/>
          </a:p>
          <a:p>
            <a:endParaRPr lang="en-CA" dirty="0"/>
          </a:p>
          <a:p>
            <a:endParaRPr lang="en-CA" dirty="0" smtClean="0"/>
          </a:p>
          <a:p>
            <a:pPr marL="129541" indent="0">
              <a:buNone/>
            </a:pPr>
            <a:endParaRPr lang="en-CA" dirty="0" smtClean="0"/>
          </a:p>
          <a:p>
            <a:r>
              <a:rPr lang="en-CA" dirty="0" smtClean="0"/>
              <a:t>Type 2</a:t>
            </a:r>
          </a:p>
          <a:p>
            <a:endParaRPr lang="en-CA" dirty="0"/>
          </a:p>
        </p:txBody>
      </p:sp>
      <p:pic>
        <p:nvPicPr>
          <p:cNvPr id="18" name="Picture 17"/>
          <p:cNvPicPr>
            <a:picLocks noChangeAspect="1"/>
          </p:cNvPicPr>
          <p:nvPr/>
        </p:nvPicPr>
        <p:blipFill>
          <a:blip r:embed="rId2"/>
          <a:stretch>
            <a:fillRect/>
          </a:stretch>
        </p:blipFill>
        <p:spPr>
          <a:xfrm>
            <a:off x="166687" y="4590623"/>
            <a:ext cx="8810625" cy="752475"/>
          </a:xfrm>
          <a:prstGeom prst="rect">
            <a:avLst/>
          </a:prstGeom>
        </p:spPr>
      </p:pic>
      <p:pic>
        <p:nvPicPr>
          <p:cNvPr id="19" name="Picture 18"/>
          <p:cNvPicPr>
            <a:picLocks noChangeAspect="1"/>
          </p:cNvPicPr>
          <p:nvPr/>
        </p:nvPicPr>
        <p:blipFill>
          <a:blip r:embed="rId3"/>
          <a:stretch>
            <a:fillRect/>
          </a:stretch>
        </p:blipFill>
        <p:spPr>
          <a:xfrm>
            <a:off x="166687" y="2360460"/>
            <a:ext cx="8810625" cy="1028700"/>
          </a:xfrm>
          <a:prstGeom prst="rect">
            <a:avLst/>
          </a:prstGeom>
        </p:spPr>
      </p:pic>
    </p:spTree>
    <p:extLst>
      <p:ext uri="{BB962C8B-B14F-4D97-AF65-F5344CB8AC3E}">
        <p14:creationId xmlns:p14="http://schemas.microsoft.com/office/powerpoint/2010/main" val="1096883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i="1" dirty="0" smtClean="0"/>
              <a:t>“The </a:t>
            </a:r>
            <a:r>
              <a:rPr lang="en-CA" i="1" dirty="0"/>
              <a:t>first and second type of terms are similar – the first is a ratio of results between two different specimens, and the second is the difference in results between two specimens. In both cases, the two measurements (on the two different samples) are done separately, and the final result is calculated from the two specimen-specific results</a:t>
            </a:r>
            <a:r>
              <a:rPr lang="en-CA" i="1" dirty="0" smtClean="0"/>
              <a:t>.</a:t>
            </a:r>
            <a:endParaRPr lang="en-CA" i="1" dirty="0"/>
          </a:p>
          <a:p>
            <a:r>
              <a:rPr lang="en-CA" i="1" dirty="0"/>
              <a:t>In both cases, the specimen is in the Component as well as the System because the info in the System just says which specimens were used, but the Component specifies exactly how they were used in the calculation</a:t>
            </a:r>
            <a:r>
              <a:rPr lang="en-CA" i="1" dirty="0" smtClean="0"/>
              <a:t>.”</a:t>
            </a:r>
            <a:endParaRPr lang="en-CA" i="1" dirty="0"/>
          </a:p>
          <a:p>
            <a:endParaRPr lang="en-CA" dirty="0"/>
          </a:p>
        </p:txBody>
      </p:sp>
      <p:sp>
        <p:nvSpPr>
          <p:cNvPr id="3" name="Title 2"/>
          <p:cNvSpPr>
            <a:spLocks noGrp="1"/>
          </p:cNvSpPr>
          <p:nvPr>
            <p:ph type="title"/>
          </p:nvPr>
        </p:nvSpPr>
        <p:spPr/>
        <p:txBody>
          <a:bodyPr/>
          <a:lstStyle/>
          <a:p>
            <a:r>
              <a:rPr lang="en-CA" dirty="0" smtClean="0"/>
              <a:t>Clarification with RII</a:t>
            </a:r>
            <a:endParaRPr lang="en-CA" dirty="0"/>
          </a:p>
        </p:txBody>
      </p:sp>
    </p:spTree>
    <p:extLst>
      <p:ext uri="{BB962C8B-B14F-4D97-AF65-F5344CB8AC3E}">
        <p14:creationId xmlns:p14="http://schemas.microsoft.com/office/powerpoint/2010/main" val="1735234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9"/>
            <a:ext cx="8229600" cy="4144928"/>
          </a:xfrm>
        </p:spPr>
        <p:txBody>
          <a:bodyPr/>
          <a:lstStyle/>
          <a:p>
            <a:r>
              <a:rPr lang="en-CA" dirty="0" smtClean="0"/>
              <a:t>Type 1: </a:t>
            </a:r>
            <a:r>
              <a:rPr lang="en-CA" u="sng" dirty="0" smtClean="0">
                <a:hlinkClick r:id="rId2"/>
              </a:rPr>
              <a:t>From </a:t>
            </a:r>
            <a:r>
              <a:rPr lang="en-CA" u="sng" dirty="0">
                <a:hlinkClick r:id="rId2"/>
              </a:rPr>
              <a:t>the Observable redesign IE document</a:t>
            </a:r>
            <a:r>
              <a:rPr lang="en-CA" u="sng" dirty="0" smtClean="0">
                <a:hlinkClick r:id="rId2"/>
              </a:rPr>
              <a:t>)</a:t>
            </a:r>
            <a:endParaRPr lang="en-CA" u="sng" dirty="0" smtClean="0"/>
          </a:p>
          <a:p>
            <a:endParaRPr lang="en-CA" u="sng" dirty="0" smtClean="0"/>
          </a:p>
          <a:p>
            <a:endParaRPr lang="en-CA" u="sng" dirty="0"/>
          </a:p>
          <a:p>
            <a:endParaRPr lang="en-CA" u="sng" dirty="0" smtClean="0"/>
          </a:p>
          <a:p>
            <a:endParaRPr lang="en-CA" u="sng" dirty="0"/>
          </a:p>
          <a:p>
            <a:endParaRPr lang="en-CA" u="sng" dirty="0" smtClean="0"/>
          </a:p>
          <a:p>
            <a:endParaRPr lang="en-CA" u="sng" dirty="0"/>
          </a:p>
          <a:p>
            <a:endParaRPr lang="en-CA" u="sng" dirty="0" smtClean="0"/>
          </a:p>
          <a:p>
            <a:endParaRPr lang="en-CA" u="sng" dirty="0"/>
          </a:p>
          <a:p>
            <a:endParaRPr lang="en-CA" u="sng" dirty="0" smtClean="0"/>
          </a:p>
          <a:p>
            <a:endParaRPr lang="en-CA" dirty="0" smtClean="0"/>
          </a:p>
          <a:p>
            <a:r>
              <a:rPr lang="en-CA" dirty="0" smtClean="0"/>
              <a:t>Type 2: </a:t>
            </a:r>
            <a:r>
              <a:rPr lang="en-CA" dirty="0"/>
              <a:t>U</a:t>
            </a:r>
            <a:r>
              <a:rPr lang="en-CA" dirty="0" smtClean="0"/>
              <a:t>se the same model with new attributes?</a:t>
            </a:r>
          </a:p>
          <a:p>
            <a:pPr lvl="1"/>
            <a:r>
              <a:rPr lang="en-CA" dirty="0" smtClean="0"/>
              <a:t>Difference </a:t>
            </a:r>
            <a:r>
              <a:rPr lang="en-CA" dirty="0"/>
              <a:t>in Mass </a:t>
            </a:r>
            <a:r>
              <a:rPr lang="en-CA" dirty="0" smtClean="0"/>
              <a:t>Concentration </a:t>
            </a:r>
          </a:p>
          <a:p>
            <a:pPr lvl="1"/>
            <a:r>
              <a:rPr lang="en-CA" dirty="0" smtClean="0"/>
              <a:t>Difference </a:t>
            </a:r>
            <a:r>
              <a:rPr lang="en-CA" dirty="0"/>
              <a:t>in Substance </a:t>
            </a:r>
            <a:r>
              <a:rPr lang="en-CA" dirty="0" smtClean="0"/>
              <a:t>Concentration</a:t>
            </a:r>
            <a:endParaRPr lang="en-CA" dirty="0"/>
          </a:p>
          <a:p>
            <a:pPr lvl="1"/>
            <a:endParaRPr lang="en-CA" dirty="0"/>
          </a:p>
          <a:p>
            <a:endParaRPr lang="en-CA" u="sng" dirty="0" smtClean="0"/>
          </a:p>
          <a:p>
            <a:endParaRPr lang="en-CA" dirty="0"/>
          </a:p>
        </p:txBody>
      </p:sp>
      <p:sp>
        <p:nvSpPr>
          <p:cNvPr id="3" name="Title 2"/>
          <p:cNvSpPr>
            <a:spLocks noGrp="1"/>
          </p:cNvSpPr>
          <p:nvPr>
            <p:ph type="title"/>
          </p:nvPr>
        </p:nvSpPr>
        <p:spPr/>
        <p:txBody>
          <a:bodyPr/>
          <a:lstStyle/>
          <a:p>
            <a:r>
              <a:rPr lang="en-CA" dirty="0" smtClean="0"/>
              <a:t>Observable Model</a:t>
            </a:r>
            <a:endParaRPr lang="en-CA" dirty="0"/>
          </a:p>
        </p:txBody>
      </p:sp>
      <p:pic>
        <p:nvPicPr>
          <p:cNvPr id="4" name="Picture 2" descr="https://lh6.googleusercontent.com/N0O8BVFSjoR7H2G45s0hmBNwwqn20bvwCdzucedjHYJzcahbvEiu5uCbkesCtzPISLexmwNi61ILdZSXw3R46FkN1nF5D1kLSA1iORIk_OFh6C69SD0Kf9BVACTAlBiOOJR_V7K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697" y="2050480"/>
            <a:ext cx="8211829" cy="3408218"/>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6389463"/>
      </p:ext>
    </p:extLst>
  </p:cSld>
  <p:clrMapOvr>
    <a:masterClrMapping/>
  </p:clrMapOvr>
</p:sld>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IHTSDO_PPT_Template_2014</Template>
  <TotalTime>1462</TotalTime>
  <Words>204</Words>
  <Application>Microsoft Office PowerPoint</Application>
  <PresentationFormat>On-screen Show (4:3)</PresentationFormat>
  <Paragraphs>39</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Museo 300</vt:lpstr>
      <vt:lpstr>Museo 500</vt:lpstr>
      <vt:lpstr>IHTSDO PPT Template 2014</vt:lpstr>
      <vt:lpstr>LOINC – SNOMED CT Cooperation Project  Issue Review </vt:lpstr>
      <vt:lpstr>Background</vt:lpstr>
      <vt:lpstr>Associated LOINC terms</vt:lpstr>
      <vt:lpstr>Clarification with RII</vt:lpstr>
      <vt:lpstr>Observable Model</vt:lpstr>
    </vt:vector>
  </TitlesOfParts>
  <Manager/>
  <Company>IHTSDO</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Farzaneh</dc:creator>
  <cp:keywords/>
  <dc:description/>
  <cp:lastModifiedBy>Farzaneh</cp:lastModifiedBy>
  <cp:revision>54</cp:revision>
  <dcterms:created xsi:type="dcterms:W3CDTF">2015-09-10T18:03:02Z</dcterms:created>
  <dcterms:modified xsi:type="dcterms:W3CDTF">2016-06-27T15:05:48Z</dcterms:modified>
  <cp:category/>
</cp:coreProperties>
</file>