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9"/>
  </p:notesMasterIdLst>
  <p:sldIdLst>
    <p:sldId id="258" r:id="rId2"/>
    <p:sldId id="269" r:id="rId3"/>
    <p:sldId id="263" r:id="rId4"/>
    <p:sldId id="264" r:id="rId5"/>
    <p:sldId id="266" r:id="rId6"/>
    <p:sldId id="265" r:id="rId7"/>
    <p:sldId id="268" r:id="rId8"/>
    <p:sldId id="267" r:id="rId9"/>
    <p:sldId id="270" r:id="rId10"/>
    <p:sldId id="278" r:id="rId11"/>
    <p:sldId id="271" r:id="rId12"/>
    <p:sldId id="272" r:id="rId13"/>
    <p:sldId id="274" r:id="rId14"/>
    <p:sldId id="273" r:id="rId15"/>
    <p:sldId id="276" r:id="rId16"/>
    <p:sldId id="275" r:id="rId17"/>
    <p:sldId id="277" r:id="rId18"/>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Santamaria" initials="SS" lastIdx="6" clrIdx="0">
    <p:extLst>
      <p:ext uri="{19B8F6BF-5375-455C-9EA6-DF929625EA0E}">
        <p15:presenceInfo xmlns:p15="http://schemas.microsoft.com/office/powerpoint/2012/main" userId="fcedf19cd02574d1" providerId="Windows Live"/>
      </p:ext>
    </p:extLst>
  </p:cmAuthor>
  <p:cmAuthor id="2" name="danka74" initials="d" lastIdx="5" clrIdx="1">
    <p:extLst>
      <p:ext uri="{19B8F6BF-5375-455C-9EA6-DF929625EA0E}">
        <p15:presenceInfo xmlns:p15="http://schemas.microsoft.com/office/powerpoint/2012/main" userId="danka74"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1078" autoAdjust="0"/>
    <p:restoredTop sz="90644" autoAdjust="0"/>
  </p:normalViewPr>
  <p:slideViewPr>
    <p:cSldViewPr snapToGrid="0" snapToObjects="1">
      <p:cViewPr varScale="1">
        <p:scale>
          <a:sx n="96" d="100"/>
          <a:sy n="96" d="100"/>
        </p:scale>
        <p:origin x="221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Click icon to add picture</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LOINC – SNOMED CT Cooperation Project </a:t>
            </a:r>
            <a:br>
              <a:rPr lang="en-CA" dirty="0" smtClean="0"/>
            </a:br>
            <a:r>
              <a:rPr lang="en-CA" dirty="0" smtClean="0"/>
              <a:t>Issue Review</a:t>
            </a:r>
            <a:br>
              <a:rPr lang="en-CA" dirty="0" smtClean="0"/>
            </a:br>
            <a:endParaRPr lang="en-US" dirty="0"/>
          </a:p>
        </p:txBody>
      </p:sp>
      <p:sp>
        <p:nvSpPr>
          <p:cNvPr id="3" name="Subtitle 2"/>
          <p:cNvSpPr>
            <a:spLocks noGrp="1"/>
          </p:cNvSpPr>
          <p:nvPr>
            <p:ph type="subTitle" idx="1"/>
          </p:nvPr>
        </p:nvSpPr>
        <p:spPr/>
        <p:txBody>
          <a:bodyPr/>
          <a:lstStyle/>
          <a:p>
            <a:r>
              <a:rPr lang="en-CA" dirty="0" smtClean="0"/>
              <a:t>Use </a:t>
            </a:r>
            <a:r>
              <a:rPr lang="en-CA" dirty="0"/>
              <a:t>of “+” and “&amp;” in </a:t>
            </a:r>
            <a:r>
              <a:rPr lang="en-CA" dirty="0" smtClean="0"/>
              <a:t>LOINC Components</a:t>
            </a:r>
            <a:endParaRPr lang="en-US" dirty="0" smtClean="0"/>
          </a:p>
          <a:p>
            <a:r>
              <a:rPr lang="en-US" dirty="0" smtClean="0"/>
              <a:t>June 27, 2016</a:t>
            </a:r>
            <a:endParaRPr lang="en-US" dirty="0"/>
          </a:p>
        </p:txBody>
      </p:sp>
    </p:spTree>
    <p:extLst>
      <p:ext uri="{BB962C8B-B14F-4D97-AF65-F5344CB8AC3E}">
        <p14:creationId xmlns:p14="http://schemas.microsoft.com/office/powerpoint/2010/main" val="1790797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r>
              <a:rPr lang="en-US" dirty="0" smtClean="0"/>
              <a:t>New slides from here on</a:t>
            </a:r>
            <a:endParaRPr lang="en-US" dirty="0"/>
          </a:p>
        </p:txBody>
      </p:sp>
    </p:spTree>
    <p:extLst>
      <p:ext uri="{BB962C8B-B14F-4D97-AF65-F5344CB8AC3E}">
        <p14:creationId xmlns:p14="http://schemas.microsoft.com/office/powerpoint/2010/main" val="3674915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 and “&amp;or” means “inclusive or” i.e. disjunction/union</a:t>
            </a:r>
          </a:p>
          <a:p>
            <a:pPr lvl="1"/>
            <a:r>
              <a:rPr lang="en-US" dirty="0" smtClean="0"/>
              <a:t>“&amp;or” is under consideration by RII</a:t>
            </a:r>
          </a:p>
          <a:p>
            <a:pPr lvl="1"/>
            <a:r>
              <a:rPr lang="en-US" dirty="0" smtClean="0"/>
              <a:t>~ 2 300 “+”s in whole LOINC, ~ 250 in top 2000</a:t>
            </a:r>
          </a:p>
          <a:p>
            <a:r>
              <a:rPr lang="en-US" dirty="0" smtClean="0"/>
              <a:t>“&amp;” means “and”, is used in panels (and is thus out of scope so far) and poses no problem for SNOMED CT logic</a:t>
            </a:r>
          </a:p>
          <a:p>
            <a:endParaRPr lang="en-US" dirty="0"/>
          </a:p>
          <a:p>
            <a:r>
              <a:rPr lang="en-US" dirty="0" smtClean="0"/>
              <a:t>“+” and synergistic effects, e.g. susceptibility</a:t>
            </a:r>
          </a:p>
          <a:p>
            <a:pPr lvl="1"/>
            <a:r>
              <a:rPr lang="en-US" dirty="0" smtClean="0"/>
              <a:t>Different because here “+” means (a variant of) “and”</a:t>
            </a:r>
          </a:p>
          <a:p>
            <a:pPr lvl="1"/>
            <a:r>
              <a:rPr lang="en-US" dirty="0" smtClean="0"/>
              <a:t>Still the synergistic effect relevant!</a:t>
            </a:r>
          </a:p>
        </p:txBody>
      </p:sp>
      <p:sp>
        <p:nvSpPr>
          <p:cNvPr id="3" name="Title 2"/>
          <p:cNvSpPr>
            <a:spLocks noGrp="1"/>
          </p:cNvSpPr>
          <p:nvPr>
            <p:ph type="title"/>
          </p:nvPr>
        </p:nvSpPr>
        <p:spPr/>
        <p:txBody>
          <a:bodyPr/>
          <a:lstStyle/>
          <a:p>
            <a:r>
              <a:rPr lang="en-US" dirty="0" smtClean="0"/>
              <a:t>The problem in </a:t>
            </a:r>
            <a:r>
              <a:rPr lang="en-US" dirty="0" smtClean="0"/>
              <a:t>summary</a:t>
            </a:r>
            <a:endParaRPr lang="en-US" dirty="0"/>
          </a:p>
        </p:txBody>
      </p:sp>
    </p:spTree>
    <p:extLst>
      <p:ext uri="{BB962C8B-B14F-4D97-AF65-F5344CB8AC3E}">
        <p14:creationId xmlns:p14="http://schemas.microsoft.com/office/powerpoint/2010/main" val="4085719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Representing disjunctive (“or”) concepts (e.g</a:t>
            </a:r>
            <a:r>
              <a:rPr lang="en-US" dirty="0"/>
              <a:t>. </a:t>
            </a:r>
            <a:r>
              <a:rPr lang="en-US" dirty="0" smtClean="0"/>
              <a:t>LP40831-0</a:t>
            </a:r>
            <a:r>
              <a:rPr lang="en-US" dirty="0"/>
              <a:t> </a:t>
            </a:r>
            <a:r>
              <a:rPr lang="en-US" dirty="0" err="1" smtClean="0"/>
              <a:t>Adenovirus+Rotavirus</a:t>
            </a:r>
            <a:r>
              <a:rPr lang="en-US" dirty="0" smtClean="0"/>
              <a:t>) as conjunction (“and”) results in erroneous </a:t>
            </a:r>
            <a:r>
              <a:rPr lang="en-US" dirty="0" err="1" smtClean="0"/>
              <a:t>subsumption</a:t>
            </a:r>
            <a:r>
              <a:rPr lang="en-US" dirty="0" smtClean="0"/>
              <a:t> hierarchy</a:t>
            </a:r>
          </a:p>
          <a:p>
            <a:pPr lvl="1"/>
            <a:r>
              <a:rPr lang="en-US" dirty="0" smtClean="0"/>
              <a:t>The union is subsumed by the constituents</a:t>
            </a:r>
          </a:p>
          <a:p>
            <a:r>
              <a:rPr lang="en-US" dirty="0" smtClean="0"/>
              <a:t>Disjunction (“or”) is not within the SNOMED CT DL profile (EL+)</a:t>
            </a:r>
          </a:p>
          <a:p>
            <a:pPr lvl="1"/>
            <a:r>
              <a:rPr lang="en-US" dirty="0" smtClean="0"/>
              <a:t>Some approximation is needed</a:t>
            </a:r>
            <a:endParaRPr lang="en-US" dirty="0"/>
          </a:p>
          <a:p>
            <a:endParaRPr lang="en-US" dirty="0"/>
          </a:p>
        </p:txBody>
      </p:sp>
      <p:sp>
        <p:nvSpPr>
          <p:cNvPr id="3" name="Title 2"/>
          <p:cNvSpPr>
            <a:spLocks noGrp="1"/>
          </p:cNvSpPr>
          <p:nvPr>
            <p:ph type="title"/>
          </p:nvPr>
        </p:nvSpPr>
        <p:spPr/>
        <p:txBody>
          <a:bodyPr/>
          <a:lstStyle/>
          <a:p>
            <a:r>
              <a:rPr lang="en-US" dirty="0" smtClean="0"/>
              <a:t>Disjunction in SNOMED CT</a:t>
            </a:r>
            <a:endParaRPr lang="en-US" dirty="0"/>
          </a:p>
        </p:txBody>
      </p:sp>
    </p:spTree>
    <p:extLst>
      <p:ext uri="{BB962C8B-B14F-4D97-AF65-F5344CB8AC3E}">
        <p14:creationId xmlns:p14="http://schemas.microsoft.com/office/powerpoint/2010/main" val="31742594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1344760" y="4328719"/>
            <a:ext cx="5267041" cy="641670"/>
          </a:xfrm>
          <a:prstGeom prst="rect">
            <a:avLst/>
          </a:prstGeom>
        </p:spPr>
      </p:pic>
      <p:sp>
        <p:nvSpPr>
          <p:cNvPr id="3" name="Title 2"/>
          <p:cNvSpPr>
            <a:spLocks noGrp="1"/>
          </p:cNvSpPr>
          <p:nvPr>
            <p:ph type="title"/>
          </p:nvPr>
        </p:nvSpPr>
        <p:spPr/>
        <p:txBody>
          <a:bodyPr/>
          <a:lstStyle/>
          <a:p>
            <a:r>
              <a:rPr lang="en-US" dirty="0" smtClean="0"/>
              <a:t>Manually maintained substance hierarchies</a:t>
            </a:r>
            <a:endParaRPr lang="en-US" dirty="0"/>
          </a:p>
        </p:txBody>
      </p:sp>
      <p:pic>
        <p:nvPicPr>
          <p:cNvPr id="4" name="Picture 2" descr="https://lh3.googleusercontent.com/11czSFWs0LYOj5SU1QMzz38XLj9cdrJkPlazH95oKWY_Vj3jWnUsCrnA0J81yS98tjbDwBkx5B10Oyykctmg-fnHHovo-G9NDx1ndOFRumNLXg7g536QqNwmncygYqZ2d_JPKt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4761" y="2745479"/>
            <a:ext cx="5858433" cy="745865"/>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extBox 1"/>
          <p:cNvSpPr txBox="1"/>
          <p:nvPr/>
        </p:nvSpPr>
        <p:spPr>
          <a:xfrm>
            <a:off x="855677" y="2437702"/>
            <a:ext cx="1239442" cy="307777"/>
          </a:xfrm>
          <a:prstGeom prst="rect">
            <a:avLst/>
          </a:prstGeom>
          <a:noFill/>
        </p:spPr>
        <p:txBody>
          <a:bodyPr wrap="none" rtlCol="0">
            <a:spAutoFit/>
          </a:bodyPr>
          <a:lstStyle/>
          <a:p>
            <a:r>
              <a:rPr lang="en-US" dirty="0" smtClean="0"/>
              <a:t>Observables:</a:t>
            </a:r>
            <a:endParaRPr lang="en-US" dirty="0"/>
          </a:p>
        </p:txBody>
      </p:sp>
      <p:sp>
        <p:nvSpPr>
          <p:cNvPr id="6" name="TextBox 5"/>
          <p:cNvSpPr txBox="1"/>
          <p:nvPr/>
        </p:nvSpPr>
        <p:spPr>
          <a:xfrm>
            <a:off x="855677" y="4020942"/>
            <a:ext cx="1170513" cy="307777"/>
          </a:xfrm>
          <a:prstGeom prst="rect">
            <a:avLst/>
          </a:prstGeom>
          <a:noFill/>
        </p:spPr>
        <p:txBody>
          <a:bodyPr wrap="none" rtlCol="0">
            <a:spAutoFit/>
          </a:bodyPr>
          <a:lstStyle/>
          <a:p>
            <a:r>
              <a:rPr lang="en-US" dirty="0" smtClean="0"/>
              <a:t>Substances:</a:t>
            </a:r>
            <a:endParaRPr lang="en-US" dirty="0"/>
          </a:p>
        </p:txBody>
      </p:sp>
    </p:spTree>
    <p:extLst>
      <p:ext uri="{BB962C8B-B14F-4D97-AF65-F5344CB8AC3E}">
        <p14:creationId xmlns:p14="http://schemas.microsoft.com/office/powerpoint/2010/main" val="28948562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Manually maintained substance hierarchies</a:t>
            </a:r>
          </a:p>
        </p:txBody>
      </p:sp>
      <p:pic>
        <p:nvPicPr>
          <p:cNvPr id="7" name="Picture 6"/>
          <p:cNvPicPr>
            <a:picLocks noChangeAspect="1"/>
          </p:cNvPicPr>
          <p:nvPr/>
        </p:nvPicPr>
        <p:blipFill>
          <a:blip r:embed="rId2"/>
          <a:stretch>
            <a:fillRect/>
          </a:stretch>
        </p:blipFill>
        <p:spPr>
          <a:xfrm>
            <a:off x="457200" y="2239292"/>
            <a:ext cx="4410075" cy="466725"/>
          </a:xfrm>
          <a:prstGeom prst="rect">
            <a:avLst/>
          </a:prstGeom>
        </p:spPr>
      </p:pic>
      <p:pic>
        <p:nvPicPr>
          <p:cNvPr id="8" name="Picture 7"/>
          <p:cNvPicPr>
            <a:picLocks noChangeAspect="1"/>
          </p:cNvPicPr>
          <p:nvPr/>
        </p:nvPicPr>
        <p:blipFill>
          <a:blip r:embed="rId3"/>
          <a:stretch>
            <a:fillRect/>
          </a:stretch>
        </p:blipFill>
        <p:spPr>
          <a:xfrm>
            <a:off x="686892" y="2789907"/>
            <a:ext cx="2457450" cy="171450"/>
          </a:xfrm>
          <a:prstGeom prst="rect">
            <a:avLst/>
          </a:prstGeom>
        </p:spPr>
      </p:pic>
      <p:pic>
        <p:nvPicPr>
          <p:cNvPr id="5" name="Picture 4"/>
          <p:cNvPicPr>
            <a:picLocks noChangeAspect="1"/>
          </p:cNvPicPr>
          <p:nvPr/>
        </p:nvPicPr>
        <p:blipFill>
          <a:blip r:embed="rId4"/>
          <a:stretch>
            <a:fillRect/>
          </a:stretch>
        </p:blipFill>
        <p:spPr>
          <a:xfrm>
            <a:off x="457200" y="3565183"/>
            <a:ext cx="4380129" cy="2332277"/>
          </a:xfrm>
          <a:prstGeom prst="rect">
            <a:avLst/>
          </a:prstGeom>
        </p:spPr>
      </p:pic>
    </p:spTree>
    <p:extLst>
      <p:ext uri="{BB962C8B-B14F-4D97-AF65-F5344CB8AC3E}">
        <p14:creationId xmlns:p14="http://schemas.microsoft.com/office/powerpoint/2010/main" val="3643121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Manually maintained substance hierarchies</a:t>
            </a:r>
          </a:p>
        </p:txBody>
      </p:sp>
      <p:pic>
        <p:nvPicPr>
          <p:cNvPr id="6" name="Picture 8" descr="https://lh4.googleusercontent.com/Q3w04eGJeZ9-mbwiPBLgE9zh15nOoBH89X0zWakLC0OdkCPewsT3eTi6GXGmoTMY41xmRZ1QCycIfGmSaEv1JAUM_IB0MfWGOwKBEkuv0e4BPz0wqPDuVIuyTeES-LQyF7_K3LK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899519"/>
            <a:ext cx="5014247" cy="306426"/>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1"/>
          <p:cNvPicPr>
            <a:picLocks noChangeAspect="1"/>
          </p:cNvPicPr>
          <p:nvPr/>
        </p:nvPicPr>
        <p:blipFill>
          <a:blip r:embed="rId3"/>
          <a:stretch>
            <a:fillRect/>
          </a:stretch>
        </p:blipFill>
        <p:spPr>
          <a:xfrm>
            <a:off x="3516123" y="2709266"/>
            <a:ext cx="5467350" cy="1123950"/>
          </a:xfrm>
          <a:prstGeom prst="rect">
            <a:avLst/>
          </a:prstGeom>
        </p:spPr>
      </p:pic>
      <p:pic>
        <p:nvPicPr>
          <p:cNvPr id="4" name="Picture 3"/>
          <p:cNvPicPr>
            <a:picLocks noChangeAspect="1"/>
          </p:cNvPicPr>
          <p:nvPr/>
        </p:nvPicPr>
        <p:blipFill>
          <a:blip r:embed="rId4"/>
          <a:stretch>
            <a:fillRect/>
          </a:stretch>
        </p:blipFill>
        <p:spPr>
          <a:xfrm>
            <a:off x="300648" y="4059790"/>
            <a:ext cx="5457825" cy="1133475"/>
          </a:xfrm>
          <a:prstGeom prst="rect">
            <a:avLst/>
          </a:prstGeom>
        </p:spPr>
      </p:pic>
      <p:cxnSp>
        <p:nvCxnSpPr>
          <p:cNvPr id="10" name="Straight Arrow Connector 9"/>
          <p:cNvCxnSpPr/>
          <p:nvPr/>
        </p:nvCxnSpPr>
        <p:spPr>
          <a:xfrm flipH="1" flipV="1">
            <a:off x="4949506" y="2052732"/>
            <a:ext cx="337952" cy="6565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2046914" y="2234258"/>
            <a:ext cx="536895" cy="18255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5"/>
          <a:stretch>
            <a:fillRect/>
          </a:stretch>
        </p:blipFill>
        <p:spPr>
          <a:xfrm>
            <a:off x="5420468" y="5419839"/>
            <a:ext cx="3257550" cy="1038225"/>
          </a:xfrm>
          <a:prstGeom prst="rect">
            <a:avLst/>
          </a:prstGeom>
        </p:spPr>
      </p:pic>
      <p:pic>
        <p:nvPicPr>
          <p:cNvPr id="17" name="Picture 16"/>
          <p:cNvPicPr>
            <a:picLocks noChangeAspect="1"/>
          </p:cNvPicPr>
          <p:nvPr/>
        </p:nvPicPr>
        <p:blipFill>
          <a:blip r:embed="rId6"/>
          <a:stretch>
            <a:fillRect/>
          </a:stretch>
        </p:blipFill>
        <p:spPr>
          <a:xfrm>
            <a:off x="3041044" y="5419839"/>
            <a:ext cx="2319523" cy="1371761"/>
          </a:xfrm>
          <a:prstGeom prst="rect">
            <a:avLst/>
          </a:prstGeom>
        </p:spPr>
      </p:pic>
    </p:spTree>
    <p:extLst>
      <p:ext uri="{BB962C8B-B14F-4D97-AF65-F5344CB8AC3E}">
        <p14:creationId xmlns:p14="http://schemas.microsoft.com/office/powerpoint/2010/main" val="41100440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Using “or”</a:t>
            </a:r>
          </a:p>
          <a:p>
            <a:endParaRPr lang="en-US" dirty="0"/>
          </a:p>
          <a:p>
            <a:endParaRPr lang="en-US" dirty="0" smtClean="0"/>
          </a:p>
          <a:p>
            <a:endParaRPr lang="en-US" dirty="0"/>
          </a:p>
          <a:p>
            <a:r>
              <a:rPr lang="en-US" dirty="0" smtClean="0"/>
              <a:t>Using “and”</a:t>
            </a:r>
          </a:p>
          <a:p>
            <a:endParaRPr lang="en-US" dirty="0"/>
          </a:p>
        </p:txBody>
      </p:sp>
      <p:sp>
        <p:nvSpPr>
          <p:cNvPr id="3" name="Title 2"/>
          <p:cNvSpPr>
            <a:spLocks noGrp="1"/>
          </p:cNvSpPr>
          <p:nvPr>
            <p:ph type="title"/>
          </p:nvPr>
        </p:nvSpPr>
        <p:spPr/>
        <p:txBody>
          <a:bodyPr/>
          <a:lstStyle/>
          <a:p>
            <a:r>
              <a:rPr lang="en-US" dirty="0" smtClean="0"/>
              <a:t>Disjunction in OWL</a:t>
            </a:r>
            <a:endParaRPr lang="en-US" dirty="0"/>
          </a:p>
        </p:txBody>
      </p:sp>
      <p:pic>
        <p:nvPicPr>
          <p:cNvPr id="4" name="Picture 3"/>
          <p:cNvPicPr>
            <a:picLocks noChangeAspect="1"/>
          </p:cNvPicPr>
          <p:nvPr/>
        </p:nvPicPr>
        <p:blipFill>
          <a:blip r:embed="rId2"/>
          <a:stretch>
            <a:fillRect/>
          </a:stretch>
        </p:blipFill>
        <p:spPr>
          <a:xfrm>
            <a:off x="597890" y="1990244"/>
            <a:ext cx="4611673" cy="1072295"/>
          </a:xfrm>
          <a:prstGeom prst="rect">
            <a:avLst/>
          </a:prstGeom>
        </p:spPr>
      </p:pic>
      <p:pic>
        <p:nvPicPr>
          <p:cNvPr id="5" name="Picture 4"/>
          <p:cNvPicPr>
            <a:picLocks noChangeAspect="1"/>
          </p:cNvPicPr>
          <p:nvPr/>
        </p:nvPicPr>
        <p:blipFill>
          <a:blip r:embed="rId3"/>
          <a:stretch>
            <a:fillRect/>
          </a:stretch>
        </p:blipFill>
        <p:spPr>
          <a:xfrm>
            <a:off x="5878245" y="1990244"/>
            <a:ext cx="3031449" cy="411181"/>
          </a:xfrm>
          <a:prstGeom prst="rect">
            <a:avLst/>
          </a:prstGeom>
        </p:spPr>
      </p:pic>
      <p:pic>
        <p:nvPicPr>
          <p:cNvPr id="6" name="Picture 5"/>
          <p:cNvPicPr>
            <a:picLocks noChangeAspect="1"/>
          </p:cNvPicPr>
          <p:nvPr/>
        </p:nvPicPr>
        <p:blipFill>
          <a:blip r:embed="rId4"/>
          <a:stretch>
            <a:fillRect/>
          </a:stretch>
        </p:blipFill>
        <p:spPr>
          <a:xfrm>
            <a:off x="597222" y="3573958"/>
            <a:ext cx="4630603" cy="1137483"/>
          </a:xfrm>
          <a:prstGeom prst="rect">
            <a:avLst/>
          </a:prstGeom>
        </p:spPr>
      </p:pic>
      <p:pic>
        <p:nvPicPr>
          <p:cNvPr id="7" name="Picture 6"/>
          <p:cNvPicPr>
            <a:picLocks noChangeAspect="1"/>
          </p:cNvPicPr>
          <p:nvPr/>
        </p:nvPicPr>
        <p:blipFill>
          <a:blip r:embed="rId5"/>
          <a:stretch>
            <a:fillRect/>
          </a:stretch>
        </p:blipFill>
        <p:spPr>
          <a:xfrm>
            <a:off x="5878245" y="3567529"/>
            <a:ext cx="3194632" cy="427564"/>
          </a:xfrm>
          <a:prstGeom prst="rect">
            <a:avLst/>
          </a:prstGeom>
        </p:spPr>
      </p:pic>
      <p:pic>
        <p:nvPicPr>
          <p:cNvPr id="8" name="Picture 7"/>
          <p:cNvPicPr>
            <a:picLocks noChangeAspect="1"/>
          </p:cNvPicPr>
          <p:nvPr/>
        </p:nvPicPr>
        <p:blipFill>
          <a:blip r:embed="rId6"/>
          <a:stretch>
            <a:fillRect/>
          </a:stretch>
        </p:blipFill>
        <p:spPr>
          <a:xfrm>
            <a:off x="2366962" y="5563125"/>
            <a:ext cx="4410075" cy="647700"/>
          </a:xfrm>
          <a:prstGeom prst="rect">
            <a:avLst/>
          </a:prstGeom>
        </p:spPr>
      </p:pic>
    </p:spTree>
    <p:extLst>
      <p:ext uri="{BB962C8B-B14F-4D97-AF65-F5344CB8AC3E}">
        <p14:creationId xmlns:p14="http://schemas.microsoft.com/office/powerpoint/2010/main" val="16444567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 disjunction in OWL</a:t>
            </a:r>
          </a:p>
          <a:p>
            <a:pPr lvl="1"/>
            <a:r>
              <a:rPr lang="en-US" dirty="0" smtClean="0"/>
              <a:t>Not an alternative for full SNOMED CT</a:t>
            </a:r>
          </a:p>
          <a:p>
            <a:r>
              <a:rPr lang="en-US" dirty="0" smtClean="0"/>
              <a:t>Use disjunction for a subset of “disjunctive component” concepts</a:t>
            </a:r>
          </a:p>
          <a:p>
            <a:pPr lvl="1"/>
            <a:r>
              <a:rPr lang="en-US" dirty="0" smtClean="0"/>
              <a:t>~ 2 300 in LOINC</a:t>
            </a:r>
          </a:p>
          <a:p>
            <a:pPr lvl="1"/>
            <a:r>
              <a:rPr lang="en-US" dirty="0" smtClean="0"/>
              <a:t>Export the classified results as a primitive hierarchy</a:t>
            </a:r>
          </a:p>
          <a:p>
            <a:pPr lvl="1"/>
            <a:r>
              <a:rPr lang="en-US" dirty="0" smtClean="0"/>
              <a:t>Disjunction in Observables, not Substances</a:t>
            </a:r>
          </a:p>
          <a:p>
            <a:r>
              <a:rPr lang="en-US" dirty="0" smtClean="0"/>
              <a:t>Manually maintain observables</a:t>
            </a:r>
          </a:p>
          <a:p>
            <a:pPr lvl="1"/>
            <a:r>
              <a:rPr lang="en-US" dirty="0" smtClean="0"/>
              <a:t>Has been shown to introduce some </a:t>
            </a:r>
            <a:r>
              <a:rPr lang="en-US" dirty="0" smtClean="0"/>
              <a:t>inconsistencies</a:t>
            </a:r>
          </a:p>
          <a:p>
            <a:r>
              <a:rPr lang="en-US" dirty="0" smtClean="0"/>
              <a:t>Accept that there will be false </a:t>
            </a:r>
            <a:r>
              <a:rPr lang="en-US" dirty="0" err="1" smtClean="0"/>
              <a:t>subsumption</a:t>
            </a:r>
            <a:endParaRPr lang="en-US" dirty="0" smtClean="0"/>
          </a:p>
        </p:txBody>
      </p:sp>
      <p:sp>
        <p:nvSpPr>
          <p:cNvPr id="3" name="Title 2"/>
          <p:cNvSpPr>
            <a:spLocks noGrp="1"/>
          </p:cNvSpPr>
          <p:nvPr>
            <p:ph type="title"/>
          </p:nvPr>
        </p:nvSpPr>
        <p:spPr/>
        <p:txBody>
          <a:bodyPr/>
          <a:lstStyle/>
          <a:p>
            <a:r>
              <a:rPr lang="en-US" dirty="0" smtClean="0"/>
              <a:t>Alternative solutions</a:t>
            </a:r>
            <a:endParaRPr lang="en-US" dirty="0"/>
          </a:p>
        </p:txBody>
      </p:sp>
    </p:spTree>
    <p:extLst>
      <p:ext uri="{BB962C8B-B14F-4D97-AF65-F5344CB8AC3E}">
        <p14:creationId xmlns:p14="http://schemas.microsoft.com/office/powerpoint/2010/main" val="37291322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Previously we reported a </a:t>
            </a:r>
            <a:r>
              <a:rPr lang="en-CA" dirty="0" err="1" smtClean="0"/>
              <a:t>subsumption</a:t>
            </a:r>
            <a:r>
              <a:rPr lang="en-CA" dirty="0" smtClean="0"/>
              <a:t> issue involving LOINC components that contain “+” sign:</a:t>
            </a:r>
          </a:p>
          <a:p>
            <a:pPr lvl="1"/>
            <a:r>
              <a:rPr lang="en-CA" dirty="0"/>
              <a:t>In many instances X + Y is subsumed by X and/or  Y.</a:t>
            </a:r>
          </a:p>
          <a:p>
            <a:pPr lvl="1"/>
            <a:endParaRPr lang="en-CA" dirty="0"/>
          </a:p>
          <a:p>
            <a:pPr marL="342900" lvl="1" indent="0">
              <a:buNone/>
            </a:pPr>
            <a:endParaRPr lang="en-CA" dirty="0"/>
          </a:p>
          <a:p>
            <a:pPr lvl="1"/>
            <a:endParaRPr lang="en-CA" sz="1350" dirty="0"/>
          </a:p>
          <a:p>
            <a:pPr lvl="1"/>
            <a:r>
              <a:rPr lang="en-CA" dirty="0" smtClean="0"/>
              <a:t>But there are instances where the </a:t>
            </a:r>
            <a:r>
              <a:rPr lang="en-CA" dirty="0" err="1" smtClean="0"/>
              <a:t>subsumption</a:t>
            </a:r>
            <a:r>
              <a:rPr lang="en-CA" dirty="0" smtClean="0"/>
              <a:t> is the other way around</a:t>
            </a:r>
          </a:p>
          <a:p>
            <a:pPr lvl="1"/>
            <a:endParaRPr lang="en-CA" dirty="0" smtClean="0"/>
          </a:p>
          <a:p>
            <a:pPr lvl="1"/>
            <a:endParaRPr lang="en-CA" dirty="0"/>
          </a:p>
          <a:p>
            <a:pPr lvl="1"/>
            <a:r>
              <a:rPr lang="en-CA" dirty="0" smtClean="0"/>
              <a:t>RII </a:t>
            </a:r>
            <a:r>
              <a:rPr lang="en-CA" dirty="0"/>
              <a:t>feedback: “in the example it looks like X+Y and Y are subsumed by X. And wouldn’t it be more accurate to have X+Y as a parent of both X and Y</a:t>
            </a:r>
            <a:r>
              <a:rPr lang="en-CA" dirty="0" smtClean="0"/>
              <a:t>?”</a:t>
            </a:r>
          </a:p>
          <a:p>
            <a:pPr lvl="1"/>
            <a:r>
              <a:rPr lang="en-CA" dirty="0" smtClean="0"/>
              <a:t>Substance project and Observable Redesign Project (face-to-face meeting) requested clarification regarding use of “+”</a:t>
            </a:r>
            <a:endParaRPr lang="en-CA" dirty="0"/>
          </a:p>
          <a:p>
            <a:endParaRPr lang="en-CA" dirty="0" smtClean="0"/>
          </a:p>
          <a:p>
            <a:endParaRPr lang="en-CA" dirty="0"/>
          </a:p>
        </p:txBody>
      </p:sp>
      <p:sp>
        <p:nvSpPr>
          <p:cNvPr id="3" name="Title 2"/>
          <p:cNvSpPr>
            <a:spLocks noGrp="1"/>
          </p:cNvSpPr>
          <p:nvPr>
            <p:ph type="title"/>
          </p:nvPr>
        </p:nvSpPr>
        <p:spPr/>
        <p:txBody>
          <a:bodyPr/>
          <a:lstStyle/>
          <a:p>
            <a:r>
              <a:rPr lang="en-CA" dirty="0" smtClean="0"/>
              <a:t>Background</a:t>
            </a:r>
            <a:endParaRPr lang="en-CA" dirty="0"/>
          </a:p>
        </p:txBody>
      </p:sp>
      <p:pic>
        <p:nvPicPr>
          <p:cNvPr id="4" name="Picture 2" descr="https://lh3.googleusercontent.com/11czSFWs0LYOj5SU1QMzz38XLj9cdrJkPlazH95oKWY_Vj3jWnUsCrnA0J81yS98tjbDwBkx5B10Oyykctmg-fnHHovo-G9NDx1ndOFRumNLXg7g536QqNwmncygYqZ2d_JPKt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4761" y="2745479"/>
            <a:ext cx="5858433" cy="745865"/>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8" descr="https://lh4.googleusercontent.com/Q3w04eGJeZ9-mbwiPBLgE9zh15nOoBH89X0zWakLC0OdkCPewsT3eTi6GXGmoTMY41xmRZ1QCycIfGmSaEv1JAUM_IB0MfWGOwKBEkuv0e4BPz0wqPDuVIuyTeES-LQyF7_K3LK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8773" y="4214878"/>
            <a:ext cx="7530165" cy="46017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296236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 “&amp;or”, and “&amp;” have been used in LOINC components. According to LOINC User Guide:</a:t>
            </a:r>
          </a:p>
          <a:p>
            <a:pPr lvl="1"/>
            <a:r>
              <a:rPr lang="en-CA" i="1" dirty="0" smtClean="0"/>
              <a:t>“If </a:t>
            </a:r>
            <a:r>
              <a:rPr lang="en-CA" i="1" dirty="0"/>
              <a:t>two or more constituents are measured as one quantity, each constituent should be named and the component separated by a plus sign, e.g., </a:t>
            </a:r>
            <a:r>
              <a:rPr lang="en-CA" i="1" dirty="0" err="1"/>
              <a:t>Cyclosporine+metabolites</a:t>
            </a:r>
            <a:r>
              <a:rPr lang="en-CA" i="1" dirty="0"/>
              <a:t> or Human papilloma virus 16+18+31+33+35+45+51+52+56 DNA</a:t>
            </a:r>
            <a:r>
              <a:rPr lang="en-CA" i="1" dirty="0" smtClean="0"/>
              <a:t>.”  </a:t>
            </a:r>
            <a:endParaRPr lang="en-CA" i="1" dirty="0"/>
          </a:p>
          <a:p>
            <a:pPr lvl="1"/>
            <a:r>
              <a:rPr lang="en-CA" i="1" dirty="0" smtClean="0"/>
              <a:t>“If </a:t>
            </a:r>
            <a:r>
              <a:rPr lang="en-CA" i="1" dirty="0"/>
              <a:t>multiple </a:t>
            </a:r>
            <a:r>
              <a:rPr lang="en-CA" i="1" dirty="0" err="1"/>
              <a:t>analytes</a:t>
            </a:r>
            <a:r>
              <a:rPr lang="en-CA" i="1" dirty="0"/>
              <a:t> are measured separately, the </a:t>
            </a:r>
            <a:r>
              <a:rPr lang="en-CA" i="1" dirty="0" err="1"/>
              <a:t>analytes</a:t>
            </a:r>
            <a:r>
              <a:rPr lang="en-CA" i="1" dirty="0"/>
              <a:t> are separated by an ampersand (&amp;) surrounded by spaces. Two cases that use the ampersand convention are the names of panel terms and impression terms</a:t>
            </a:r>
            <a:r>
              <a:rPr lang="en-CA" i="1" dirty="0" smtClean="0"/>
              <a:t>.”</a:t>
            </a:r>
          </a:p>
          <a:p>
            <a:endParaRPr lang="en-US" dirty="0"/>
          </a:p>
        </p:txBody>
      </p:sp>
      <p:sp>
        <p:nvSpPr>
          <p:cNvPr id="3" name="Title 2"/>
          <p:cNvSpPr>
            <a:spLocks noGrp="1"/>
          </p:cNvSpPr>
          <p:nvPr>
            <p:ph type="title"/>
          </p:nvPr>
        </p:nvSpPr>
        <p:spPr/>
        <p:txBody>
          <a:bodyPr/>
          <a:lstStyle/>
          <a:p>
            <a:r>
              <a:rPr lang="en-CA" dirty="0" smtClean="0"/>
              <a:t>Issue description</a:t>
            </a:r>
            <a:endParaRPr lang="en-US" dirty="0"/>
          </a:p>
        </p:txBody>
      </p:sp>
    </p:spTree>
    <p:extLst>
      <p:ext uri="{BB962C8B-B14F-4D97-AF65-F5344CB8AC3E}">
        <p14:creationId xmlns:p14="http://schemas.microsoft.com/office/powerpoint/2010/main" val="1001019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CA" dirty="0" smtClean="0"/>
              <a:t>LP38309-8 </a:t>
            </a:r>
            <a:r>
              <a:rPr lang="en-CA" dirty="0" err="1" smtClean="0"/>
              <a:t>Helminth+Arthropod</a:t>
            </a:r>
            <a:r>
              <a:rPr lang="en-CA" dirty="0" smtClean="0"/>
              <a:t> </a:t>
            </a:r>
            <a:r>
              <a:rPr lang="en-CA" dirty="0"/>
              <a:t>identified</a:t>
            </a:r>
          </a:p>
          <a:p>
            <a:pPr lvl="1"/>
            <a:r>
              <a:rPr lang="en-CA" dirty="0" smtClean="0"/>
              <a:t>LP14312-0</a:t>
            </a:r>
            <a:r>
              <a:rPr lang="en-CA" dirty="0"/>
              <a:t> </a:t>
            </a:r>
            <a:r>
              <a:rPr lang="en-CA" dirty="0" err="1" smtClean="0"/>
              <a:t>Monocytes+Macrophages</a:t>
            </a:r>
            <a:endParaRPr lang="en-CA" dirty="0"/>
          </a:p>
          <a:p>
            <a:pPr lvl="1"/>
            <a:r>
              <a:rPr lang="en-CA" dirty="0" smtClean="0"/>
              <a:t>LP70080-4 </a:t>
            </a:r>
            <a:r>
              <a:rPr lang="en-CA" dirty="0" err="1" smtClean="0"/>
              <a:t>Alanine+Beta</a:t>
            </a:r>
            <a:r>
              <a:rPr lang="en-CA" dirty="0" smtClean="0"/>
              <a:t> </a:t>
            </a:r>
            <a:r>
              <a:rPr lang="en-CA" dirty="0" err="1"/>
              <a:t>Alanine+Sarcosine</a:t>
            </a:r>
            <a:endParaRPr lang="en-CA" dirty="0"/>
          </a:p>
          <a:p>
            <a:pPr lvl="1"/>
            <a:r>
              <a:rPr lang="en-CA" dirty="0" smtClean="0"/>
              <a:t>LP40440-7 West </a:t>
            </a:r>
            <a:r>
              <a:rPr lang="en-CA" dirty="0"/>
              <a:t>Nile virus </a:t>
            </a:r>
            <a:r>
              <a:rPr lang="en-CA" dirty="0" err="1"/>
              <a:t>Ab.IgG+IgM</a:t>
            </a:r>
            <a:endParaRPr lang="en-CA" dirty="0"/>
          </a:p>
          <a:p>
            <a:pPr lvl="1"/>
            <a:r>
              <a:rPr lang="en-CA" dirty="0"/>
              <a:t>LP57131-2 </a:t>
            </a:r>
            <a:r>
              <a:rPr lang="en-CA" dirty="0" smtClean="0"/>
              <a:t>Streptococcus </a:t>
            </a:r>
            <a:r>
              <a:rPr lang="en-CA" dirty="0"/>
              <a:t>pneumoniae 6+26 Ab</a:t>
            </a:r>
          </a:p>
          <a:p>
            <a:pPr lvl="1"/>
            <a:r>
              <a:rPr lang="en-CA" dirty="0"/>
              <a:t>LP147478-4 </a:t>
            </a:r>
            <a:r>
              <a:rPr lang="en-CA" dirty="0" smtClean="0"/>
              <a:t>(</a:t>
            </a:r>
            <a:r>
              <a:rPr lang="en-CA" dirty="0" err="1" smtClean="0"/>
              <a:t>Gadus</a:t>
            </a:r>
            <a:r>
              <a:rPr lang="en-CA" dirty="0" smtClean="0"/>
              <a:t> </a:t>
            </a:r>
            <a:r>
              <a:rPr lang="en-CA" dirty="0" err="1"/>
              <a:t>morhua+Mytilus</a:t>
            </a:r>
            <a:r>
              <a:rPr lang="en-CA" dirty="0"/>
              <a:t> </a:t>
            </a:r>
            <a:r>
              <a:rPr lang="en-CA" dirty="0" err="1"/>
              <a:t>edulis+Pandalus</a:t>
            </a:r>
            <a:r>
              <a:rPr lang="en-CA" dirty="0"/>
              <a:t> </a:t>
            </a:r>
            <a:r>
              <a:rPr lang="en-CA" dirty="0" err="1"/>
              <a:t>borealis+Salmo</a:t>
            </a:r>
            <a:r>
              <a:rPr lang="en-CA" dirty="0"/>
              <a:t> </a:t>
            </a:r>
            <a:r>
              <a:rPr lang="en-CA" dirty="0" err="1"/>
              <a:t>salar+Thunnus</a:t>
            </a:r>
            <a:r>
              <a:rPr lang="en-CA" dirty="0"/>
              <a:t> </a:t>
            </a:r>
            <a:r>
              <a:rPr lang="en-CA" dirty="0" err="1"/>
              <a:t>albacares</a:t>
            </a:r>
            <a:r>
              <a:rPr lang="en-CA" dirty="0"/>
              <a:t>) </a:t>
            </a:r>
            <a:r>
              <a:rPr lang="en-CA" dirty="0" err="1"/>
              <a:t>Ab.IgE</a:t>
            </a:r>
            <a:endParaRPr lang="en-CA" dirty="0"/>
          </a:p>
          <a:p>
            <a:pPr lvl="1"/>
            <a:r>
              <a:rPr lang="en-CA" dirty="0" smtClean="0"/>
              <a:t>LP97602-4 Campylobacter </a:t>
            </a:r>
            <a:r>
              <a:rPr lang="en-CA" dirty="0" err="1"/>
              <a:t>jejuni+Campylobacter</a:t>
            </a:r>
            <a:r>
              <a:rPr lang="en-CA" dirty="0"/>
              <a:t> coli Ag</a:t>
            </a:r>
          </a:p>
          <a:p>
            <a:pPr lvl="1"/>
            <a:r>
              <a:rPr lang="en-CA" dirty="0"/>
              <a:t>LP100196-7 </a:t>
            </a:r>
            <a:r>
              <a:rPr lang="en-CA" dirty="0" smtClean="0"/>
              <a:t>Neisseria </a:t>
            </a:r>
            <a:r>
              <a:rPr lang="en-CA" dirty="0" err="1"/>
              <a:t>meningitidis</a:t>
            </a:r>
            <a:r>
              <a:rPr lang="en-CA" dirty="0"/>
              <a:t> A+B+C+w135+Y Ag</a:t>
            </a:r>
          </a:p>
          <a:p>
            <a:pPr lvl="1"/>
            <a:r>
              <a:rPr lang="en-CA" dirty="0"/>
              <a:t>LP39164-6 </a:t>
            </a:r>
            <a:r>
              <a:rPr lang="en-CA" dirty="0" smtClean="0"/>
              <a:t>Neisseria </a:t>
            </a:r>
            <a:r>
              <a:rPr lang="en-CA" dirty="0" err="1"/>
              <a:t>meningitidis</a:t>
            </a:r>
            <a:r>
              <a:rPr lang="en-CA" dirty="0"/>
              <a:t> A+B+C+w135+Y+Escherichia coli K1 Ag</a:t>
            </a:r>
          </a:p>
          <a:p>
            <a:pPr lvl="1"/>
            <a:r>
              <a:rPr lang="en-CA" dirty="0" smtClean="0"/>
              <a:t>LP145539-5 </a:t>
            </a:r>
            <a:r>
              <a:rPr lang="en-CA" dirty="0" err="1" smtClean="0"/>
              <a:t>Ureaplasma</a:t>
            </a:r>
            <a:r>
              <a:rPr lang="en-CA" dirty="0" smtClean="0"/>
              <a:t> </a:t>
            </a:r>
            <a:r>
              <a:rPr lang="en-CA" dirty="0" err="1"/>
              <a:t>urealyticum+Ureaplasma</a:t>
            </a:r>
            <a:r>
              <a:rPr lang="en-CA" dirty="0"/>
              <a:t> </a:t>
            </a:r>
            <a:r>
              <a:rPr lang="en-CA" dirty="0" err="1"/>
              <a:t>parvum</a:t>
            </a:r>
            <a:r>
              <a:rPr lang="en-CA" dirty="0"/>
              <a:t> DNA</a:t>
            </a:r>
          </a:p>
          <a:p>
            <a:pPr lvl="1"/>
            <a:r>
              <a:rPr lang="en-CA" dirty="0"/>
              <a:t>LP38526-7 </a:t>
            </a:r>
            <a:r>
              <a:rPr lang="en-CA" dirty="0" smtClean="0"/>
              <a:t>HTLV </a:t>
            </a:r>
            <a:r>
              <a:rPr lang="en-CA" dirty="0"/>
              <a:t>1+2 DNA</a:t>
            </a:r>
          </a:p>
          <a:p>
            <a:pPr lvl="1"/>
            <a:r>
              <a:rPr lang="en-CA" dirty="0"/>
              <a:t>LP65524-8 </a:t>
            </a:r>
            <a:r>
              <a:rPr lang="en-CA" dirty="0" smtClean="0"/>
              <a:t>Respiratory </a:t>
            </a:r>
            <a:r>
              <a:rPr lang="en-CA" dirty="0"/>
              <a:t>virus DNA+RNA</a:t>
            </a:r>
          </a:p>
          <a:p>
            <a:endParaRPr lang="en-CA" dirty="0"/>
          </a:p>
        </p:txBody>
      </p:sp>
      <p:sp>
        <p:nvSpPr>
          <p:cNvPr id="3" name="Title 2"/>
          <p:cNvSpPr>
            <a:spLocks noGrp="1"/>
          </p:cNvSpPr>
          <p:nvPr>
            <p:ph type="title"/>
          </p:nvPr>
        </p:nvSpPr>
        <p:spPr/>
        <p:txBody>
          <a:bodyPr/>
          <a:lstStyle/>
          <a:p>
            <a:r>
              <a:rPr lang="en-CA" dirty="0" smtClean="0"/>
              <a:t>Examples “+”</a:t>
            </a:r>
            <a:endParaRPr lang="en-CA" dirty="0"/>
          </a:p>
        </p:txBody>
      </p:sp>
    </p:spTree>
    <p:extLst>
      <p:ext uri="{BB962C8B-B14F-4D97-AF65-F5344CB8AC3E}">
        <p14:creationId xmlns:p14="http://schemas.microsoft.com/office/powerpoint/2010/main" val="2115628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"&amp;</a:t>
            </a:r>
            <a:r>
              <a:rPr lang="en-CA" dirty="0"/>
              <a:t>or</a:t>
            </a:r>
            <a:r>
              <a:rPr lang="en-CA" dirty="0" smtClean="0"/>
              <a:t>"</a:t>
            </a:r>
            <a:endParaRPr lang="en-CA" dirty="0"/>
          </a:p>
          <a:p>
            <a:pPr lvl="1"/>
            <a:r>
              <a:rPr lang="en-CA" dirty="0" smtClean="0"/>
              <a:t>LP39687-6 Salmonella </a:t>
            </a:r>
            <a:r>
              <a:rPr lang="en-CA" dirty="0"/>
              <a:t>sp &amp;or Shigella sp identified</a:t>
            </a:r>
          </a:p>
          <a:p>
            <a:endParaRPr lang="en-CA" dirty="0" smtClean="0"/>
          </a:p>
          <a:p>
            <a:r>
              <a:rPr lang="en-CA" dirty="0" smtClean="0"/>
              <a:t>"&amp;"</a:t>
            </a:r>
            <a:endParaRPr lang="en-CA" dirty="0"/>
          </a:p>
          <a:p>
            <a:pPr lvl="1"/>
            <a:r>
              <a:rPr lang="en-CA" dirty="0" smtClean="0"/>
              <a:t>LP64677-5 </a:t>
            </a:r>
            <a:r>
              <a:rPr lang="en-CA" dirty="0"/>
              <a:t>COMPONENT </a:t>
            </a:r>
            <a:r>
              <a:rPr lang="en-CA" dirty="0" err="1"/>
              <a:t>Calcidiol</a:t>
            </a:r>
            <a:r>
              <a:rPr lang="en-CA" dirty="0"/>
              <a:t> &amp; </a:t>
            </a:r>
            <a:r>
              <a:rPr lang="en-CA" dirty="0" err="1"/>
              <a:t>Calciferol</a:t>
            </a:r>
            <a:endParaRPr lang="en-CA" dirty="0"/>
          </a:p>
          <a:p>
            <a:pPr lvl="2"/>
            <a:r>
              <a:rPr lang="en-CA" dirty="0"/>
              <a:t>LP64575-1 COMPONENT </a:t>
            </a:r>
            <a:r>
              <a:rPr lang="en-CA" dirty="0" err="1"/>
              <a:t>Calcidiol+Calciferol</a:t>
            </a:r>
            <a:endParaRPr lang="en-CA" dirty="0"/>
          </a:p>
          <a:p>
            <a:pPr lvl="1"/>
            <a:endParaRPr lang="en-CA" dirty="0" smtClean="0"/>
          </a:p>
          <a:p>
            <a:pPr lvl="1"/>
            <a:r>
              <a:rPr lang="en-CA" dirty="0" smtClean="0"/>
              <a:t>LP40307-8 </a:t>
            </a:r>
            <a:r>
              <a:rPr lang="en-CA" dirty="0"/>
              <a:t>COMPONENT </a:t>
            </a:r>
            <a:r>
              <a:rPr lang="en-CA" dirty="0" err="1"/>
              <a:t>Borrelia</a:t>
            </a:r>
            <a:r>
              <a:rPr lang="en-CA" dirty="0"/>
              <a:t> </a:t>
            </a:r>
            <a:r>
              <a:rPr lang="en-CA" dirty="0" err="1"/>
              <a:t>burgdorferi</a:t>
            </a:r>
            <a:r>
              <a:rPr lang="en-CA" dirty="0"/>
              <a:t> </a:t>
            </a:r>
            <a:r>
              <a:rPr lang="en-CA" dirty="0" err="1"/>
              <a:t>Ab.IgG</a:t>
            </a:r>
            <a:r>
              <a:rPr lang="en-CA" dirty="0"/>
              <a:t> &amp; IgM</a:t>
            </a:r>
          </a:p>
          <a:p>
            <a:pPr lvl="2"/>
            <a:r>
              <a:rPr lang="en-CA" dirty="0"/>
              <a:t>LP40402-7 COMPONENT </a:t>
            </a:r>
            <a:r>
              <a:rPr lang="en-CA" dirty="0" err="1"/>
              <a:t>Borrelia</a:t>
            </a:r>
            <a:r>
              <a:rPr lang="en-CA" dirty="0"/>
              <a:t> </a:t>
            </a:r>
            <a:r>
              <a:rPr lang="en-CA" dirty="0" err="1"/>
              <a:t>burgdorferi</a:t>
            </a:r>
            <a:r>
              <a:rPr lang="en-CA" dirty="0"/>
              <a:t> </a:t>
            </a:r>
            <a:r>
              <a:rPr lang="en-CA" dirty="0" err="1"/>
              <a:t>Ab.IgG+IgM</a:t>
            </a:r>
            <a:endParaRPr lang="en-CA" dirty="0"/>
          </a:p>
          <a:p>
            <a:pPr lvl="1"/>
            <a:endParaRPr lang="en-CA" dirty="0" smtClean="0"/>
          </a:p>
          <a:p>
            <a:pPr lvl="1"/>
            <a:r>
              <a:rPr lang="en-CA" dirty="0" smtClean="0"/>
              <a:t>LP149789-2 </a:t>
            </a:r>
            <a:r>
              <a:rPr lang="en-CA" dirty="0"/>
              <a:t>COMPONENT Mycoplasma sp &amp; </a:t>
            </a:r>
            <a:r>
              <a:rPr lang="en-CA" dirty="0" err="1"/>
              <a:t>Ureaplasma</a:t>
            </a:r>
            <a:r>
              <a:rPr lang="en-CA" dirty="0"/>
              <a:t> sp</a:t>
            </a:r>
          </a:p>
          <a:p>
            <a:pPr lvl="2"/>
            <a:r>
              <a:rPr lang="en-CA" dirty="0"/>
              <a:t>LP29087-1 COMPONENT Mycoplasma </a:t>
            </a:r>
            <a:r>
              <a:rPr lang="en-CA" dirty="0" err="1"/>
              <a:t>sp+Ureaplasma</a:t>
            </a:r>
            <a:r>
              <a:rPr lang="en-CA" dirty="0"/>
              <a:t> sp</a:t>
            </a:r>
          </a:p>
          <a:p>
            <a:endParaRPr lang="en-CA" dirty="0"/>
          </a:p>
        </p:txBody>
      </p:sp>
      <p:sp>
        <p:nvSpPr>
          <p:cNvPr id="3" name="Title 2"/>
          <p:cNvSpPr>
            <a:spLocks noGrp="1"/>
          </p:cNvSpPr>
          <p:nvPr>
            <p:ph type="title"/>
          </p:nvPr>
        </p:nvSpPr>
        <p:spPr/>
        <p:txBody>
          <a:bodyPr/>
          <a:lstStyle/>
          <a:p>
            <a:r>
              <a:rPr lang="en-CA" dirty="0" smtClean="0"/>
              <a:t>Examples “&amp;or” and “&amp;”</a:t>
            </a:r>
            <a:endParaRPr lang="en-CA" dirty="0"/>
          </a:p>
        </p:txBody>
      </p:sp>
    </p:spTree>
    <p:extLst>
      <p:ext uri="{BB962C8B-B14F-4D97-AF65-F5344CB8AC3E}">
        <p14:creationId xmlns:p14="http://schemas.microsoft.com/office/powerpoint/2010/main" val="3962955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000" dirty="0" smtClean="0"/>
              <a:t>Is the meaning the same across all components and divisor?</a:t>
            </a:r>
          </a:p>
          <a:p>
            <a:pPr lvl="1"/>
            <a:r>
              <a:rPr lang="en-CA" sz="1800" i="1" dirty="0" smtClean="0"/>
              <a:t>RII: “The meaning of + is the same across all component and divisor types, and means that all of the constituents are being measured but cannot be differentiated from one another, so they are essentially measured as one quantity.” </a:t>
            </a:r>
          </a:p>
          <a:p>
            <a:r>
              <a:rPr lang="en-CA" sz="2000" dirty="0" smtClean="0"/>
              <a:t>Is it equivalent to “and/or”?</a:t>
            </a:r>
          </a:p>
          <a:p>
            <a:pPr lvl="1"/>
            <a:r>
              <a:rPr lang="en-CA" sz="1800" i="1" dirty="0" smtClean="0"/>
              <a:t>RII: “I </a:t>
            </a:r>
            <a:r>
              <a:rPr lang="en-CA" sz="1800" i="1" dirty="0"/>
              <a:t>think we’re saying the same thing, but just to make sure</a:t>
            </a:r>
            <a:r>
              <a:rPr lang="en-CA" sz="1800" i="1" dirty="0" smtClean="0"/>
              <a:t>, it </a:t>
            </a:r>
            <a:r>
              <a:rPr lang="en-CA" sz="1800" i="1" dirty="0"/>
              <a:t>means the lab is looking for ALL of the constituents specified, and if the result is positive, it means any or all of the antigens may be present</a:t>
            </a:r>
            <a:r>
              <a:rPr lang="en-CA" sz="1800" i="1" dirty="0" smtClean="0"/>
              <a:t>.”</a:t>
            </a:r>
          </a:p>
          <a:p>
            <a:r>
              <a:rPr lang="en-CA" sz="1800" dirty="0"/>
              <a:t>T</a:t>
            </a:r>
            <a:r>
              <a:rPr lang="en-CA" sz="1800" dirty="0" smtClean="0"/>
              <a:t>he measurement for all of the constituents separated by "+" is not necessarily done using the same substance, for example in the following, </a:t>
            </a:r>
            <a:r>
              <a:rPr lang="en-CA" sz="1800" dirty="0"/>
              <a:t>the antibody is not a single substance directed against all of the allergens, but one or more antibodies directed against one or more </a:t>
            </a:r>
            <a:r>
              <a:rPr lang="en-CA" sz="1800" dirty="0" smtClean="0"/>
              <a:t>allergens </a:t>
            </a:r>
          </a:p>
          <a:p>
            <a:pPr lvl="2"/>
            <a:r>
              <a:rPr lang="en-CA" sz="1800" dirty="0" smtClean="0"/>
              <a:t>LP147478-4 </a:t>
            </a:r>
            <a:r>
              <a:rPr lang="en-CA" sz="1800" dirty="0"/>
              <a:t>      COMPONENT        (</a:t>
            </a:r>
            <a:r>
              <a:rPr lang="en-CA" sz="1800" dirty="0" err="1"/>
              <a:t>Gadus</a:t>
            </a:r>
            <a:r>
              <a:rPr lang="en-CA" sz="1800" dirty="0"/>
              <a:t> </a:t>
            </a:r>
            <a:r>
              <a:rPr lang="en-CA" sz="1800" dirty="0" err="1"/>
              <a:t>morhua+Mytilus</a:t>
            </a:r>
            <a:r>
              <a:rPr lang="en-CA" sz="1800" dirty="0"/>
              <a:t> </a:t>
            </a:r>
            <a:r>
              <a:rPr lang="en-CA" sz="1800" dirty="0" err="1"/>
              <a:t>edulis+Pandalus</a:t>
            </a:r>
            <a:r>
              <a:rPr lang="en-CA" sz="1800" dirty="0"/>
              <a:t> </a:t>
            </a:r>
            <a:r>
              <a:rPr lang="en-CA" sz="1800" dirty="0" err="1"/>
              <a:t>borealis+Salmo</a:t>
            </a:r>
            <a:r>
              <a:rPr lang="en-CA" sz="1800" dirty="0"/>
              <a:t> </a:t>
            </a:r>
            <a:r>
              <a:rPr lang="en-CA" sz="1800" dirty="0" err="1"/>
              <a:t>salar+Thunnus</a:t>
            </a:r>
            <a:r>
              <a:rPr lang="en-CA" sz="1800" dirty="0"/>
              <a:t> </a:t>
            </a:r>
            <a:r>
              <a:rPr lang="en-CA" sz="1800" dirty="0" err="1"/>
              <a:t>albacares</a:t>
            </a:r>
            <a:r>
              <a:rPr lang="en-CA" sz="1800" dirty="0"/>
              <a:t>) </a:t>
            </a:r>
            <a:r>
              <a:rPr lang="en-CA" sz="1800" dirty="0" err="1" smtClean="0"/>
              <a:t>Ab.IgE</a:t>
            </a:r>
            <a:endParaRPr lang="en-CA" sz="1800" dirty="0" smtClean="0"/>
          </a:p>
          <a:p>
            <a:pPr lvl="1"/>
            <a:r>
              <a:rPr lang="en-CA" sz="1800" i="1" dirty="0" smtClean="0"/>
              <a:t>RII: “Yes</a:t>
            </a:r>
            <a:r>
              <a:rPr lang="en-CA" sz="1800" i="1" dirty="0"/>
              <a:t>, the test is looking for specific </a:t>
            </a:r>
            <a:r>
              <a:rPr lang="en-CA" sz="1800" i="1" dirty="0" err="1"/>
              <a:t>IgE</a:t>
            </a:r>
            <a:r>
              <a:rPr lang="en-CA" sz="1800" i="1" dirty="0"/>
              <a:t> antibodies against any of the allergens, not a single </a:t>
            </a:r>
            <a:r>
              <a:rPr lang="en-CA" sz="1800" i="1" dirty="0" err="1"/>
              <a:t>IgE</a:t>
            </a:r>
            <a:r>
              <a:rPr lang="en-CA" sz="1800" i="1" dirty="0"/>
              <a:t> that acts against everything</a:t>
            </a:r>
            <a:r>
              <a:rPr lang="en-CA" sz="1800" i="1" dirty="0" smtClean="0"/>
              <a:t>.”</a:t>
            </a:r>
          </a:p>
          <a:p>
            <a:pPr lvl="1"/>
            <a:endParaRPr lang="en-CA" dirty="0"/>
          </a:p>
          <a:p>
            <a:pPr marL="129541" indent="0">
              <a:buNone/>
            </a:pPr>
            <a:endParaRPr lang="en-CA" dirty="0" smtClean="0"/>
          </a:p>
        </p:txBody>
      </p:sp>
      <p:sp>
        <p:nvSpPr>
          <p:cNvPr id="3" name="Title 2"/>
          <p:cNvSpPr>
            <a:spLocks noGrp="1"/>
          </p:cNvSpPr>
          <p:nvPr>
            <p:ph type="title"/>
          </p:nvPr>
        </p:nvSpPr>
        <p:spPr/>
        <p:txBody>
          <a:bodyPr/>
          <a:lstStyle/>
          <a:p>
            <a:r>
              <a:rPr lang="en-CA" dirty="0" smtClean="0"/>
              <a:t>Clarification with RII regarding “+”</a:t>
            </a:r>
            <a:endParaRPr lang="en-CA" dirty="0"/>
          </a:p>
        </p:txBody>
      </p:sp>
    </p:spTree>
    <p:extLst>
      <p:ext uri="{BB962C8B-B14F-4D97-AF65-F5344CB8AC3E}">
        <p14:creationId xmlns:p14="http://schemas.microsoft.com/office/powerpoint/2010/main" val="1803053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t>How is "&amp;" different from </a:t>
            </a:r>
            <a:r>
              <a:rPr lang="en-CA" dirty="0" smtClean="0"/>
              <a:t>"+“</a:t>
            </a:r>
          </a:p>
          <a:p>
            <a:pPr lvl="1"/>
            <a:r>
              <a:rPr lang="en-CA" i="1" dirty="0" smtClean="0"/>
              <a:t>RII: “The “&amp;” means </a:t>
            </a:r>
            <a:r>
              <a:rPr lang="en-CA" i="1" dirty="0"/>
              <a:t>that all of the constituents are being measured, but in contrast to </a:t>
            </a:r>
            <a:r>
              <a:rPr lang="en-CA" i="1" dirty="0" smtClean="0"/>
              <a:t>“+”, </a:t>
            </a:r>
            <a:r>
              <a:rPr lang="en-CA" i="1" dirty="0"/>
              <a:t>each constituent can be differentiated/measured separately. The &amp; is often used for panel terms, where each constituent will have its own child within the </a:t>
            </a:r>
            <a:r>
              <a:rPr lang="en-CA" i="1" dirty="0" smtClean="0"/>
              <a:t>panel”.</a:t>
            </a:r>
          </a:p>
          <a:p>
            <a:r>
              <a:rPr lang="en-CA" dirty="0" smtClean="0"/>
              <a:t>Based </a:t>
            </a:r>
            <a:r>
              <a:rPr lang="en-CA" dirty="0"/>
              <a:t>on the agreement, </a:t>
            </a:r>
            <a:r>
              <a:rPr lang="en-CA" dirty="0" smtClean="0"/>
              <a:t>the </a:t>
            </a:r>
            <a:r>
              <a:rPr lang="en-CA" dirty="0"/>
              <a:t>terms containing such components are out of scope</a:t>
            </a:r>
            <a:r>
              <a:rPr lang="en-CA" dirty="0" smtClean="0"/>
              <a:t>.</a:t>
            </a:r>
          </a:p>
          <a:p>
            <a:pPr lvl="1"/>
            <a:r>
              <a:rPr lang="en-CA" dirty="0" smtClean="0"/>
              <a:t>RII: </a:t>
            </a:r>
            <a:r>
              <a:rPr lang="en-CA" i="1" dirty="0" smtClean="0"/>
              <a:t>“Yes”</a:t>
            </a:r>
          </a:p>
          <a:p>
            <a:pPr lvl="1"/>
            <a:endParaRPr lang="en-CA" dirty="0"/>
          </a:p>
          <a:p>
            <a:endParaRPr lang="en-CA" dirty="0"/>
          </a:p>
        </p:txBody>
      </p:sp>
      <p:sp>
        <p:nvSpPr>
          <p:cNvPr id="3" name="Title 2"/>
          <p:cNvSpPr>
            <a:spLocks noGrp="1"/>
          </p:cNvSpPr>
          <p:nvPr>
            <p:ph type="title"/>
          </p:nvPr>
        </p:nvSpPr>
        <p:spPr/>
        <p:txBody>
          <a:bodyPr/>
          <a:lstStyle/>
          <a:p>
            <a:r>
              <a:rPr lang="en-CA" dirty="0" smtClean="0"/>
              <a:t>Clarification </a:t>
            </a:r>
            <a:r>
              <a:rPr lang="en-CA" dirty="0"/>
              <a:t>with RII regarding </a:t>
            </a:r>
            <a:r>
              <a:rPr lang="en-CA" dirty="0" smtClean="0"/>
              <a:t>“&amp;”</a:t>
            </a:r>
            <a:endParaRPr lang="en-CA" dirty="0"/>
          </a:p>
        </p:txBody>
      </p:sp>
    </p:spTree>
    <p:extLst>
      <p:ext uri="{BB962C8B-B14F-4D97-AF65-F5344CB8AC3E}">
        <p14:creationId xmlns:p14="http://schemas.microsoft.com/office/powerpoint/2010/main" val="1089125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t>What does "&amp;or" </a:t>
            </a:r>
            <a:r>
              <a:rPr lang="en-CA" dirty="0" smtClean="0"/>
              <a:t>imply?</a:t>
            </a:r>
            <a:endParaRPr lang="en-CA" i="1" dirty="0" smtClean="0"/>
          </a:p>
          <a:p>
            <a:pPr lvl="1"/>
            <a:r>
              <a:rPr lang="en-CA" i="1" dirty="0" smtClean="0"/>
              <a:t>RII: “We </a:t>
            </a:r>
            <a:r>
              <a:rPr lang="en-CA" i="1" dirty="0"/>
              <a:t>rarely use &amp;or, and when we do it’s typically in the clinical domain or for survey questions. Our intention is that it means </a:t>
            </a:r>
            <a:r>
              <a:rPr lang="en-CA" i="1" dirty="0" smtClean="0"/>
              <a:t>‘either </a:t>
            </a:r>
            <a:r>
              <a:rPr lang="en-CA" i="1" dirty="0"/>
              <a:t>or </a:t>
            </a:r>
            <a:r>
              <a:rPr lang="en-CA" i="1" dirty="0" smtClean="0"/>
              <a:t>both’”.</a:t>
            </a:r>
            <a:endParaRPr lang="en-CA" i="1" dirty="0"/>
          </a:p>
          <a:p>
            <a:pPr lvl="1"/>
            <a:r>
              <a:rPr lang="en-CA" i="1" dirty="0" smtClean="0"/>
              <a:t>“Regarding </a:t>
            </a:r>
            <a:r>
              <a:rPr lang="en-CA" i="1" dirty="0"/>
              <a:t>the Components with &amp;or below, I don’t know why they were created the way they were, and I suspect that they were created this way in error. We will review them and most likely discourage or deprecate </a:t>
            </a:r>
            <a:r>
              <a:rPr lang="en-CA" i="1" dirty="0" smtClean="0"/>
              <a:t>them”</a:t>
            </a:r>
          </a:p>
          <a:p>
            <a:pPr lvl="2"/>
            <a:r>
              <a:rPr lang="en-CA" i="1" dirty="0"/>
              <a:t>LP39687-6 Salmonella sp &amp;or Shigella sp identified</a:t>
            </a:r>
          </a:p>
          <a:p>
            <a:pPr lvl="1"/>
            <a:endParaRPr lang="en-CA" dirty="0"/>
          </a:p>
          <a:p>
            <a:endParaRPr lang="en-CA" dirty="0"/>
          </a:p>
        </p:txBody>
      </p:sp>
      <p:sp>
        <p:nvSpPr>
          <p:cNvPr id="3" name="Title 2"/>
          <p:cNvSpPr>
            <a:spLocks noGrp="1"/>
          </p:cNvSpPr>
          <p:nvPr>
            <p:ph type="title"/>
          </p:nvPr>
        </p:nvSpPr>
        <p:spPr/>
        <p:txBody>
          <a:bodyPr/>
          <a:lstStyle/>
          <a:p>
            <a:r>
              <a:rPr lang="en-CA" dirty="0" smtClean="0"/>
              <a:t>Clarification </a:t>
            </a:r>
            <a:r>
              <a:rPr lang="en-CA" dirty="0"/>
              <a:t>with RII regarding </a:t>
            </a:r>
            <a:r>
              <a:rPr lang="en-CA" dirty="0" smtClean="0"/>
              <a:t>“&amp;or”</a:t>
            </a:r>
            <a:endParaRPr lang="en-CA" dirty="0"/>
          </a:p>
        </p:txBody>
      </p:sp>
    </p:spTree>
    <p:extLst>
      <p:ext uri="{BB962C8B-B14F-4D97-AF65-F5344CB8AC3E}">
        <p14:creationId xmlns:p14="http://schemas.microsoft.com/office/powerpoint/2010/main" val="1311800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“&amp;” and “&amp;or” seem to be out of scope</a:t>
            </a:r>
          </a:p>
          <a:p>
            <a:r>
              <a:rPr lang="en-CA" dirty="0" smtClean="0"/>
              <a:t>How do we represent LOINC components containing “+” (~ 250 LPs in the top 2000)?</a:t>
            </a:r>
          </a:p>
          <a:p>
            <a:pPr lvl="1"/>
            <a:r>
              <a:rPr lang="en-CA" dirty="0" smtClean="0"/>
              <a:t>We have created some concepts (~100), but the understanding is that they need to be retired:</a:t>
            </a:r>
          </a:p>
          <a:p>
            <a:pPr lvl="2"/>
            <a:r>
              <a:rPr lang="en-CA" dirty="0" smtClean="0"/>
              <a:t>This concept means “and/or” and they are out of scope for SNOMED CT</a:t>
            </a:r>
          </a:p>
          <a:p>
            <a:pPr lvl="2"/>
            <a:r>
              <a:rPr lang="en-CA" dirty="0" smtClean="0"/>
              <a:t>Classification issues</a:t>
            </a:r>
          </a:p>
          <a:p>
            <a:pPr lvl="1"/>
            <a:r>
              <a:rPr lang="en-CA" dirty="0" smtClean="0"/>
              <a:t>Is there a way to represent this in the Observable model: multiple components (+primitive)?</a:t>
            </a:r>
          </a:p>
          <a:p>
            <a:pPr lvl="1"/>
            <a:r>
              <a:rPr lang="en-CA" dirty="0" smtClean="0"/>
              <a:t>Out of scope?</a:t>
            </a:r>
          </a:p>
          <a:p>
            <a:pPr lvl="1"/>
            <a:endParaRPr lang="en-CA" dirty="0" smtClean="0"/>
          </a:p>
          <a:p>
            <a:pPr lvl="1"/>
            <a:endParaRPr lang="en-CA" dirty="0"/>
          </a:p>
        </p:txBody>
      </p:sp>
      <p:sp>
        <p:nvSpPr>
          <p:cNvPr id="3" name="Title 2"/>
          <p:cNvSpPr>
            <a:spLocks noGrp="1"/>
          </p:cNvSpPr>
          <p:nvPr>
            <p:ph type="title"/>
          </p:nvPr>
        </p:nvSpPr>
        <p:spPr/>
        <p:txBody>
          <a:bodyPr/>
          <a:lstStyle/>
          <a:p>
            <a:r>
              <a:rPr lang="en-CA" dirty="0" smtClean="0"/>
              <a:t>Items for discussion</a:t>
            </a:r>
            <a:endParaRPr lang="en-CA" dirty="0"/>
          </a:p>
        </p:txBody>
      </p:sp>
    </p:spTree>
    <p:extLst>
      <p:ext uri="{BB962C8B-B14F-4D97-AF65-F5344CB8AC3E}">
        <p14:creationId xmlns:p14="http://schemas.microsoft.com/office/powerpoint/2010/main" val="1974063797"/>
      </p:ext>
    </p:extLst>
  </p:cSld>
  <p:clrMapOvr>
    <a:masterClrMapping/>
  </p:clrMapOvr>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IHTSDO_PPT_Template_2014</Template>
  <TotalTime>1585</TotalTime>
  <Words>894</Words>
  <Application>Microsoft Office PowerPoint</Application>
  <PresentationFormat>Bildspel på skärmen (4:3)</PresentationFormat>
  <Paragraphs>106</Paragraphs>
  <Slides>17</Slides>
  <Notes>0</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17</vt:i4>
      </vt:variant>
    </vt:vector>
  </HeadingPairs>
  <TitlesOfParts>
    <vt:vector size="21" baseType="lpstr">
      <vt:lpstr>Arial</vt:lpstr>
      <vt:lpstr>Museo 300</vt:lpstr>
      <vt:lpstr>Museo 500</vt:lpstr>
      <vt:lpstr>IHTSDO PPT Template 2014</vt:lpstr>
      <vt:lpstr>LOINC – SNOMED CT Cooperation Project  Issue Review </vt:lpstr>
      <vt:lpstr>Background</vt:lpstr>
      <vt:lpstr>Issue description</vt:lpstr>
      <vt:lpstr>Examples “+”</vt:lpstr>
      <vt:lpstr>Examples “&amp;or” and “&amp;”</vt:lpstr>
      <vt:lpstr>Clarification with RII regarding “+”</vt:lpstr>
      <vt:lpstr>Clarification with RII regarding “&amp;”</vt:lpstr>
      <vt:lpstr>Clarification with RII regarding “&amp;or”</vt:lpstr>
      <vt:lpstr>Items for discussion</vt:lpstr>
      <vt:lpstr>New slides from here on</vt:lpstr>
      <vt:lpstr>The problem in summary</vt:lpstr>
      <vt:lpstr>Disjunction in SNOMED CT</vt:lpstr>
      <vt:lpstr>Manually maintained substance hierarchies</vt:lpstr>
      <vt:lpstr>Manually maintained substance hierarchies</vt:lpstr>
      <vt:lpstr>Manually maintained substance hierarchies</vt:lpstr>
      <vt:lpstr>Disjunction in OWL</vt:lpstr>
      <vt:lpstr>Alternative solutions</vt:lpstr>
    </vt:vector>
  </TitlesOfParts>
  <Manager/>
  <Company>IHTSDO</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Farzaneh</dc:creator>
  <cp:keywords/>
  <dc:description/>
  <cp:lastModifiedBy>danka74</cp:lastModifiedBy>
  <cp:revision>59</cp:revision>
  <dcterms:created xsi:type="dcterms:W3CDTF">2015-09-10T18:03:02Z</dcterms:created>
  <dcterms:modified xsi:type="dcterms:W3CDTF">2016-06-27T21:36:15Z</dcterms:modified>
  <cp:category/>
</cp:coreProperties>
</file>