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7"/>
  </p:notesMasterIdLst>
  <p:sldIdLst>
    <p:sldId id="256" r:id="rId2"/>
    <p:sldId id="257" r:id="rId3"/>
    <p:sldId id="258" r:id="rId4"/>
    <p:sldId id="261" r:id="rId5"/>
    <p:sldId id="259" r:id="rId6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EC5"/>
    <a:srgbClr val="BFE600"/>
    <a:srgbClr val="9FADB5"/>
    <a:srgbClr val="F6F5F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DF18680-E054-41AD-8BC1-D1AEF772440D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llemlayout 2 - Markering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0DADBB-2D6E-4CED-8773-C5C011B40448}" type="datetimeFigureOut">
              <a:rPr lang="da-DK" smtClean="0"/>
              <a:t>17-01-2025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7B9B7-D199-4BC8-BB6D-C5FE1373EEE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44819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err="1"/>
              <a:t>Principle</a:t>
            </a:r>
            <a:r>
              <a:rPr lang="da-DK" dirty="0"/>
              <a:t> decision </a:t>
            </a:r>
            <a:r>
              <a:rPr lang="da-DK" dirty="0" err="1"/>
              <a:t>about</a:t>
            </a:r>
            <a:r>
              <a:rPr lang="da-DK" dirty="0"/>
              <a:t> translation of </a:t>
            </a:r>
            <a:r>
              <a:rPr lang="da-DK" i="1" dirty="0" err="1"/>
              <a:t>feeding</a:t>
            </a:r>
            <a:r>
              <a:rPr lang="da-DK" i="1" dirty="0"/>
              <a:t> </a:t>
            </a:r>
            <a:r>
              <a:rPr lang="da-DK" i="0" dirty="0"/>
              <a:t>to</a:t>
            </a:r>
            <a:r>
              <a:rPr lang="da-DK" i="1" dirty="0"/>
              <a:t> ernæring</a:t>
            </a:r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17B9B7-D199-4BC8-BB6D-C5FE1373EEE4}" type="slidenum">
              <a:rPr lang="da-DK" smtClean="0"/>
              <a:t>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55155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grafi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80000"/>
            <a:ext cx="11808000" cy="4675773"/>
          </a:xfrm>
          <a:prstGeom prst="rect">
            <a:avLst/>
          </a:prstGeom>
        </p:spPr>
      </p:pic>
      <p:sp>
        <p:nvSpPr>
          <p:cNvPr id="18" name="Rektangel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0000" y="4850278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undertitel</a:t>
            </a:r>
            <a:endParaRPr lang="en-GB" noProof="0" dirty="0"/>
          </a:p>
        </p:txBody>
      </p:sp>
      <p:cxnSp>
        <p:nvCxnSpPr>
          <p:cNvPr id="16" name="Lige forbindels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Billede 3" descr="Danish Health Data Authority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600"/>
            <a:ext cx="1836000" cy="8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9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692000" cy="468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overskrift</a:t>
            </a:r>
            <a:endParaRPr lang="en-GB" noProof="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 hasCustomPrompt="1"/>
          </p:nvPr>
        </p:nvSpPr>
        <p:spPr>
          <a:xfrm>
            <a:off x="540000" y="1512000"/>
            <a:ext cx="10692000" cy="450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  <a:p>
            <a:pPr lvl="1"/>
            <a:r>
              <a:rPr lang="en-GB" noProof="0" dirty="0" err="1"/>
              <a:t>Andet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Tredje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3"/>
            <a:r>
              <a:rPr lang="en-GB" noProof="0" dirty="0" err="1"/>
              <a:t>Fjerde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4"/>
            <a:r>
              <a:rPr lang="en-GB" noProof="0" dirty="0" err="1"/>
              <a:t>Femte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AF7BF57D-1627-4937-B5D8-DC37BB059AC7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grpSp>
        <p:nvGrpSpPr>
          <p:cNvPr id="13" name="Gruppe 1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00" y="6316337"/>
            <a:ext cx="11808000" cy="426463"/>
            <a:chOff x="180000" y="6316337"/>
            <a:chExt cx="11808000" cy="426463"/>
          </a:xfrm>
        </p:grpSpPr>
        <p:cxnSp>
          <p:nvCxnSpPr>
            <p:cNvPr id="14" name="Lige forbindelse 13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808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Lige forbindelse 14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070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Billede 15" descr="Danish Health Data Authority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4400" y="6426000"/>
              <a:ext cx="719467" cy="31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4264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1070000" cy="468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overskrift</a:t>
            </a:r>
            <a:endParaRPr lang="en-GB" noProof="0" dirty="0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540000" y="1512000"/>
            <a:ext cx="5346000" cy="450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  <a:p>
            <a:pPr lvl="1"/>
            <a:r>
              <a:rPr lang="en-GB" noProof="0" dirty="0" err="1"/>
              <a:t>Andet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Tredje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3"/>
            <a:r>
              <a:rPr lang="en-GB" noProof="0" dirty="0" err="1"/>
              <a:t>Fjerde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4"/>
            <a:r>
              <a:rPr lang="en-GB" noProof="0" dirty="0" err="1"/>
              <a:t>Femte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6265718" y="1512000"/>
            <a:ext cx="5344282" cy="450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  <a:p>
            <a:pPr lvl="1"/>
            <a:r>
              <a:rPr lang="en-GB" noProof="0" dirty="0" err="1"/>
              <a:t>Andet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Tredje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3"/>
            <a:r>
              <a:rPr lang="en-GB" noProof="0" dirty="0" err="1"/>
              <a:t>Fjerde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4"/>
            <a:r>
              <a:rPr lang="en-GB" noProof="0" dirty="0" err="1"/>
              <a:t>Femte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BF57D-1627-4937-B5D8-DC37BB059AC7}" type="slidenum">
              <a:rPr lang="da-DK" smtClean="0"/>
              <a:pPr/>
              <a:t>‹nr.›</a:t>
            </a:fld>
            <a:endParaRPr lang="da-DK" dirty="0"/>
          </a:p>
        </p:txBody>
      </p:sp>
      <p:grpSp>
        <p:nvGrpSpPr>
          <p:cNvPr id="14" name="Grupp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00" y="6316337"/>
            <a:ext cx="11808000" cy="426463"/>
            <a:chOff x="180000" y="6316337"/>
            <a:chExt cx="11808000" cy="426463"/>
          </a:xfrm>
        </p:grpSpPr>
        <p:cxnSp>
          <p:nvCxnSpPr>
            <p:cNvPr id="15" name="Lige forbindelse 14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808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Lige forbindelse 15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070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Billede 16" descr="Danish Health Data Authority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4400" y="6426000"/>
              <a:ext cx="719467" cy="31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583569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1070000" cy="468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overskrift</a:t>
            </a:r>
            <a:endParaRPr lang="en-GB" noProof="0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1512000"/>
            <a:ext cx="5346000" cy="332826"/>
          </a:xfrm>
        </p:spPr>
        <p:txBody>
          <a:bodyPr anchor="t" anchorCtr="0"/>
          <a:lstStyle>
            <a:lvl1pPr marL="0" indent="0">
              <a:lnSpc>
                <a:spcPts val="22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overskrift</a:t>
            </a:r>
            <a:endParaRPr lang="en-GB" noProof="0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540000" y="2052000"/>
            <a:ext cx="5346000" cy="396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  <a:p>
            <a:pPr lvl="1"/>
            <a:r>
              <a:rPr lang="en-GB" noProof="0" dirty="0" err="1"/>
              <a:t>Andet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Tredje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3"/>
            <a:r>
              <a:rPr lang="en-GB" noProof="0" dirty="0" err="1"/>
              <a:t>Fjerde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4"/>
            <a:r>
              <a:rPr lang="en-GB" noProof="0" dirty="0" err="1"/>
              <a:t>Femte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6267600" y="1512000"/>
            <a:ext cx="5346000" cy="332826"/>
          </a:xfrm>
        </p:spPr>
        <p:txBody>
          <a:bodyPr anchor="t" anchorCtr="0"/>
          <a:lstStyle>
            <a:lvl1pPr marL="0" indent="0">
              <a:lnSpc>
                <a:spcPts val="22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overskrift</a:t>
            </a:r>
            <a:endParaRPr lang="en-GB" noProof="0" dirty="0"/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 hasCustomPrompt="1"/>
          </p:nvPr>
        </p:nvSpPr>
        <p:spPr>
          <a:xfrm>
            <a:off x="6267600" y="2052000"/>
            <a:ext cx="5346000" cy="3960000"/>
          </a:xfrm>
        </p:spPr>
        <p:txBody>
          <a:bodyPr/>
          <a:lstStyle/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  <a:p>
            <a:pPr lvl="1"/>
            <a:r>
              <a:rPr lang="en-GB" noProof="0" dirty="0" err="1"/>
              <a:t>Andet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Tredje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3"/>
            <a:r>
              <a:rPr lang="en-GB" noProof="0" dirty="0" err="1"/>
              <a:t>Fjerde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4"/>
            <a:r>
              <a:rPr lang="en-GB" noProof="0" dirty="0" err="1"/>
              <a:t>Femte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BF57D-1627-4937-B5D8-DC37BB059AC7}" type="slidenum">
              <a:rPr lang="en-GB" noProof="0" smtClean="0"/>
              <a:t>‹nr.›</a:t>
            </a:fld>
            <a:endParaRPr lang="en-GB" noProof="0" dirty="0"/>
          </a:p>
        </p:txBody>
      </p:sp>
      <p:grpSp>
        <p:nvGrpSpPr>
          <p:cNvPr id="16" name="Grupp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00" y="6316337"/>
            <a:ext cx="11808000" cy="426463"/>
            <a:chOff x="180000" y="6316337"/>
            <a:chExt cx="11808000" cy="426463"/>
          </a:xfrm>
        </p:grpSpPr>
        <p:cxnSp>
          <p:nvCxnSpPr>
            <p:cNvPr id="17" name="Lige forbindelse 16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808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Lige forbindelse 17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070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Billede 18" descr="Danish Health Data Authority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4400" y="6426000"/>
              <a:ext cx="719467" cy="31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02369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tall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692000" cy="468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overskrift</a:t>
            </a:r>
            <a:endParaRPr lang="en-GB" noProof="0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AF7BF57D-1627-4937-B5D8-DC37BB059AC7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grpSp>
        <p:nvGrpSpPr>
          <p:cNvPr id="4" name="Gruppe 3" descr="Sundhedsdatastyrelsen">
            <a:extLst>
              <a:ext uri="{FF2B5EF4-FFF2-40B4-BE49-F238E27FC236}">
                <a16:creationId xmlns:a16="http://schemas.microsoft.com/office/drawing/2014/main" id="{F0E6B552-4D84-3DF6-6672-A5D88A7DFD00}"/>
              </a:ext>
            </a:extLst>
          </p:cNvPr>
          <p:cNvGrpSpPr/>
          <p:nvPr userDrawn="1"/>
        </p:nvGrpSpPr>
        <p:grpSpPr>
          <a:xfrm>
            <a:off x="180000" y="6316337"/>
            <a:ext cx="11808000" cy="426463"/>
            <a:chOff x="180000" y="6316337"/>
            <a:chExt cx="11808000" cy="426463"/>
          </a:xfrm>
        </p:grpSpPr>
        <p:cxnSp>
          <p:nvCxnSpPr>
            <p:cNvPr id="5" name="Lige forbindelse 4">
              <a:extLst>
                <a:ext uri="{FF2B5EF4-FFF2-40B4-BE49-F238E27FC236}">
                  <a16:creationId xmlns:a16="http://schemas.microsoft.com/office/drawing/2014/main" id="{502EF1B7-DC2F-C694-AD21-E49CA8BB61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808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Lige forbindelse 6">
              <a:extLst>
                <a:ext uri="{FF2B5EF4-FFF2-40B4-BE49-F238E27FC236}">
                  <a16:creationId xmlns:a16="http://schemas.microsoft.com/office/drawing/2014/main" id="{9BBEC63F-B217-739A-1824-C59158FDBF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070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Billede 7">
              <a:extLst>
                <a:ext uri="{FF2B5EF4-FFF2-40B4-BE49-F238E27FC236}">
                  <a16:creationId xmlns:a16="http://schemas.microsoft.com/office/drawing/2014/main" id="{63ECD869-F54A-CD4B-E56F-9CE7A7448D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3433" y="6426000"/>
              <a:ext cx="719469" cy="316800"/>
            </a:xfrm>
            <a:prstGeom prst="rect">
              <a:avLst/>
            </a:prstGeom>
          </p:spPr>
        </p:pic>
      </p:grpSp>
      <p:sp>
        <p:nvSpPr>
          <p:cNvPr id="11" name="Pladsholder til tekst 9">
            <a:extLst>
              <a:ext uri="{FF2B5EF4-FFF2-40B4-BE49-F238E27FC236}">
                <a16:creationId xmlns:a16="http://schemas.microsoft.com/office/drawing/2014/main" id="{53CA8BFA-152D-DB79-9719-E7C83AD22DC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9750" y="1511300"/>
            <a:ext cx="10691813" cy="450056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647700" indent="-288925">
              <a:buFont typeface="+mj-lt"/>
              <a:buAutoNum type="alphaLcPeriod"/>
              <a:defRPr/>
            </a:lvl2pPr>
            <a:lvl3pPr marL="900000" indent="-252000">
              <a:buFont typeface="+mj-lt"/>
              <a:buAutoNum type="romanLcPeriod"/>
              <a:defRPr/>
            </a:lvl3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  <a:p>
            <a:pPr lvl="1"/>
            <a:r>
              <a:rPr lang="en-GB" noProof="0" dirty="0" err="1"/>
              <a:t>Andet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Tredje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683764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692000" cy="468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</p:txBody>
      </p:sp>
      <p:sp>
        <p:nvSpPr>
          <p:cNvPr id="3" name="Pladsholder til slide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BF57D-1627-4937-B5D8-DC37BB059AC7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grpSp>
        <p:nvGrpSpPr>
          <p:cNvPr id="12" name="Gruppe 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00" y="6316337"/>
            <a:ext cx="11808000" cy="426463"/>
            <a:chOff x="180000" y="6316337"/>
            <a:chExt cx="11808000" cy="426463"/>
          </a:xfrm>
        </p:grpSpPr>
        <p:cxnSp>
          <p:nvCxnSpPr>
            <p:cNvPr id="13" name="Lige forbindelse 12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808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Lige forbindelse 13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070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Billede 14" descr="Danish Health Data Authority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4400" y="6426000"/>
              <a:ext cx="719467" cy="31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634645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5B16918-7E56-69A1-9992-22FFD3853F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9000" y="-782773"/>
            <a:ext cx="11070000" cy="468000"/>
          </a:xfrm>
        </p:spPr>
        <p:txBody>
          <a:bodyPr/>
          <a:lstStyle/>
          <a:p>
            <a:r>
              <a:rPr lang="da-DK" dirty="0"/>
              <a:t>Titel – ikke synlig på slide, men bruges ift. tilgængelighed</a:t>
            </a:r>
            <a:endParaRPr lang="en-GB" dirty="0"/>
          </a:p>
        </p:txBody>
      </p:sp>
      <p:sp>
        <p:nvSpPr>
          <p:cNvPr id="2" name="Pladsholder til slide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BF57D-1627-4937-B5D8-DC37BB059AC7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grpSp>
        <p:nvGrpSpPr>
          <p:cNvPr id="11" name="Gruppe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00" y="6316337"/>
            <a:ext cx="11808000" cy="426463"/>
            <a:chOff x="180000" y="6316337"/>
            <a:chExt cx="11808000" cy="426463"/>
          </a:xfrm>
        </p:grpSpPr>
        <p:cxnSp>
          <p:nvCxnSpPr>
            <p:cNvPr id="12" name="Lige forbindelse 11"/>
            <p:cNvCxnSpPr/>
            <p:nvPr userDrawn="1"/>
          </p:nvCxnSpPr>
          <p:spPr>
            <a:xfrm>
              <a:off x="180000" y="6316337"/>
              <a:ext cx="11808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Lige forbindelse 12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070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Billede 13" descr="Danish Health Data Authority">
              <a:extLst>
                <a:ext uri="{C183D7F6-B498-43B3-948B-1728B52AA6E4}">
                  <adec:decorative xmlns:adec="http://schemas.microsoft.com/office/drawing/2017/decorative" val="0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4400" y="6426000"/>
              <a:ext cx="719467" cy="31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693420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fslutnings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23542" y="180000"/>
            <a:ext cx="11808000" cy="651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cxnSp>
        <p:nvCxnSpPr>
          <p:cNvPr id="6" name="Lige forbindelse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9497459" y="540000"/>
            <a:ext cx="0" cy="1764000"/>
          </a:xfrm>
          <a:prstGeom prst="line">
            <a:avLst/>
          </a:prstGeom>
          <a:ln w="381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Lige forbindelse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9497459" y="951888"/>
            <a:ext cx="0" cy="1512000"/>
          </a:xfrm>
          <a:prstGeom prst="line">
            <a:avLst/>
          </a:prstGeom>
          <a:ln w="381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kstfelt 1"/>
          <p:cNvSpPr txBox="1"/>
          <p:nvPr userDrawn="1"/>
        </p:nvSpPr>
        <p:spPr>
          <a:xfrm>
            <a:off x="9767223" y="1425401"/>
            <a:ext cx="1903401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GB" sz="1000" kern="120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The Danish</a:t>
            </a:r>
            <a:r>
              <a:rPr lang="en-GB" sz="1000" kern="1200" baseline="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Health Data Authority</a:t>
            </a:r>
            <a:r>
              <a:rPr lang="en-GB" sz="1000" kern="120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>
              <a:lnSpc>
                <a:spcPts val="1200"/>
              </a:lnSpc>
            </a:pPr>
            <a:r>
              <a:rPr lang="en-GB" sz="1000" kern="120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Ørestads Boulevard 5 </a:t>
            </a:r>
          </a:p>
          <a:p>
            <a:pPr>
              <a:lnSpc>
                <a:spcPts val="1200"/>
              </a:lnSpc>
            </a:pPr>
            <a:r>
              <a:rPr lang="en-GB" sz="1000" kern="120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DK-2300 Copenhagen S</a:t>
            </a:r>
          </a:p>
          <a:p>
            <a:pPr>
              <a:lnSpc>
                <a:spcPts val="1200"/>
              </a:lnSpc>
            </a:pPr>
            <a:endParaRPr lang="en-GB" sz="1000" kern="1200" noProof="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ts val="1200"/>
              </a:lnSpc>
            </a:pPr>
            <a:r>
              <a:rPr lang="en-GB" sz="1000" kern="120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T:</a:t>
            </a:r>
            <a:r>
              <a:rPr lang="en-GB" sz="1000" kern="1200" baseline="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 +45 7221 6800</a:t>
            </a:r>
          </a:p>
          <a:p>
            <a:pPr>
              <a:lnSpc>
                <a:spcPts val="1200"/>
              </a:lnSpc>
            </a:pPr>
            <a:r>
              <a:rPr lang="en-GB" sz="1000" kern="1200" baseline="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E:  kontakt@sundshedsdata.dk</a:t>
            </a:r>
            <a:endParaRPr lang="en-GB" sz="1000" kern="1200" noProof="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ts val="1200"/>
              </a:lnSpc>
            </a:pPr>
            <a:r>
              <a:rPr lang="en-GB" sz="1000" kern="120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W: sundhedsdata.dk</a:t>
            </a:r>
          </a:p>
        </p:txBody>
      </p:sp>
      <p:pic>
        <p:nvPicPr>
          <p:cNvPr id="7" name="Billede 6" descr="Danish Health Data Authority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600" y="540000"/>
            <a:ext cx="1836000" cy="8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117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grafi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92" y="180313"/>
            <a:ext cx="11806416" cy="4675146"/>
          </a:xfrm>
          <a:prstGeom prst="rect">
            <a:avLst/>
          </a:prstGeom>
        </p:spPr>
      </p:pic>
      <p:sp>
        <p:nvSpPr>
          <p:cNvPr id="18" name="Rektangel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0792" y="4855773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undertitel</a:t>
            </a:r>
            <a:endParaRPr lang="en-GB" noProof="0" dirty="0"/>
          </a:p>
        </p:txBody>
      </p:sp>
      <p:cxnSp>
        <p:nvCxnSpPr>
          <p:cNvPr id="16" name="Lige forbindels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Billede 3" descr="Danish Health Data Authority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600"/>
            <a:ext cx="1836000" cy="8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241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92" y="180000"/>
            <a:ext cx="11806416" cy="4675772"/>
          </a:xfrm>
          <a:prstGeom prst="rect">
            <a:avLst/>
          </a:prstGeom>
        </p:spPr>
      </p:pic>
      <p:sp>
        <p:nvSpPr>
          <p:cNvPr id="18" name="Rektangel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0000" y="4850278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800" dirty="0"/>
              <a:t>1,5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undertitel</a:t>
            </a:r>
            <a:endParaRPr lang="en-GB" noProof="0" dirty="0"/>
          </a:p>
        </p:txBody>
      </p:sp>
      <p:cxnSp>
        <p:nvCxnSpPr>
          <p:cNvPr id="16" name="Lige forbindels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lede 9" descr="Danish Health Data Authority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600"/>
            <a:ext cx="1836000" cy="8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673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92" y="180313"/>
            <a:ext cx="11806416" cy="4675146"/>
          </a:xfrm>
          <a:prstGeom prst="rect">
            <a:avLst/>
          </a:prstGeom>
        </p:spPr>
      </p:pic>
      <p:sp>
        <p:nvSpPr>
          <p:cNvPr id="18" name="Rektangel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0000" y="4850278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undertitel</a:t>
            </a:r>
            <a:endParaRPr lang="en-GB" noProof="0" dirty="0"/>
          </a:p>
        </p:txBody>
      </p:sp>
      <p:cxnSp>
        <p:nvCxnSpPr>
          <p:cNvPr id="16" name="Lige forbindels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lede 9" descr="Danish Health Data Authority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600"/>
            <a:ext cx="1836000" cy="8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12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71722"/>
            <a:ext cx="11806366" cy="4675126"/>
          </a:xfrm>
          <a:prstGeom prst="rect">
            <a:avLst/>
          </a:prstGeom>
        </p:spPr>
      </p:pic>
      <p:sp>
        <p:nvSpPr>
          <p:cNvPr id="18" name="Rektangel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0000" y="4850278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undertitel</a:t>
            </a:r>
            <a:endParaRPr lang="en-GB" noProof="0" dirty="0"/>
          </a:p>
        </p:txBody>
      </p:sp>
      <p:cxnSp>
        <p:nvCxnSpPr>
          <p:cNvPr id="16" name="Lige forbindels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lede 9" descr="Danish Health Data Authority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600"/>
            <a:ext cx="1836000" cy="8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639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92" y="180313"/>
            <a:ext cx="11806416" cy="4675146"/>
          </a:xfrm>
          <a:prstGeom prst="rect">
            <a:avLst/>
          </a:prstGeom>
        </p:spPr>
      </p:pic>
      <p:sp>
        <p:nvSpPr>
          <p:cNvPr id="18" name="Rektangel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0000" y="4850278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undertitel</a:t>
            </a:r>
            <a:endParaRPr lang="en-GB" noProof="0" dirty="0"/>
          </a:p>
        </p:txBody>
      </p:sp>
      <p:cxnSp>
        <p:nvCxnSpPr>
          <p:cNvPr id="16" name="Lige forbindels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lede 9" descr="Danish Health Data Authority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600"/>
            <a:ext cx="1836000" cy="8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140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92" y="180313"/>
            <a:ext cx="11806416" cy="4675146"/>
          </a:xfrm>
          <a:prstGeom prst="rect">
            <a:avLst/>
          </a:prstGeom>
        </p:spPr>
      </p:pic>
      <p:sp>
        <p:nvSpPr>
          <p:cNvPr id="18" name="Rektangel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0000" y="4850272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undertitel</a:t>
            </a:r>
            <a:endParaRPr lang="en-GB" noProof="0" dirty="0"/>
          </a:p>
        </p:txBody>
      </p:sp>
      <p:cxnSp>
        <p:nvCxnSpPr>
          <p:cNvPr id="16" name="Lige forbindels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lede 9" descr="Danish Health Data Authority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600"/>
            <a:ext cx="1836000" cy="8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492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17" y="180303"/>
            <a:ext cx="11806366" cy="4675126"/>
          </a:xfrm>
          <a:prstGeom prst="rect">
            <a:avLst/>
          </a:prstGeom>
        </p:spPr>
      </p:pic>
      <p:sp>
        <p:nvSpPr>
          <p:cNvPr id="18" name="Rektangel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0000" y="4850278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undertitel</a:t>
            </a:r>
            <a:endParaRPr lang="en-GB" noProof="0" dirty="0"/>
          </a:p>
        </p:txBody>
      </p:sp>
      <p:cxnSp>
        <p:nvCxnSpPr>
          <p:cNvPr id="16" name="Lige forbindels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lede 9" descr="Danish Health Data Authority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600"/>
            <a:ext cx="1836000" cy="8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107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reaker/kapitelfor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0000" y="180000"/>
            <a:ext cx="11808000" cy="615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000"/>
              </a:lnSpc>
            </a:pPr>
            <a:endParaRPr lang="da-DK" sz="4000" dirty="0">
              <a:latin typeface="+mj-lt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1709740"/>
            <a:ext cx="10710000" cy="1751216"/>
          </a:xfrm>
        </p:spPr>
        <p:txBody>
          <a:bodyPr anchor="b"/>
          <a:lstStyle>
            <a:lvl1pPr>
              <a:lnSpc>
                <a:spcPts val="4000"/>
              </a:lnSpc>
              <a:defRPr sz="4000" baseline="0"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3726430"/>
            <a:ext cx="10710000" cy="1264266"/>
          </a:xfrm>
        </p:spPr>
        <p:txBody>
          <a:bodyPr/>
          <a:lstStyle>
            <a:lvl1pPr marL="0" indent="0">
              <a:lnSpc>
                <a:spcPts val="2200"/>
              </a:lnSpc>
              <a:spcBef>
                <a:spcPts val="0"/>
              </a:spcBef>
              <a:buNone/>
              <a:defRPr sz="2000" baseline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undertitel</a:t>
            </a:r>
            <a:endParaRPr lang="en-GB" noProof="0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>
          <a:xfrm>
            <a:off x="180000" y="6426000"/>
            <a:ext cx="720000" cy="252000"/>
          </a:xfrm>
        </p:spPr>
        <p:txBody>
          <a:bodyPr/>
          <a:lstStyle/>
          <a:p>
            <a:fld id="{AF7BF57D-1627-4937-B5D8-DC37BB059AC7}" type="slidenum">
              <a:rPr lang="en-GB" noProof="0" smtClean="0"/>
              <a:t>‹nr.›</a:t>
            </a:fld>
            <a:endParaRPr lang="en-GB" noProof="0" dirty="0"/>
          </a:p>
        </p:txBody>
      </p:sp>
      <p:grpSp>
        <p:nvGrpSpPr>
          <p:cNvPr id="4" name="Gruppe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00" y="6316337"/>
            <a:ext cx="11808000" cy="426463"/>
            <a:chOff x="180000" y="6316337"/>
            <a:chExt cx="11808000" cy="426463"/>
          </a:xfrm>
        </p:grpSpPr>
        <p:cxnSp>
          <p:nvCxnSpPr>
            <p:cNvPr id="16" name="Lige forbindelse 15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808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Lige forbindelse 16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070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Billede 9" descr="Danish Health Data Authority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4400" y="6426000"/>
              <a:ext cx="719467" cy="31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9191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540000" y="540000"/>
            <a:ext cx="11070000" cy="46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overskrift</a:t>
            </a:r>
            <a:endParaRPr lang="en-GB" noProof="0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540000" y="1512000"/>
            <a:ext cx="11070000" cy="450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  <a:p>
            <a:pPr lvl="1"/>
            <a:r>
              <a:rPr lang="en-GB" noProof="0" dirty="0" err="1"/>
              <a:t>Andet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Tredje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3"/>
            <a:r>
              <a:rPr lang="en-GB" noProof="0" dirty="0" err="1"/>
              <a:t>Fjerde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4"/>
            <a:r>
              <a:rPr lang="en-GB" noProof="0" dirty="0" err="1"/>
              <a:t>Femte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180000" y="6426000"/>
            <a:ext cx="720000" cy="25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rgbClr val="9FADB5"/>
                </a:solidFill>
                <a:latin typeface="+mj-lt"/>
              </a:defRPr>
            </a:lvl1pPr>
          </a:lstStyle>
          <a:p>
            <a:fld id="{AF7BF57D-1627-4937-B5D8-DC37BB059AC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92328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3" r:id="rId2"/>
    <p:sldLayoutId id="2147483692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75" r:id="rId9"/>
    <p:sldLayoutId id="2147483674" r:id="rId10"/>
    <p:sldLayoutId id="2147483676" r:id="rId11"/>
    <p:sldLayoutId id="2147483677" r:id="rId12"/>
    <p:sldLayoutId id="2147483694" r:id="rId13"/>
    <p:sldLayoutId id="2147483678" r:id="rId14"/>
    <p:sldLayoutId id="2147483679" r:id="rId15"/>
    <p:sldLayoutId id="2147483685" r:id="rId16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685800" rtl="0" eaLnBrk="1" latinLnBrk="0" hangingPunct="1">
        <a:lnSpc>
          <a:spcPts val="2000"/>
        </a:lnSpc>
        <a:spcBef>
          <a:spcPts val="1000"/>
        </a:spcBef>
        <a:buClr>
          <a:schemeClr val="tx1"/>
        </a:buClr>
        <a:buSzPct val="100000"/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30225" indent="-225425" algn="l" defTabSz="685800" rtl="0" eaLnBrk="1" latinLnBrk="0" hangingPunct="1">
        <a:lnSpc>
          <a:spcPts val="18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27075" indent="-206375" algn="l" defTabSz="685800" rtl="0" eaLnBrk="1" latinLnBrk="0" hangingPunct="1">
        <a:lnSpc>
          <a:spcPts val="16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96850" algn="l" defTabSz="685800" rtl="0" eaLnBrk="1" latinLnBrk="0" hangingPunct="1">
        <a:lnSpc>
          <a:spcPts val="16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20775" indent="-206375" algn="l" defTabSz="685800" rtl="0" eaLnBrk="1" latinLnBrk="0" hangingPunct="1">
        <a:lnSpc>
          <a:spcPts val="1600"/>
        </a:lnSpc>
        <a:spcBef>
          <a:spcPts val="375"/>
        </a:spcBef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ihtsdotools.org/browse/IHTSDO-1273." TargetMode="External"/><Relationship Id="rId2" Type="http://schemas.openxmlformats.org/officeDocument/2006/relationships/hyperlink" Target="https://prod-request.ihtsdotools.org/#/requests/preview/960733?fromList=true" TargetMode="Externa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/>
              <a:t>Translation of </a:t>
            </a:r>
            <a:r>
              <a:rPr lang="da-DK" b="1" i="1" dirty="0" err="1"/>
              <a:t>feeding</a:t>
            </a:r>
            <a:endParaRPr lang="en-GB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/>
              <a:t>Louise Bie, Terminologist in NRC Denmark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515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70D43E-114D-4D76-A4A3-16FD5FF4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Example</a:t>
            </a:r>
            <a:r>
              <a:rPr lang="da-DK" dirty="0"/>
              <a:t>: 289148009 |Normal infant </a:t>
            </a:r>
            <a:r>
              <a:rPr lang="da-DK" dirty="0" err="1"/>
              <a:t>feeding</a:t>
            </a:r>
            <a:r>
              <a:rPr lang="da-DK" dirty="0"/>
              <a:t> (</a:t>
            </a:r>
            <a:r>
              <a:rPr lang="da-DK" dirty="0" err="1"/>
              <a:t>finding</a:t>
            </a:r>
            <a:r>
              <a:rPr lang="da-DK" dirty="0"/>
              <a:t>)|</a:t>
            </a:r>
            <a:br>
              <a:rPr lang="da-DK" dirty="0"/>
            </a:br>
            <a:endParaRPr lang="da-DK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0ED29D41-7D37-4905-B146-A5D3DDDCB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404594"/>
            <a:ext cx="10692000" cy="4607406"/>
          </a:xfrm>
        </p:spPr>
        <p:txBody>
          <a:bodyPr/>
          <a:lstStyle/>
          <a:p>
            <a:endParaRPr lang="da-DK" sz="2000" dirty="0"/>
          </a:p>
          <a:p>
            <a:r>
              <a:rPr lang="da-DK" sz="2400" dirty="0" err="1"/>
              <a:t>Who</a:t>
            </a:r>
            <a:r>
              <a:rPr lang="da-DK" sz="2400" dirty="0"/>
              <a:t> is the </a:t>
            </a:r>
            <a:r>
              <a:rPr lang="da-DK" sz="2400" dirty="0" err="1"/>
              <a:t>subject</a:t>
            </a:r>
            <a:r>
              <a:rPr lang="da-DK" sz="2400" dirty="0"/>
              <a:t> of </a:t>
            </a:r>
            <a:r>
              <a:rPr lang="da-DK" sz="2400" i="1" dirty="0" err="1"/>
              <a:t>feeding</a:t>
            </a:r>
            <a:r>
              <a:rPr lang="da-DK" sz="2400" dirty="0"/>
              <a:t> in </a:t>
            </a:r>
            <a:r>
              <a:rPr lang="da-DK" sz="2400" dirty="0" err="1"/>
              <a:t>this</a:t>
            </a:r>
            <a:r>
              <a:rPr lang="da-DK" sz="2400" dirty="0"/>
              <a:t> </a:t>
            </a:r>
            <a:r>
              <a:rPr lang="da-DK" sz="2400" dirty="0" err="1"/>
              <a:t>concept</a:t>
            </a:r>
            <a:r>
              <a:rPr lang="da-DK" sz="2400" dirty="0"/>
              <a:t>? </a:t>
            </a:r>
          </a:p>
          <a:p>
            <a:pPr lvl="1"/>
            <a:r>
              <a:rPr lang="da-DK" sz="2000" dirty="0"/>
              <a:t>Is it the person </a:t>
            </a:r>
            <a:r>
              <a:rPr lang="da-DK" sz="2000" dirty="0" err="1"/>
              <a:t>feeding</a:t>
            </a:r>
            <a:r>
              <a:rPr lang="da-DK" sz="2000" dirty="0"/>
              <a:t> the infant?</a:t>
            </a:r>
          </a:p>
          <a:p>
            <a:pPr lvl="1"/>
            <a:r>
              <a:rPr lang="da-DK" sz="2000" dirty="0"/>
              <a:t>Or is it the infant </a:t>
            </a:r>
            <a:r>
              <a:rPr lang="da-DK" sz="2000" dirty="0" err="1"/>
              <a:t>itself</a:t>
            </a:r>
            <a:r>
              <a:rPr lang="da-DK" sz="2000" dirty="0"/>
              <a:t>?</a:t>
            </a:r>
          </a:p>
          <a:p>
            <a:endParaRPr lang="da-DK" sz="2400" dirty="0"/>
          </a:p>
          <a:p>
            <a:endParaRPr lang="da-DK" sz="2400" dirty="0"/>
          </a:p>
          <a:p>
            <a:endParaRPr lang="da-DK" sz="2400" dirty="0"/>
          </a:p>
          <a:p>
            <a:r>
              <a:rPr lang="da-DK" sz="2400" dirty="0" err="1"/>
              <a:t>There</a:t>
            </a:r>
            <a:r>
              <a:rPr lang="da-DK" sz="2400" dirty="0"/>
              <a:t> </a:t>
            </a:r>
            <a:r>
              <a:rPr lang="da-DK" sz="2400" dirty="0" err="1"/>
              <a:t>can</a:t>
            </a:r>
            <a:r>
              <a:rPr lang="da-DK" sz="2400" dirty="0"/>
              <a:t> </a:t>
            </a:r>
            <a:r>
              <a:rPr lang="da-DK" sz="2400" dirty="0" err="1"/>
              <a:t>be</a:t>
            </a:r>
            <a:r>
              <a:rPr lang="da-DK" sz="2400" dirty="0"/>
              <a:t> </a:t>
            </a:r>
            <a:r>
              <a:rPr lang="da-DK" sz="2400" dirty="0" err="1"/>
              <a:t>several</a:t>
            </a:r>
            <a:r>
              <a:rPr lang="da-DK" sz="2400" dirty="0"/>
              <a:t> interpretations of </a:t>
            </a:r>
            <a:r>
              <a:rPr lang="da-DK" sz="2400" dirty="0" err="1"/>
              <a:t>this</a:t>
            </a:r>
            <a:r>
              <a:rPr lang="da-DK" sz="2400" dirty="0"/>
              <a:t> </a:t>
            </a:r>
            <a:r>
              <a:rPr lang="da-DK" sz="2400" dirty="0" err="1"/>
              <a:t>concept</a:t>
            </a:r>
            <a:r>
              <a:rPr lang="da-DK" sz="2400" dirty="0"/>
              <a:t>.</a:t>
            </a:r>
          </a:p>
          <a:p>
            <a:endParaRPr lang="da-DK" sz="2400" dirty="0"/>
          </a:p>
          <a:p>
            <a:pPr marL="304800" lvl="1" indent="0">
              <a:buNone/>
            </a:pPr>
            <a:r>
              <a:rPr lang="da-DK" sz="2200" dirty="0"/>
              <a:t>Via CRS </a:t>
            </a:r>
            <a:r>
              <a:rPr lang="da-DK" sz="2200" dirty="0" err="1"/>
              <a:t>we</a:t>
            </a:r>
            <a:r>
              <a:rPr lang="da-DK" sz="2200" dirty="0"/>
              <a:t> </a:t>
            </a:r>
            <a:r>
              <a:rPr lang="da-DK" sz="2200" dirty="0" err="1"/>
              <a:t>asked</a:t>
            </a:r>
            <a:r>
              <a:rPr lang="da-DK" sz="2200" dirty="0"/>
              <a:t> the Content Team </a:t>
            </a:r>
            <a:r>
              <a:rPr lang="da-DK" sz="2200" dirty="0" err="1"/>
              <a:t>if</a:t>
            </a:r>
            <a:r>
              <a:rPr lang="da-DK" sz="2200" dirty="0"/>
              <a:t> it </a:t>
            </a:r>
            <a:r>
              <a:rPr lang="da-DK" sz="2200" dirty="0" err="1"/>
              <a:t>means</a:t>
            </a:r>
            <a:r>
              <a:rPr lang="da-DK" sz="2200" dirty="0"/>
              <a:t>: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the infant's food intake is normal?</a:t>
            </a:r>
            <a:endParaRPr lang="da-DK" sz="2000" dirty="0"/>
          </a:p>
          <a:p>
            <a:pPr lvl="1"/>
            <a:r>
              <a:rPr lang="en-US" sz="2000" dirty="0"/>
              <a:t>the feeding process of the infant is normal?</a:t>
            </a:r>
            <a:endParaRPr lang="da-DK" sz="2000" dirty="0"/>
          </a:p>
          <a:p>
            <a:pPr lvl="1"/>
            <a:r>
              <a:rPr lang="da-DK" sz="2000" dirty="0"/>
              <a:t>or </a:t>
            </a:r>
            <a:r>
              <a:rPr lang="da-DK" sz="2000" dirty="0" err="1"/>
              <a:t>something</a:t>
            </a:r>
            <a:r>
              <a:rPr lang="da-DK" sz="2000" dirty="0"/>
              <a:t> </a:t>
            </a:r>
            <a:r>
              <a:rPr lang="da-DK" sz="2000" dirty="0" err="1"/>
              <a:t>else</a:t>
            </a:r>
            <a:r>
              <a:rPr lang="da-DK" sz="2000" dirty="0"/>
              <a:t>?</a:t>
            </a:r>
          </a:p>
          <a:p>
            <a:endParaRPr lang="da-DK" dirty="0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3E29D572-3914-4D38-BB12-30595A916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BF57D-1627-4937-B5D8-DC37BB059AC7}" type="slidenum">
              <a:rPr lang="en-GB" noProof="0" smtClean="0"/>
              <a:pPr/>
              <a:t>2</a:t>
            </a:fld>
            <a:endParaRPr lang="en-GB" noProof="0" dirty="0"/>
          </a:p>
        </p:txBody>
      </p:sp>
      <p:pic>
        <p:nvPicPr>
          <p:cNvPr id="5" name="Billede 4">
            <a:extLst>
              <a:ext uri="{FF2B5EF4-FFF2-40B4-BE49-F238E27FC236}">
                <a16:creationId xmlns:a16="http://schemas.microsoft.com/office/drawing/2014/main" id="{63772DA8-B568-4FAC-A1E2-862FE5C92F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5363" y="2282289"/>
            <a:ext cx="7411484" cy="1295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325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B0DB36-EB1A-44E4-96AF-970A9CA5E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CRS and </a:t>
            </a:r>
            <a:r>
              <a:rPr lang="da-DK" dirty="0" err="1"/>
              <a:t>Jira</a:t>
            </a:r>
            <a:endParaRPr lang="da-DK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4814A188-9479-49DE-B0D3-E069BC5AC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>
                <a:hlinkClick r:id="rId2"/>
              </a:rPr>
              <a:t>CRS-ticket:</a:t>
            </a:r>
            <a:br>
              <a:rPr lang="en-US" u="sng" dirty="0">
                <a:hlinkClick r:id="rId2"/>
              </a:rPr>
            </a:br>
            <a:r>
              <a:rPr lang="en-US" u="sng" dirty="0">
                <a:hlinkClick r:id="rId2"/>
              </a:rPr>
              <a:t>960733 Translation of feeding in concepts in the hierarchy of 230126006 |Finding relating to infant feeding (finding)|</a:t>
            </a:r>
            <a:endParaRPr lang="en-US" u="sng" dirty="0"/>
          </a:p>
          <a:p>
            <a:endParaRPr lang="en-US" u="sng" dirty="0"/>
          </a:p>
          <a:p>
            <a:r>
              <a:rPr lang="da-DK" u="sng" dirty="0" err="1">
                <a:hlinkClick r:id="rId3"/>
              </a:rPr>
              <a:t>Jira-ticket</a:t>
            </a:r>
            <a:r>
              <a:rPr lang="da-DK" u="sng" dirty="0">
                <a:hlinkClick r:id="rId3"/>
              </a:rPr>
              <a:t>:</a:t>
            </a:r>
            <a:br>
              <a:rPr lang="da-DK" u="sng" dirty="0">
                <a:hlinkClick r:id="rId3"/>
              </a:rPr>
            </a:br>
            <a:r>
              <a:rPr lang="da-DK" u="sng" dirty="0">
                <a:hlinkClick r:id="rId3"/>
              </a:rPr>
              <a:t>[IHTSDO-1273.] </a:t>
            </a:r>
            <a:r>
              <a:rPr lang="nb-NO" u="sng" dirty="0">
                <a:hlinkClick r:id="rId3"/>
              </a:rPr>
              <a:t>230126006 |Finding relating to infant feeding (finding)| needs review and rework</a:t>
            </a:r>
            <a:endParaRPr lang="da-DK" dirty="0"/>
          </a:p>
          <a:p>
            <a:endParaRPr lang="da-DK" dirty="0"/>
          </a:p>
          <a:p>
            <a:r>
              <a:rPr lang="da-DK" dirty="0" err="1"/>
              <a:t>Answer</a:t>
            </a:r>
            <a:r>
              <a:rPr lang="da-DK" dirty="0"/>
              <a:t> in the </a:t>
            </a:r>
            <a:r>
              <a:rPr lang="da-DK" dirty="0" err="1"/>
              <a:t>Jira-ticket</a:t>
            </a:r>
            <a:r>
              <a:rPr lang="da-DK" dirty="0"/>
              <a:t>:</a:t>
            </a:r>
            <a:br>
              <a:rPr lang="da-DK" dirty="0"/>
            </a:br>
            <a:r>
              <a:rPr lang="en-US" i="1" dirty="0"/>
              <a:t>There has been a CRS request regarding content in this hierarchy—289148009 |Normal infant feeding (finding)| and 161838002 |Infant feeding problem (finding)| which are in the ICNP.  </a:t>
            </a:r>
            <a:r>
              <a:rPr lang="en-US" b="1" i="1" dirty="0"/>
              <a:t>Nursing have confirmed the intended meaning of these concepts is about the infant feeding pattern not intake</a:t>
            </a:r>
            <a:r>
              <a:rPr lang="en-US" i="1" dirty="0"/>
              <a:t>. So, when work commences in this area, we need to liaise with Nursing and Cathy.</a:t>
            </a:r>
            <a:endParaRPr lang="da-DK" i="1" dirty="0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6C97DF58-C5BB-4F95-AD1F-A74B2A0B9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BF57D-1627-4937-B5D8-DC37BB059AC7}" type="slidenum">
              <a:rPr lang="en-GB" noProof="0" smtClean="0"/>
              <a:pPr/>
              <a:t>3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2608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1E2B27-F565-4F9E-AD5A-E7F8FD7CB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5" name="Pladsholder til indhold 4">
            <a:extLst>
              <a:ext uri="{FF2B5EF4-FFF2-40B4-BE49-F238E27FC236}">
                <a16:creationId xmlns:a16="http://schemas.microsoft.com/office/drawing/2014/main" id="{84CB24A1-462A-4DEA-AC5F-07B90A8E46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40000"/>
            <a:ext cx="10691813" cy="4198747"/>
          </a:xfrm>
          <a:prstGeom prst="rect">
            <a:avLst/>
          </a:prstGeom>
        </p:spPr>
      </p:pic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8BCDBFB9-228E-445F-B4BC-AB9D038A7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BF57D-1627-4937-B5D8-DC37BB059AC7}" type="slidenum">
              <a:rPr lang="en-GB" noProof="0" smtClean="0"/>
              <a:pPr/>
              <a:t>4</a:t>
            </a:fld>
            <a:endParaRPr lang="en-GB" noProof="0" dirty="0"/>
          </a:p>
        </p:txBody>
      </p:sp>
      <p:pic>
        <p:nvPicPr>
          <p:cNvPr id="6" name="Billede 5">
            <a:extLst>
              <a:ext uri="{FF2B5EF4-FFF2-40B4-BE49-F238E27FC236}">
                <a16:creationId xmlns:a16="http://schemas.microsoft.com/office/drawing/2014/main" id="{0FAA597E-5F81-4A8B-806E-6C2B52927C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5178" y="4162002"/>
            <a:ext cx="9211961" cy="6754168"/>
          </a:xfrm>
          <a:prstGeom prst="rect">
            <a:avLst/>
          </a:prstGeom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364B0015-0C9A-4E7B-BD52-0B23CF597749}"/>
              </a:ext>
            </a:extLst>
          </p:cNvPr>
          <p:cNvSpPr/>
          <p:nvPr/>
        </p:nvSpPr>
        <p:spPr>
          <a:xfrm>
            <a:off x="5062194" y="6291761"/>
            <a:ext cx="4458878" cy="4315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6B5CE121-5F33-4F77-A920-00BBE235595C}"/>
              </a:ext>
            </a:extLst>
          </p:cNvPr>
          <p:cNvSpPr/>
          <p:nvPr/>
        </p:nvSpPr>
        <p:spPr>
          <a:xfrm>
            <a:off x="4941216" y="5366577"/>
            <a:ext cx="4458878" cy="4315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19624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174AFC-2825-4624-B9EB-B435F2844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Different</a:t>
            </a:r>
            <a:r>
              <a:rPr lang="da-DK" dirty="0"/>
              <a:t> translations</a:t>
            </a:r>
          </a:p>
        </p:txBody>
      </p:sp>
      <p:graphicFrame>
        <p:nvGraphicFramePr>
          <p:cNvPr id="5" name="Pladsholder til indhold 4">
            <a:extLst>
              <a:ext uri="{FF2B5EF4-FFF2-40B4-BE49-F238E27FC236}">
                <a16:creationId xmlns:a16="http://schemas.microsoft.com/office/drawing/2014/main" id="{03DCBE24-4D14-4D2E-8EB8-236E176857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2506322"/>
              </p:ext>
            </p:extLst>
          </p:nvPr>
        </p:nvGraphicFramePr>
        <p:xfrm>
          <a:off x="535027" y="1348033"/>
          <a:ext cx="10416620" cy="4547907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621411">
                  <a:extLst>
                    <a:ext uri="{9D8B030D-6E8A-4147-A177-3AD203B41FA5}">
                      <a16:colId xmlns:a16="http://schemas.microsoft.com/office/drawing/2014/main" val="4215786840"/>
                    </a:ext>
                  </a:extLst>
                </a:gridCol>
                <a:gridCol w="4058681">
                  <a:extLst>
                    <a:ext uri="{9D8B030D-6E8A-4147-A177-3AD203B41FA5}">
                      <a16:colId xmlns:a16="http://schemas.microsoft.com/office/drawing/2014/main" val="343307630"/>
                    </a:ext>
                  </a:extLst>
                </a:gridCol>
                <a:gridCol w="4736528">
                  <a:extLst>
                    <a:ext uri="{9D8B030D-6E8A-4147-A177-3AD203B41FA5}">
                      <a16:colId xmlns:a16="http://schemas.microsoft.com/office/drawing/2014/main" val="2622708788"/>
                    </a:ext>
                  </a:extLst>
                </a:gridCol>
              </a:tblGrid>
              <a:tr h="3498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a-DK" sz="1800" dirty="0">
                          <a:effectLst/>
                        </a:rPr>
                        <a:t>Country</a:t>
                      </a:r>
                      <a:endParaRPr lang="da-D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a-DK" sz="1800" dirty="0">
                          <a:effectLst/>
                        </a:rPr>
                        <a:t>Translation</a:t>
                      </a:r>
                      <a:endParaRPr lang="da-D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DeepL back translation to English</a:t>
                      </a:r>
                      <a:endParaRPr lang="da-D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7012057"/>
                  </a:ext>
                </a:extLst>
              </a:tr>
              <a:tr h="699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a-DK" sz="1800" dirty="0">
                          <a:effectLst/>
                        </a:rPr>
                        <a:t>Germany</a:t>
                      </a:r>
                      <a:endParaRPr lang="da-D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a-DK" sz="1800" dirty="0">
                          <a:effectLst/>
                        </a:rPr>
                        <a:t>Normale </a:t>
                      </a:r>
                      <a:r>
                        <a:rPr lang="da-DK" sz="1800" dirty="0" err="1">
                          <a:effectLst/>
                        </a:rPr>
                        <a:t>Säuglingsernährung</a:t>
                      </a:r>
                      <a:endParaRPr lang="da-D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a-DK" sz="1800">
                          <a:effectLst/>
                        </a:rPr>
                        <a:t>normal infant feeding</a:t>
                      </a:r>
                      <a:endParaRPr lang="da-D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29545546"/>
                  </a:ext>
                </a:extLst>
              </a:tr>
              <a:tr h="699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a-DK" sz="1800" dirty="0" err="1">
                          <a:effectLst/>
                        </a:rPr>
                        <a:t>Netherlands</a:t>
                      </a:r>
                      <a:endParaRPr lang="da-D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a-DK" sz="1800" dirty="0" err="1">
                          <a:effectLst/>
                        </a:rPr>
                        <a:t>normaal</a:t>
                      </a:r>
                      <a:r>
                        <a:rPr lang="da-DK" sz="1800" dirty="0">
                          <a:effectLst/>
                        </a:rPr>
                        <a:t> </a:t>
                      </a:r>
                      <a:r>
                        <a:rPr lang="da-DK" sz="1800" dirty="0" err="1">
                          <a:effectLst/>
                        </a:rPr>
                        <a:t>voeden</a:t>
                      </a:r>
                      <a:r>
                        <a:rPr lang="da-DK" sz="1800" dirty="0">
                          <a:effectLst/>
                        </a:rPr>
                        <a:t> van </a:t>
                      </a:r>
                      <a:r>
                        <a:rPr lang="da-DK" sz="1800" dirty="0" err="1">
                          <a:effectLst/>
                        </a:rPr>
                        <a:t>zuigeling</a:t>
                      </a:r>
                      <a:endParaRPr lang="da-D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a-DK" sz="1800">
                          <a:effectLst/>
                        </a:rPr>
                        <a:t>normal feeding of infant</a:t>
                      </a:r>
                      <a:endParaRPr lang="da-DK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21556503"/>
                  </a:ext>
                </a:extLst>
              </a:tr>
              <a:tr h="699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a-DK" sz="1800" dirty="0">
                          <a:effectLst/>
                        </a:rPr>
                        <a:t>Norwegian</a:t>
                      </a:r>
                      <a:endParaRPr lang="da-D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a-DK" sz="1800" dirty="0">
                          <a:effectLst/>
                        </a:rPr>
                        <a:t>normal </a:t>
                      </a:r>
                      <a:r>
                        <a:rPr lang="da-DK" sz="1800" dirty="0" err="1">
                          <a:effectLst/>
                        </a:rPr>
                        <a:t>spiseatferd</a:t>
                      </a:r>
                      <a:r>
                        <a:rPr lang="da-DK" sz="1800" dirty="0">
                          <a:effectLst/>
                        </a:rPr>
                        <a:t> hos </a:t>
                      </a:r>
                      <a:r>
                        <a:rPr lang="da-DK" sz="1800" dirty="0" err="1">
                          <a:effectLst/>
                        </a:rPr>
                        <a:t>spedbarn</a:t>
                      </a:r>
                      <a:endParaRPr lang="da-D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normal eating behavior in infants</a:t>
                      </a:r>
                      <a:endParaRPr lang="da-D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9499191"/>
                  </a:ext>
                </a:extLst>
              </a:tr>
              <a:tr h="699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a-DK" sz="1800" dirty="0">
                          <a:effectLst/>
                        </a:rPr>
                        <a:t>Argentina</a:t>
                      </a:r>
                      <a:endParaRPr lang="da-D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a-DK" sz="1800" dirty="0" err="1">
                          <a:effectLst/>
                        </a:rPr>
                        <a:t>alimentación</a:t>
                      </a:r>
                      <a:r>
                        <a:rPr lang="da-DK" sz="1800" dirty="0">
                          <a:effectLst/>
                        </a:rPr>
                        <a:t> del lactante, normal</a:t>
                      </a:r>
                      <a:endParaRPr lang="da-D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a-DK" sz="1800" dirty="0">
                          <a:effectLst/>
                        </a:rPr>
                        <a:t>infant </a:t>
                      </a:r>
                      <a:r>
                        <a:rPr lang="da-DK" sz="1800" dirty="0" err="1">
                          <a:effectLst/>
                        </a:rPr>
                        <a:t>feeding</a:t>
                      </a:r>
                      <a:r>
                        <a:rPr lang="da-DK" sz="1800" dirty="0">
                          <a:effectLst/>
                        </a:rPr>
                        <a:t>, normal</a:t>
                      </a:r>
                      <a:endParaRPr lang="da-D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36606725"/>
                  </a:ext>
                </a:extLst>
              </a:tr>
              <a:tr h="699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a-DK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Denmark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a-DK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Plan </a:t>
                      </a:r>
                      <a:r>
                        <a:rPr lang="da-DK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before</a:t>
                      </a:r>
                      <a:r>
                        <a:rPr lang="da-DK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da-DK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Jira</a:t>
                      </a:r>
                      <a:endParaRPr lang="da-D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a-DK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normal fødeindtagelse hos spædbarn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a-DK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normal food </a:t>
                      </a:r>
                      <a:r>
                        <a:rPr lang="da-DK" sz="18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intake</a:t>
                      </a:r>
                      <a:r>
                        <a:rPr lang="da-DK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of infant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0094003"/>
                  </a:ext>
                </a:extLst>
              </a:tr>
              <a:tr h="699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a-DK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Denmark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a-DK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Plan </a:t>
                      </a:r>
                      <a:r>
                        <a:rPr lang="da-DK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now</a:t>
                      </a:r>
                      <a:endParaRPr lang="da-DK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a-DK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normal ernæring af spædbarn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a-DK" sz="18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normal </a:t>
                      </a:r>
                      <a:r>
                        <a:rPr lang="da-DK" sz="1800" dirty="0" err="1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feeding</a:t>
                      </a:r>
                      <a:r>
                        <a:rPr lang="da-DK" sz="18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of infant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7864053"/>
                  </a:ext>
                </a:extLst>
              </a:tr>
            </a:tbl>
          </a:graphicData>
        </a:graphic>
      </p:graphicFrame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DFBA994D-E72C-43DD-8DCF-10E507554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BF57D-1627-4937-B5D8-DC37BB059AC7}" type="slidenum">
              <a:rPr lang="en-GB" noProof="0" smtClean="0"/>
              <a:pPr/>
              <a:t>5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56799768"/>
      </p:ext>
    </p:extLst>
  </p:cSld>
  <p:clrMapOvr>
    <a:masterClrMapping/>
  </p:clrMapOvr>
</p:sld>
</file>

<file path=ppt/theme/theme1.xml><?xml version="1.0" encoding="utf-8"?>
<a:theme xmlns:a="http://schemas.openxmlformats.org/drawingml/2006/main" name="Sundhedsdatastyrelsen tema">
  <a:themeElements>
    <a:clrScheme name="Sundhedsdatastyrelsen farver">
      <a:dk1>
        <a:sysClr val="windowText" lastClr="000000"/>
      </a:dk1>
      <a:lt1>
        <a:sysClr val="window" lastClr="FFFFFF"/>
      </a:lt1>
      <a:dk2>
        <a:srgbClr val="425C6C"/>
      </a:dk2>
      <a:lt2>
        <a:srgbClr val="EEF1F4"/>
      </a:lt2>
      <a:accent1>
        <a:srgbClr val="007EC5"/>
      </a:accent1>
      <a:accent2>
        <a:srgbClr val="BFE600"/>
      </a:accent2>
      <a:accent3>
        <a:srgbClr val="5C8096"/>
      </a:accent3>
      <a:accent4>
        <a:srgbClr val="FFD400"/>
      </a:accent4>
      <a:accent5>
        <a:srgbClr val="005B8D"/>
      </a:accent5>
      <a:accent6>
        <a:srgbClr val="53A71C"/>
      </a:accent6>
      <a:hlink>
        <a:srgbClr val="005B8D"/>
      </a:hlink>
      <a:folHlink>
        <a:srgbClr val="005B8D"/>
      </a:folHlink>
    </a:clrScheme>
    <a:fontScheme name="Sundhedsdatastyrelsen fonte">
      <a:majorFont>
        <a:latin typeface="Corbel"/>
        <a:ea typeface=""/>
        <a:cs typeface=""/>
      </a:majorFont>
      <a:minorFont>
        <a:latin typeface="Calibri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DS_Præsentation UK.potx" id="{4F8AE289-4F55-4485-8F3C-D4BF7B29E603}" vid="{1AC3FF5D-5BB2-4A26-B947-EA39E4E090D6}"/>
    </a:ext>
  </a:extLst>
</a:theme>
</file>

<file path=ppt/theme/theme2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SDS_Præsentation UK</Template>
  <TotalTime>41</TotalTime>
  <Words>292</Words>
  <Application>Microsoft Office PowerPoint</Application>
  <PresentationFormat>Widescreen</PresentationFormat>
  <Paragraphs>53</Paragraphs>
  <Slides>5</Slides>
  <Notes>1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5</vt:i4>
      </vt:variant>
    </vt:vector>
  </HeadingPairs>
  <TitlesOfParts>
    <vt:vector size="9" baseType="lpstr">
      <vt:lpstr>Arial</vt:lpstr>
      <vt:lpstr>Calibri</vt:lpstr>
      <vt:lpstr>Corbel</vt:lpstr>
      <vt:lpstr>Sundhedsdatastyrelsen tema</vt:lpstr>
      <vt:lpstr>Translation of feeding</vt:lpstr>
      <vt:lpstr>Example: 289148009 |Normal infant feeding (finding)| </vt:lpstr>
      <vt:lpstr>CRS and Jira</vt:lpstr>
      <vt:lpstr>PowerPoint-præsentation</vt:lpstr>
      <vt:lpstr>Different translations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Translation of feeding</dc:title>
  <dc:creator>Louise Bie</dc:creator>
  <dc:description>Skabelon udarbejdet af Word Specialisten v/Helle M. Nielsen</dc:description>
  <cp:lastModifiedBy>Louise Bie</cp:lastModifiedBy>
  <cp:revision>7</cp:revision>
  <dcterms:created xsi:type="dcterms:W3CDTF">2025-01-17T12:58:58Z</dcterms:created>
  <dcterms:modified xsi:type="dcterms:W3CDTF">2025-01-17T13:40:39Z</dcterms:modified>
</cp:coreProperties>
</file>