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6" r:id="rId1"/>
    <p:sldMasterId id="2147483657" r:id="rId2"/>
  </p:sldMasterIdLst>
  <p:notesMasterIdLst>
    <p:notesMasterId r:id="rId22"/>
  </p:notesMasterIdLst>
  <p:sldIdLst>
    <p:sldId id="256" r:id="rId3"/>
    <p:sldId id="257" r:id="rId4"/>
    <p:sldId id="307" r:id="rId5"/>
    <p:sldId id="299" r:id="rId6"/>
    <p:sldId id="283" r:id="rId7"/>
    <p:sldId id="309" r:id="rId8"/>
    <p:sldId id="310" r:id="rId9"/>
    <p:sldId id="311" r:id="rId10"/>
    <p:sldId id="287" r:id="rId11"/>
    <p:sldId id="314" r:id="rId12"/>
    <p:sldId id="315" r:id="rId13"/>
    <p:sldId id="282" r:id="rId14"/>
    <p:sldId id="286" r:id="rId15"/>
    <p:sldId id="284" r:id="rId16"/>
    <p:sldId id="316" r:id="rId17"/>
    <p:sldId id="285" r:id="rId18"/>
    <p:sldId id="317" r:id="rId19"/>
    <p:sldId id="308" r:id="rId20"/>
    <p:sldId id="278" r:id="rId21"/>
  </p:sldIdLst>
  <p:sldSz cx="9144000" cy="5143500" type="screen16x9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804" userDrawn="1">
          <p15:clr>
            <a:srgbClr val="A4A3A4"/>
          </p15:clr>
        </p15:guide>
        <p15:guide id="2" pos="930" userDrawn="1">
          <p15:clr>
            <a:srgbClr val="A4A3A4"/>
          </p15:clr>
        </p15:guide>
        <p15:guide id="3" orient="horz" pos="1098" userDrawn="1">
          <p15:clr>
            <a:srgbClr val="A4A3A4"/>
          </p15:clr>
        </p15:guide>
        <p15:guide id="4" pos="10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342"/>
    <p:restoredTop sz="93750"/>
  </p:normalViewPr>
  <p:slideViewPr>
    <p:cSldViewPr snapToGrid="0" snapToObjects="1" showGuides="1">
      <p:cViewPr varScale="1">
        <p:scale>
          <a:sx n="124" d="100"/>
          <a:sy n="124" d="100"/>
        </p:scale>
        <p:origin x="176" y="384"/>
      </p:cViewPr>
      <p:guideLst>
        <p:guide orient="horz" pos="804"/>
        <p:guide pos="930"/>
        <p:guide orient="horz" pos="1098"/>
        <p:guide pos="10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145" marR="0" lvl="1" indent="-12645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291" marR="0" lvl="2" indent="-1259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38" marR="0" lvl="3" indent="-12537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583" marR="0" lvl="4" indent="-12483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729" marR="0" lvl="5" indent="-12429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75" marR="0" lvl="6" indent="-12375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021" marR="0" lvl="7" indent="-1232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167" marR="0" lvl="8" indent="-12267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145" marR="0" lvl="1" indent="-12645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291" marR="0" lvl="2" indent="-1259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38" marR="0" lvl="3" indent="-12537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583" marR="0" lvl="4" indent="-12483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729" marR="0" lvl="5" indent="-12429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75" marR="0" lvl="6" indent="-12375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021" marR="0" lvl="7" indent="-1232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167" marR="0" lvl="8" indent="-12267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145" marR="0" lvl="1" indent="-12645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291" marR="0" lvl="2" indent="-12590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438" marR="0" lvl="3" indent="-12537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583" marR="0" lvl="4" indent="-12483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5729" marR="0" lvl="5" indent="-12429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75" marR="0" lvl="6" indent="-12375" algn="l" rtl="0">
              <a:spcBef>
                <a:spcPts val="0"/>
              </a:spcBef>
              <a:buChar char="●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021" marR="0" lvl="7" indent="-12320" algn="l" rtl="0">
              <a:spcBef>
                <a:spcPts val="0"/>
              </a:spcBef>
              <a:buChar char="○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167" marR="0" lvl="8" indent="-12267" algn="l" rtl="0">
              <a:spcBef>
                <a:spcPts val="0"/>
              </a:spcBef>
              <a:buChar char="■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145" marR="0" lvl="1" indent="-12645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291" marR="0" lvl="2" indent="-1259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38" marR="0" lvl="3" indent="-12537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583" marR="0" lvl="4" indent="-12483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729" marR="0" lvl="5" indent="-12429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75" marR="0" lvl="6" indent="-12375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021" marR="0" lvl="7" indent="-1232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167" marR="0" lvl="8" indent="-12267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60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769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494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513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344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973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626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4968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701039" y="4415789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18470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5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701039" y="4415789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49525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43667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238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14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40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808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</p:spPr>
        <p:txBody>
          <a:bodyPr wrap="square"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137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- horizontal a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pic" idx="2"/>
          </p:nvPr>
        </p:nvSpPr>
        <p:spPr>
          <a:xfrm>
            <a:off x="6826250" y="1098550"/>
            <a:ext cx="2317750" cy="40449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pic" idx="2"/>
          </p:nvPr>
        </p:nvSpPr>
        <p:spPr>
          <a:xfrm>
            <a:off x="6826250" y="920750"/>
            <a:ext cx="2317800" cy="4222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800"/>
              </a:spcBef>
              <a:buClr>
                <a:schemeClr val="accent2"/>
              </a:buClr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280"/>
              </a:spcBef>
              <a:buClr>
                <a:srgbClr val="1D1E20"/>
              </a:buClr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45720" marR="0" lvl="2" indent="-7619" algn="l" rtl="0">
              <a:spcBef>
                <a:spcPts val="800"/>
              </a:spcBef>
              <a:buClr>
                <a:srgbClr val="1D1E20"/>
              </a:buClr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246532" y="4767263"/>
            <a:ext cx="440400" cy="3762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8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831917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63550" y="1406988"/>
            <a:ext cx="8255100" cy="321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1200"/>
              </a:spcBef>
              <a:buClr>
                <a:schemeClr val="accent2"/>
              </a:buClr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1200"/>
              </a:spcBef>
              <a:buClr>
                <a:srgbClr val="1D1E20"/>
              </a:buClr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45720" marR="0" lvl="2" indent="-7619" algn="l" rtl="0">
              <a:spcBef>
                <a:spcPts val="800"/>
              </a:spcBef>
              <a:buClr>
                <a:srgbClr val="1D1E20"/>
              </a:buClr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ustom Layou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831908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246532" y="4767263"/>
            <a:ext cx="440400" cy="3762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8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63549" y="1545094"/>
            <a:ext cx="4745700" cy="307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1200"/>
              </a:spcBef>
              <a:buClr>
                <a:schemeClr val="accent2"/>
              </a:buClr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1200"/>
              </a:spcBef>
              <a:buClr>
                <a:srgbClr val="1D1E20"/>
              </a:buClr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45720" marR="0" lvl="2" indent="-7619" algn="l" rtl="0">
              <a:spcBef>
                <a:spcPts val="800"/>
              </a:spcBef>
              <a:buClr>
                <a:srgbClr val="1D1E20"/>
              </a:buClr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pic" idx="2"/>
          </p:nvPr>
        </p:nvSpPr>
        <p:spPr>
          <a:xfrm>
            <a:off x="5333999" y="1545093"/>
            <a:ext cx="3352800" cy="307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800"/>
              </a:spcBef>
              <a:buClr>
                <a:schemeClr val="accent2"/>
              </a:buClr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280"/>
              </a:spcBef>
              <a:buClr>
                <a:srgbClr val="1D1E20"/>
              </a:buClr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45720" marR="0" lvl="2" indent="-7619" algn="l" rtl="0">
              <a:spcBef>
                <a:spcPts val="800"/>
              </a:spcBef>
              <a:buClr>
                <a:srgbClr val="1D1E20"/>
              </a:buClr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831908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246532" y="4767263"/>
            <a:ext cx="440400" cy="3762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8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63549" y="1406988"/>
            <a:ext cx="3886800" cy="321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1200"/>
              </a:spcBef>
              <a:buClr>
                <a:schemeClr val="accent2"/>
              </a:buClr>
              <a:buFont typeface="Arial"/>
              <a:buNone/>
              <a:defRPr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1200"/>
              </a:spcBef>
              <a:buClr>
                <a:srgbClr val="1D1E20"/>
              </a:buClr>
              <a:buFont typeface="Arial"/>
              <a:buNone/>
              <a:defRPr sz="18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45720" marR="0" lvl="2" indent="-7619" algn="l" rtl="0">
              <a:spcBef>
                <a:spcPts val="800"/>
              </a:spcBef>
              <a:buClr>
                <a:srgbClr val="1D1E20"/>
              </a:buClr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488873" y="1420838"/>
            <a:ext cx="4170300" cy="321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1200"/>
              </a:spcBef>
              <a:buClr>
                <a:schemeClr val="accent2"/>
              </a:buClr>
              <a:buFont typeface="Arial"/>
              <a:buNone/>
              <a:defRPr sz="18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1200"/>
              </a:spcBef>
              <a:buClr>
                <a:srgbClr val="1D1E20"/>
              </a:buClr>
              <a:buFont typeface="Arial"/>
              <a:buNone/>
              <a:defRPr sz="18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45720" marR="0" lvl="2" indent="-7619" algn="l" rtl="0">
              <a:spcBef>
                <a:spcPts val="800"/>
              </a:spcBef>
              <a:buClr>
                <a:srgbClr val="1D1E20"/>
              </a:buClr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831908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246532" y="4767263"/>
            <a:ext cx="440400" cy="3762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8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63549" y="3532908"/>
            <a:ext cx="8223300" cy="1089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1200"/>
              </a:spcBef>
              <a:buClr>
                <a:schemeClr val="accent2"/>
              </a:buClr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1200"/>
              </a:spcBef>
              <a:buClr>
                <a:srgbClr val="1D1E20"/>
              </a:buClr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45720" marR="0" lvl="2" indent="-7619" algn="l" rtl="0">
              <a:spcBef>
                <a:spcPts val="800"/>
              </a:spcBef>
              <a:buClr>
                <a:srgbClr val="1D1E20"/>
              </a:buClr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803275" y="1579563"/>
            <a:ext cx="3352800" cy="181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800"/>
              </a:spcBef>
              <a:buClr>
                <a:schemeClr val="accent2"/>
              </a:buClr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280"/>
              </a:spcBef>
              <a:buClr>
                <a:srgbClr val="1D1E20"/>
              </a:buClr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45720" marR="0" lvl="2" indent="-7619" algn="l" rtl="0">
              <a:spcBef>
                <a:spcPts val="800"/>
              </a:spcBef>
              <a:buClr>
                <a:srgbClr val="1D1E20"/>
              </a:buClr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pic" idx="3"/>
          </p:nvPr>
        </p:nvSpPr>
        <p:spPr>
          <a:xfrm>
            <a:off x="4918076" y="1565703"/>
            <a:ext cx="3352800" cy="181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800"/>
              </a:spcBef>
              <a:buClr>
                <a:schemeClr val="accent2"/>
              </a:buClr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280"/>
              </a:spcBef>
              <a:buClr>
                <a:srgbClr val="1D1E20"/>
              </a:buClr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45720" marR="0" lvl="2" indent="-7619" algn="l" rtl="0">
              <a:spcBef>
                <a:spcPts val="800"/>
              </a:spcBef>
              <a:buClr>
                <a:srgbClr val="1D1E20"/>
              </a:buClr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- plain a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831916"/>
            <a:ext cx="8229600" cy="56872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3550" y="1406987"/>
            <a:ext cx="8255000" cy="321581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1200"/>
              </a:spcBef>
              <a:buClr>
                <a:schemeClr val="accent2"/>
              </a:buClr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1200"/>
              </a:spcBef>
              <a:buClr>
                <a:srgbClr val="1D1E20"/>
              </a:buClr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45720" marR="0" lvl="2" indent="-7619" algn="l" rtl="0">
              <a:spcBef>
                <a:spcPts val="800"/>
              </a:spcBef>
              <a:buClr>
                <a:srgbClr val="1D1E20"/>
              </a:buClr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buClr>
                <a:srgbClr val="1D1E20"/>
              </a:buClr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4767262"/>
            <a:ext cx="2133599" cy="37623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8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7969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7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1108778"/>
            <a:ext cx="9144000" cy="403472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00A7DF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0" y="0"/>
            <a:ext cx="9144000" cy="10898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pSp>
        <p:nvGrpSpPr>
          <p:cNvPr id="12" name="Shape 12"/>
          <p:cNvGrpSpPr/>
          <p:nvPr/>
        </p:nvGrpSpPr>
        <p:grpSpPr>
          <a:xfrm>
            <a:off x="6832063" y="178897"/>
            <a:ext cx="1828801" cy="812169"/>
            <a:chOff x="0" y="0"/>
            <a:chExt cx="3695598" cy="1641212"/>
          </a:xfrm>
        </p:grpSpPr>
        <p:pic>
          <p:nvPicPr>
            <p:cNvPr id="13" name="Shape 1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3695598" cy="16412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Shape 1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00" y="3278"/>
              <a:ext cx="1627758" cy="163465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831908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pic>
        <p:nvPicPr>
          <p:cNvPr id="19" name="Shape 1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000189" y="141329"/>
            <a:ext cx="685800" cy="68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61642" y="1405522"/>
            <a:ext cx="8241000" cy="3149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800"/>
              </a:spcBef>
              <a:buClr>
                <a:schemeClr val="accent2"/>
              </a:buClr>
              <a:buFont typeface="Arial"/>
              <a:buChar char="●"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280"/>
              </a:spcBef>
              <a:buClr>
                <a:srgbClr val="1D1E20"/>
              </a:buClr>
              <a:buFont typeface="Arial"/>
              <a:buChar char="○"/>
              <a:defRPr sz="14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45720" marR="0" lvl="2" indent="-7619" algn="l" rtl="0">
              <a:spcBef>
                <a:spcPts val="800"/>
              </a:spcBef>
              <a:buClr>
                <a:srgbClr val="1D1E20"/>
              </a:buClr>
              <a:buFont typeface="Arial"/>
              <a:buChar char="■"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buClr>
                <a:srgbClr val="1D1E20"/>
              </a:buClr>
              <a:buFont typeface="Arial"/>
              <a:buChar char="●"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Char char="○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246532" y="4767263"/>
            <a:ext cx="440400" cy="3762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8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" name="Shape 22"/>
          <p:cNvCxnSpPr/>
          <p:nvPr/>
        </p:nvCxnSpPr>
        <p:spPr>
          <a:xfrm rot="10800000">
            <a:off x="457200" y="4762500"/>
            <a:ext cx="82296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5" r:id="rId4"/>
    <p:sldLayoutId id="2147483664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5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Shape 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7463" y="356493"/>
            <a:ext cx="1828800" cy="538257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/>
          <p:nvPr/>
        </p:nvSpPr>
        <p:spPr>
          <a:xfrm>
            <a:off x="377223" y="2561769"/>
            <a:ext cx="5079679" cy="1823418"/>
          </a:xfrm>
          <a:prstGeom prst="rect">
            <a:avLst/>
          </a:prstGeom>
          <a:solidFill>
            <a:srgbClr val="00A7D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4000" b="1" dirty="0" smtClean="0">
                <a:solidFill>
                  <a:schemeClr val="lt1"/>
                </a:solidFill>
                <a:latin typeface="Calibri" charset="0"/>
                <a:ea typeface="Calibri" charset="0"/>
                <a:cs typeface="Calibri" charset="0"/>
                <a:sym typeface="Trebuchet MS"/>
              </a:rPr>
              <a:t>Closing Plenary</a:t>
            </a:r>
            <a:endParaRPr lang="en-US" sz="4000" b="1" dirty="0">
              <a:solidFill>
                <a:schemeClr val="lt1"/>
              </a:solidFill>
              <a:latin typeface="Calibri" charset="0"/>
              <a:ea typeface="Calibri" charset="0"/>
              <a:cs typeface="Calibri" charset="0"/>
              <a:sym typeface="Trebuchet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US" sz="3200" b="1" i="1" dirty="0" smtClean="0">
                <a:solidFill>
                  <a:schemeClr val="lt1"/>
                </a:solidFill>
                <a:latin typeface="Calibri" charset="0"/>
                <a:ea typeface="Calibri" charset="0"/>
                <a:cs typeface="Calibri" charset="0"/>
                <a:sym typeface="Trebuchet MS"/>
              </a:rPr>
              <a:t>April 2019 </a:t>
            </a:r>
            <a:r>
              <a:rPr lang="en-US" sz="3200" b="1" i="1" dirty="0">
                <a:solidFill>
                  <a:schemeClr val="lt1"/>
                </a:solidFill>
                <a:latin typeface="Calibri" charset="0"/>
                <a:ea typeface="Calibri" charset="0"/>
                <a:cs typeface="Calibri" charset="0"/>
                <a:sym typeface="Trebuchet MS"/>
              </a:rPr>
              <a:t>Business </a:t>
            </a:r>
            <a:r>
              <a:rPr lang="en-US" sz="3200" b="1" i="1" dirty="0" smtClean="0">
                <a:solidFill>
                  <a:schemeClr val="lt1"/>
                </a:solidFill>
                <a:latin typeface="Calibri" charset="0"/>
                <a:ea typeface="Calibri" charset="0"/>
                <a:cs typeface="Calibri" charset="0"/>
                <a:sym typeface="Trebuchet MS"/>
              </a:rPr>
              <a:t>Meeting</a:t>
            </a:r>
          </a:p>
          <a:p>
            <a:pPr lvl="0" rtl="0">
              <a:spcBef>
                <a:spcPts val="0"/>
              </a:spcBef>
              <a:buNone/>
            </a:pPr>
            <a:endParaRPr lang="en-US" sz="3200" b="1" i="1" dirty="0" smtClean="0">
              <a:solidFill>
                <a:schemeClr val="lt1"/>
              </a:solidFill>
              <a:latin typeface="Calibri" charset="0"/>
              <a:ea typeface="Calibri" charset="0"/>
              <a:cs typeface="Calibri" charset="0"/>
              <a:sym typeface="Trebuchet MS"/>
            </a:endParaRPr>
          </a:p>
          <a:p>
            <a:pPr lvl="0" rtl="0">
              <a:spcBef>
                <a:spcPts val="0"/>
              </a:spcBef>
              <a:buNone/>
            </a:pPr>
            <a:endParaRPr lang="en-US" sz="3200" b="1" i="1" dirty="0">
              <a:solidFill>
                <a:schemeClr val="lt1"/>
              </a:solidFill>
              <a:latin typeface="Calibri" charset="0"/>
              <a:ea typeface="Calibri" charset="0"/>
              <a:cs typeface="Calibri" charset="0"/>
              <a:sym typeface="Trebuchet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US" sz="2400" i="1" dirty="0" smtClean="0">
                <a:solidFill>
                  <a:schemeClr val="lt1"/>
                </a:solidFill>
                <a:latin typeface="Calibri" charset="0"/>
                <a:ea typeface="Calibri" charset="0"/>
                <a:cs typeface="Calibri" charset="0"/>
                <a:sym typeface="Trebuchet MS"/>
              </a:rPr>
              <a:t>Kelly Kuru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400" i="1" dirty="0" smtClean="0">
                <a:solidFill>
                  <a:schemeClr val="lt1"/>
                </a:solidFill>
                <a:latin typeface="Calibri" charset="0"/>
                <a:ea typeface="Calibri" charset="0"/>
                <a:cs typeface="Calibri" charset="0"/>
                <a:sym typeface="Trebuchet MS"/>
              </a:rPr>
              <a:t>April 10, 2019</a:t>
            </a:r>
            <a:endParaRPr lang="en-US" sz="2400" i="1" dirty="0">
              <a:solidFill>
                <a:schemeClr val="lt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38894"/>
          <a:stretch/>
        </p:blipFill>
        <p:spPr>
          <a:xfrm>
            <a:off x="5456902" y="1120877"/>
            <a:ext cx="3687098" cy="4022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7684622" cy="3215700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Pathology &amp; Laboratory Medicine: </a:t>
            </a:r>
            <a:r>
              <a:rPr lang="en-US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Deborah Drake (Scott to Present)</a:t>
            </a:r>
            <a:endParaRPr lang="en-US" sz="2000" b="1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The focus on the meeting was on collaboration - developing use cases for microbiology (organism surveillance), and combined solutions potentially for blood sciences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The members at the meeting committed to creation of a database of current areas of work / interest or priority within the </a:t>
            </a:r>
            <a:r>
              <a:rPr lang="en-US" sz="16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IPaLM</a:t>
            </a:r>
            <a:r>
              <a:rPr lang="en-US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CRG area on confluence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Members of the CRG are also going to collate usage statistics for blood sciences based on test codes used where available and inform work </a:t>
            </a:r>
            <a:r>
              <a:rPr lang="en-US" sz="16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prioritisation</a:t>
            </a:r>
            <a:endParaRPr lang="en-US" sz="16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The group supports the promotion of the cancer synoptic content to international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The next meeting will be within the next 2 months and </a:t>
            </a:r>
            <a:r>
              <a:rPr lang="en-US" sz="16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organised</a:t>
            </a:r>
            <a:r>
              <a:rPr lang="en-US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via confluence</a:t>
            </a:r>
          </a:p>
          <a:p>
            <a:pPr marL="742950" lvl="1" indent="-285750">
              <a:buFont typeface="Wingdings" charset="2"/>
              <a:buChar char="Ø"/>
            </a:pPr>
            <a:endParaRPr lang="en-CA" sz="18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7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Clinical Reference Group Outcomes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9666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7394570" cy="3215700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Anesthesia: </a:t>
            </a:r>
            <a:r>
              <a:rPr lang="en-US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Andrew Marchant</a:t>
            </a:r>
            <a:endParaRPr lang="en-US" sz="2000" b="1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buFont typeface="Wingdings" charset="2"/>
              <a:buChar char="Ø"/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Discussed 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use of SNOMED for health issues and problem lists including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anaesthesia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at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Salford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Royal Hospitals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Considered 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issues around clinical engagement and trying to encourage new members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Presentation 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of SNOMED CT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anaesthesia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content and HL7 modelling work for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anaesthesia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records to Royal College and Association of </a:t>
            </a:r>
            <a:r>
              <a:rPr lang="en-US" sz="18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Anaesthetists</a:t>
            </a:r>
            <a:endParaRPr lang="en-US" sz="18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buFont typeface="Wingdings" charset="2"/>
              <a:buChar char="Ø"/>
            </a:pPr>
            <a:r>
              <a:rPr lang="en-US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Discussions </a:t>
            </a:r>
            <a:r>
              <a:rPr lang="en-US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on definitions of coma and unconsciousness</a:t>
            </a:r>
          </a:p>
          <a:p>
            <a:pPr marL="742950" lvl="1" indent="-285750">
              <a:buFont typeface="Wingdings" charset="2"/>
              <a:buChar char="Ø"/>
            </a:pPr>
            <a:endParaRPr lang="en-CA" sz="18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7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Clinical Reference Group Outcomes</a:t>
            </a:r>
            <a:endParaRPr lang="en-US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848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7399486" cy="3215700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Content Managers: Cathy Richardson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CA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Continued discussion </a:t>
            </a:r>
            <a:r>
              <a:rPr lang="en-CA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on:</a:t>
            </a:r>
            <a:r>
              <a:rPr lang="en-CA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 </a:t>
            </a:r>
          </a:p>
          <a:p>
            <a:pPr marL="1657350" lvl="3" indent="-285750"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context values for actions</a:t>
            </a:r>
          </a:p>
          <a:p>
            <a:pPr marL="1657350" lvl="3" indent="-285750"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administrative content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CA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Discussion on content submissions</a:t>
            </a:r>
          </a:p>
          <a:p>
            <a:pPr marL="742950" lvl="1" indent="-285750">
              <a:buFont typeface="Wingdings" charset="2"/>
              <a:buChar char="Ø"/>
            </a:pPr>
            <a:endParaRPr lang="en-CA" sz="20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7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Advisory Group Outcomes</a:t>
            </a:r>
            <a:endParaRPr lang="en-US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766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7637458" cy="3215700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Modeling: Peter Williams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CA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DL Enhancements and OWL transformations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CA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Concrete Domains - solution roadmap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CA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Specific modelling </a:t>
            </a:r>
            <a:r>
              <a:rPr lang="en-CA" sz="2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considerations</a:t>
            </a:r>
            <a:endParaRPr lang="en-CA" sz="20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6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Advisory Group Outcomes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590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7637458" cy="3215700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Terminology Release: Andrew Atkinson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CA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Global Patient Set (GPS)</a:t>
            </a:r>
          </a:p>
          <a:p>
            <a:pPr marL="1714500" lvl="3" indent="-342900"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Use Cases, Scope of Content, Format, licensing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CA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Migration to OWL</a:t>
            </a:r>
          </a:p>
          <a:p>
            <a:pPr marL="1714500" lvl="3" indent="-342900"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Trial results, Users’ readiness, Validation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CA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Frequent Delivery</a:t>
            </a:r>
          </a:p>
          <a:p>
            <a:pPr marL="1714500" lvl="3" indent="-342900"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Planned frequency, Perception, Impact on Derivatives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CA" sz="2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Spanish Edition change process presentation</a:t>
            </a:r>
          </a:p>
          <a:p>
            <a:pPr marL="1714500" lvl="3" indent="-342900"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Agreement, further interest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7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Advisory Group Outcomes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787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7637458" cy="3215700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Editorial AG Major Topics: Jim Case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Approved </a:t>
            </a: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for testing: new modeling pattern for Traumatic injury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Established </a:t>
            </a: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 project group to discussion improvements to inactivation statuses and historical relationships</a:t>
            </a:r>
          </a:p>
          <a:p>
            <a:pPr marL="1714500" lvl="3" indent="-342900">
              <a:spcAft>
                <a:spcPts val="400"/>
              </a:spcAft>
              <a:buFont typeface="Wingdings" charset="2"/>
              <a:buChar char="Ø"/>
            </a:pP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Agreed </a:t>
            </a: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to inactivate WAS A relationships from the International release</a:t>
            </a:r>
          </a:p>
          <a:p>
            <a:pPr marL="800100" lvl="1" indent="-342900">
              <a:spcBef>
                <a:spcPts val="0"/>
              </a:spcBef>
              <a:spcAft>
                <a:spcPts val="400"/>
              </a:spcAft>
              <a:buFont typeface="Wingdings" charset="2"/>
              <a:buChar char="Ø"/>
            </a:pP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Approved </a:t>
            </a: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 way forward to address “product roles” in the medicinal product hierarchy</a:t>
            </a:r>
          </a:p>
          <a:p>
            <a:pPr marL="800100" lvl="1" indent="-342900">
              <a:spcBef>
                <a:spcPts val="0"/>
              </a:spcBef>
              <a:spcAft>
                <a:spcPts val="400"/>
              </a:spcAft>
              <a:buFont typeface="Wingdings" charset="2"/>
              <a:buChar char="Ø"/>
            </a:pP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Identified </a:t>
            </a: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options to address the finding/disorder false dichotomy</a:t>
            </a:r>
          </a:p>
          <a:p>
            <a:pPr marL="800100" lvl="1" indent="-342900">
              <a:spcBef>
                <a:spcPts val="0"/>
              </a:spcBef>
              <a:spcAft>
                <a:spcPts val="400"/>
              </a:spcAft>
              <a:buFont typeface="Wingdings" charset="2"/>
              <a:buChar char="Ø"/>
            </a:pP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Developed </a:t>
            </a: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 high level process to begin identification of the SNOMED CT “Clinical core” </a:t>
            </a:r>
            <a:r>
              <a:rPr lang="en-CA" sz="1800" b="1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 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7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Advisory Group Outcomes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4026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7637458" cy="3215700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Tooling User: </a:t>
            </a:r>
            <a:r>
              <a:rPr lang="en-CA" sz="2000" b="1" dirty="0" err="1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Terance</a:t>
            </a: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CA" sz="2000" b="1" dirty="0" err="1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Shird</a:t>
            </a:r>
            <a:endParaRPr lang="en-CA" sz="2000" b="1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buFont typeface="Wingdings" charset="2"/>
              <a:buChar char="Ø"/>
            </a:pP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Members Managed Service </a:t>
            </a: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Sub-Group</a:t>
            </a:r>
          </a:p>
          <a:p>
            <a:pPr marL="1657350" lvl="3" indent="-285750">
              <a:buFont typeface="Wingdings" charset="2"/>
              <a:buChar char="Ø"/>
            </a:pP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Commence </a:t>
            </a: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development of MS specific reports in the Reporting </a:t>
            </a: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Platform</a:t>
            </a:r>
          </a:p>
          <a:p>
            <a:pPr marL="1657350" lvl="3" indent="-285750">
              <a:buFont typeface="Wingdings" charset="2"/>
              <a:buChar char="Ø"/>
            </a:pP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Continue </a:t>
            </a: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to develop use of Templates in the MS Authoring Platform (Sweden</a:t>
            </a: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marL="1657350" lvl="3" indent="-285750">
              <a:buFont typeface="Wingdings" charset="2"/>
              <a:buChar char="Ø"/>
            </a:pP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Proof </a:t>
            </a: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of Concept for simple request management (Denmark &amp; Ireland</a:t>
            </a: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Tooling </a:t>
            </a: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User Advisory </a:t>
            </a: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Group</a:t>
            </a:r>
          </a:p>
          <a:p>
            <a:pPr marL="1657350" lvl="3" indent="-285750">
              <a:buFont typeface="Wingdings" charset="2"/>
              <a:buChar char="Ø"/>
            </a:pP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Demo </a:t>
            </a: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&amp; Tooling Updates including </a:t>
            </a:r>
            <a:r>
              <a:rPr lang="en-CA" sz="16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Refset</a:t>
            </a: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Hands On </a:t>
            </a: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Session</a:t>
            </a:r>
          </a:p>
          <a:p>
            <a:pPr marL="1657350" lvl="3" indent="-285750">
              <a:buFont typeface="Wingdings" charset="2"/>
              <a:buChar char="Ø"/>
            </a:pP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Updates </a:t>
            </a: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on future tooling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7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Advisory Group Outcomes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6492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7637458" cy="355830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E-Learning Advisory Group: Linda Bird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ELAG home – </a:t>
            </a:r>
            <a:r>
              <a:rPr lang="en-CA" sz="1800" b="1" u="sng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http://</a:t>
            </a:r>
            <a:r>
              <a:rPr lang="en-CA" sz="1800" b="1" u="sng" dirty="0" smtClean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snomed.org/elag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Member </a:t>
            </a: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education regional </a:t>
            </a: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update</a:t>
            </a:r>
          </a:p>
          <a:p>
            <a:pPr marL="1385888" lvl="3" indent="-360363">
              <a:buFont typeface="Wingdings" charset="2"/>
              <a:buChar char="Ø"/>
            </a:pP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New </a:t>
            </a: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or planned SNOMED CT education </a:t>
            </a: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activities</a:t>
            </a:r>
          </a:p>
          <a:p>
            <a:pPr marL="1385888" lvl="3" indent="-360363">
              <a:buFont typeface="Wingdings" charset="2"/>
              <a:buChar char="Ø"/>
            </a:pP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Feedback </a:t>
            </a: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on existing SNOMED CT E-Learning </a:t>
            </a: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experiences</a:t>
            </a:r>
          </a:p>
          <a:p>
            <a:pPr marL="1385888" lvl="3" indent="-360363">
              <a:buFont typeface="Wingdings" charset="2"/>
              <a:buChar char="Ø"/>
            </a:pP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National </a:t>
            </a: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or regional SNOMED CT </a:t>
            </a: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priorities</a:t>
            </a:r>
          </a:p>
          <a:p>
            <a:pPr marL="1385888" lvl="3" indent="-360363">
              <a:buFont typeface="Wingdings" charset="2"/>
              <a:buChar char="Ø"/>
            </a:pP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Education </a:t>
            </a: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collaboration or partnership </a:t>
            </a: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opportunities</a:t>
            </a:r>
          </a:p>
          <a:p>
            <a:pPr marL="762000" lvl="2" indent="-265113">
              <a:buFont typeface="Wingdings" charset="2"/>
              <a:buChar char="Ø"/>
            </a:pP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SNOMED </a:t>
            </a: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International </a:t>
            </a: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update</a:t>
            </a:r>
          </a:p>
          <a:p>
            <a:pPr marL="1425575" lvl="3" indent="-400050">
              <a:buFont typeface="Wingdings" charset="2"/>
              <a:buChar char="Ø"/>
            </a:pP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Foundation </a:t>
            </a: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and implementation </a:t>
            </a: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courses</a:t>
            </a:r>
          </a:p>
          <a:p>
            <a:pPr marL="1425575" lvl="3" indent="-400050">
              <a:buFont typeface="Wingdings" charset="2"/>
              <a:buChar char="Ø"/>
            </a:pP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Authoring </a:t>
            </a: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courses and </a:t>
            </a: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certifications</a:t>
            </a:r>
          </a:p>
          <a:p>
            <a:pPr marL="1425575" lvl="3" indent="-400050">
              <a:buFont typeface="Wingdings" charset="2"/>
              <a:buChar char="Ø"/>
            </a:pP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Education </a:t>
            </a: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for developers and </a:t>
            </a: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clinicians</a:t>
            </a:r>
          </a:p>
          <a:p>
            <a:pPr marL="1425575" lvl="3" indent="-400050">
              <a:buFont typeface="Wingdings" charset="2"/>
              <a:buChar char="Ø"/>
            </a:pP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Other </a:t>
            </a: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education activities</a:t>
            </a:r>
            <a:endParaRPr lang="en-CA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7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Advisory Group Outcomes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1983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5143462"/>
          </a:xfrm>
          <a:prstGeom prst="rect">
            <a:avLst/>
          </a:prstGeom>
          <a:solidFill>
            <a:srgbClr val="241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9"/>
          <a:stretch/>
        </p:blipFill>
        <p:spPr>
          <a:xfrm>
            <a:off x="1316450" y="1"/>
            <a:ext cx="6539100" cy="514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679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" y="0"/>
            <a:ext cx="9140215" cy="5143500"/>
          </a:xfrm>
          <a:prstGeom prst="rect">
            <a:avLst/>
          </a:prstGeom>
        </p:spPr>
      </p:pic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8246532" y="4767263"/>
            <a:ext cx="440400" cy="376200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892" y="37"/>
            <a:ext cx="9140215" cy="5143463"/>
          </a:xfrm>
          <a:prstGeom prst="rect">
            <a:avLst/>
          </a:prstGeom>
          <a:gradFill>
            <a:gsLst>
              <a:gs pos="0">
                <a:srgbClr val="1B2939">
                  <a:alpha val="74000"/>
                </a:srgbClr>
              </a:gs>
              <a:gs pos="100000">
                <a:srgbClr val="050C25">
                  <a:alpha val="69020"/>
                </a:srgbClr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69" tIns="34284" rIns="68569" bIns="34284" spcCol="0" rtlCol="0" anchor="ctr"/>
          <a:lstStyle/>
          <a:p>
            <a:pPr algn="ctr"/>
            <a:endParaRPr lang="en-US" sz="2775" dirty="0">
              <a:latin typeface="Lato Light" charset="0"/>
              <a:cs typeface="Lato Light" charset="0"/>
            </a:endParaRPr>
          </a:p>
        </p:txBody>
      </p:sp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358880" y="1451357"/>
            <a:ext cx="3564191" cy="2422558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2800" b="1" i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Thank-you for your continued support and commitment to SNOMED International and SNOMED CT.</a:t>
            </a:r>
            <a:br>
              <a:rPr lang="en-US" sz="2800" b="1" i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800" b="1" i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/>
            </a:r>
            <a:br>
              <a:rPr lang="en-US" sz="2800" b="1" i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800" b="1" i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See you in Malaysia!</a:t>
            </a:r>
            <a:endParaRPr lang="en-US" sz="2800" b="1" i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8093" y="2745251"/>
            <a:ext cx="43812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solidFill>
                  <a:srgbClr val="00B0F0"/>
                </a:solidFill>
                <a:latin typeface="Calibri" charset="0"/>
                <a:ea typeface="Calibri" charset="0"/>
                <a:cs typeface="Calibri" charset="0"/>
              </a:rPr>
              <a:t>2020 April Business Meeting</a:t>
            </a:r>
          </a:p>
          <a:p>
            <a:r>
              <a:rPr lang="en-CA" sz="2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April </a:t>
            </a:r>
            <a:r>
              <a:rPr lang="en-CA" sz="20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5th-8th</a:t>
            </a:r>
            <a:r>
              <a:rPr lang="en-CA" sz="2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CA" sz="2000" b="1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2020:</a:t>
            </a:r>
            <a:r>
              <a:rPr lang="en-CA" sz="2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/>
            </a:r>
            <a:br>
              <a:rPr lang="en-CA" sz="2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CA" sz="2000" b="1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London, UK</a:t>
            </a:r>
            <a:endParaRPr lang="en-CA" sz="2000" b="1" dirty="0" smtClean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" name="Shape 16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00189" y="141329"/>
            <a:ext cx="685800" cy="68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562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47368" y="605773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3200" b="1" dirty="0" smtClean="0"/>
              <a:t>April 2019 Business</a:t>
            </a:r>
            <a:br>
              <a:rPr lang="en-US" sz="3200" b="1" dirty="0" smtClean="0"/>
            </a:br>
            <a:r>
              <a:rPr lang="en-US" sz="3200" b="1" dirty="0" smtClean="0"/>
              <a:t>Meeting Recap</a:t>
            </a:r>
            <a:endParaRPr lang="en-US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378543" y="1639795"/>
            <a:ext cx="5333999" cy="3408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CA" sz="1800" dirty="0" smtClean="0">
                <a:latin typeface="Calibri" charset="0"/>
                <a:ea typeface="Calibri" charset="0"/>
                <a:cs typeface="Calibri" charset="0"/>
              </a:rPr>
              <a:t>180+ Delegates</a:t>
            </a: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CA" sz="1800" dirty="0" smtClean="0">
                <a:latin typeface="Calibri" charset="0"/>
                <a:ea typeface="Calibri" charset="0"/>
                <a:cs typeface="Calibri" charset="0"/>
              </a:rPr>
              <a:t>26 </a:t>
            </a:r>
            <a:r>
              <a:rPr lang="en-CA" sz="1800" dirty="0">
                <a:latin typeface="Calibri" charset="0"/>
                <a:ea typeface="Calibri" charset="0"/>
                <a:cs typeface="Calibri" charset="0"/>
              </a:rPr>
              <a:t>C</a:t>
            </a:r>
            <a:r>
              <a:rPr lang="en-CA" sz="1800" dirty="0" smtClean="0">
                <a:latin typeface="Calibri" charset="0"/>
                <a:ea typeface="Calibri" charset="0"/>
                <a:cs typeface="Calibri" charset="0"/>
              </a:rPr>
              <a:t>ountries Represented</a:t>
            </a:r>
          </a:p>
          <a:p>
            <a:pPr marL="285750" indent="-285750">
              <a:spcAft>
                <a:spcPts val="300"/>
              </a:spcAft>
              <a:buFont typeface="Arial" charset="0"/>
              <a:buChar char="•"/>
            </a:pPr>
            <a:r>
              <a:rPr lang="en-CA" sz="1800" dirty="0">
                <a:latin typeface="Calibri" charset="0"/>
                <a:ea typeface="Calibri" charset="0"/>
                <a:cs typeface="Calibri" charset="0"/>
              </a:rPr>
              <a:t>Opening </a:t>
            </a:r>
            <a:r>
              <a:rPr lang="en-CA" sz="1800" dirty="0" smtClean="0">
                <a:latin typeface="Calibri" charset="0"/>
                <a:ea typeface="Calibri" charset="0"/>
                <a:cs typeface="Calibri" charset="0"/>
              </a:rPr>
              <a:t>Plenary:</a:t>
            </a:r>
          </a:p>
          <a:p>
            <a:pPr marL="762000" lvl="5" indent="-225425">
              <a:spcAft>
                <a:spcPts val="600"/>
              </a:spcAft>
              <a:buFont typeface="Arial" charset="0"/>
              <a:buChar char="•"/>
            </a:pPr>
            <a:r>
              <a:rPr lang="en-CA" dirty="0" smtClean="0">
                <a:latin typeface="Calibri" charset="0"/>
                <a:ea typeface="Calibri" charset="0"/>
                <a:cs typeface="Calibri" charset="0"/>
              </a:rPr>
              <a:t>Peter </a:t>
            </a:r>
            <a:r>
              <a:rPr lang="en-CA" dirty="0" err="1" smtClean="0">
                <a:latin typeface="Calibri" charset="0"/>
                <a:ea typeface="Calibri" charset="0"/>
                <a:cs typeface="Calibri" charset="0"/>
              </a:rPr>
              <a:t>Rhijnbeek</a:t>
            </a:r>
            <a:endParaRPr lang="en-CA" dirty="0" smtClean="0">
              <a:latin typeface="Calibri" charset="0"/>
              <a:ea typeface="Calibri" charset="0"/>
              <a:cs typeface="Calibri" charset="0"/>
            </a:endParaRPr>
          </a:p>
          <a:p>
            <a:pPr marL="311150" lvl="5" indent="-263525">
              <a:spcAft>
                <a:spcPts val="300"/>
              </a:spcAft>
              <a:buFont typeface="Arial" charset="0"/>
              <a:buChar char="•"/>
            </a:pPr>
            <a:r>
              <a:rPr lang="en-CA" sz="1800" dirty="0" smtClean="0">
                <a:latin typeface="Calibri" charset="0"/>
                <a:ea typeface="Calibri" charset="0"/>
                <a:cs typeface="Calibri" charset="0"/>
              </a:rPr>
              <a:t>New Update </a:t>
            </a:r>
            <a:r>
              <a:rPr lang="en-CA" sz="1800" dirty="0">
                <a:latin typeface="Calibri" charset="0"/>
                <a:ea typeface="Calibri" charset="0"/>
                <a:cs typeface="Calibri" charset="0"/>
              </a:rPr>
              <a:t>Session</a:t>
            </a:r>
          </a:p>
          <a:p>
            <a:pPr marL="311150" lvl="5" indent="-263525">
              <a:spcAft>
                <a:spcPts val="300"/>
              </a:spcAft>
              <a:buFont typeface="Arial" charset="0"/>
              <a:buChar char="•"/>
            </a:pPr>
            <a:r>
              <a:rPr lang="en-CA" sz="1800" dirty="0" smtClean="0">
                <a:latin typeface="Calibri" charset="0"/>
                <a:ea typeface="Calibri" charset="0"/>
                <a:cs typeface="Calibri" charset="0"/>
              </a:rPr>
              <a:t>Sessions:</a:t>
            </a:r>
          </a:p>
          <a:p>
            <a:pPr marL="762000" lvl="5" indent="-225425">
              <a:spcAft>
                <a:spcPts val="600"/>
              </a:spcAft>
              <a:buFont typeface="Arial" charset="0"/>
              <a:buChar char="•"/>
            </a:pPr>
            <a:r>
              <a:rPr lang="en-CA" dirty="0">
                <a:latin typeface="Calibri" charset="0"/>
                <a:ea typeface="Calibri" charset="0"/>
                <a:cs typeface="Calibri" charset="0"/>
              </a:rPr>
              <a:t>7 project &amp; working groups</a:t>
            </a:r>
          </a:p>
          <a:p>
            <a:pPr marL="762000" lvl="5" indent="-225425">
              <a:spcAft>
                <a:spcPts val="600"/>
              </a:spcAft>
              <a:buFont typeface="Arial" charset="0"/>
              <a:buChar char="•"/>
            </a:pPr>
            <a:r>
              <a:rPr lang="en-CA" dirty="0">
                <a:latin typeface="Calibri" charset="0"/>
                <a:ea typeface="Calibri" charset="0"/>
                <a:cs typeface="Calibri" charset="0"/>
              </a:rPr>
              <a:t>7 governance meetings</a:t>
            </a:r>
          </a:p>
          <a:p>
            <a:pPr marL="762000" lvl="5" indent="-225425">
              <a:spcAft>
                <a:spcPts val="600"/>
              </a:spcAft>
              <a:buFont typeface="Arial" charset="0"/>
              <a:buChar char="•"/>
            </a:pPr>
            <a:r>
              <a:rPr lang="en-CA" dirty="0">
                <a:latin typeface="Calibri" charset="0"/>
                <a:ea typeface="Calibri" charset="0"/>
                <a:cs typeface="Calibri" charset="0"/>
              </a:rPr>
              <a:t>6 clinical meetings</a:t>
            </a:r>
          </a:p>
          <a:p>
            <a:pPr marL="762000" lvl="5" indent="-225425">
              <a:spcAft>
                <a:spcPts val="600"/>
              </a:spcAft>
              <a:buFont typeface="Arial" charset="0"/>
              <a:buChar char="•"/>
            </a:pPr>
            <a:r>
              <a:rPr lang="en-CA" dirty="0">
                <a:latin typeface="Calibri" charset="0"/>
                <a:ea typeface="Calibri" charset="0"/>
                <a:cs typeface="Calibri" charset="0"/>
              </a:rPr>
              <a:t>6 advisory group </a:t>
            </a:r>
            <a:r>
              <a:rPr lang="en-CA" dirty="0" smtClean="0">
                <a:latin typeface="Calibri" charset="0"/>
                <a:ea typeface="Calibri" charset="0"/>
                <a:cs typeface="Calibri" charset="0"/>
              </a:rPr>
              <a:t>meetings</a:t>
            </a:r>
          </a:p>
          <a:p>
            <a:pPr marL="311150" lvl="5" indent="-263525">
              <a:spcAft>
                <a:spcPts val="600"/>
              </a:spcAft>
              <a:buFont typeface="Arial" charset="0"/>
              <a:buChar char="•"/>
            </a:pPr>
            <a:r>
              <a:rPr lang="en-CA" sz="1800" dirty="0" smtClean="0">
                <a:latin typeface="Calibri" charset="0"/>
                <a:ea typeface="Calibri" charset="0"/>
                <a:cs typeface="Calibri" charset="0"/>
              </a:rPr>
              <a:t>Evaluation &amp; Materials to be shared Friday</a:t>
            </a:r>
            <a:endParaRPr lang="en-CA" dirty="0" smtClean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445" y="7140"/>
            <a:ext cx="4070555" cy="24884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2425"/>
          <a:stretch/>
        </p:blipFill>
        <p:spPr>
          <a:xfrm>
            <a:off x="5073445" y="2495607"/>
            <a:ext cx="4070555" cy="2647894"/>
          </a:xfrm>
          <a:prstGeom prst="rect">
            <a:avLst/>
          </a:prstGeom>
        </p:spPr>
      </p:pic>
      <p:pic>
        <p:nvPicPr>
          <p:cNvPr id="9" name="Shape 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00189" y="141329"/>
            <a:ext cx="685800" cy="68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5143462"/>
          </a:xfrm>
          <a:prstGeom prst="rect">
            <a:avLst/>
          </a:prstGeom>
          <a:solidFill>
            <a:srgbClr val="241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9"/>
          <a:stretch/>
        </p:blipFill>
        <p:spPr>
          <a:xfrm>
            <a:off x="1316450" y="1"/>
            <a:ext cx="6539100" cy="514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78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67032" y="841749"/>
            <a:ext cx="8229600" cy="5688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3200" b="1" dirty="0" smtClean="0"/>
              <a:t>April 2019 Business Meeting Outcomes</a:t>
            </a:r>
            <a:endParaRPr lang="en-US" sz="3200" b="1" dirty="0"/>
          </a:p>
        </p:txBody>
      </p:sp>
      <p:sp>
        <p:nvSpPr>
          <p:cNvPr id="6" name="Rectangle 5"/>
          <p:cNvSpPr/>
          <p:nvPr/>
        </p:nvSpPr>
        <p:spPr>
          <a:xfrm>
            <a:off x="378543" y="1639795"/>
            <a:ext cx="531433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CA" sz="2800" dirty="0" smtClean="0">
                <a:latin typeface="Calibri" charset="0"/>
                <a:ea typeface="Calibri" charset="0"/>
                <a:cs typeface="Calibri" charset="0"/>
              </a:rPr>
              <a:t>Project &amp; Working Groups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CA" sz="2800" dirty="0" smtClean="0">
                <a:latin typeface="Calibri" charset="0"/>
                <a:ea typeface="Calibri" charset="0"/>
                <a:cs typeface="Calibri" charset="0"/>
              </a:rPr>
              <a:t>Clinical Reference Group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CA" sz="2800" dirty="0" smtClean="0">
                <a:latin typeface="Calibri" charset="0"/>
                <a:ea typeface="Calibri" charset="0"/>
                <a:cs typeface="Calibri" charset="0"/>
              </a:rPr>
              <a:t>Advisory Groups</a:t>
            </a:r>
            <a:endParaRPr lang="en-CA" sz="28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88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7315914" cy="3215700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Observables: Daniel </a:t>
            </a:r>
            <a:r>
              <a:rPr lang="en-CA" sz="2000" b="1" dirty="0" err="1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Karlsson</a:t>
            </a:r>
            <a:endParaRPr lang="en-CA" sz="2000" b="1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Almost concluded susceptibility observables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Cognitive function observables, joint with MBH CRG, next steps identified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Agreement of use of Observables model for international lab interoperability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8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Project &amp; Working Group Outcomes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6335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7163512" cy="3215700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Cancer Synoptic Reporting: Scott Campbell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At request of of Canada, Sweden and UK - Synoptic observables and Nebraska Pathology Module content for colon cancer, breast cancer and melanoma submitted to SI for consideration for international adoption.  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Reviewed and discussed inception and elaboration with colon examples.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Language </a:t>
            </a:r>
            <a:r>
              <a:rPr lang="en-CA" sz="16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refsets</a:t>
            </a: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under consideration for French (Canada provinces of Quebec and New Brunswick) and Swedish.  To be determined if these can be developed and complete by international adoption.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Next worksheets</a:t>
            </a:r>
          </a:p>
          <a:p>
            <a:pPr marL="1657350" lvl="3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Lung Cancer</a:t>
            </a:r>
          </a:p>
          <a:p>
            <a:pPr marL="1657350" lvl="3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Prostate (Total prostatectomy) – ICCR request</a:t>
            </a:r>
          </a:p>
          <a:p>
            <a:pPr marL="1657350" lvl="3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Continue on with gastrointestinal tract cancers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8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Project &amp; Working Group Outcomes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10020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6249112" cy="3215700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Terminology Management Workshop: Rory Davidson</a:t>
            </a:r>
          </a:p>
          <a:p>
            <a:pPr marL="285750" indent="-285750"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</a:rPr>
              <a:t>A working group representing a cross-section of the community covered:</a:t>
            </a:r>
          </a:p>
          <a:p>
            <a:pPr marL="742950" lvl="1" indent="-285750" fontAlgn="base"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</a:rPr>
              <a:t>free-flowing, open discussion on aspects of on-going 2020-2025 strategy options</a:t>
            </a:r>
          </a:p>
          <a:p>
            <a:pPr marL="742950" lvl="1" indent="-285750" fontAlgn="base"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</a:rPr>
              <a:t>the technology details around validation as a service</a:t>
            </a:r>
          </a:p>
          <a:p>
            <a:pPr marL="742950" lvl="1" indent="-285750" fontAlgn="base"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</a:rPr>
              <a:t>frequent releases</a:t>
            </a:r>
          </a:p>
          <a:p>
            <a:pPr marL="285750" indent="-285750">
              <a:buFont typeface="Wingdings" charset="2"/>
              <a:buChar char="Ø"/>
            </a:pPr>
            <a:r>
              <a:rPr lang="en-CA" sz="1600" dirty="0">
                <a:solidFill>
                  <a:srgbClr val="000000"/>
                </a:solidFill>
              </a:rPr>
              <a:t>The meeting will take place in Kuala Lumpur, please get in touch if you would like to be involved</a:t>
            </a:r>
            <a:r>
              <a:rPr lang="en-CA" sz="1600" dirty="0" smtClean="0">
                <a:solidFill>
                  <a:srgbClr val="000000"/>
                </a:solidFill>
              </a:rPr>
              <a:t>.</a:t>
            </a:r>
            <a:endParaRPr lang="en-CA" sz="1600" dirty="0">
              <a:solidFill>
                <a:srgbClr val="0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8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Project &amp; Working Group Outcomes</a:t>
            </a:r>
            <a:endParaRPr lang="en-US" sz="3200" b="1" dirty="0"/>
          </a:p>
        </p:txBody>
      </p:sp>
      <p:pic>
        <p:nvPicPr>
          <p:cNvPr id="1026" name="Picture 2" descr="https://lh3.googleusercontent.com/fdEG4Avif7NQp1sHUkVJ4hb1z87o7mpP65TEZsIedSpRl1H8dGUo_Yaeo9yEb0AsopLVT5vhnKMC97Yy-FMAn3N-7M3SRB9pr1x4d-jGEVHkyCe4kZh0pR_Sn6Kb1Z7ntRA8DTuxig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146" y="3095825"/>
            <a:ext cx="1438582" cy="173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21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29" y="1406988"/>
            <a:ext cx="7566635" cy="3558302"/>
          </a:xfrm>
        </p:spPr>
        <p:txBody>
          <a:bodyPr/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Events, Conditions &amp; Episodes: Bruce Goldberg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409774005 |Inflammatory morphology (morphologic abnormality)|</a:t>
            </a:r>
          </a:p>
          <a:p>
            <a:pPr marL="1657350" lvl="3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Effect of retiring 23583003 |Inflammation (morphologic abnormality)|resulting in various abscesses inheriting an inflammation (“..itis”) parent discussed</a:t>
            </a:r>
          </a:p>
          <a:p>
            <a:pPr marL="1657350" lvl="3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Impact of moving 44132006 |Abscess (morphologic abnormality)|from under 708039003 |Inflammatory lesion (morphologic abnormality)|to 4147007 |Mass (morphologic abnormality)|will require systematic review of subtypes of inflammation that need to be replaced or remodeled</a:t>
            </a:r>
          </a:p>
          <a:p>
            <a:pPr marL="1657350" lvl="3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Need to review duplicates of inflammation and inflammatory morphology that may be referring to same thing.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Editorial policy for simple co-occurrence</a:t>
            </a:r>
          </a:p>
          <a:p>
            <a:pPr marL="1657350" lvl="3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Appropriate for syndromes and manifestations of systemic disorders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Sepsis</a:t>
            </a:r>
          </a:p>
          <a:p>
            <a:pPr marL="1657350" lvl="3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Create modeling template for 91302008 |Sepsis (disorder)|Remodel 371770009based on Sepsis – 3 definition</a:t>
            </a:r>
          </a:p>
          <a:p>
            <a:pPr marL="1657350" lvl="3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Remodel|Endotoxemia</a:t>
            </a:r>
            <a:r>
              <a:rPr lang="en-CA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(disorder)|as a finding</a:t>
            </a:r>
          </a:p>
          <a:p>
            <a:pPr marL="1657350" lvl="3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CA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Inactivate (19) concepts containing “septicemia” in the FSN and (19) concepts </a:t>
            </a:r>
            <a:r>
              <a:rPr lang="en-CA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contining</a:t>
            </a:r>
            <a:r>
              <a:rPr lang="en-CA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“Severe sepsis with acute organ dysfunction” in the FSN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8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Project &amp; Working Group Outcomes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8191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92230" y="1406988"/>
            <a:ext cx="7394570" cy="3215700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CA" sz="20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Allergy/Intolerance: Bruce Goldberg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Need to interact with SNOMED on FHIR group with </a:t>
            </a: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respect to allergy/intolerance </a:t>
            </a:r>
            <a:r>
              <a:rPr lang="en-CA" sz="1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with </a:t>
            </a:r>
            <a:r>
              <a:rPr lang="en-CA" sz="1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regards to</a:t>
            </a:r>
          </a:p>
          <a:p>
            <a:pPr marL="1657350" lvl="3" indent="-285750">
              <a:buFont typeface="Wingdings" charset="2"/>
              <a:buChar char="Ø"/>
            </a:pP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Limited </a:t>
            </a: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value sets containing content relevant to </a:t>
            </a: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allergy/intolerance</a:t>
            </a:r>
          </a:p>
          <a:p>
            <a:pPr marL="1657350" lvl="3" indent="-285750">
              <a:buFont typeface="Wingdings" charset="2"/>
              <a:buChar char="Ø"/>
            </a:pP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Differences </a:t>
            </a:r>
            <a:r>
              <a:rPr lang="en-CA" sz="14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in model between Hypersensitivity and </a:t>
            </a: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Intolerance</a:t>
            </a:r>
          </a:p>
          <a:p>
            <a:pPr marL="1657350" lvl="3" indent="-285750">
              <a:buFont typeface="Wingdings" charset="2"/>
              <a:buChar char="Ø"/>
            </a:pPr>
            <a:r>
              <a:rPr lang="en-CA" sz="14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Relevant categories</a:t>
            </a:r>
          </a:p>
          <a:p>
            <a:pPr marL="331470" lvl="2" indent="-285750">
              <a:buFont typeface="Wingdings" charset="2"/>
              <a:buChar char="Ø"/>
            </a:pP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Project </a:t>
            </a: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created to move Allergy to substance terms to </a:t>
            </a:r>
            <a:r>
              <a:rPr lang="en-CA" sz="16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other hierarchies </a:t>
            </a:r>
            <a:r>
              <a:rPr lang="en-CA" sz="1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if they do not represent true allergies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4" y="1795458"/>
            <a:ext cx="677863" cy="628650"/>
          </a:xfrm>
          <a:prstGeom prst="rect">
            <a:avLst/>
          </a:prstGeom>
        </p:spPr>
      </p:pic>
      <p:sp>
        <p:nvSpPr>
          <p:cNvPr id="7" name="Shape 79"/>
          <p:cNvSpPr txBox="1">
            <a:spLocks noGrp="1"/>
          </p:cNvSpPr>
          <p:nvPr>
            <p:ph type="title"/>
          </p:nvPr>
        </p:nvSpPr>
        <p:spPr>
          <a:xfrm>
            <a:off x="378544" y="841749"/>
            <a:ext cx="8229600" cy="568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200" b="1" dirty="0" smtClean="0"/>
              <a:t>Clinical Reference Group Outcomes</a:t>
            </a:r>
            <a:endParaRPr lang="en-US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285135" y="4611329"/>
            <a:ext cx="8573730" cy="3539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238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8350</TotalTime>
  <Words>954</Words>
  <Application>Microsoft Macintosh PowerPoint</Application>
  <PresentationFormat>On-screen Show (16:9)</PresentationFormat>
  <Paragraphs>144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Calibri</vt:lpstr>
      <vt:lpstr>Lato Light</vt:lpstr>
      <vt:lpstr>Trebuchet MS</vt:lpstr>
      <vt:lpstr>Verdana</vt:lpstr>
      <vt:lpstr>Wingdings</vt:lpstr>
      <vt:lpstr>Arial</vt:lpstr>
      <vt:lpstr>Title slide - horizontal</vt:lpstr>
      <vt:lpstr>Text slide - plain</vt:lpstr>
      <vt:lpstr>PowerPoint Presentation</vt:lpstr>
      <vt:lpstr>April 2019 Business Meeting Recap</vt:lpstr>
      <vt:lpstr>PowerPoint Presentation</vt:lpstr>
      <vt:lpstr>April 2019 Business Meeting Outcomes</vt:lpstr>
      <vt:lpstr>Project &amp; Working Group Outcomes</vt:lpstr>
      <vt:lpstr>Project &amp; Working Group Outcomes</vt:lpstr>
      <vt:lpstr>Project &amp; Working Group Outcomes</vt:lpstr>
      <vt:lpstr>Project &amp; Working Group Outcomes</vt:lpstr>
      <vt:lpstr>Clinical Reference Group Outcomes</vt:lpstr>
      <vt:lpstr>Clinical Reference Group Outcomes</vt:lpstr>
      <vt:lpstr>Clinical Reference Group Outcomes</vt:lpstr>
      <vt:lpstr>Advisory Group Outcomes</vt:lpstr>
      <vt:lpstr>Advisory Group Outcomes</vt:lpstr>
      <vt:lpstr>Advisory Group Outcomes</vt:lpstr>
      <vt:lpstr>Advisory Group Outcomes</vt:lpstr>
      <vt:lpstr>Advisory Group Outcomes</vt:lpstr>
      <vt:lpstr>Advisory Group Outcomes</vt:lpstr>
      <vt:lpstr>PowerPoint Presentation</vt:lpstr>
      <vt:lpstr>Thank-you for your continued support and commitment to SNOMED International and SNOMED CT.  See you in Malaysia!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Kelly Kuru</cp:lastModifiedBy>
  <cp:revision>112</cp:revision>
  <cp:lastPrinted>2019-04-12T14:50:31Z</cp:lastPrinted>
  <dcterms:modified xsi:type="dcterms:W3CDTF">2019-04-12T14:50:43Z</dcterms:modified>
</cp:coreProperties>
</file>