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59" r:id="rId4"/>
    <p:sldId id="260" r:id="rId5"/>
    <p:sldId id="276" r:id="rId6"/>
    <p:sldId id="261" r:id="rId7"/>
    <p:sldId id="277" r:id="rId8"/>
    <p:sldId id="262" r:id="rId9"/>
    <p:sldId id="263" r:id="rId10"/>
    <p:sldId id="274" r:id="rId11"/>
    <p:sldId id="264" r:id="rId12"/>
    <p:sldId id="265" r:id="rId13"/>
    <p:sldId id="278" r:id="rId14"/>
    <p:sldId id="280" r:id="rId15"/>
    <p:sldId id="282" r:id="rId16"/>
    <p:sldId id="281" r:id="rId17"/>
    <p:sldId id="267" r:id="rId18"/>
    <p:sldId id="279" r:id="rId19"/>
    <p:sldId id="266" r:id="rId20"/>
    <p:sldId id="27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T. Case DVM, PhD FACMI" initials="JTC" lastIdx="4" clrIdx="0"/>
  <p:cmAuthor id="1" name="Ian Green"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A9E3"/>
    <a:srgbClr val="93AAFF"/>
    <a:srgbClr val="000098"/>
    <a:srgbClr val="636EBE"/>
    <a:srgbClr val="8989FF"/>
    <a:srgbClr val="5B5B5B"/>
    <a:srgbClr val="04000F"/>
    <a:srgbClr val="AB2EFF"/>
    <a:srgbClr val="B069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7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C59BCD6-F740-3E46-9AA9-AC2434F1CC03}" type="slidenum">
              <a:rPr lang="en-US" smtClean="0"/>
              <a:t>‹#›</a:t>
            </a:fld>
            <a:endParaRPr lang="en-US"/>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GB"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30" name="Shape 30"/>
          <p:cNvSpPr txBox="1">
            <a:spLocks noGrp="1"/>
          </p:cNvSpPr>
          <p:nvPr>
            <p:ph type="body" idx="1"/>
          </p:nvPr>
        </p:nvSpPr>
        <p:spPr>
          <a:xfrm>
            <a:off x="457200" y="1428736"/>
            <a:ext cx="4038599" cy="5000660"/>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sp>
        <p:nvSpPr>
          <p:cNvPr id="31" name="Shape 31"/>
          <p:cNvSpPr txBox="1">
            <a:spLocks noGrp="1"/>
          </p:cNvSpPr>
          <p:nvPr>
            <p:ph type="body" idx="2"/>
          </p:nvPr>
        </p:nvSpPr>
        <p:spPr>
          <a:xfrm>
            <a:off x="4648200" y="1428736"/>
            <a:ext cx="4038599" cy="500070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38598"/>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SNOMED CT Content Roadmap</a:t>
            </a:r>
            <a:br>
              <a:rPr lang="en-US" dirty="0" smtClean="0"/>
            </a:br>
            <a:r>
              <a:rPr lang="en-US" dirty="0" smtClean="0"/>
              <a:t>July, 2015</a:t>
            </a:r>
            <a:endParaRPr lang="en-US" dirty="0"/>
          </a:p>
        </p:txBody>
      </p:sp>
      <p:sp>
        <p:nvSpPr>
          <p:cNvPr id="3" name="Subtitle 2"/>
          <p:cNvSpPr>
            <a:spLocks noGrp="1"/>
          </p:cNvSpPr>
          <p:nvPr>
            <p:ph type="subTitle" idx="1"/>
          </p:nvPr>
        </p:nvSpPr>
        <p:spPr>
          <a:xfrm>
            <a:off x="748055" y="3733526"/>
            <a:ext cx="6400799" cy="1469528"/>
          </a:xfrm>
        </p:spPr>
        <p:txBody>
          <a:bodyPr/>
          <a:lstStyle/>
          <a:p>
            <a:endParaRPr lang="en-US" dirty="0" smtClean="0"/>
          </a:p>
          <a:p>
            <a:r>
              <a:rPr lang="en-US" sz="2000" b="1" dirty="0" smtClean="0"/>
              <a:t>Jim Case</a:t>
            </a:r>
          </a:p>
          <a:p>
            <a:r>
              <a:rPr lang="en-US" sz="2000" dirty="0" smtClean="0"/>
              <a:t>Head of Terminology</a:t>
            </a:r>
          </a:p>
          <a:p>
            <a:r>
              <a:rPr lang="en-US" sz="2000" b="1" dirty="0" smtClean="0"/>
              <a:t>Ian Green</a:t>
            </a:r>
          </a:p>
          <a:p>
            <a:r>
              <a:rPr lang="en-US" sz="2000" dirty="0" smtClean="0"/>
              <a:t>Business Services Executive</a:t>
            </a:r>
          </a:p>
        </p:txBody>
      </p:sp>
    </p:spTree>
    <p:extLst>
      <p:ext uri="{BB962C8B-B14F-4D97-AF65-F5344CB8AC3E}">
        <p14:creationId xmlns:p14="http://schemas.microsoft.com/office/powerpoint/2010/main" val="409579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3076"/>
            <a:ext cx="8229600" cy="4658007"/>
          </a:xfrm>
        </p:spPr>
        <p:txBody>
          <a:bodyPr/>
          <a:lstStyle/>
          <a:p>
            <a:r>
              <a:rPr lang="en-US" dirty="0" smtClean="0"/>
              <a:t>Allergy project </a:t>
            </a:r>
            <a:r>
              <a:rPr lang="en-US" sz="1800" dirty="0" smtClean="0"/>
              <a:t>(fundamental)</a:t>
            </a:r>
          </a:p>
          <a:p>
            <a:pPr lvl="1"/>
            <a:r>
              <a:rPr lang="en-US" dirty="0" smtClean="0"/>
              <a:t>Required for successful clinically safe implementation of SNOMED CT and to support decision support applications</a:t>
            </a:r>
          </a:p>
          <a:p>
            <a:pPr lvl="1"/>
            <a:r>
              <a:rPr lang="en-US" dirty="0" smtClean="0"/>
              <a:t>Updating of editorial guidance and content alignment with solution for findings, substances,</a:t>
            </a:r>
            <a:endParaRPr lang="en-US" dirty="0"/>
          </a:p>
          <a:p>
            <a:r>
              <a:rPr lang="en-US" dirty="0" smtClean="0"/>
              <a:t>Organisms </a:t>
            </a:r>
            <a:r>
              <a:rPr lang="en-US" sz="1800" dirty="0" smtClean="0"/>
              <a:t>(structural) – 30,000 concepts</a:t>
            </a:r>
          </a:p>
          <a:p>
            <a:pPr lvl="1"/>
            <a:r>
              <a:rPr lang="en-US" dirty="0" smtClean="0"/>
              <a:t>Updating and redesign of existing organism content</a:t>
            </a:r>
          </a:p>
          <a:p>
            <a:pPr lvl="1"/>
            <a:r>
              <a:rPr lang="en-US" dirty="0" smtClean="0"/>
              <a:t>Implementation of new concept model for organism representation</a:t>
            </a:r>
          </a:p>
          <a:p>
            <a:pPr lvl="1"/>
            <a:r>
              <a:rPr lang="en-US" dirty="0" smtClean="0"/>
              <a:t>Required for future work on laboratory medicine, infectious disease and genetics</a:t>
            </a:r>
            <a:endParaRPr lang="en-US"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2140947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5528"/>
            <a:ext cx="8229600" cy="4658007"/>
          </a:xfrm>
        </p:spPr>
        <p:txBody>
          <a:bodyPr/>
          <a:lstStyle/>
          <a:p>
            <a:r>
              <a:rPr lang="en-US" sz="2000" dirty="0" smtClean="0"/>
              <a:t>International Council of Nurses (ICN)</a:t>
            </a:r>
          </a:p>
          <a:p>
            <a:pPr lvl="1"/>
            <a:r>
              <a:rPr lang="en-US" sz="1800" dirty="0" smtClean="0"/>
              <a:t>Nursing content and linkage table creation</a:t>
            </a:r>
          </a:p>
          <a:p>
            <a:pPr lvl="2"/>
            <a:r>
              <a:rPr lang="en-US" sz="1800" dirty="0" smtClean="0"/>
              <a:t>Diagnosis</a:t>
            </a:r>
          </a:p>
          <a:p>
            <a:pPr lvl="2"/>
            <a:r>
              <a:rPr lang="en-US" sz="1800" dirty="0" smtClean="0"/>
              <a:t>Intervention</a:t>
            </a:r>
          </a:p>
          <a:p>
            <a:r>
              <a:rPr lang="en-US" sz="2000" dirty="0" err="1"/>
              <a:t>Institut</a:t>
            </a:r>
            <a:r>
              <a:rPr lang="en-US" sz="2000" dirty="0"/>
              <a:t> national de la santé et de la </a:t>
            </a:r>
            <a:r>
              <a:rPr lang="en-US" sz="2000" dirty="0" err="1"/>
              <a:t>recherche</a:t>
            </a:r>
            <a:r>
              <a:rPr lang="en-US" sz="2000" dirty="0"/>
              <a:t> </a:t>
            </a:r>
            <a:r>
              <a:rPr lang="en-US" sz="2000" dirty="0" err="1" smtClean="0"/>
              <a:t>médicale</a:t>
            </a:r>
            <a:r>
              <a:rPr lang="en-US" sz="2000" dirty="0" smtClean="0"/>
              <a:t> (INSERM)</a:t>
            </a:r>
            <a:r>
              <a:rPr lang="en-US" sz="2000" dirty="0"/>
              <a:t> </a:t>
            </a:r>
            <a:r>
              <a:rPr lang="en-US" sz="2000" dirty="0" smtClean="0"/>
              <a:t>- </a:t>
            </a:r>
            <a:r>
              <a:rPr lang="en-US" sz="1800" dirty="0" err="1" smtClean="0"/>
              <a:t>Orphanet</a:t>
            </a:r>
            <a:r>
              <a:rPr lang="en-US" sz="1800" dirty="0" smtClean="0"/>
              <a:t> (classification of rare diseases)</a:t>
            </a:r>
          </a:p>
          <a:p>
            <a:pPr lvl="1"/>
            <a:r>
              <a:rPr lang="en-US" sz="1800" dirty="0" smtClean="0"/>
              <a:t>Review and gap analysis of existing SNOMED CT content</a:t>
            </a:r>
          </a:p>
          <a:p>
            <a:pPr lvl="1"/>
            <a:r>
              <a:rPr lang="en-US" sz="1800" dirty="0" smtClean="0"/>
              <a:t>New content added, alignment of text definitions, linkage table creation</a:t>
            </a:r>
            <a:endParaRPr lang="en-US" sz="1800" dirty="0"/>
          </a:p>
          <a:p>
            <a:r>
              <a:rPr lang="en-US" sz="2000" dirty="0" smtClean="0"/>
              <a:t>World Health </a:t>
            </a:r>
            <a:r>
              <a:rPr lang="en-US" sz="2000" dirty="0" err="1" smtClean="0"/>
              <a:t>Organisation</a:t>
            </a:r>
            <a:r>
              <a:rPr lang="en-US" sz="2000" dirty="0" smtClean="0"/>
              <a:t> (WHO)</a:t>
            </a:r>
          </a:p>
          <a:p>
            <a:pPr lvl="1"/>
            <a:r>
              <a:rPr lang="en-US" sz="1800" dirty="0" smtClean="0"/>
              <a:t>ICD-11 – alignment/addition of content through internal review and external clinical review</a:t>
            </a:r>
          </a:p>
          <a:p>
            <a:pPr lvl="1"/>
            <a:r>
              <a:rPr lang="en-US" sz="1800" dirty="0" smtClean="0"/>
              <a:t>Common ontology</a:t>
            </a:r>
          </a:p>
          <a:p>
            <a:pPr lvl="2"/>
            <a:r>
              <a:rPr lang="en-US" sz="1800" dirty="0" smtClean="0"/>
              <a:t>Development of a shared common ontology with WHO</a:t>
            </a:r>
          </a:p>
          <a:p>
            <a:pPr lvl="2"/>
            <a:r>
              <a:rPr lang="en-US" sz="1800" dirty="0" smtClean="0"/>
              <a:t>Addition/revision of SNOMED CT content to ensure the </a:t>
            </a:r>
            <a:r>
              <a:rPr lang="en-US" sz="1800" dirty="0" err="1" smtClean="0"/>
              <a:t>implementability</a:t>
            </a:r>
            <a:r>
              <a:rPr lang="en-US" sz="1800" dirty="0" smtClean="0"/>
              <a:t> of ICD-11 through the common ontology layer</a:t>
            </a:r>
          </a:p>
        </p:txBody>
      </p:sp>
      <p:sp>
        <p:nvSpPr>
          <p:cNvPr id="3" name="Title 2"/>
          <p:cNvSpPr>
            <a:spLocks noGrp="1"/>
          </p:cNvSpPr>
          <p:nvPr>
            <p:ph type="title"/>
          </p:nvPr>
        </p:nvSpPr>
        <p:spPr/>
        <p:txBody>
          <a:bodyPr/>
          <a:lstStyle/>
          <a:p>
            <a:r>
              <a:rPr lang="en-US" dirty="0" smtClean="0"/>
              <a:t>Collaboration-led content developments</a:t>
            </a:r>
            <a:endParaRPr lang="en-US" dirty="0"/>
          </a:p>
        </p:txBody>
      </p:sp>
    </p:spTree>
    <p:extLst>
      <p:ext uri="{BB962C8B-B14F-4D97-AF65-F5344CB8AC3E}">
        <p14:creationId xmlns:p14="http://schemas.microsoft.com/office/powerpoint/2010/main" val="3682842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World Organization of Family Doctors (WONCA) </a:t>
            </a:r>
          </a:p>
          <a:p>
            <a:pPr lvl="1"/>
            <a:r>
              <a:rPr lang="en-US" sz="1800" dirty="0"/>
              <a:t>IFP/GP subset</a:t>
            </a:r>
          </a:p>
          <a:p>
            <a:pPr lvl="1"/>
            <a:r>
              <a:rPr lang="en-US" sz="1800" dirty="0"/>
              <a:t>ICPC-2 to SNOMED CT </a:t>
            </a:r>
            <a:r>
              <a:rPr lang="en-US" sz="1800" dirty="0" smtClean="0"/>
              <a:t>map</a:t>
            </a:r>
            <a:endParaRPr lang="en-US" dirty="0" smtClean="0"/>
          </a:p>
          <a:p>
            <a:r>
              <a:rPr lang="en-US" sz="2000" dirty="0" smtClean="0"/>
              <a:t>American Dental Association (ADA)</a:t>
            </a:r>
          </a:p>
          <a:p>
            <a:pPr lvl="1"/>
            <a:r>
              <a:rPr lang="en-US" sz="1800" dirty="0" smtClean="0"/>
              <a:t>Provision of new dental content, and revision of existing content</a:t>
            </a:r>
          </a:p>
          <a:p>
            <a:pPr lvl="1"/>
            <a:r>
              <a:rPr lang="en-US" sz="1800" dirty="0" smtClean="0"/>
              <a:t>Focus is dental findings and dental anatomy, with a longer term goal to include procedures</a:t>
            </a:r>
          </a:p>
          <a:p>
            <a:r>
              <a:rPr lang="en-US" sz="2000" dirty="0" smtClean="0"/>
              <a:t>Kaiser Permanente (</a:t>
            </a:r>
            <a:r>
              <a:rPr lang="en-US" sz="2000" dirty="0"/>
              <a:t>Convergent Medical </a:t>
            </a:r>
            <a:r>
              <a:rPr lang="en-US" sz="2000" dirty="0" smtClean="0"/>
              <a:t>Terminology - CMT)</a:t>
            </a:r>
          </a:p>
          <a:p>
            <a:pPr lvl="1"/>
            <a:r>
              <a:rPr lang="en-US" sz="1800" dirty="0" smtClean="0"/>
              <a:t>Provision of candidate SNOMED CT content for review/addition to the SNOMED CT International Edition</a:t>
            </a:r>
          </a:p>
          <a:p>
            <a:pPr lvl="1"/>
            <a:r>
              <a:rPr lang="en-US" sz="1800" dirty="0" smtClean="0"/>
              <a:t>Publication of candidate SNOMED CT content for the benefit of Members as a complete listing</a:t>
            </a:r>
          </a:p>
          <a:p>
            <a:r>
              <a:rPr lang="en-US" sz="2200" dirty="0" err="1"/>
              <a:t>Regenstrief</a:t>
            </a:r>
            <a:r>
              <a:rPr lang="en-US" sz="2200" dirty="0"/>
              <a:t> Institute (LOINC)</a:t>
            </a:r>
          </a:p>
          <a:p>
            <a:pPr lvl="1"/>
            <a:r>
              <a:rPr lang="en-US" sz="1800" dirty="0"/>
              <a:t>Provision of content to support the interoperability between SNOMED CT and LOINC</a:t>
            </a:r>
          </a:p>
          <a:p>
            <a:pPr lvl="1"/>
            <a:r>
              <a:rPr lang="en-US" sz="1800" dirty="0"/>
              <a:t>Publication of expression libraries relating alignment of LOINC expressions to SNOMED CT</a:t>
            </a:r>
          </a:p>
          <a:p>
            <a:endParaRPr lang="en-US" sz="2200" dirty="0"/>
          </a:p>
        </p:txBody>
      </p:sp>
      <p:sp>
        <p:nvSpPr>
          <p:cNvPr id="3" name="Title 2"/>
          <p:cNvSpPr>
            <a:spLocks noGrp="1"/>
          </p:cNvSpPr>
          <p:nvPr>
            <p:ph type="title"/>
          </p:nvPr>
        </p:nvSpPr>
        <p:spPr/>
        <p:txBody>
          <a:bodyPr/>
          <a:lstStyle/>
          <a:p>
            <a:r>
              <a:rPr lang="en-US" dirty="0"/>
              <a:t>Collaboration-led content development</a:t>
            </a:r>
          </a:p>
        </p:txBody>
      </p:sp>
    </p:spTree>
    <p:extLst>
      <p:ext uri="{BB962C8B-B14F-4D97-AF65-F5344CB8AC3E}">
        <p14:creationId xmlns:p14="http://schemas.microsoft.com/office/powerpoint/2010/main" val="3240024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following schedules are based on known agreed work items, either in progress or with plans well advanced</a:t>
            </a:r>
          </a:p>
          <a:p>
            <a:r>
              <a:rPr lang="en-US" dirty="0" smtClean="0"/>
              <a:t>The content projects are listed where developments are undertaken. Once the changes have been made the assumption is that future authoring in these areas will be classed as business as usual</a:t>
            </a:r>
            <a:endParaRPr lang="en-US" dirty="0"/>
          </a:p>
        </p:txBody>
      </p:sp>
      <p:sp>
        <p:nvSpPr>
          <p:cNvPr id="3" name="Title 2"/>
          <p:cNvSpPr>
            <a:spLocks noGrp="1"/>
          </p:cNvSpPr>
          <p:nvPr>
            <p:ph type="title"/>
          </p:nvPr>
        </p:nvSpPr>
        <p:spPr/>
        <p:txBody>
          <a:bodyPr/>
          <a:lstStyle/>
          <a:p>
            <a:r>
              <a:rPr lang="en-US" dirty="0" smtClean="0"/>
              <a:t>Release schedules for the next 3 years</a:t>
            </a:r>
            <a:endParaRPr lang="en-US" dirty="0"/>
          </a:p>
        </p:txBody>
      </p:sp>
    </p:spTree>
    <p:extLst>
      <p:ext uri="{BB962C8B-B14F-4D97-AF65-F5344CB8AC3E}">
        <p14:creationId xmlns:p14="http://schemas.microsoft.com/office/powerpoint/2010/main" val="1909454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(foundational) </a:t>
            </a:r>
            <a:endParaRPr lang="en-US" dirty="0"/>
          </a:p>
        </p:txBody>
      </p:sp>
      <p:grpSp>
        <p:nvGrpSpPr>
          <p:cNvPr id="4" name="Group 3"/>
          <p:cNvGrpSpPr/>
          <p:nvPr/>
        </p:nvGrpSpPr>
        <p:grpSpPr>
          <a:xfrm>
            <a:off x="457200" y="1328316"/>
            <a:ext cx="8493630" cy="5143379"/>
            <a:chOff x="457200" y="1374213"/>
            <a:chExt cx="8493630" cy="5143379"/>
          </a:xfrm>
        </p:grpSpPr>
        <p:sp>
          <p:nvSpPr>
            <p:cNvPr id="5" name="Rectangle 4"/>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 name="Straight Arrow Connector 5"/>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1" name="TextBox 10"/>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2" name="TextBox 11"/>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3" name="Straight Connector 12"/>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474317" y="2799205"/>
            <a:ext cx="2784709" cy="520785"/>
            <a:chOff x="474317" y="2875700"/>
            <a:chExt cx="2784709" cy="581987"/>
          </a:xfrm>
        </p:grpSpPr>
        <p:sp>
          <p:nvSpPr>
            <p:cNvPr id="17" name="Rectangle 16"/>
            <p:cNvSpPr/>
            <p:nvPr/>
          </p:nvSpPr>
          <p:spPr>
            <a:xfrm>
              <a:off x="474317" y="2875700"/>
              <a:ext cx="2784709" cy="581987"/>
            </a:xfrm>
            <a:prstGeom prst="rect">
              <a:avLst/>
            </a:prstGeom>
            <a:gradFill flip="none" rotWithShape="1">
              <a:gsLst>
                <a:gs pos="0">
                  <a:schemeClr val="accent5">
                    <a:lumMod val="75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275447" y="2875700"/>
              <a:ext cx="1060059" cy="369332"/>
            </a:xfrm>
            <a:prstGeom prst="rect">
              <a:avLst/>
            </a:prstGeom>
            <a:noFill/>
          </p:spPr>
          <p:txBody>
            <a:bodyPr wrap="none" rtlCol="0">
              <a:spAutoFit/>
            </a:bodyPr>
            <a:lstStyle/>
            <a:p>
              <a:r>
                <a:rPr lang="en-US" i="1" dirty="0" smtClean="0">
                  <a:solidFill>
                    <a:schemeClr val="accent6">
                      <a:lumMod val="75000"/>
                    </a:schemeClr>
                  </a:solidFill>
                </a:rPr>
                <a:t>Devices</a:t>
              </a:r>
              <a:endParaRPr lang="en-US" i="1" dirty="0">
                <a:solidFill>
                  <a:schemeClr val="accent6">
                    <a:lumMod val="75000"/>
                  </a:schemeClr>
                </a:solidFill>
              </a:endParaRPr>
            </a:p>
          </p:txBody>
        </p:sp>
      </p:grpSp>
      <p:grpSp>
        <p:nvGrpSpPr>
          <p:cNvPr id="46" name="Group 45"/>
          <p:cNvGrpSpPr/>
          <p:nvPr/>
        </p:nvGrpSpPr>
        <p:grpSpPr>
          <a:xfrm>
            <a:off x="474323" y="1728849"/>
            <a:ext cx="2784703" cy="467705"/>
            <a:chOff x="474323" y="1728849"/>
            <a:chExt cx="2784703" cy="467705"/>
          </a:xfrm>
        </p:grpSpPr>
        <p:grpSp>
          <p:nvGrpSpPr>
            <p:cNvPr id="25" name="Group 24"/>
            <p:cNvGrpSpPr/>
            <p:nvPr/>
          </p:nvGrpSpPr>
          <p:grpSpPr>
            <a:xfrm>
              <a:off x="474323" y="1728849"/>
              <a:ext cx="2784703" cy="467705"/>
              <a:chOff x="474323" y="1805344"/>
              <a:chExt cx="2784703" cy="566078"/>
            </a:xfrm>
          </p:grpSpPr>
          <p:sp>
            <p:nvSpPr>
              <p:cNvPr id="16" name="Rectangle 15"/>
              <p:cNvSpPr/>
              <p:nvPr/>
            </p:nvSpPr>
            <p:spPr>
              <a:xfrm>
                <a:off x="474323" y="1881838"/>
                <a:ext cx="2784703" cy="489584"/>
              </a:xfrm>
              <a:prstGeom prst="rect">
                <a:avLst/>
              </a:prstGeom>
              <a:gradFill flip="none" rotWithShape="1">
                <a:gsLst>
                  <a:gs pos="5000">
                    <a:schemeClr val="accent2">
                      <a:lumMod val="75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1412439" y="1805344"/>
                <a:ext cx="854812" cy="369332"/>
              </a:xfrm>
              <a:prstGeom prst="rect">
                <a:avLst/>
              </a:prstGeom>
              <a:noFill/>
            </p:spPr>
            <p:txBody>
              <a:bodyPr wrap="none" rtlCol="0">
                <a:spAutoFit/>
              </a:bodyPr>
              <a:lstStyle/>
              <a:p>
                <a:r>
                  <a:rPr lang="en-US" i="1" dirty="0" smtClean="0">
                    <a:solidFill>
                      <a:srgbClr val="22228B"/>
                    </a:solidFill>
                  </a:rPr>
                  <a:t>Drugs</a:t>
                </a:r>
                <a:endParaRPr lang="en-US" i="1" dirty="0">
                  <a:solidFill>
                    <a:srgbClr val="22228B"/>
                  </a:solidFill>
                </a:endParaRPr>
              </a:p>
            </p:txBody>
          </p:sp>
        </p:grpSp>
        <p:sp>
          <p:nvSpPr>
            <p:cNvPr id="31" name="Isosceles Triangle 30"/>
            <p:cNvSpPr/>
            <p:nvPr/>
          </p:nvSpPr>
          <p:spPr>
            <a:xfrm>
              <a:off x="776342" y="1923313"/>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5981931" y="4711636"/>
            <a:ext cx="2830605" cy="566077"/>
            <a:chOff x="5981931" y="4711636"/>
            <a:chExt cx="2830605" cy="566077"/>
          </a:xfrm>
        </p:grpSpPr>
        <p:grpSp>
          <p:nvGrpSpPr>
            <p:cNvPr id="28" name="Group 27"/>
            <p:cNvGrpSpPr/>
            <p:nvPr/>
          </p:nvGrpSpPr>
          <p:grpSpPr>
            <a:xfrm>
              <a:off x="5981931" y="4711636"/>
              <a:ext cx="2830605" cy="566077"/>
              <a:chOff x="5981931" y="4788130"/>
              <a:chExt cx="2830605" cy="597293"/>
            </a:xfrm>
          </p:grpSpPr>
          <p:sp>
            <p:nvSpPr>
              <p:cNvPr id="19" name="Rectangle 18"/>
              <p:cNvSpPr/>
              <p:nvPr/>
            </p:nvSpPr>
            <p:spPr>
              <a:xfrm>
                <a:off x="5981931" y="4788130"/>
                <a:ext cx="2830605" cy="597293"/>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chemeClr val="accent6">
                      <a:lumMod val="75000"/>
                    </a:schemeClr>
                  </a:solidFill>
                </a:endParaRPr>
              </a:p>
            </p:txBody>
          </p:sp>
          <p:sp>
            <p:nvSpPr>
              <p:cNvPr id="24" name="TextBox 23"/>
              <p:cNvSpPr txBox="1"/>
              <p:nvPr/>
            </p:nvSpPr>
            <p:spPr>
              <a:xfrm>
                <a:off x="6956714" y="4788130"/>
                <a:ext cx="1355024" cy="369332"/>
              </a:xfrm>
              <a:prstGeom prst="rect">
                <a:avLst/>
              </a:prstGeom>
              <a:noFill/>
            </p:spPr>
            <p:txBody>
              <a:bodyPr wrap="none" rtlCol="0">
                <a:spAutoFit/>
              </a:bodyPr>
              <a:lstStyle/>
              <a:p>
                <a:r>
                  <a:rPr lang="en-US" i="1" dirty="0" smtClean="0">
                    <a:solidFill>
                      <a:schemeClr val="accent6">
                        <a:lumMod val="75000"/>
                      </a:schemeClr>
                    </a:solidFill>
                  </a:rPr>
                  <a:t>Organisms</a:t>
                </a:r>
                <a:endParaRPr lang="en-US" i="1" dirty="0">
                  <a:solidFill>
                    <a:schemeClr val="accent6">
                      <a:lumMod val="75000"/>
                    </a:schemeClr>
                  </a:solidFill>
                </a:endParaRPr>
              </a:p>
            </p:txBody>
          </p:sp>
        </p:grpSp>
        <p:sp>
          <p:nvSpPr>
            <p:cNvPr id="34" name="Isosceles Triangle 33"/>
            <p:cNvSpPr/>
            <p:nvPr/>
          </p:nvSpPr>
          <p:spPr>
            <a:xfrm>
              <a:off x="6788856" y="5019771"/>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Isosceles Triangle 34"/>
            <p:cNvSpPr/>
            <p:nvPr/>
          </p:nvSpPr>
          <p:spPr>
            <a:xfrm>
              <a:off x="7719192" y="5019771"/>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7" name="Group 46"/>
          <p:cNvGrpSpPr/>
          <p:nvPr/>
        </p:nvGrpSpPr>
        <p:grpSpPr>
          <a:xfrm>
            <a:off x="472501" y="5706112"/>
            <a:ext cx="7134523" cy="467705"/>
            <a:chOff x="472501" y="5706112"/>
            <a:chExt cx="7134523" cy="467705"/>
          </a:xfrm>
        </p:grpSpPr>
        <p:sp>
          <p:nvSpPr>
            <p:cNvPr id="20" name="Rectangle 19"/>
            <p:cNvSpPr/>
            <p:nvPr/>
          </p:nvSpPr>
          <p:spPr>
            <a:xfrm>
              <a:off x="472501" y="5706112"/>
              <a:ext cx="7134523" cy="467705"/>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3725812" y="5706112"/>
              <a:ext cx="1445305" cy="289207"/>
            </a:xfrm>
            <a:prstGeom prst="rect">
              <a:avLst/>
            </a:prstGeom>
            <a:noFill/>
          </p:spPr>
          <p:txBody>
            <a:bodyPr wrap="none" rtlCol="0">
              <a:spAutoFit/>
            </a:bodyPr>
            <a:lstStyle/>
            <a:p>
              <a:r>
                <a:rPr lang="en-US" i="1" dirty="0" smtClean="0">
                  <a:solidFill>
                    <a:schemeClr val="accent6">
                      <a:lumMod val="75000"/>
                    </a:schemeClr>
                  </a:solidFill>
                </a:rPr>
                <a:t>Substances</a:t>
              </a:r>
              <a:endParaRPr lang="en-US" i="1" dirty="0">
                <a:solidFill>
                  <a:schemeClr val="accent6">
                    <a:lumMod val="75000"/>
                  </a:schemeClr>
                </a:solidFill>
              </a:endParaRPr>
            </a:p>
          </p:txBody>
        </p:sp>
        <p:sp>
          <p:nvSpPr>
            <p:cNvPr id="36" name="Isosceles Triangle 35"/>
            <p:cNvSpPr/>
            <p:nvPr/>
          </p:nvSpPr>
          <p:spPr>
            <a:xfrm>
              <a:off x="2335506"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Isosceles Triangle 36"/>
            <p:cNvSpPr/>
            <p:nvPr/>
          </p:nvSpPr>
          <p:spPr>
            <a:xfrm>
              <a:off x="996655"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Isosceles Triangle 37"/>
            <p:cNvSpPr/>
            <p:nvPr/>
          </p:nvSpPr>
          <p:spPr>
            <a:xfrm>
              <a:off x="3568824"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Isosceles Triangle 38"/>
            <p:cNvSpPr/>
            <p:nvPr/>
          </p:nvSpPr>
          <p:spPr>
            <a:xfrm>
              <a:off x="5060636" y="593117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3" name="Group 42"/>
          <p:cNvGrpSpPr/>
          <p:nvPr/>
        </p:nvGrpSpPr>
        <p:grpSpPr>
          <a:xfrm>
            <a:off x="826254" y="6532886"/>
            <a:ext cx="4098199" cy="290156"/>
            <a:chOff x="826254" y="6532886"/>
            <a:chExt cx="4098199" cy="290156"/>
          </a:xfrm>
        </p:grpSpPr>
        <p:sp>
          <p:nvSpPr>
            <p:cNvPr id="41" name="Rectangle 40"/>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Isosceles Triangle 39"/>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29" name="Group 28"/>
          <p:cNvGrpSpPr/>
          <p:nvPr/>
        </p:nvGrpSpPr>
        <p:grpSpPr>
          <a:xfrm>
            <a:off x="472501" y="3778365"/>
            <a:ext cx="8355925" cy="501372"/>
            <a:chOff x="472501" y="3778365"/>
            <a:chExt cx="8355925" cy="501372"/>
          </a:xfrm>
        </p:grpSpPr>
        <p:grpSp>
          <p:nvGrpSpPr>
            <p:cNvPr id="27" name="Group 26"/>
            <p:cNvGrpSpPr/>
            <p:nvPr/>
          </p:nvGrpSpPr>
          <p:grpSpPr>
            <a:xfrm>
              <a:off x="472501" y="3778365"/>
              <a:ext cx="8355925" cy="501372"/>
              <a:chOff x="472501" y="3854860"/>
              <a:chExt cx="8355925" cy="581994"/>
            </a:xfrm>
          </p:grpSpPr>
          <p:sp>
            <p:nvSpPr>
              <p:cNvPr id="18" name="Rectangle 17"/>
              <p:cNvSpPr/>
              <p:nvPr/>
            </p:nvSpPr>
            <p:spPr>
              <a:xfrm>
                <a:off x="472501" y="3854860"/>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035363" y="3857929"/>
                <a:ext cx="1151945" cy="369332"/>
              </a:xfrm>
              <a:prstGeom prst="rect">
                <a:avLst/>
              </a:prstGeom>
              <a:noFill/>
            </p:spPr>
            <p:txBody>
              <a:bodyPr wrap="none" rtlCol="0">
                <a:spAutoFit/>
              </a:bodyPr>
              <a:lstStyle/>
              <a:p>
                <a:r>
                  <a:rPr lang="en-US" i="1" dirty="0" smtClean="0">
                    <a:solidFill>
                      <a:schemeClr val="accent6">
                        <a:lumMod val="75000"/>
                      </a:schemeClr>
                    </a:solidFill>
                  </a:rPr>
                  <a:t>Anatomy</a:t>
                </a:r>
              </a:p>
            </p:txBody>
          </p:sp>
        </p:grpSp>
        <p:sp>
          <p:nvSpPr>
            <p:cNvPr id="32" name="Isosceles Triangle 31"/>
            <p:cNvSpPr/>
            <p:nvPr/>
          </p:nvSpPr>
          <p:spPr>
            <a:xfrm>
              <a:off x="3756571" y="3960599"/>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Isosceles Triangle 32"/>
            <p:cNvSpPr/>
            <p:nvPr/>
          </p:nvSpPr>
          <p:spPr>
            <a:xfrm>
              <a:off x="5200032" y="3991198"/>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Isosceles Triangle 47"/>
            <p:cNvSpPr/>
            <p:nvPr/>
          </p:nvSpPr>
          <p:spPr>
            <a:xfrm>
              <a:off x="2331520" y="3962150"/>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0408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a:t>
            </a:r>
            <a:endParaRPr lang="en-US" dirty="0"/>
          </a:p>
        </p:txBody>
      </p:sp>
      <p:grpSp>
        <p:nvGrpSpPr>
          <p:cNvPr id="22" name="Group 21"/>
          <p:cNvGrpSpPr/>
          <p:nvPr/>
        </p:nvGrpSpPr>
        <p:grpSpPr>
          <a:xfrm>
            <a:off x="457200" y="1297718"/>
            <a:ext cx="8493630" cy="5143379"/>
            <a:chOff x="457200" y="1374213"/>
            <a:chExt cx="8493630" cy="5143379"/>
          </a:xfrm>
        </p:grpSpPr>
        <p:sp>
          <p:nvSpPr>
            <p:cNvPr id="3" name="Rectangle 2"/>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Arrow Connector 4"/>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5" name="TextBox 14"/>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6" name="TextBox 15"/>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8" name="Straight Connector 17"/>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472501" y="1634062"/>
            <a:ext cx="8355925" cy="477269"/>
            <a:chOff x="472501" y="1710557"/>
            <a:chExt cx="8355925" cy="612592"/>
          </a:xfrm>
        </p:grpSpPr>
        <p:sp>
          <p:nvSpPr>
            <p:cNvPr id="28" name="Rectangle 27"/>
            <p:cNvSpPr/>
            <p:nvPr/>
          </p:nvSpPr>
          <p:spPr>
            <a:xfrm>
              <a:off x="472501" y="1741155"/>
              <a:ext cx="8355925" cy="581994"/>
            </a:xfrm>
            <a:prstGeom prst="rect">
              <a:avLst/>
            </a:prstGeom>
            <a:gradFill flip="none" rotWithShape="1">
              <a:gsLst>
                <a:gs pos="0">
                  <a:srgbClr val="0000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9" name="TextBox 28"/>
            <p:cNvSpPr txBox="1"/>
            <p:nvPr/>
          </p:nvSpPr>
          <p:spPr>
            <a:xfrm>
              <a:off x="4140228" y="1710557"/>
              <a:ext cx="953096" cy="369332"/>
            </a:xfrm>
            <a:prstGeom prst="rect">
              <a:avLst/>
            </a:prstGeom>
            <a:noFill/>
          </p:spPr>
          <p:txBody>
            <a:bodyPr wrap="none" rtlCol="0">
              <a:spAutoFit/>
            </a:bodyPr>
            <a:lstStyle/>
            <a:p>
              <a:r>
                <a:rPr lang="en-US" i="1" dirty="0">
                  <a:solidFill>
                    <a:srgbClr val="22228B"/>
                  </a:solidFill>
                </a:rPr>
                <a:t>ICD-</a:t>
              </a:r>
              <a:r>
                <a:rPr lang="en-US" i="1" dirty="0" smtClean="0">
                  <a:solidFill>
                    <a:srgbClr val="22228B"/>
                  </a:solidFill>
                </a:rPr>
                <a:t>11</a:t>
              </a:r>
              <a:endParaRPr lang="en-US" i="1" dirty="0">
                <a:solidFill>
                  <a:srgbClr val="22228B"/>
                </a:solidFill>
              </a:endParaRPr>
            </a:p>
          </p:txBody>
        </p:sp>
      </p:grpSp>
      <p:grpSp>
        <p:nvGrpSpPr>
          <p:cNvPr id="36" name="Group 35"/>
          <p:cNvGrpSpPr/>
          <p:nvPr/>
        </p:nvGrpSpPr>
        <p:grpSpPr>
          <a:xfrm>
            <a:off x="472501" y="2417900"/>
            <a:ext cx="2786519" cy="489005"/>
            <a:chOff x="472501" y="2494395"/>
            <a:chExt cx="8355925" cy="609629"/>
          </a:xfrm>
        </p:grpSpPr>
        <p:sp>
          <p:nvSpPr>
            <p:cNvPr id="27" name="Rectangle 26"/>
            <p:cNvSpPr/>
            <p:nvPr/>
          </p:nvSpPr>
          <p:spPr>
            <a:xfrm>
              <a:off x="472501" y="2522030"/>
              <a:ext cx="8355925" cy="581994"/>
            </a:xfrm>
            <a:prstGeom prst="rect">
              <a:avLst/>
            </a:prstGeom>
            <a:gradFill flip="none" rotWithShape="1">
              <a:gsLst>
                <a:gs pos="0">
                  <a:srgbClr val="008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0" name="TextBox 29"/>
            <p:cNvSpPr txBox="1"/>
            <p:nvPr/>
          </p:nvSpPr>
          <p:spPr>
            <a:xfrm>
              <a:off x="4247172" y="2494395"/>
              <a:ext cx="739057" cy="369332"/>
            </a:xfrm>
            <a:prstGeom prst="rect">
              <a:avLst/>
            </a:prstGeom>
            <a:noFill/>
          </p:spPr>
          <p:txBody>
            <a:bodyPr wrap="none" rtlCol="0">
              <a:spAutoFit/>
            </a:bodyPr>
            <a:lstStyle/>
            <a:p>
              <a:r>
                <a:rPr lang="en-US" i="1" dirty="0" smtClean="0">
                  <a:solidFill>
                    <a:srgbClr val="22228B"/>
                  </a:solidFill>
                </a:rPr>
                <a:t>CMT</a:t>
              </a:r>
              <a:endParaRPr lang="en-US" i="1" dirty="0">
                <a:solidFill>
                  <a:srgbClr val="22228B"/>
                </a:solidFill>
              </a:endParaRPr>
            </a:p>
          </p:txBody>
        </p:sp>
      </p:grpSp>
      <p:grpSp>
        <p:nvGrpSpPr>
          <p:cNvPr id="39" name="Group 38"/>
          <p:cNvGrpSpPr/>
          <p:nvPr/>
        </p:nvGrpSpPr>
        <p:grpSpPr>
          <a:xfrm>
            <a:off x="1819015" y="4997282"/>
            <a:ext cx="2784097" cy="398823"/>
            <a:chOff x="1805477" y="5032346"/>
            <a:chExt cx="2784097" cy="581994"/>
          </a:xfrm>
        </p:grpSpPr>
        <p:sp>
          <p:nvSpPr>
            <p:cNvPr id="25" name="Rectangle 24"/>
            <p:cNvSpPr/>
            <p:nvPr/>
          </p:nvSpPr>
          <p:spPr>
            <a:xfrm>
              <a:off x="1805477" y="5032346"/>
              <a:ext cx="2784097" cy="581994"/>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3" name="TextBox 22"/>
            <p:cNvSpPr txBox="1"/>
            <p:nvPr/>
          </p:nvSpPr>
          <p:spPr>
            <a:xfrm>
              <a:off x="2613923" y="5032346"/>
              <a:ext cx="1252795" cy="369332"/>
            </a:xfrm>
            <a:prstGeom prst="rect">
              <a:avLst/>
            </a:prstGeom>
            <a:noFill/>
          </p:spPr>
          <p:txBody>
            <a:bodyPr wrap="none" rtlCol="0">
              <a:spAutoFit/>
            </a:bodyPr>
            <a:lstStyle/>
            <a:p>
              <a:r>
                <a:rPr lang="en-US" i="1" dirty="0" smtClean="0">
                  <a:solidFill>
                    <a:srgbClr val="22228B"/>
                  </a:solidFill>
                </a:rPr>
                <a:t>Situations</a:t>
              </a:r>
            </a:p>
          </p:txBody>
        </p:sp>
      </p:grpSp>
      <p:grpSp>
        <p:nvGrpSpPr>
          <p:cNvPr id="40" name="Group 39"/>
          <p:cNvGrpSpPr/>
          <p:nvPr/>
        </p:nvGrpSpPr>
        <p:grpSpPr>
          <a:xfrm>
            <a:off x="472502" y="5750876"/>
            <a:ext cx="4117072" cy="369738"/>
            <a:chOff x="472502" y="5827371"/>
            <a:chExt cx="4117072" cy="581994"/>
          </a:xfrm>
        </p:grpSpPr>
        <p:sp>
          <p:nvSpPr>
            <p:cNvPr id="33" name="Rectangle 32"/>
            <p:cNvSpPr/>
            <p:nvPr/>
          </p:nvSpPr>
          <p:spPr>
            <a:xfrm>
              <a:off x="472502" y="5827371"/>
              <a:ext cx="4117072" cy="581994"/>
            </a:xfrm>
            <a:prstGeom prst="rect">
              <a:avLst/>
            </a:prstGeom>
            <a:gradFill flip="none" rotWithShape="1">
              <a:gsLst>
                <a:gs pos="0">
                  <a:srgbClr val="2DA9E3"/>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4" name="TextBox 33"/>
            <p:cNvSpPr txBox="1"/>
            <p:nvPr/>
          </p:nvSpPr>
          <p:spPr>
            <a:xfrm>
              <a:off x="2052919" y="5827777"/>
              <a:ext cx="1126247" cy="369332"/>
            </a:xfrm>
            <a:prstGeom prst="rect">
              <a:avLst/>
            </a:prstGeom>
            <a:noFill/>
          </p:spPr>
          <p:txBody>
            <a:bodyPr wrap="none" rtlCol="0">
              <a:spAutoFit/>
            </a:bodyPr>
            <a:lstStyle/>
            <a:p>
              <a:r>
                <a:rPr lang="en-US" i="1" dirty="0" smtClean="0">
                  <a:solidFill>
                    <a:srgbClr val="22228B"/>
                  </a:solidFill>
                </a:rPr>
                <a:t>Allergies</a:t>
              </a:r>
            </a:p>
          </p:txBody>
        </p:sp>
      </p:grpSp>
      <p:grpSp>
        <p:nvGrpSpPr>
          <p:cNvPr id="49" name="Group 48"/>
          <p:cNvGrpSpPr/>
          <p:nvPr/>
        </p:nvGrpSpPr>
        <p:grpSpPr>
          <a:xfrm>
            <a:off x="472501" y="4144993"/>
            <a:ext cx="8355925" cy="467705"/>
            <a:chOff x="472501" y="4144993"/>
            <a:chExt cx="8355925" cy="467705"/>
          </a:xfrm>
        </p:grpSpPr>
        <p:grpSp>
          <p:nvGrpSpPr>
            <p:cNvPr id="38" name="Group 37"/>
            <p:cNvGrpSpPr/>
            <p:nvPr/>
          </p:nvGrpSpPr>
          <p:grpSpPr>
            <a:xfrm>
              <a:off x="472501" y="4144993"/>
              <a:ext cx="8355925" cy="467705"/>
              <a:chOff x="472501" y="4221488"/>
              <a:chExt cx="8355925" cy="581994"/>
            </a:xfrm>
          </p:grpSpPr>
          <p:sp>
            <p:nvSpPr>
              <p:cNvPr id="26" name="Rectangle 25"/>
              <p:cNvSpPr/>
              <p:nvPr/>
            </p:nvSpPr>
            <p:spPr>
              <a:xfrm>
                <a:off x="472501" y="4221488"/>
                <a:ext cx="8355925" cy="581994"/>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1" name="TextBox 30"/>
              <p:cNvSpPr txBox="1"/>
              <p:nvPr/>
            </p:nvSpPr>
            <p:spPr>
              <a:xfrm>
                <a:off x="3599102" y="4221488"/>
                <a:ext cx="2035348" cy="369332"/>
              </a:xfrm>
              <a:prstGeom prst="rect">
                <a:avLst/>
              </a:prstGeom>
              <a:noFill/>
            </p:spPr>
            <p:txBody>
              <a:bodyPr wrap="none" rtlCol="0">
                <a:spAutoFit/>
              </a:bodyPr>
              <a:lstStyle/>
              <a:p>
                <a:r>
                  <a:rPr lang="en-US" i="1" dirty="0" smtClean="0">
                    <a:solidFill>
                      <a:srgbClr val="22228B"/>
                    </a:solidFill>
                  </a:rPr>
                  <a:t>Observable entity</a:t>
                </a:r>
              </a:p>
            </p:txBody>
          </p:sp>
        </p:grpSp>
        <p:sp>
          <p:nvSpPr>
            <p:cNvPr id="41" name="Isosceles Triangle 40"/>
            <p:cNvSpPr/>
            <p:nvPr/>
          </p:nvSpPr>
          <p:spPr>
            <a:xfrm>
              <a:off x="1329459" y="4309829"/>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Isosceles Triangle 41"/>
            <p:cNvSpPr/>
            <p:nvPr/>
          </p:nvSpPr>
          <p:spPr>
            <a:xfrm>
              <a:off x="2613923" y="4324158"/>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8" name="Group 47"/>
          <p:cNvGrpSpPr/>
          <p:nvPr/>
        </p:nvGrpSpPr>
        <p:grpSpPr>
          <a:xfrm>
            <a:off x="472501" y="3273498"/>
            <a:ext cx="8355925" cy="482808"/>
            <a:chOff x="472501" y="3273498"/>
            <a:chExt cx="8355925" cy="482808"/>
          </a:xfrm>
        </p:grpSpPr>
        <p:grpSp>
          <p:nvGrpSpPr>
            <p:cNvPr id="37" name="Group 36"/>
            <p:cNvGrpSpPr/>
            <p:nvPr/>
          </p:nvGrpSpPr>
          <p:grpSpPr>
            <a:xfrm>
              <a:off x="472501" y="3273498"/>
              <a:ext cx="8355925" cy="482808"/>
              <a:chOff x="472501" y="3349993"/>
              <a:chExt cx="8355925" cy="581994"/>
            </a:xfrm>
          </p:grpSpPr>
          <p:sp>
            <p:nvSpPr>
              <p:cNvPr id="24" name="Rectangle 23"/>
              <p:cNvSpPr/>
              <p:nvPr/>
            </p:nvSpPr>
            <p:spPr>
              <a:xfrm>
                <a:off x="472501" y="3349993"/>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32" name="TextBox 31"/>
              <p:cNvSpPr txBox="1"/>
              <p:nvPr/>
            </p:nvSpPr>
            <p:spPr>
              <a:xfrm>
                <a:off x="3900548" y="3365096"/>
                <a:ext cx="1432456" cy="369332"/>
              </a:xfrm>
              <a:prstGeom prst="rect">
                <a:avLst/>
              </a:prstGeom>
              <a:noFill/>
            </p:spPr>
            <p:txBody>
              <a:bodyPr wrap="none" rtlCol="0">
                <a:spAutoFit/>
              </a:bodyPr>
              <a:lstStyle/>
              <a:p>
                <a:r>
                  <a:rPr lang="en-US" i="1" dirty="0" smtClean="0">
                    <a:solidFill>
                      <a:srgbClr val="22228B"/>
                    </a:solidFill>
                  </a:rPr>
                  <a:t>Functioning</a:t>
                </a:r>
              </a:p>
            </p:txBody>
          </p:sp>
        </p:grpSp>
        <p:sp>
          <p:nvSpPr>
            <p:cNvPr id="43" name="Isosceles Triangle 42"/>
            <p:cNvSpPr/>
            <p:nvPr/>
          </p:nvSpPr>
          <p:spPr>
            <a:xfrm>
              <a:off x="2613923" y="3467766"/>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826254" y="6532886"/>
            <a:ext cx="4098199" cy="290156"/>
            <a:chOff x="826254" y="6532886"/>
            <a:chExt cx="4098199" cy="290156"/>
          </a:xfrm>
        </p:grpSpPr>
        <p:sp>
          <p:nvSpPr>
            <p:cNvPr id="45" name="Rectangle 44"/>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Isosceles Triangle 45"/>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51" name="Group 50"/>
          <p:cNvGrpSpPr/>
          <p:nvPr/>
        </p:nvGrpSpPr>
        <p:grpSpPr>
          <a:xfrm>
            <a:off x="3259020" y="2409469"/>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52" name="Rectangle 51"/>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53" name="TextBox 52"/>
            <p:cNvSpPr txBox="1"/>
            <p:nvPr/>
          </p:nvSpPr>
          <p:spPr>
            <a:xfrm>
              <a:off x="4247171" y="2494395"/>
              <a:ext cx="2153716" cy="460436"/>
            </a:xfrm>
            <a:prstGeom prst="rect">
              <a:avLst/>
            </a:prstGeom>
            <a:grpFill/>
          </p:spPr>
          <p:txBody>
            <a:bodyPr wrap="none" rtlCol="0">
              <a:spAutoFit/>
            </a:bodyPr>
            <a:lstStyle/>
            <a:p>
              <a:r>
                <a:rPr lang="en-US" i="1" dirty="0" smtClean="0">
                  <a:solidFill>
                    <a:srgbClr val="22228B"/>
                  </a:solidFill>
                </a:rPr>
                <a:t>CMT (BAU)</a:t>
              </a:r>
              <a:endParaRPr lang="en-US" i="1" dirty="0">
                <a:solidFill>
                  <a:srgbClr val="22228B"/>
                </a:solidFill>
              </a:endParaRPr>
            </a:p>
          </p:txBody>
        </p:sp>
      </p:grpSp>
    </p:spTree>
    <p:extLst>
      <p:ext uri="{BB962C8B-B14F-4D97-AF65-F5344CB8AC3E}">
        <p14:creationId xmlns:p14="http://schemas.microsoft.com/office/powerpoint/2010/main" val="170077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Reputational</a:t>
            </a:r>
            <a:endParaRPr lang="en-US" dirty="0"/>
          </a:p>
        </p:txBody>
      </p:sp>
      <p:grpSp>
        <p:nvGrpSpPr>
          <p:cNvPr id="3" name="Group 2"/>
          <p:cNvGrpSpPr/>
          <p:nvPr/>
        </p:nvGrpSpPr>
        <p:grpSpPr>
          <a:xfrm>
            <a:off x="457200" y="1297718"/>
            <a:ext cx="8493630" cy="5143379"/>
            <a:chOff x="457200" y="1374213"/>
            <a:chExt cx="8493630" cy="5143379"/>
          </a:xfrm>
        </p:grpSpPr>
        <p:sp>
          <p:nvSpPr>
            <p:cNvPr id="4" name="Rectangle 3"/>
            <p:cNvSpPr/>
            <p:nvPr/>
          </p:nvSpPr>
          <p:spPr>
            <a:xfrm>
              <a:off x="457200" y="1621747"/>
              <a:ext cx="8355925" cy="488054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 name="Straight Arrow Connector 4"/>
            <p:cNvCxnSpPr/>
            <p:nvPr/>
          </p:nvCxnSpPr>
          <p:spPr>
            <a:xfrm flipV="1">
              <a:off x="457200" y="1499351"/>
              <a:ext cx="0" cy="5002936"/>
            </a:xfrm>
            <a:prstGeom prst="straightConnector1">
              <a:avLst/>
            </a:prstGeom>
            <a:ln w="12700"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a:off x="457200" y="6502287"/>
              <a:ext cx="8493630" cy="0"/>
            </a:xfrm>
            <a:prstGeom prst="straightConnector1">
              <a:avLst/>
            </a:prstGeom>
            <a:ln w="127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H="1">
              <a:off x="3213118"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5981931" y="1621747"/>
              <a:ext cx="45902" cy="4880540"/>
            </a:xfrm>
            <a:prstGeom prst="line">
              <a:avLst/>
            </a:prstGeom>
            <a:ln w="12700" cmpd="sng">
              <a:solidFill>
                <a:schemeClr val="bg1">
                  <a:lumMod val="75000"/>
                </a:schemeClr>
              </a:solidFill>
              <a:prstDash val="lgDash"/>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468855" y="1375881"/>
              <a:ext cx="584064" cy="307777"/>
            </a:xfrm>
            <a:prstGeom prst="rect">
              <a:avLst/>
            </a:prstGeom>
            <a:noFill/>
          </p:spPr>
          <p:txBody>
            <a:bodyPr wrap="none" rtlCol="0">
              <a:spAutoFit/>
            </a:bodyPr>
            <a:lstStyle/>
            <a:p>
              <a:r>
                <a:rPr lang="en-US" sz="1400" dirty="0" smtClean="0"/>
                <a:t>2016</a:t>
              </a:r>
              <a:endParaRPr lang="en-US" sz="1400" dirty="0"/>
            </a:p>
          </p:txBody>
        </p:sp>
        <p:sp>
          <p:nvSpPr>
            <p:cNvPr id="10" name="TextBox 9"/>
            <p:cNvSpPr txBox="1"/>
            <p:nvPr/>
          </p:nvSpPr>
          <p:spPr>
            <a:xfrm>
              <a:off x="4314155" y="1374213"/>
              <a:ext cx="584064" cy="307777"/>
            </a:xfrm>
            <a:prstGeom prst="rect">
              <a:avLst/>
            </a:prstGeom>
            <a:noFill/>
          </p:spPr>
          <p:txBody>
            <a:bodyPr wrap="none" rtlCol="0">
              <a:spAutoFit/>
            </a:bodyPr>
            <a:lstStyle/>
            <a:p>
              <a:r>
                <a:rPr lang="en-US" sz="1400" dirty="0" smtClean="0"/>
                <a:t>2017</a:t>
              </a:r>
              <a:endParaRPr lang="en-US" sz="1400" dirty="0"/>
            </a:p>
          </p:txBody>
        </p:sp>
        <p:sp>
          <p:nvSpPr>
            <p:cNvPr id="11" name="TextBox 10"/>
            <p:cNvSpPr txBox="1"/>
            <p:nvPr/>
          </p:nvSpPr>
          <p:spPr>
            <a:xfrm>
              <a:off x="7276211" y="1375881"/>
              <a:ext cx="584064" cy="307777"/>
            </a:xfrm>
            <a:prstGeom prst="rect">
              <a:avLst/>
            </a:prstGeom>
            <a:noFill/>
          </p:spPr>
          <p:txBody>
            <a:bodyPr wrap="none" rtlCol="0">
              <a:spAutoFit/>
            </a:bodyPr>
            <a:lstStyle/>
            <a:p>
              <a:r>
                <a:rPr lang="en-US" sz="1400" dirty="0" smtClean="0"/>
                <a:t>2018</a:t>
              </a:r>
              <a:endParaRPr lang="en-US" sz="1400" dirty="0"/>
            </a:p>
          </p:txBody>
        </p:sp>
        <p:cxnSp>
          <p:nvCxnSpPr>
            <p:cNvPr id="12" name="Straight Connector 11"/>
            <p:cNvCxnSpPr/>
            <p:nvPr/>
          </p:nvCxnSpPr>
          <p:spPr>
            <a:xfrm flipV="1">
              <a:off x="1805477" y="1637046"/>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V="1">
              <a:off x="4589574" y="1637045"/>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7591723" y="1637051"/>
              <a:ext cx="0" cy="4880541"/>
            </a:xfrm>
            <a:prstGeom prst="line">
              <a:avLst/>
            </a:prstGeom>
            <a:ln w="3175" cmpd="sng">
              <a:solidFill>
                <a:schemeClr val="bg1">
                  <a:lumMod val="85000"/>
                </a:schemeClr>
              </a:solidFill>
              <a:prstDash val="dot"/>
            </a:ln>
          </p:spPr>
          <p:style>
            <a:lnRef idx="2">
              <a:schemeClr val="accent1"/>
            </a:lnRef>
            <a:fillRef idx="0">
              <a:schemeClr val="accent1"/>
            </a:fillRef>
            <a:effectRef idx="1">
              <a:schemeClr val="accent1"/>
            </a:effectRef>
            <a:fontRef idx="minor">
              <a:schemeClr val="tx1"/>
            </a:fontRef>
          </p:style>
        </p:cxnSp>
      </p:grpSp>
      <p:grpSp>
        <p:nvGrpSpPr>
          <p:cNvPr id="32" name="Group 31"/>
          <p:cNvGrpSpPr/>
          <p:nvPr/>
        </p:nvGrpSpPr>
        <p:grpSpPr>
          <a:xfrm>
            <a:off x="472501" y="2644421"/>
            <a:ext cx="4117073" cy="568473"/>
            <a:chOff x="472501" y="2720917"/>
            <a:chExt cx="4117073" cy="581994"/>
          </a:xfrm>
        </p:grpSpPr>
        <p:sp>
          <p:nvSpPr>
            <p:cNvPr id="21" name="Rectangle 20"/>
            <p:cNvSpPr/>
            <p:nvPr/>
          </p:nvSpPr>
          <p:spPr>
            <a:xfrm>
              <a:off x="472501" y="2720917"/>
              <a:ext cx="4117073" cy="581994"/>
            </a:xfrm>
            <a:prstGeom prst="rect">
              <a:avLst/>
            </a:prstGeom>
            <a:gradFill flip="none" rotWithShape="1">
              <a:gsLst>
                <a:gs pos="0">
                  <a:srgbClr val="008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4" name="TextBox 23"/>
            <p:cNvSpPr txBox="1"/>
            <p:nvPr/>
          </p:nvSpPr>
          <p:spPr>
            <a:xfrm>
              <a:off x="991034" y="2720917"/>
              <a:ext cx="3201152" cy="369332"/>
            </a:xfrm>
            <a:prstGeom prst="rect">
              <a:avLst/>
            </a:prstGeom>
            <a:noFill/>
          </p:spPr>
          <p:txBody>
            <a:bodyPr wrap="none" rtlCol="0">
              <a:spAutoFit/>
            </a:bodyPr>
            <a:lstStyle/>
            <a:p>
              <a:r>
                <a:rPr lang="en-US" i="1" dirty="0">
                  <a:solidFill>
                    <a:srgbClr val="22228B"/>
                  </a:solidFill>
                </a:rPr>
                <a:t>Event, condition and episode</a:t>
              </a:r>
              <a:endParaRPr lang="en-US" i="1" dirty="0">
                <a:solidFill>
                  <a:srgbClr val="22228B"/>
                </a:solidFill>
                <a:latin typeface="Calibri"/>
              </a:endParaRPr>
            </a:p>
          </p:txBody>
        </p:sp>
      </p:grpSp>
      <p:grpSp>
        <p:nvGrpSpPr>
          <p:cNvPr id="34" name="Group 33"/>
          <p:cNvGrpSpPr/>
          <p:nvPr/>
        </p:nvGrpSpPr>
        <p:grpSpPr>
          <a:xfrm>
            <a:off x="472501" y="4649859"/>
            <a:ext cx="2740617" cy="567269"/>
            <a:chOff x="472501" y="4726355"/>
            <a:chExt cx="8355925" cy="581994"/>
          </a:xfrm>
        </p:grpSpPr>
        <p:sp>
          <p:nvSpPr>
            <p:cNvPr id="20" name="Rectangle 19"/>
            <p:cNvSpPr/>
            <p:nvPr/>
          </p:nvSpPr>
          <p:spPr>
            <a:xfrm>
              <a:off x="472501" y="4726355"/>
              <a:ext cx="8355925" cy="581994"/>
            </a:xfrm>
            <a:prstGeom prst="rect">
              <a:avLst/>
            </a:prstGeom>
            <a:gradFill flip="none" rotWithShape="1">
              <a:gsLst>
                <a:gs pos="0">
                  <a:srgbClr val="FF66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5" name="TextBox 24"/>
            <p:cNvSpPr txBox="1"/>
            <p:nvPr/>
          </p:nvSpPr>
          <p:spPr>
            <a:xfrm>
              <a:off x="3599102" y="4726355"/>
              <a:ext cx="1149777" cy="369332"/>
            </a:xfrm>
            <a:prstGeom prst="rect">
              <a:avLst/>
            </a:prstGeom>
            <a:noFill/>
          </p:spPr>
          <p:txBody>
            <a:bodyPr wrap="none" rtlCol="0">
              <a:spAutoFit/>
            </a:bodyPr>
            <a:lstStyle/>
            <a:p>
              <a:r>
                <a:rPr lang="en-US" i="1" dirty="0" smtClean="0">
                  <a:solidFill>
                    <a:srgbClr val="22228B"/>
                  </a:solidFill>
                </a:rPr>
                <a:t>Dentistry</a:t>
              </a:r>
            </a:p>
          </p:txBody>
        </p:sp>
      </p:grpSp>
      <p:grpSp>
        <p:nvGrpSpPr>
          <p:cNvPr id="33" name="Group 32"/>
          <p:cNvGrpSpPr/>
          <p:nvPr/>
        </p:nvGrpSpPr>
        <p:grpSpPr>
          <a:xfrm>
            <a:off x="472501" y="3640674"/>
            <a:ext cx="2740617" cy="520789"/>
            <a:chOff x="472501" y="3717169"/>
            <a:chExt cx="8355925" cy="581994"/>
          </a:xfrm>
        </p:grpSpPr>
        <p:sp>
          <p:nvSpPr>
            <p:cNvPr id="18" name="Rectangle 17"/>
            <p:cNvSpPr/>
            <p:nvPr/>
          </p:nvSpPr>
          <p:spPr>
            <a:xfrm>
              <a:off x="472501" y="3717169"/>
              <a:ext cx="8355925" cy="581994"/>
            </a:xfrm>
            <a:prstGeom prst="rect">
              <a:avLst/>
            </a:prstGeom>
            <a:gradFill flip="none" rotWithShape="1">
              <a:gsLst>
                <a:gs pos="0">
                  <a:srgbClr val="AB2E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6" name="TextBox 25"/>
            <p:cNvSpPr txBox="1"/>
            <p:nvPr/>
          </p:nvSpPr>
          <p:spPr>
            <a:xfrm>
              <a:off x="3900548" y="3732272"/>
              <a:ext cx="1034473" cy="369332"/>
            </a:xfrm>
            <a:prstGeom prst="rect">
              <a:avLst/>
            </a:prstGeom>
            <a:noFill/>
          </p:spPr>
          <p:txBody>
            <a:bodyPr wrap="none" rtlCol="0">
              <a:spAutoFit/>
            </a:bodyPr>
            <a:lstStyle/>
            <a:p>
              <a:r>
                <a:rPr lang="en-US" i="1" dirty="0" smtClean="0">
                  <a:solidFill>
                    <a:srgbClr val="22228B"/>
                  </a:solidFill>
                </a:rPr>
                <a:t>Nursing</a:t>
              </a:r>
            </a:p>
          </p:txBody>
        </p:sp>
      </p:grpSp>
      <p:grpSp>
        <p:nvGrpSpPr>
          <p:cNvPr id="35" name="Group 34"/>
          <p:cNvGrpSpPr/>
          <p:nvPr/>
        </p:nvGrpSpPr>
        <p:grpSpPr>
          <a:xfrm>
            <a:off x="481578" y="5583109"/>
            <a:ext cx="2762142" cy="536689"/>
            <a:chOff x="481578" y="5659605"/>
            <a:chExt cx="2762142" cy="581994"/>
          </a:xfrm>
        </p:grpSpPr>
        <p:sp>
          <p:nvSpPr>
            <p:cNvPr id="19" name="Rectangle 18"/>
            <p:cNvSpPr/>
            <p:nvPr/>
          </p:nvSpPr>
          <p:spPr>
            <a:xfrm>
              <a:off x="481578" y="5659605"/>
              <a:ext cx="2762142" cy="581994"/>
            </a:xfrm>
            <a:prstGeom prst="rect">
              <a:avLst/>
            </a:prstGeom>
            <a:gradFill flip="none" rotWithShape="1">
              <a:gsLst>
                <a:gs pos="0">
                  <a:srgbClr val="FF0000"/>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7" name="TextBox 26"/>
            <p:cNvSpPr txBox="1"/>
            <p:nvPr/>
          </p:nvSpPr>
          <p:spPr>
            <a:xfrm>
              <a:off x="1115562" y="5659605"/>
              <a:ext cx="1201511" cy="369332"/>
            </a:xfrm>
            <a:prstGeom prst="rect">
              <a:avLst/>
            </a:prstGeom>
            <a:noFill/>
          </p:spPr>
          <p:txBody>
            <a:bodyPr wrap="none" rtlCol="0">
              <a:spAutoFit/>
            </a:bodyPr>
            <a:lstStyle/>
            <a:p>
              <a:r>
                <a:rPr lang="en-US" i="1" dirty="0" err="1" smtClean="0">
                  <a:solidFill>
                    <a:srgbClr val="22228B"/>
                  </a:solidFill>
                </a:rPr>
                <a:t>Orphanet</a:t>
              </a:r>
              <a:endParaRPr lang="en-US" i="1" dirty="0" smtClean="0">
                <a:solidFill>
                  <a:srgbClr val="22228B"/>
                </a:solidFill>
              </a:endParaRPr>
            </a:p>
          </p:txBody>
        </p:sp>
      </p:grpSp>
      <p:grpSp>
        <p:nvGrpSpPr>
          <p:cNvPr id="41" name="Group 40"/>
          <p:cNvGrpSpPr/>
          <p:nvPr/>
        </p:nvGrpSpPr>
        <p:grpSpPr>
          <a:xfrm>
            <a:off x="472501" y="1634062"/>
            <a:ext cx="8355925" cy="553766"/>
            <a:chOff x="472501" y="1634062"/>
            <a:chExt cx="8355925" cy="553766"/>
          </a:xfrm>
        </p:grpSpPr>
        <p:grpSp>
          <p:nvGrpSpPr>
            <p:cNvPr id="31" name="Group 30"/>
            <p:cNvGrpSpPr/>
            <p:nvPr/>
          </p:nvGrpSpPr>
          <p:grpSpPr>
            <a:xfrm>
              <a:off x="472501" y="1634062"/>
              <a:ext cx="8355925" cy="553766"/>
              <a:chOff x="472501" y="1710557"/>
              <a:chExt cx="8355925" cy="612592"/>
            </a:xfrm>
          </p:grpSpPr>
          <p:sp>
            <p:nvSpPr>
              <p:cNvPr id="22" name="Rectangle 21"/>
              <p:cNvSpPr/>
              <p:nvPr/>
            </p:nvSpPr>
            <p:spPr>
              <a:xfrm>
                <a:off x="472501" y="1741155"/>
                <a:ext cx="8355925" cy="581994"/>
              </a:xfrm>
              <a:prstGeom prst="rect">
                <a:avLst/>
              </a:prstGeom>
              <a:gradFill flip="none" rotWithShape="1">
                <a:gsLst>
                  <a:gs pos="0">
                    <a:srgbClr val="0000FF"/>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23" name="TextBox 22"/>
              <p:cNvSpPr txBox="1"/>
              <p:nvPr/>
            </p:nvSpPr>
            <p:spPr>
              <a:xfrm>
                <a:off x="4140228" y="1710557"/>
                <a:ext cx="944530" cy="369332"/>
              </a:xfrm>
              <a:prstGeom prst="rect">
                <a:avLst/>
              </a:prstGeom>
              <a:noFill/>
            </p:spPr>
            <p:txBody>
              <a:bodyPr wrap="none" rtlCol="0">
                <a:spAutoFit/>
              </a:bodyPr>
              <a:lstStyle/>
              <a:p>
                <a:r>
                  <a:rPr lang="en-US" i="1" dirty="0" smtClean="0">
                    <a:solidFill>
                      <a:srgbClr val="22228B"/>
                    </a:solidFill>
                  </a:rPr>
                  <a:t>LOINC</a:t>
                </a:r>
                <a:endParaRPr lang="en-US" i="1" dirty="0">
                  <a:solidFill>
                    <a:srgbClr val="22228B"/>
                  </a:solidFill>
                </a:endParaRPr>
              </a:p>
            </p:txBody>
          </p:sp>
        </p:grpSp>
        <p:sp>
          <p:nvSpPr>
            <p:cNvPr id="36" name="Isosceles Triangle 35"/>
            <p:cNvSpPr/>
            <p:nvPr/>
          </p:nvSpPr>
          <p:spPr>
            <a:xfrm>
              <a:off x="836770" y="1757766"/>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826254" y="6532886"/>
            <a:ext cx="4098199" cy="290156"/>
            <a:chOff x="826254" y="6532886"/>
            <a:chExt cx="4098199" cy="290156"/>
          </a:xfrm>
        </p:grpSpPr>
        <p:sp>
          <p:nvSpPr>
            <p:cNvPr id="38" name="Rectangle 37"/>
            <p:cNvSpPr/>
            <p:nvPr/>
          </p:nvSpPr>
          <p:spPr>
            <a:xfrm>
              <a:off x="826254" y="6532886"/>
              <a:ext cx="457200" cy="257942"/>
            </a:xfrm>
            <a:prstGeom prst="rect">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Isosceles Triangle 38"/>
            <p:cNvSpPr/>
            <p:nvPr/>
          </p:nvSpPr>
          <p:spPr>
            <a:xfrm>
              <a:off x="925995" y="6548184"/>
              <a:ext cx="278792" cy="196746"/>
            </a:xfrm>
            <a:prstGeom prst="triangle">
              <a:avLst/>
            </a:prstGeom>
            <a:solidFill>
              <a:srgbClr val="FFFF00"/>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1300544" y="6546043"/>
              <a:ext cx="3623909" cy="276999"/>
            </a:xfrm>
            <a:prstGeom prst="rect">
              <a:avLst/>
            </a:prstGeom>
            <a:noFill/>
          </p:spPr>
          <p:txBody>
            <a:bodyPr wrap="none" rtlCol="0">
              <a:spAutoFit/>
            </a:bodyPr>
            <a:lstStyle/>
            <a:p>
              <a:r>
                <a:rPr lang="en-US" sz="1200" dirty="0" smtClean="0"/>
                <a:t>ALPHA RELEASES (TECHNOLOGY PREVIEWS)</a:t>
              </a:r>
              <a:endParaRPr lang="en-US" sz="1200" dirty="0"/>
            </a:p>
          </p:txBody>
        </p:sp>
      </p:grpSp>
      <p:grpSp>
        <p:nvGrpSpPr>
          <p:cNvPr id="42" name="Group 41"/>
          <p:cNvGrpSpPr/>
          <p:nvPr/>
        </p:nvGrpSpPr>
        <p:grpSpPr>
          <a:xfrm>
            <a:off x="3228113" y="3657159"/>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43" name="Rectangle 42"/>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44" name="TextBox 43"/>
            <p:cNvSpPr txBox="1"/>
            <p:nvPr/>
          </p:nvSpPr>
          <p:spPr>
            <a:xfrm>
              <a:off x="4247171" y="2494395"/>
              <a:ext cx="2598158" cy="460436"/>
            </a:xfrm>
            <a:prstGeom prst="rect">
              <a:avLst/>
            </a:prstGeom>
            <a:grpFill/>
          </p:spPr>
          <p:txBody>
            <a:bodyPr wrap="none" rtlCol="0">
              <a:spAutoFit/>
            </a:bodyPr>
            <a:lstStyle/>
            <a:p>
              <a:r>
                <a:rPr lang="en-US" i="1" dirty="0" smtClean="0">
                  <a:solidFill>
                    <a:srgbClr val="22228B"/>
                  </a:solidFill>
                </a:rPr>
                <a:t>Nursing (BAU)</a:t>
              </a:r>
              <a:endParaRPr lang="en-US" i="1" dirty="0">
                <a:solidFill>
                  <a:srgbClr val="22228B"/>
                </a:solidFill>
              </a:endParaRPr>
            </a:p>
          </p:txBody>
        </p:sp>
      </p:grpSp>
      <p:grpSp>
        <p:nvGrpSpPr>
          <p:cNvPr id="45" name="Group 44"/>
          <p:cNvGrpSpPr/>
          <p:nvPr/>
        </p:nvGrpSpPr>
        <p:grpSpPr>
          <a:xfrm>
            <a:off x="3228419" y="4728123"/>
            <a:ext cx="5554105" cy="489005"/>
            <a:chOff x="472501" y="2494395"/>
            <a:chExt cx="8355925" cy="609629"/>
          </a:xfrm>
          <a:gradFill flip="none" rotWithShape="1">
            <a:gsLst>
              <a:gs pos="0">
                <a:schemeClr val="bg1">
                  <a:lumMod val="75000"/>
                </a:schemeClr>
              </a:gs>
              <a:gs pos="100000">
                <a:srgbClr val="FFFFFF"/>
              </a:gs>
            </a:gsLst>
            <a:lin ang="16200000" scaled="0"/>
            <a:tileRect/>
          </a:gradFill>
        </p:grpSpPr>
        <p:sp>
          <p:nvSpPr>
            <p:cNvPr id="46" name="Rectangle 45"/>
            <p:cNvSpPr/>
            <p:nvPr/>
          </p:nvSpPr>
          <p:spPr>
            <a:xfrm>
              <a:off x="472501" y="2522030"/>
              <a:ext cx="8355925" cy="581994"/>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a:solidFill>
                  <a:srgbClr val="22228B"/>
                </a:solidFill>
              </a:endParaRPr>
            </a:p>
          </p:txBody>
        </p:sp>
        <p:sp>
          <p:nvSpPr>
            <p:cNvPr id="47" name="TextBox 46"/>
            <p:cNvSpPr txBox="1"/>
            <p:nvPr/>
          </p:nvSpPr>
          <p:spPr>
            <a:xfrm>
              <a:off x="4247171" y="2494395"/>
              <a:ext cx="2771626" cy="460436"/>
            </a:xfrm>
            <a:prstGeom prst="rect">
              <a:avLst/>
            </a:prstGeom>
            <a:grpFill/>
          </p:spPr>
          <p:txBody>
            <a:bodyPr wrap="none" rtlCol="0">
              <a:spAutoFit/>
            </a:bodyPr>
            <a:lstStyle/>
            <a:p>
              <a:r>
                <a:rPr lang="en-US" i="1" dirty="0" smtClean="0">
                  <a:solidFill>
                    <a:srgbClr val="22228B"/>
                  </a:solidFill>
                </a:rPr>
                <a:t>Dentistry (BAU)</a:t>
              </a:r>
              <a:endParaRPr lang="en-US" i="1" dirty="0">
                <a:solidFill>
                  <a:srgbClr val="22228B"/>
                </a:solidFill>
              </a:endParaRPr>
            </a:p>
          </p:txBody>
        </p:sp>
      </p:grpSp>
    </p:spTree>
    <p:extLst>
      <p:ext uri="{BB962C8B-B14F-4D97-AF65-F5344CB8AC3E}">
        <p14:creationId xmlns:p14="http://schemas.microsoft.com/office/powerpoint/2010/main" val="1700770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Business as usual activities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86957762"/>
              </p:ext>
            </p:extLst>
          </p:nvPr>
        </p:nvGraphicFramePr>
        <p:xfrm>
          <a:off x="457200" y="1452563"/>
          <a:ext cx="8229600" cy="4079240"/>
        </p:xfrm>
        <a:graphic>
          <a:graphicData uri="http://schemas.openxmlformats.org/drawingml/2006/table">
            <a:tbl>
              <a:tblPr firstRow="1" bandRow="1">
                <a:tableStyleId>{21E4AEA4-8DFA-4A89-87EB-49C32662AFE0}</a:tableStyleId>
              </a:tblPr>
              <a:tblGrid>
                <a:gridCol w="8229600"/>
              </a:tblGrid>
              <a:tr h="370840">
                <a:tc>
                  <a:txBody>
                    <a:bodyPr/>
                    <a:lstStyle/>
                    <a:p>
                      <a:r>
                        <a:rPr lang="en-US" dirty="0" smtClean="0"/>
                        <a:t>Activity</a:t>
                      </a:r>
                      <a:endParaRPr lang="en-US" dirty="0"/>
                    </a:p>
                  </a:txBody>
                  <a:tcPr/>
                </a:tc>
              </a:tr>
              <a:tr h="370840">
                <a:tc>
                  <a:txBody>
                    <a:bodyPr/>
                    <a:lstStyle/>
                    <a:p>
                      <a:r>
                        <a:rPr lang="en-US" dirty="0" smtClean="0"/>
                        <a:t>Routine SIRS requests</a:t>
                      </a:r>
                      <a:endParaRPr lang="en-US" dirty="0"/>
                    </a:p>
                  </a:txBody>
                  <a:tcPr/>
                </a:tc>
              </a:tr>
              <a:tr h="370840">
                <a:tc>
                  <a:txBody>
                    <a:bodyPr/>
                    <a:lstStyle/>
                    <a:p>
                      <a:r>
                        <a:rPr lang="en-US" dirty="0" smtClean="0"/>
                        <a:t>Routine content maintenance</a:t>
                      </a:r>
                      <a:endParaRPr lang="en-US" dirty="0"/>
                    </a:p>
                  </a:txBody>
                  <a:tcPr/>
                </a:tc>
              </a:tr>
              <a:tr h="370840">
                <a:tc>
                  <a:txBody>
                    <a:bodyPr/>
                    <a:lstStyle/>
                    <a:p>
                      <a:r>
                        <a:rPr lang="en-US" dirty="0" smtClean="0"/>
                        <a:t>Alignment of content with external sources</a:t>
                      </a:r>
                      <a:endParaRPr lang="en-US" dirty="0"/>
                    </a:p>
                  </a:txBody>
                  <a:tcPr/>
                </a:tc>
              </a:tr>
              <a:tr h="370840">
                <a:tc>
                  <a:txBody>
                    <a:bodyPr/>
                    <a:lstStyle/>
                    <a:p>
                      <a:r>
                        <a:rPr lang="en-US" dirty="0" smtClean="0"/>
                        <a:t>Quality assurance of content (review and update of content)</a:t>
                      </a:r>
                      <a:endParaRPr lang="en-US" dirty="0"/>
                    </a:p>
                  </a:txBody>
                  <a:tcPr/>
                </a:tc>
              </a:tr>
              <a:tr h="370840">
                <a:tc>
                  <a:txBody>
                    <a:bodyPr/>
                    <a:lstStyle/>
                    <a:p>
                      <a:r>
                        <a:rPr lang="en-US" dirty="0" err="1" smtClean="0"/>
                        <a:t>Freshdesk</a:t>
                      </a:r>
                      <a:r>
                        <a:rPr lang="en-US" dirty="0" smtClean="0"/>
                        <a:t> queries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Updating derivative products linked</a:t>
                      </a:r>
                      <a:r>
                        <a:rPr lang="en-US" baseline="0" dirty="0" smtClean="0"/>
                        <a:t> to Collaborative agreements</a:t>
                      </a:r>
                    </a:p>
                  </a:txBody>
                  <a:tcPr/>
                </a:tc>
              </a:tr>
              <a:tr h="370840">
                <a:tc>
                  <a:txBody>
                    <a:bodyPr/>
                    <a:lstStyle/>
                    <a:p>
                      <a:r>
                        <a:rPr lang="en-US" dirty="0" smtClean="0"/>
                        <a:t>Subset maintenance</a:t>
                      </a:r>
                      <a:endParaRPr lang="en-US" dirty="0"/>
                    </a:p>
                  </a:txBody>
                  <a:tcPr/>
                </a:tc>
              </a:tr>
              <a:tr h="370840">
                <a:tc>
                  <a:txBody>
                    <a:bodyPr/>
                    <a:lstStyle/>
                    <a:p>
                      <a:r>
                        <a:rPr lang="en-US" dirty="0" smtClean="0"/>
                        <a:t>ICD-0 maintenance</a:t>
                      </a:r>
                      <a:endParaRPr lang="en-US" dirty="0"/>
                    </a:p>
                  </a:txBody>
                  <a:tcPr/>
                </a:tc>
              </a:tr>
              <a:tr h="370840">
                <a:tc>
                  <a:txBody>
                    <a:bodyPr/>
                    <a:lstStyle/>
                    <a:p>
                      <a:r>
                        <a:rPr lang="en-US" dirty="0" smtClean="0"/>
                        <a:t>SNOMED CT to ICD-10 map</a:t>
                      </a:r>
                    </a:p>
                  </a:txBody>
                  <a:tcPr/>
                </a:tc>
              </a:tr>
              <a:tr h="370840">
                <a:tc>
                  <a:txBody>
                    <a:bodyPr/>
                    <a:lstStyle/>
                    <a:p>
                      <a:r>
                        <a:rPr lang="en-US" dirty="0" smtClean="0"/>
                        <a:t>CMT, dentistry &amp; nursing updates – 2017 onwards</a:t>
                      </a:r>
                    </a:p>
                  </a:txBody>
                  <a:tcPr/>
                </a:tc>
              </a:tr>
            </a:tbl>
          </a:graphicData>
        </a:graphic>
      </p:graphicFrame>
    </p:spTree>
    <p:extLst>
      <p:ext uri="{BB962C8B-B14F-4D97-AF65-F5344CB8AC3E}">
        <p14:creationId xmlns:p14="http://schemas.microsoft.com/office/powerpoint/2010/main" val="3633739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658007"/>
          </a:xfrm>
        </p:spPr>
        <p:txBody>
          <a:bodyPr/>
          <a:lstStyle/>
          <a:p>
            <a:r>
              <a:rPr lang="en-US" sz="1600" dirty="0" smtClean="0"/>
              <a:t>Situations</a:t>
            </a:r>
          </a:p>
          <a:p>
            <a:pPr lvl="1"/>
            <a:r>
              <a:rPr lang="en-US" sz="1400" dirty="0" smtClean="0"/>
              <a:t>Phase 1 – Within Situations hierarchy, identification of procedure with context and observation results </a:t>
            </a:r>
          </a:p>
          <a:p>
            <a:pPr lvl="1"/>
            <a:r>
              <a:rPr lang="en-US" sz="1400" dirty="0" smtClean="0"/>
              <a:t>Phase 2 – Move Observation results to Observable Entity hierarchy, and restructure Situations hierarchy (January, 2017)</a:t>
            </a:r>
          </a:p>
          <a:p>
            <a:r>
              <a:rPr lang="en-US" sz="1600" dirty="0" smtClean="0"/>
              <a:t>Observables</a:t>
            </a:r>
          </a:p>
          <a:p>
            <a:pPr lvl="1"/>
            <a:r>
              <a:rPr lang="en-US" sz="1400" dirty="0" smtClean="0"/>
              <a:t>Phase 1 – Development, testing and documentation of Observables model (complete)</a:t>
            </a:r>
          </a:p>
          <a:p>
            <a:pPr lvl="1"/>
            <a:r>
              <a:rPr lang="en-US" sz="1400" dirty="0" smtClean="0"/>
              <a:t>Phase 2 – Pilot of scalable authoring of observables content using new model (April 2016)</a:t>
            </a:r>
          </a:p>
          <a:p>
            <a:pPr lvl="1"/>
            <a:r>
              <a:rPr lang="en-US" sz="1400" dirty="0" smtClean="0"/>
              <a:t>Phase 3 – Modeling of existing Observables content (January 2017)</a:t>
            </a:r>
          </a:p>
          <a:p>
            <a:r>
              <a:rPr lang="en-US" sz="1600" dirty="0" smtClean="0"/>
              <a:t>Functioning</a:t>
            </a:r>
          </a:p>
          <a:p>
            <a:pPr lvl="1"/>
            <a:r>
              <a:rPr lang="en-US" sz="1400" dirty="0"/>
              <a:t>Phase </a:t>
            </a:r>
            <a:r>
              <a:rPr lang="en-US" sz="1400" dirty="0" smtClean="0"/>
              <a:t>1 – Restructuring of existing hierarchy and identification and addition of new content (Initial work – January 2016)</a:t>
            </a:r>
            <a:endParaRPr lang="en-US" sz="1400" dirty="0"/>
          </a:p>
          <a:p>
            <a:pPr lvl="1"/>
            <a:r>
              <a:rPr lang="en-US" sz="1400" dirty="0"/>
              <a:t>Phase </a:t>
            </a:r>
            <a:r>
              <a:rPr lang="en-US" sz="1400" dirty="0" smtClean="0"/>
              <a:t>2 - </a:t>
            </a:r>
            <a:r>
              <a:rPr lang="en-US" sz="1400" dirty="0"/>
              <a:t>Development, testing and documentation of </a:t>
            </a:r>
            <a:r>
              <a:rPr lang="en-US" sz="1400" dirty="0" smtClean="0"/>
              <a:t>concept </a:t>
            </a:r>
            <a:r>
              <a:rPr lang="en-US" sz="1400" dirty="0"/>
              <a:t>model </a:t>
            </a:r>
            <a:r>
              <a:rPr lang="en-US" sz="1400" dirty="0" smtClean="0"/>
              <a:t>(June, 2017)</a:t>
            </a:r>
          </a:p>
          <a:p>
            <a:pPr lvl="1"/>
            <a:r>
              <a:rPr lang="en-US" sz="1400" dirty="0" smtClean="0"/>
              <a:t>Phase 3 – Implementation of new model to existing functioning content content (July 2018)</a:t>
            </a:r>
            <a:endParaRPr lang="en-US" sz="1400" dirty="0"/>
          </a:p>
          <a:p>
            <a:r>
              <a:rPr lang="en-US" sz="1600" dirty="0" smtClean="0"/>
              <a:t>Event</a:t>
            </a:r>
            <a:r>
              <a:rPr lang="en-US" sz="1600" dirty="0"/>
              <a:t>, condition, episode </a:t>
            </a:r>
            <a:r>
              <a:rPr lang="en-US" sz="1600" dirty="0" smtClean="0"/>
              <a:t>project</a:t>
            </a:r>
          </a:p>
          <a:p>
            <a:pPr lvl="1"/>
            <a:r>
              <a:rPr lang="en-US" sz="1400" dirty="0"/>
              <a:t>Phase </a:t>
            </a:r>
            <a:r>
              <a:rPr lang="en-US" sz="1400" dirty="0" smtClean="0"/>
              <a:t>1 – </a:t>
            </a:r>
            <a:r>
              <a:rPr lang="en-US" sz="1400" dirty="0"/>
              <a:t>Combined disorders X with Y, X due to </a:t>
            </a:r>
            <a:r>
              <a:rPr lang="en-US" sz="1400" dirty="0" smtClean="0"/>
              <a:t>Y  (January, 2016)</a:t>
            </a:r>
            <a:endParaRPr lang="en-US" sz="1400" dirty="0"/>
          </a:p>
          <a:p>
            <a:pPr lvl="1"/>
            <a:r>
              <a:rPr lang="en-US" sz="1400" dirty="0"/>
              <a:t>Phase </a:t>
            </a:r>
            <a:r>
              <a:rPr lang="en-US" sz="1400" dirty="0" smtClean="0"/>
              <a:t>2 – </a:t>
            </a:r>
            <a:r>
              <a:rPr lang="en-US" sz="1400" dirty="0"/>
              <a:t>Allergy / allergic reaction / allergic </a:t>
            </a:r>
            <a:r>
              <a:rPr lang="en-US" sz="1400" dirty="0" smtClean="0"/>
              <a:t>disorder  (January, 2017)</a:t>
            </a:r>
            <a:endParaRPr lang="en-US" sz="1400" dirty="0"/>
          </a:p>
          <a:p>
            <a:pPr lvl="1"/>
            <a:r>
              <a:rPr lang="en-US" sz="1400" dirty="0"/>
              <a:t>Phase </a:t>
            </a:r>
            <a:r>
              <a:rPr lang="en-US" sz="1400" dirty="0" smtClean="0"/>
              <a:t>3 – Life phases  (</a:t>
            </a:r>
            <a:r>
              <a:rPr lang="en-US" sz="1400" i="1" dirty="0" smtClean="0"/>
              <a:t>To be defined</a:t>
            </a:r>
            <a:r>
              <a:rPr lang="en-US" sz="1400" dirty="0" smtClean="0"/>
              <a:t>)</a:t>
            </a:r>
            <a:endParaRPr lang="en-US" sz="1400" dirty="0"/>
          </a:p>
          <a:p>
            <a:pPr lvl="1"/>
            <a:endParaRPr lang="en-US" sz="1400" dirty="0" smtClean="0"/>
          </a:p>
        </p:txBody>
      </p:sp>
      <p:sp>
        <p:nvSpPr>
          <p:cNvPr id="3" name="Title 2"/>
          <p:cNvSpPr>
            <a:spLocks noGrp="1"/>
          </p:cNvSpPr>
          <p:nvPr>
            <p:ph type="title"/>
          </p:nvPr>
        </p:nvSpPr>
        <p:spPr>
          <a:xfrm>
            <a:off x="457200" y="527576"/>
            <a:ext cx="6592043" cy="507995"/>
          </a:xfrm>
        </p:spPr>
        <p:txBody>
          <a:bodyPr/>
          <a:lstStyle/>
          <a:p>
            <a:r>
              <a:rPr lang="en-US" dirty="0" smtClean="0"/>
              <a:t>Redesign projects – (phases &amp; target release dates)</a:t>
            </a:r>
            <a:endParaRPr lang="en-US" dirty="0"/>
          </a:p>
        </p:txBody>
      </p:sp>
    </p:spTree>
    <p:extLst>
      <p:ext uri="{BB962C8B-B14F-4D97-AF65-F5344CB8AC3E}">
        <p14:creationId xmlns:p14="http://schemas.microsoft.com/office/powerpoint/2010/main" val="2149490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Priorities will be identified annually by members and submitted through the Member Forum</a:t>
            </a:r>
          </a:p>
          <a:p>
            <a:r>
              <a:rPr lang="en-US" sz="2000" dirty="0" smtClean="0"/>
              <a:t>The priorities will be reviewed by Member Forum subcommittee, and a proposed list of priorities will be submitted to the internal content team for review</a:t>
            </a:r>
          </a:p>
          <a:p>
            <a:r>
              <a:rPr lang="en-US" sz="2000" dirty="0" smtClean="0"/>
              <a:t>All priorities will be specified in a Project Charter document by the submitter</a:t>
            </a:r>
          </a:p>
          <a:p>
            <a:r>
              <a:rPr lang="en-US" sz="2000" dirty="0" smtClean="0"/>
              <a:t>All Project Charters will be reviewed by the Business Service Executive and Head of Terminology and a delivery plan specified</a:t>
            </a:r>
          </a:p>
          <a:p>
            <a:pPr marL="129541" indent="0">
              <a:buNone/>
            </a:pPr>
            <a:endParaRPr lang="en-US" sz="2000" b="1" dirty="0"/>
          </a:p>
        </p:txBody>
      </p:sp>
      <p:sp>
        <p:nvSpPr>
          <p:cNvPr id="3" name="Title 2"/>
          <p:cNvSpPr>
            <a:spLocks noGrp="1"/>
          </p:cNvSpPr>
          <p:nvPr>
            <p:ph type="title"/>
          </p:nvPr>
        </p:nvSpPr>
        <p:spPr/>
        <p:txBody>
          <a:bodyPr/>
          <a:lstStyle/>
          <a:p>
            <a:r>
              <a:rPr lang="en-US" dirty="0" smtClean="0"/>
              <a:t>Member content priorities</a:t>
            </a:r>
            <a:endParaRPr lang="en-US" dirty="0"/>
          </a:p>
        </p:txBody>
      </p:sp>
    </p:spTree>
    <p:extLst>
      <p:ext uri="{BB962C8B-B14F-4D97-AF65-F5344CB8AC3E}">
        <p14:creationId xmlns:p14="http://schemas.microsoft.com/office/powerpoint/2010/main" val="189280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GB" dirty="0" smtClean="0"/>
              <a:t>Roadmap to be updated and issued every six months</a:t>
            </a:r>
          </a:p>
          <a:p>
            <a:pPr lvl="1"/>
            <a:r>
              <a:rPr lang="en-GB" dirty="0" smtClean="0"/>
              <a:t>January and July each year</a:t>
            </a:r>
          </a:p>
          <a:p>
            <a:r>
              <a:rPr lang="en-GB" dirty="0" smtClean="0"/>
              <a:t>Roadmap to focus on next three years i.e. next six international releases</a:t>
            </a:r>
          </a:p>
          <a:p>
            <a:r>
              <a:rPr lang="en-GB" dirty="0" smtClean="0"/>
              <a:t>Roadmap to be ‘confirmed’ within year and ‘candidate’ beyond that</a:t>
            </a:r>
          </a:p>
          <a:p>
            <a:pPr lvl="1"/>
            <a:r>
              <a:rPr lang="en-GB" dirty="0" smtClean="0"/>
              <a:t>Rescheduling/removing ‘confirmed’ items to done only in exceptional circumstances, due to likely significant impact, and will include member and end-user communication</a:t>
            </a:r>
          </a:p>
          <a:p>
            <a:pPr lvl="1"/>
            <a:r>
              <a:rPr lang="en-GB" dirty="0" smtClean="0"/>
              <a:t>Rescheduling/removing ‘candidate’ items possible through discussion with Head of Terminology and Business Services Executive</a:t>
            </a:r>
          </a:p>
          <a:p>
            <a:pPr lvl="1"/>
            <a:r>
              <a:rPr lang="en-GB" dirty="0" smtClean="0"/>
              <a:t>Roadmap will include Technology Previews when projects require such</a:t>
            </a:r>
          </a:p>
          <a:p>
            <a:r>
              <a:rPr lang="en-GB" dirty="0" smtClean="0"/>
              <a:t>In the event of delayed delivery of any project within year, the Business Service Executive and Head of Terminology will notify the Management Board and Member Forum within four weeks of the issue being identified</a:t>
            </a:r>
            <a:endParaRPr lang="en-GB" dirty="0"/>
          </a:p>
        </p:txBody>
      </p:sp>
      <p:sp>
        <p:nvSpPr>
          <p:cNvPr id="3" name="Title 2"/>
          <p:cNvSpPr>
            <a:spLocks noGrp="1"/>
          </p:cNvSpPr>
          <p:nvPr>
            <p:ph type="title"/>
          </p:nvPr>
        </p:nvSpPr>
        <p:spPr/>
        <p:txBody>
          <a:bodyPr/>
          <a:lstStyle/>
          <a:p>
            <a:r>
              <a:rPr lang="en-GB" dirty="0" smtClean="0"/>
              <a:t>Roadmap Principles</a:t>
            </a:r>
            <a:endParaRPr lang="en-GB" dirty="0"/>
          </a:p>
        </p:txBody>
      </p:sp>
    </p:spTree>
    <p:extLst>
      <p:ext uri="{BB962C8B-B14F-4D97-AF65-F5344CB8AC3E}">
        <p14:creationId xmlns:p14="http://schemas.microsoft.com/office/powerpoint/2010/main" val="3298946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Potential content development areas for future releases driven by internal or member requirements</a:t>
            </a:r>
            <a:endParaRPr lang="en-US" dirty="0"/>
          </a:p>
          <a:p>
            <a:pPr lvl="1"/>
            <a:r>
              <a:rPr lang="en-US" dirty="0" smtClean="0"/>
              <a:t>Genomics/genetics</a:t>
            </a:r>
          </a:p>
          <a:p>
            <a:pPr lvl="1"/>
            <a:r>
              <a:rPr lang="en-US" dirty="0" smtClean="0"/>
              <a:t>Cancer synoptic reporting</a:t>
            </a:r>
          </a:p>
          <a:p>
            <a:pPr lvl="1"/>
            <a:r>
              <a:rPr lang="en-US" dirty="0" smtClean="0"/>
              <a:t>Diagnostic imaging</a:t>
            </a:r>
          </a:p>
          <a:p>
            <a:pPr lvl="1"/>
            <a:r>
              <a:rPr lang="en-US" dirty="0" smtClean="0"/>
              <a:t>Procedure alignment to external classifications</a:t>
            </a:r>
          </a:p>
          <a:p>
            <a:r>
              <a:rPr lang="en-US" dirty="0" smtClean="0"/>
              <a:t>Systematic quality assurance of all SNOMED CT content using internal and external resources</a:t>
            </a:r>
          </a:p>
          <a:p>
            <a:r>
              <a:rPr lang="en-US" dirty="0" smtClean="0"/>
              <a:t>Implementation of new tooling will assist in increase the ability to quality assure content. Initially, we expect a productivity drop with the implementation of a new </a:t>
            </a:r>
            <a:r>
              <a:rPr lang="en-US" smtClean="0"/>
              <a:t>authoring environment</a:t>
            </a:r>
            <a:endParaRPr lang="en-US" dirty="0"/>
          </a:p>
        </p:txBody>
      </p:sp>
      <p:sp>
        <p:nvSpPr>
          <p:cNvPr id="3" name="Title 2"/>
          <p:cNvSpPr>
            <a:spLocks noGrp="1"/>
          </p:cNvSpPr>
          <p:nvPr>
            <p:ph type="title"/>
          </p:nvPr>
        </p:nvSpPr>
        <p:spPr/>
        <p:txBody>
          <a:bodyPr/>
          <a:lstStyle/>
          <a:p>
            <a:r>
              <a:rPr lang="en-US" dirty="0" smtClean="0"/>
              <a:t>Future content issues</a:t>
            </a:r>
            <a:endParaRPr lang="en-US" dirty="0"/>
          </a:p>
        </p:txBody>
      </p:sp>
    </p:spTree>
    <p:extLst>
      <p:ext uri="{BB962C8B-B14F-4D97-AF65-F5344CB8AC3E}">
        <p14:creationId xmlns:p14="http://schemas.microsoft.com/office/powerpoint/2010/main" val="2853224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Roadmap is aimed at all IHTSDO staff and stakeholders</a:t>
            </a:r>
          </a:p>
          <a:p>
            <a:r>
              <a:rPr lang="en-GB" dirty="0" smtClean="0"/>
              <a:t>Stakeholders including but not limited to:</a:t>
            </a:r>
          </a:p>
          <a:p>
            <a:pPr lvl="1"/>
            <a:r>
              <a:rPr lang="en-GB" dirty="0" smtClean="0"/>
              <a:t>General Assembly</a:t>
            </a:r>
          </a:p>
          <a:p>
            <a:pPr lvl="1"/>
            <a:r>
              <a:rPr lang="en-GB" dirty="0" smtClean="0"/>
              <a:t>Management Board</a:t>
            </a:r>
          </a:p>
          <a:p>
            <a:pPr lvl="1"/>
            <a:r>
              <a:rPr lang="en-GB" dirty="0" smtClean="0"/>
              <a:t>Member Forum</a:t>
            </a:r>
          </a:p>
          <a:p>
            <a:pPr lvl="1"/>
            <a:r>
              <a:rPr lang="en-GB" dirty="0" smtClean="0"/>
              <a:t>Existing Members and Affiliates</a:t>
            </a:r>
          </a:p>
          <a:p>
            <a:pPr lvl="1"/>
            <a:r>
              <a:rPr lang="en-GB" dirty="0" smtClean="0"/>
              <a:t>Prospective Members and Affiliates</a:t>
            </a:r>
          </a:p>
          <a:p>
            <a:pPr lvl="1"/>
            <a:r>
              <a:rPr lang="en-GB" dirty="0" smtClean="0"/>
              <a:t>Implementers</a:t>
            </a:r>
          </a:p>
          <a:p>
            <a:pPr lvl="1"/>
            <a:r>
              <a:rPr lang="en-GB" dirty="0" smtClean="0"/>
              <a:t>Vendors</a:t>
            </a:r>
          </a:p>
          <a:p>
            <a:pPr lvl="1"/>
            <a:r>
              <a:rPr lang="en-GB" dirty="0" smtClean="0"/>
              <a:t>Community of Practice</a:t>
            </a:r>
          </a:p>
          <a:p>
            <a:r>
              <a:rPr lang="en-GB" dirty="0" smtClean="0"/>
              <a:t>Subject to agreement from Management Board, the roadmap will also be published on the IHTSDO website</a:t>
            </a:r>
          </a:p>
        </p:txBody>
      </p:sp>
      <p:sp>
        <p:nvSpPr>
          <p:cNvPr id="3" name="Title 2"/>
          <p:cNvSpPr>
            <a:spLocks noGrp="1"/>
          </p:cNvSpPr>
          <p:nvPr>
            <p:ph type="title"/>
          </p:nvPr>
        </p:nvSpPr>
        <p:spPr/>
        <p:txBody>
          <a:bodyPr/>
          <a:lstStyle/>
          <a:p>
            <a:r>
              <a:rPr lang="en-GB" dirty="0" smtClean="0"/>
              <a:t>Audience</a:t>
            </a:r>
            <a:endParaRPr lang="en-GB" dirty="0"/>
          </a:p>
        </p:txBody>
      </p:sp>
    </p:spTree>
    <p:extLst>
      <p:ext uri="{BB962C8B-B14F-4D97-AF65-F5344CB8AC3E}">
        <p14:creationId xmlns:p14="http://schemas.microsoft.com/office/powerpoint/2010/main" val="272040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Requests and ideas for SNOMED CT content development can come from many difference sources</a:t>
            </a:r>
          </a:p>
          <a:p>
            <a:r>
              <a:rPr lang="en-GB" dirty="0" smtClean="0"/>
              <a:t>Broadly there are four main sources</a:t>
            </a:r>
          </a:p>
          <a:p>
            <a:pPr lvl="1"/>
            <a:r>
              <a:rPr lang="en-GB" dirty="0" smtClean="0"/>
              <a:t>IHTSDO content development projects</a:t>
            </a:r>
          </a:p>
          <a:p>
            <a:pPr lvl="2"/>
            <a:r>
              <a:rPr lang="en-GB" dirty="0" smtClean="0"/>
              <a:t>Collaboration agreements (development and alignment of content)</a:t>
            </a:r>
          </a:p>
          <a:p>
            <a:pPr lvl="2"/>
            <a:r>
              <a:rPr lang="en-GB" dirty="0" smtClean="0"/>
              <a:t>Strategic developments</a:t>
            </a:r>
          </a:p>
          <a:p>
            <a:pPr lvl="1"/>
            <a:r>
              <a:rPr lang="en-GB" dirty="0" smtClean="0"/>
              <a:t>Member country content development projects</a:t>
            </a:r>
          </a:p>
          <a:p>
            <a:pPr lvl="2"/>
            <a:r>
              <a:rPr lang="en-GB" dirty="0" smtClean="0"/>
              <a:t>Member priorities/Annual budget process</a:t>
            </a:r>
          </a:p>
          <a:p>
            <a:pPr lvl="1"/>
            <a:r>
              <a:rPr lang="en-GB" dirty="0"/>
              <a:t>SNOMED CT International Request Submission (SIRS</a:t>
            </a:r>
            <a:r>
              <a:rPr lang="en-GB" dirty="0" smtClean="0"/>
              <a:t>)</a:t>
            </a:r>
          </a:p>
          <a:p>
            <a:pPr lvl="2"/>
            <a:r>
              <a:rPr lang="en-GB" dirty="0" smtClean="0"/>
              <a:t>Members and Affiliates</a:t>
            </a:r>
          </a:p>
          <a:p>
            <a:pPr lvl="1"/>
            <a:r>
              <a:rPr lang="en-GB" dirty="0" smtClean="0"/>
              <a:t>Maintenance</a:t>
            </a:r>
          </a:p>
          <a:p>
            <a:pPr lvl="2"/>
            <a:r>
              <a:rPr lang="en-GB" dirty="0"/>
              <a:t>Content quality enhancements</a:t>
            </a:r>
          </a:p>
          <a:p>
            <a:pPr lvl="2"/>
            <a:r>
              <a:rPr lang="en-GB" dirty="0" smtClean="0"/>
              <a:t>Collaboration agreements (maintenance of content alignment)</a:t>
            </a:r>
          </a:p>
          <a:p>
            <a:pPr lvl="2"/>
            <a:r>
              <a:rPr lang="en-GB" dirty="0" smtClean="0"/>
              <a:t>Routine maintenance</a:t>
            </a:r>
          </a:p>
        </p:txBody>
      </p:sp>
      <p:sp>
        <p:nvSpPr>
          <p:cNvPr id="3" name="Title 2"/>
          <p:cNvSpPr>
            <a:spLocks noGrp="1"/>
          </p:cNvSpPr>
          <p:nvPr>
            <p:ph type="title"/>
          </p:nvPr>
        </p:nvSpPr>
        <p:spPr/>
        <p:txBody>
          <a:bodyPr/>
          <a:lstStyle/>
          <a:p>
            <a:r>
              <a:rPr lang="en-GB" dirty="0" smtClean="0"/>
              <a:t>Content Development Sources</a:t>
            </a:r>
            <a:endParaRPr lang="en-GB" dirty="0"/>
          </a:p>
        </p:txBody>
      </p:sp>
    </p:spTree>
    <p:extLst>
      <p:ext uri="{BB962C8B-B14F-4D97-AF65-F5344CB8AC3E}">
        <p14:creationId xmlns:p14="http://schemas.microsoft.com/office/powerpoint/2010/main" val="536237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Approach to content development</a:t>
            </a:r>
            <a:endParaRPr lang="en-US" dirty="0"/>
          </a:p>
        </p:txBody>
      </p:sp>
      <p:sp>
        <p:nvSpPr>
          <p:cNvPr id="16" name="TextBox 15"/>
          <p:cNvSpPr txBox="1"/>
          <p:nvPr/>
        </p:nvSpPr>
        <p:spPr>
          <a:xfrm>
            <a:off x="12455" y="3749889"/>
            <a:ext cx="2110747" cy="1508105"/>
          </a:xfrm>
          <a:prstGeom prst="rect">
            <a:avLst/>
          </a:prstGeom>
          <a:noFill/>
        </p:spPr>
        <p:txBody>
          <a:bodyPr wrap="square" rtlCol="0">
            <a:spAutoFit/>
          </a:bodyPr>
          <a:lstStyle/>
          <a:p>
            <a:pPr algn="ctr"/>
            <a:r>
              <a:rPr lang="en-US" dirty="0" smtClean="0"/>
              <a:t>FOUNDATIONAL</a:t>
            </a:r>
          </a:p>
          <a:p>
            <a:pPr algn="ctr"/>
            <a:r>
              <a:rPr lang="en-US" dirty="0" smtClean="0"/>
              <a:t>LAYER</a:t>
            </a:r>
            <a:endParaRPr lang="en-US" sz="1400" dirty="0" smtClean="0"/>
          </a:p>
          <a:p>
            <a:pPr marL="285750" indent="-285750" algn="ctr">
              <a:buFontTx/>
              <a:buChar char="-"/>
            </a:pPr>
            <a:r>
              <a:rPr lang="en-US" sz="1400" dirty="0" smtClean="0"/>
              <a:t>underpins all other SNOMED CT content</a:t>
            </a:r>
          </a:p>
          <a:p>
            <a:pPr algn="ctr"/>
            <a:r>
              <a:rPr lang="en-US" sz="1400" dirty="0" smtClean="0"/>
              <a:t>       (Primary focus)</a:t>
            </a:r>
            <a:endParaRPr lang="en-US" sz="1400" dirty="0"/>
          </a:p>
        </p:txBody>
      </p:sp>
      <p:sp>
        <p:nvSpPr>
          <p:cNvPr id="17" name="TextBox 16"/>
          <p:cNvSpPr txBox="1"/>
          <p:nvPr/>
        </p:nvSpPr>
        <p:spPr>
          <a:xfrm>
            <a:off x="457200" y="1779777"/>
            <a:ext cx="1300356" cy="646331"/>
          </a:xfrm>
          <a:prstGeom prst="rect">
            <a:avLst/>
          </a:prstGeom>
          <a:noFill/>
        </p:spPr>
        <p:txBody>
          <a:bodyPr wrap="none" rtlCol="0">
            <a:spAutoFit/>
          </a:bodyPr>
          <a:lstStyle/>
          <a:p>
            <a:pPr algn="ctr"/>
            <a:r>
              <a:rPr lang="en-US" dirty="0" smtClean="0"/>
              <a:t>CONTENT</a:t>
            </a:r>
          </a:p>
          <a:p>
            <a:pPr algn="ctr"/>
            <a:r>
              <a:rPr lang="en-US" dirty="0" smtClean="0"/>
              <a:t>LAYER</a:t>
            </a:r>
            <a:endParaRPr lang="en-US" dirty="0"/>
          </a:p>
        </p:txBody>
      </p:sp>
      <p:sp>
        <p:nvSpPr>
          <p:cNvPr id="7" name="Rectangle 6"/>
          <p:cNvSpPr/>
          <p:nvPr/>
        </p:nvSpPr>
        <p:spPr>
          <a:xfrm rot="5400000">
            <a:off x="1242498" y="3745843"/>
            <a:ext cx="2642522" cy="856213"/>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Organisms</a:t>
            </a:r>
            <a:endParaRPr lang="en-US" dirty="0"/>
          </a:p>
        </p:txBody>
      </p:sp>
      <p:sp>
        <p:nvSpPr>
          <p:cNvPr id="10" name="Rectangle 9"/>
          <p:cNvSpPr/>
          <p:nvPr/>
        </p:nvSpPr>
        <p:spPr>
          <a:xfrm rot="5400000">
            <a:off x="4623005" y="3737893"/>
            <a:ext cx="2642527" cy="872132"/>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Anatomy</a:t>
            </a:r>
            <a:endParaRPr lang="en-US" dirty="0"/>
          </a:p>
        </p:txBody>
      </p:sp>
      <p:sp>
        <p:nvSpPr>
          <p:cNvPr id="12" name="Rectangle 11"/>
          <p:cNvSpPr/>
          <p:nvPr/>
        </p:nvSpPr>
        <p:spPr>
          <a:xfrm rot="5400000">
            <a:off x="2255547" y="3772630"/>
            <a:ext cx="2642524" cy="833275"/>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Devices</a:t>
            </a:r>
            <a:endParaRPr lang="en-US" dirty="0"/>
          </a:p>
        </p:txBody>
      </p:sp>
      <p:sp>
        <p:nvSpPr>
          <p:cNvPr id="13" name="Rectangle 12"/>
          <p:cNvSpPr/>
          <p:nvPr/>
        </p:nvSpPr>
        <p:spPr>
          <a:xfrm rot="5400000">
            <a:off x="3402289" y="3695325"/>
            <a:ext cx="2703738" cy="926670"/>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Substances &amp; Drugs</a:t>
            </a:r>
            <a:endParaRPr lang="en-US" dirty="0"/>
          </a:p>
        </p:txBody>
      </p:sp>
      <p:sp>
        <p:nvSpPr>
          <p:cNvPr id="19" name="Rectangle 18"/>
          <p:cNvSpPr/>
          <p:nvPr/>
        </p:nvSpPr>
        <p:spPr>
          <a:xfrm>
            <a:off x="299370" y="5495221"/>
            <a:ext cx="7594835" cy="285664"/>
          </a:xfrm>
          <a:prstGeom prst="rect">
            <a:avLst/>
          </a:prstGeom>
          <a:solidFill>
            <a:srgbClr val="B069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Isosceles Triangle 13"/>
          <p:cNvSpPr/>
          <p:nvPr/>
        </p:nvSpPr>
        <p:spPr>
          <a:xfrm>
            <a:off x="1757556" y="1581418"/>
            <a:ext cx="4966202" cy="1271267"/>
          </a:xfrm>
          <a:prstGeom prs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SNOMED CT</a:t>
            </a:r>
          </a:p>
          <a:p>
            <a:pPr algn="ctr"/>
            <a:r>
              <a:rPr lang="en-US" dirty="0" smtClean="0"/>
              <a:t>CONTENT</a:t>
            </a:r>
          </a:p>
          <a:p>
            <a:pPr algn="ctr"/>
            <a:endParaRPr lang="en-US" dirty="0"/>
          </a:p>
        </p:txBody>
      </p:sp>
    </p:spTree>
    <p:extLst>
      <p:ext uri="{BB962C8B-B14F-4D97-AF65-F5344CB8AC3E}">
        <p14:creationId xmlns:p14="http://schemas.microsoft.com/office/powerpoint/2010/main" val="263104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Strategic</a:t>
            </a:r>
          </a:p>
          <a:p>
            <a:pPr lvl="1"/>
            <a:r>
              <a:rPr lang="en-US" sz="1800" dirty="0" smtClean="0"/>
              <a:t>Collaboration agreements</a:t>
            </a:r>
          </a:p>
          <a:p>
            <a:pPr lvl="1"/>
            <a:r>
              <a:rPr lang="en-US" sz="1800" dirty="0" smtClean="0"/>
              <a:t>Developments fundamental to usability of the SNOMED CT product</a:t>
            </a:r>
          </a:p>
          <a:p>
            <a:pPr lvl="1"/>
            <a:r>
              <a:rPr lang="en-US" sz="1800" dirty="0" smtClean="0"/>
              <a:t>Content updates fundamental to SNOMED CT structure</a:t>
            </a:r>
            <a:endParaRPr lang="en-US" sz="1800" dirty="0"/>
          </a:p>
          <a:p>
            <a:r>
              <a:rPr lang="en-US" sz="2000" dirty="0" smtClean="0"/>
              <a:t>Member led priorities</a:t>
            </a:r>
          </a:p>
          <a:p>
            <a:pPr lvl="1"/>
            <a:r>
              <a:rPr lang="en-US" sz="1800" dirty="0" smtClean="0"/>
              <a:t>Priorities submitted as part of the annual budgeting process</a:t>
            </a:r>
          </a:p>
          <a:p>
            <a:pPr lvl="1"/>
            <a:r>
              <a:rPr lang="en-US" sz="1800" dirty="0" smtClean="0"/>
              <a:t>Agreed list of member priorities as agreed by the Member Forum sub-committee</a:t>
            </a:r>
          </a:p>
          <a:p>
            <a:pPr lvl="1"/>
            <a:r>
              <a:rPr lang="en-US" sz="1800" dirty="0" smtClean="0"/>
              <a:t>Priorities reviewed internally and a delivery schedule developed</a:t>
            </a:r>
            <a:endParaRPr lang="en-US" sz="1800" dirty="0"/>
          </a:p>
          <a:p>
            <a:r>
              <a:rPr lang="en-US" sz="2000" dirty="0" smtClean="0"/>
              <a:t>Quality assurance</a:t>
            </a:r>
          </a:p>
          <a:p>
            <a:pPr lvl="1"/>
            <a:r>
              <a:rPr lang="en-US" sz="1800" dirty="0"/>
              <a:t>Routine authoring consistency based on standard </a:t>
            </a:r>
            <a:r>
              <a:rPr lang="en-US" sz="1800" dirty="0" smtClean="0"/>
              <a:t>guidelines</a:t>
            </a:r>
          </a:p>
          <a:p>
            <a:pPr lvl="1"/>
            <a:r>
              <a:rPr lang="en-US" sz="1800" dirty="0" smtClean="0"/>
              <a:t>Changes made to existing content highlighted through normal authoring activities</a:t>
            </a:r>
          </a:p>
          <a:p>
            <a:pPr lvl="1"/>
            <a:r>
              <a:rPr lang="en-US" sz="1800" dirty="0" smtClean="0"/>
              <a:t>Addressing content tracker items, where a quality issue has been documented and a solution identified</a:t>
            </a:r>
          </a:p>
          <a:p>
            <a:pPr lvl="1"/>
            <a:endParaRPr lang="en-US" sz="1800" dirty="0"/>
          </a:p>
        </p:txBody>
      </p:sp>
      <p:sp>
        <p:nvSpPr>
          <p:cNvPr id="3" name="Title 2"/>
          <p:cNvSpPr>
            <a:spLocks noGrp="1"/>
          </p:cNvSpPr>
          <p:nvPr>
            <p:ph type="title"/>
          </p:nvPr>
        </p:nvSpPr>
        <p:spPr/>
        <p:txBody>
          <a:bodyPr/>
          <a:lstStyle/>
          <a:p>
            <a:r>
              <a:rPr lang="en-US" dirty="0" smtClean="0"/>
              <a:t>Focus of content developments</a:t>
            </a:r>
            <a:endParaRPr lang="en-US" dirty="0"/>
          </a:p>
        </p:txBody>
      </p:sp>
    </p:spTree>
    <p:extLst>
      <p:ext uri="{BB962C8B-B14F-4D97-AF65-F5344CB8AC3E}">
        <p14:creationId xmlns:p14="http://schemas.microsoft.com/office/powerpoint/2010/main" val="1227448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Structural developments </a:t>
            </a:r>
          </a:p>
          <a:p>
            <a:pPr lvl="1"/>
            <a:r>
              <a:rPr lang="en-US" dirty="0" smtClean="0"/>
              <a:t>Scheduled as soon as authoring capacity allows, as these developments underpin all future content work and are necessary for future developments</a:t>
            </a:r>
          </a:p>
          <a:p>
            <a:r>
              <a:rPr lang="en-US" dirty="0" smtClean="0"/>
              <a:t>Fundamental developments </a:t>
            </a:r>
          </a:p>
          <a:p>
            <a:pPr lvl="1"/>
            <a:r>
              <a:rPr lang="en-US" dirty="0"/>
              <a:t>H</a:t>
            </a:r>
            <a:r>
              <a:rPr lang="en-US" dirty="0" smtClean="0"/>
              <a:t>igh impact to end users, and have been scheduled in the same way as structural developments</a:t>
            </a:r>
          </a:p>
          <a:p>
            <a:r>
              <a:rPr lang="en-US" dirty="0" smtClean="0"/>
              <a:t>Reputational developments </a:t>
            </a:r>
          </a:p>
          <a:p>
            <a:pPr lvl="1"/>
            <a:r>
              <a:rPr lang="en-US" dirty="0"/>
              <a:t>R</a:t>
            </a:r>
            <a:r>
              <a:rPr lang="en-US" dirty="0" smtClean="0"/>
              <a:t>epresent known issues relating to high usage areas of content, and have been scheduled accordingly</a:t>
            </a:r>
          </a:p>
          <a:p>
            <a:pPr lvl="1"/>
            <a:r>
              <a:rPr lang="en-US" dirty="0" smtClean="0"/>
              <a:t>Correction to significant errors in content</a:t>
            </a:r>
            <a:endParaRPr lang="en-US" dirty="0"/>
          </a:p>
        </p:txBody>
      </p:sp>
      <p:sp>
        <p:nvSpPr>
          <p:cNvPr id="3" name="Title 2"/>
          <p:cNvSpPr>
            <a:spLocks noGrp="1"/>
          </p:cNvSpPr>
          <p:nvPr>
            <p:ph type="title"/>
          </p:nvPr>
        </p:nvSpPr>
        <p:spPr/>
        <p:txBody>
          <a:bodyPr/>
          <a:lstStyle/>
          <a:p>
            <a:r>
              <a:rPr lang="en-US" dirty="0" smtClean="0"/>
              <a:t>Order of developments</a:t>
            </a:r>
            <a:endParaRPr lang="en-US" dirty="0"/>
          </a:p>
        </p:txBody>
      </p:sp>
    </p:spTree>
    <p:extLst>
      <p:ext uri="{BB962C8B-B14F-4D97-AF65-F5344CB8AC3E}">
        <p14:creationId xmlns:p14="http://schemas.microsoft.com/office/powerpoint/2010/main" val="854084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2900" y="1265528"/>
            <a:ext cx="8229600" cy="4658007"/>
          </a:xfrm>
        </p:spPr>
        <p:txBody>
          <a:bodyPr/>
          <a:lstStyle/>
          <a:p>
            <a:r>
              <a:rPr lang="en-US" sz="2000" dirty="0" smtClean="0"/>
              <a:t>Drugs (pharmaceuticals) </a:t>
            </a:r>
            <a:r>
              <a:rPr lang="en-US" sz="1600" dirty="0" smtClean="0"/>
              <a:t>(structural) 17,000 concepts currently</a:t>
            </a:r>
          </a:p>
          <a:p>
            <a:pPr lvl="1"/>
            <a:r>
              <a:rPr lang="en-US" sz="1800" dirty="0" smtClean="0"/>
              <a:t>Required to provide SNOMED CT with the source data for representation of drugs, also required as the target for attribute values to model other content in SNOMED CT</a:t>
            </a:r>
          </a:p>
          <a:p>
            <a:pPr lvl="1"/>
            <a:r>
              <a:rPr lang="en-US" sz="1800" dirty="0" smtClean="0"/>
              <a:t>Both strategic and Member-led priority</a:t>
            </a:r>
          </a:p>
          <a:p>
            <a:r>
              <a:rPr lang="en-US" sz="2000" dirty="0" smtClean="0"/>
              <a:t>Substances </a:t>
            </a:r>
            <a:r>
              <a:rPr lang="en-US" sz="1600" dirty="0" smtClean="0"/>
              <a:t>(structural) 26,000 concepts currently</a:t>
            </a:r>
          </a:p>
          <a:p>
            <a:pPr lvl="1"/>
            <a:r>
              <a:rPr lang="en-US" sz="1800" dirty="0" smtClean="0"/>
              <a:t>Required to act as the target of attribute vales for drugs and allergies</a:t>
            </a:r>
          </a:p>
          <a:p>
            <a:pPr lvl="1"/>
            <a:r>
              <a:rPr lang="en-US" sz="1800" dirty="0" smtClean="0"/>
              <a:t>Known area of inaccuracy within the terminology</a:t>
            </a:r>
          </a:p>
          <a:p>
            <a:pPr lvl="1"/>
            <a:r>
              <a:rPr lang="en-US" sz="1800" dirty="0" smtClean="0"/>
              <a:t>Aim is to ensure consistency and accuracy through alignment with existing external classifications</a:t>
            </a:r>
          </a:p>
          <a:p>
            <a:r>
              <a:rPr lang="en-US" sz="2000" dirty="0" smtClean="0"/>
              <a:t>Devices </a:t>
            </a:r>
            <a:r>
              <a:rPr lang="en-US" sz="1600" dirty="0" smtClean="0"/>
              <a:t>(structural) 14,000 device concepts (+ 14,500 physical objects)</a:t>
            </a:r>
          </a:p>
          <a:p>
            <a:pPr lvl="1"/>
            <a:r>
              <a:rPr lang="en-US" sz="1800" dirty="0" smtClean="0"/>
              <a:t>Required to act as the target of attribute vales for Procedures, Situations and Clinical Findings</a:t>
            </a:r>
          </a:p>
          <a:p>
            <a:pPr lvl="1"/>
            <a:r>
              <a:rPr lang="en-US" sz="1800" dirty="0" smtClean="0"/>
              <a:t>Increasing global emphasis on Medical Devices representation through, for example, UDI (Universal Device Identifier) developments</a:t>
            </a:r>
            <a:endParaRPr lang="en-US" sz="1800" dirty="0"/>
          </a:p>
        </p:txBody>
      </p:sp>
      <p:sp>
        <p:nvSpPr>
          <p:cNvPr id="3" name="Title 2"/>
          <p:cNvSpPr>
            <a:spLocks noGrp="1"/>
          </p:cNvSpPr>
          <p:nvPr>
            <p:ph type="title"/>
          </p:nvPr>
        </p:nvSpPr>
        <p:spPr/>
        <p:txBody>
          <a:bodyPr/>
          <a:lstStyle/>
          <a:p>
            <a:r>
              <a:rPr lang="en-US" dirty="0" smtClean="0"/>
              <a:t>Strategic content projects justification</a:t>
            </a:r>
            <a:endParaRPr lang="en-US" dirty="0"/>
          </a:p>
        </p:txBody>
      </p:sp>
    </p:spTree>
    <p:extLst>
      <p:ext uri="{BB962C8B-B14F-4D97-AF65-F5344CB8AC3E}">
        <p14:creationId xmlns:p14="http://schemas.microsoft.com/office/powerpoint/2010/main" val="1154029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7980"/>
            <a:ext cx="8229600" cy="4658007"/>
          </a:xfrm>
        </p:spPr>
        <p:txBody>
          <a:bodyPr/>
          <a:lstStyle/>
          <a:p>
            <a:r>
              <a:rPr lang="en-US" sz="2000" dirty="0" smtClean="0"/>
              <a:t>Anatomy </a:t>
            </a:r>
            <a:r>
              <a:rPr lang="en-US" sz="1600" dirty="0" smtClean="0"/>
              <a:t>(structural) 17,500 concepts currently</a:t>
            </a:r>
          </a:p>
          <a:p>
            <a:pPr lvl="1"/>
            <a:r>
              <a:rPr lang="en-US" sz="1800" dirty="0"/>
              <a:t>Required for the attribute value target of procedures, findings, situations and </a:t>
            </a:r>
            <a:r>
              <a:rPr lang="en-US" sz="1800" dirty="0" smtClean="0"/>
              <a:t>observables, affects almost all content in SNOMED CT</a:t>
            </a:r>
            <a:endParaRPr lang="en-US" sz="1800" dirty="0"/>
          </a:p>
          <a:p>
            <a:pPr lvl="1"/>
            <a:r>
              <a:rPr lang="en-US" sz="1800" dirty="0" smtClean="0"/>
              <a:t>Alignment of SNOMED CT content to FMA</a:t>
            </a:r>
          </a:p>
          <a:p>
            <a:pPr lvl="1"/>
            <a:r>
              <a:rPr lang="en-US" sz="1800" dirty="0" smtClean="0"/>
              <a:t>Reengineering the anatomy hierarchy to ensure correct inheritance</a:t>
            </a:r>
          </a:p>
          <a:p>
            <a:r>
              <a:rPr lang="en-US" sz="2000" dirty="0" smtClean="0"/>
              <a:t>Observable Entity </a:t>
            </a:r>
            <a:r>
              <a:rPr lang="en-US" sz="1600" dirty="0" smtClean="0"/>
              <a:t>(fundamental) 8,500 concepts currently</a:t>
            </a:r>
          </a:p>
          <a:p>
            <a:pPr lvl="1"/>
            <a:r>
              <a:rPr lang="en-US" sz="1800" dirty="0" smtClean="0"/>
              <a:t>Required to support recording and transmission of clinical observations unambiguously</a:t>
            </a:r>
          </a:p>
          <a:p>
            <a:pPr lvl="1"/>
            <a:r>
              <a:rPr lang="en-US" sz="1800" dirty="0" smtClean="0"/>
              <a:t>Currently a primitive hierarchy</a:t>
            </a:r>
          </a:p>
          <a:p>
            <a:pPr lvl="1"/>
            <a:r>
              <a:rPr lang="en-US" sz="1800" dirty="0" smtClean="0"/>
              <a:t>Provides </a:t>
            </a:r>
            <a:r>
              <a:rPr lang="en-US" sz="1800" dirty="0"/>
              <a:t>the model for specifying functioning and laboratory </a:t>
            </a:r>
            <a:r>
              <a:rPr lang="en-US" sz="1800" dirty="0" smtClean="0"/>
              <a:t>content</a:t>
            </a:r>
            <a:endParaRPr lang="en-US" sz="1800" dirty="0"/>
          </a:p>
          <a:p>
            <a:r>
              <a:rPr lang="en-US" sz="2000" dirty="0" smtClean="0"/>
              <a:t>Situations </a:t>
            </a:r>
            <a:r>
              <a:rPr lang="en-US" sz="1600" dirty="0" smtClean="0"/>
              <a:t>(reputational) 4,000 concepts</a:t>
            </a:r>
          </a:p>
          <a:p>
            <a:pPr lvl="1"/>
            <a:r>
              <a:rPr lang="en-US" sz="1800" dirty="0" smtClean="0"/>
              <a:t>Required work to differentiate in existing hierarchy between procedure with context and observation results content</a:t>
            </a:r>
          </a:p>
          <a:p>
            <a:pPr lvl="1"/>
            <a:r>
              <a:rPr lang="en-US" sz="1800" dirty="0" smtClean="0"/>
              <a:t>Known area of quality issues in a high use content area Requires separation of content into procedures with content and observation results</a:t>
            </a:r>
            <a:endParaRPr lang="en-US" sz="1800"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3251584057"/>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 PPT Template 2014.potx</Template>
  <TotalTime>7705</TotalTime>
  <Words>1563</Words>
  <Application>Microsoft Macintosh PowerPoint</Application>
  <PresentationFormat>On-screen Show (4:3)</PresentationFormat>
  <Paragraphs>210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IHTSDO PPT Template 2014</vt:lpstr>
      <vt:lpstr>SNOMED CT Content Roadmap July, 2015</vt:lpstr>
      <vt:lpstr>Roadmap Principles</vt:lpstr>
      <vt:lpstr>Audience</vt:lpstr>
      <vt:lpstr>Content Development Sources</vt:lpstr>
      <vt:lpstr>Approach to content development</vt:lpstr>
      <vt:lpstr>Focus of content developments</vt:lpstr>
      <vt:lpstr>Order of developments</vt:lpstr>
      <vt:lpstr>Strategic content projects justification</vt:lpstr>
      <vt:lpstr>Strategic content projects justification</vt:lpstr>
      <vt:lpstr>Strategic content projects justification</vt:lpstr>
      <vt:lpstr>Collaboration-led content developments</vt:lpstr>
      <vt:lpstr>Collaboration-led content development</vt:lpstr>
      <vt:lpstr>Release schedules for the next 3 years</vt:lpstr>
      <vt:lpstr>Structural (foundational) </vt:lpstr>
      <vt:lpstr>Fundamental</vt:lpstr>
      <vt:lpstr>Reputational</vt:lpstr>
      <vt:lpstr>Business as usual activities</vt:lpstr>
      <vt:lpstr>Redesign projects – (phases &amp; target release dates)</vt:lpstr>
      <vt:lpstr>Member content priorities</vt:lpstr>
      <vt:lpstr>Future content issues</vt:lpstr>
    </vt:vector>
  </TitlesOfParts>
  <Company>IHTSDO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Green</dc:creator>
  <cp:lastModifiedBy>Ian Green</cp:lastModifiedBy>
  <cp:revision>87</cp:revision>
  <dcterms:created xsi:type="dcterms:W3CDTF">2015-07-08T16:02:56Z</dcterms:created>
  <dcterms:modified xsi:type="dcterms:W3CDTF">2016-01-26T17:20:18Z</dcterms:modified>
</cp:coreProperties>
</file>