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11"/>
  </p:notesMasterIdLst>
  <p:sldIdLst>
    <p:sldId id="258" r:id="rId2"/>
    <p:sldId id="269" r:id="rId3"/>
    <p:sldId id="263" r:id="rId4"/>
    <p:sldId id="264" r:id="rId5"/>
    <p:sldId id="266" r:id="rId6"/>
    <p:sldId id="265" r:id="rId7"/>
    <p:sldId id="268" r:id="rId8"/>
    <p:sldId id="267" r:id="rId9"/>
    <p:sldId id="270" r:id="rId10"/>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Santamaria" initials="SS" lastIdx="6" clrIdx="0">
    <p:extLst>
      <p:ext uri="{19B8F6BF-5375-455C-9EA6-DF929625EA0E}">
        <p15:presenceInfo xmlns:p15="http://schemas.microsoft.com/office/powerpoint/2012/main" userId="fcedf19cd02574d1" providerId="Windows Live"/>
      </p:ext>
    </p:extLst>
  </p:cmAuthor>
  <p:cmAuthor id="2" name="danka74" initials="d" lastIdx="5" clrIdx="1">
    <p:extLst>
      <p:ext uri="{19B8F6BF-5375-455C-9EA6-DF929625EA0E}">
        <p15:presenceInfo xmlns:p15="http://schemas.microsoft.com/office/powerpoint/2012/main" userId="danka74"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1078" autoAdjust="0"/>
    <p:restoredTop sz="90644" autoAdjust="0"/>
  </p:normalViewPr>
  <p:slideViewPr>
    <p:cSldViewPr snapToGrid="0" snapToObjects="1">
      <p:cViewPr varScale="1">
        <p:scale>
          <a:sx n="69" d="100"/>
          <a:sy n="69" d="100"/>
        </p:scale>
        <p:origin x="159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3" y="0"/>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0"/>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3" y="6513910"/>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US" smtClean="0"/>
              <a:t>Click to edit Master subtitle style</a:t>
            </a:r>
            <a:endParaRPr dirty="0"/>
          </a:p>
        </p:txBody>
      </p:sp>
      <p:pic>
        <p:nvPicPr>
          <p:cNvPr id="2" name="Picture 1"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pic>
        <p:nvPicPr>
          <p:cNvPr id="3" name="Picture 2" descr="delivering_snomed_tagline_CMYK.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US"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i="0" cap="all">
                <a:latin typeface="Museo 500"/>
                <a:cs typeface="Museo 500"/>
              </a:defRPr>
            </a:lvl1pPr>
          </a:lstStyle>
          <a:p>
            <a:r>
              <a:rPr lang="en-US" smtClean="0"/>
              <a:t>Click to edit Master title style</a:t>
            </a:r>
            <a:endParaRPr lang="da-D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0">
                <a:latin typeface="Museo 300"/>
                <a:cs typeface="Museo 30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pic>
        <p:nvPicPr>
          <p:cNvPr id="7" name="Picture 6"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cxnSp>
        <p:nvCxnSpPr>
          <p:cNvPr id="11"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00" y="642918"/>
            <a:ext cx="6592043"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sp>
        <p:nvSpPr>
          <p:cNvPr id="13" name="Slide Number Placeholder 2"/>
          <p:cNvSpPr>
            <a:spLocks noGrp="1"/>
          </p:cNvSpPr>
          <p:nvPr>
            <p:ph type="sldNum" sz="quarter" idx="10"/>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642918"/>
            <a:ext cx="6610448"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7"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6"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US"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914919"/>
            <a:ext cx="5486399" cy="566737"/>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64" name="Shape 64"/>
          <p:cNvSpPr>
            <a:spLocks noGrp="1"/>
          </p:cNvSpPr>
          <p:nvPr>
            <p:ph type="pic" idx="2"/>
          </p:nvPr>
        </p:nvSpPr>
        <p:spPr>
          <a:xfrm>
            <a:off x="1792288" y="883418"/>
            <a:ext cx="5486399" cy="3902903"/>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US" smtClean="0"/>
              <a:t>Click icon to add picture</a:t>
            </a:r>
            <a:endParaRPr/>
          </a:p>
        </p:txBody>
      </p:sp>
      <p:sp>
        <p:nvSpPr>
          <p:cNvPr id="65" name="Shape 65"/>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pic>
        <p:nvPicPr>
          <p:cNvPr id="2" name="Picture 1" descr="ihtsdo_snomed_combined_b_PMS.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168873" y="114249"/>
            <a:ext cx="1735851" cy="629964"/>
          </a:xfrm>
          <a:prstGeom prst="rect">
            <a:avLst/>
          </a:prstGeom>
        </p:spPr>
      </p:pic>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80" r:id="rId2"/>
    <p:sldLayoutId id="2147483679" r:id="rId3"/>
    <p:sldLayoutId id="2147483652" r:id="rId4"/>
    <p:sldLayoutId id="2147483653" r:id="rId5"/>
    <p:sldLayoutId id="2147483654" r:id="rId6"/>
    <p:sldLayoutId id="2147483655" r:id="rId7"/>
    <p:sldLayoutId id="2147483656" r:id="rId8"/>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LOINC – SNOMED CT Cooperation Project </a:t>
            </a:r>
            <a:br>
              <a:rPr lang="en-CA" dirty="0" smtClean="0"/>
            </a:br>
            <a:r>
              <a:rPr lang="en-CA" dirty="0" smtClean="0"/>
              <a:t>Issue Review</a:t>
            </a:r>
            <a:br>
              <a:rPr lang="en-CA" dirty="0" smtClean="0"/>
            </a:br>
            <a:endParaRPr lang="en-US" dirty="0"/>
          </a:p>
        </p:txBody>
      </p:sp>
      <p:sp>
        <p:nvSpPr>
          <p:cNvPr id="3" name="Subtitle 2"/>
          <p:cNvSpPr>
            <a:spLocks noGrp="1"/>
          </p:cNvSpPr>
          <p:nvPr>
            <p:ph type="subTitle" idx="1"/>
          </p:nvPr>
        </p:nvSpPr>
        <p:spPr/>
        <p:txBody>
          <a:bodyPr/>
          <a:lstStyle/>
          <a:p>
            <a:r>
              <a:rPr lang="en-CA" dirty="0" smtClean="0"/>
              <a:t>Use </a:t>
            </a:r>
            <a:r>
              <a:rPr lang="en-CA" dirty="0"/>
              <a:t>of “+” and “&amp;” in </a:t>
            </a:r>
            <a:r>
              <a:rPr lang="en-CA" dirty="0" smtClean="0"/>
              <a:t>LOINC Components</a:t>
            </a:r>
            <a:endParaRPr lang="en-US" dirty="0" smtClean="0"/>
          </a:p>
          <a:p>
            <a:r>
              <a:rPr lang="en-US" dirty="0" smtClean="0"/>
              <a:t>June 6, 2016</a:t>
            </a:r>
            <a:endParaRPr lang="en-US" dirty="0"/>
          </a:p>
        </p:txBody>
      </p:sp>
    </p:spTree>
    <p:extLst>
      <p:ext uri="{BB962C8B-B14F-4D97-AF65-F5344CB8AC3E}">
        <p14:creationId xmlns:p14="http://schemas.microsoft.com/office/powerpoint/2010/main" val="1790797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Previously we reported a </a:t>
            </a:r>
            <a:r>
              <a:rPr lang="en-CA" dirty="0" err="1" smtClean="0"/>
              <a:t>subsumption</a:t>
            </a:r>
            <a:r>
              <a:rPr lang="en-CA" dirty="0" smtClean="0"/>
              <a:t> issue involving LOINC components that contain “+” sign:</a:t>
            </a:r>
          </a:p>
          <a:p>
            <a:pPr lvl="1"/>
            <a:r>
              <a:rPr lang="en-CA" dirty="0"/>
              <a:t>In many instances X + Y is subsumed by X and/or  Y.</a:t>
            </a:r>
          </a:p>
          <a:p>
            <a:pPr lvl="1"/>
            <a:endParaRPr lang="en-CA" dirty="0"/>
          </a:p>
          <a:p>
            <a:pPr marL="342900" lvl="1" indent="0">
              <a:buNone/>
            </a:pPr>
            <a:endParaRPr lang="en-CA" dirty="0"/>
          </a:p>
          <a:p>
            <a:pPr lvl="1"/>
            <a:endParaRPr lang="en-CA" sz="1350" dirty="0"/>
          </a:p>
          <a:p>
            <a:pPr lvl="1"/>
            <a:r>
              <a:rPr lang="en-CA" dirty="0" smtClean="0"/>
              <a:t>But there are instances where the </a:t>
            </a:r>
            <a:r>
              <a:rPr lang="en-CA" dirty="0" err="1" smtClean="0"/>
              <a:t>subsumption</a:t>
            </a:r>
            <a:r>
              <a:rPr lang="en-CA" dirty="0" smtClean="0"/>
              <a:t> is the other way around</a:t>
            </a:r>
          </a:p>
          <a:p>
            <a:pPr lvl="1"/>
            <a:endParaRPr lang="en-CA" dirty="0" smtClean="0"/>
          </a:p>
          <a:p>
            <a:pPr lvl="1"/>
            <a:endParaRPr lang="en-CA" dirty="0"/>
          </a:p>
          <a:p>
            <a:pPr lvl="1"/>
            <a:r>
              <a:rPr lang="en-CA" dirty="0" smtClean="0"/>
              <a:t>RII </a:t>
            </a:r>
            <a:r>
              <a:rPr lang="en-CA" dirty="0"/>
              <a:t>feedback: “in the example it looks like X+Y and Y are subsumed by X. And wouldn’t it be more accurate to have X+Y as a parent of both X and Y</a:t>
            </a:r>
            <a:r>
              <a:rPr lang="en-CA" dirty="0" smtClean="0"/>
              <a:t>?”</a:t>
            </a:r>
          </a:p>
          <a:p>
            <a:pPr lvl="1"/>
            <a:r>
              <a:rPr lang="en-CA" dirty="0" smtClean="0"/>
              <a:t>Substance project and Observable </a:t>
            </a:r>
            <a:r>
              <a:rPr lang="en-CA" dirty="0" smtClean="0"/>
              <a:t>Redesign Project (face-to-face meeting) requested clarification regarding use of </a:t>
            </a:r>
            <a:r>
              <a:rPr lang="en-CA" dirty="0" smtClean="0"/>
              <a:t>“+”</a:t>
            </a:r>
            <a:endParaRPr lang="en-CA" dirty="0"/>
          </a:p>
          <a:p>
            <a:endParaRPr lang="en-CA" dirty="0" smtClean="0"/>
          </a:p>
          <a:p>
            <a:endParaRPr lang="en-CA" dirty="0"/>
          </a:p>
        </p:txBody>
      </p:sp>
      <p:sp>
        <p:nvSpPr>
          <p:cNvPr id="3" name="Title 2"/>
          <p:cNvSpPr>
            <a:spLocks noGrp="1"/>
          </p:cNvSpPr>
          <p:nvPr>
            <p:ph type="title"/>
          </p:nvPr>
        </p:nvSpPr>
        <p:spPr/>
        <p:txBody>
          <a:bodyPr/>
          <a:lstStyle/>
          <a:p>
            <a:r>
              <a:rPr lang="en-CA" dirty="0" smtClean="0"/>
              <a:t>Background</a:t>
            </a:r>
            <a:endParaRPr lang="en-CA" dirty="0"/>
          </a:p>
        </p:txBody>
      </p:sp>
      <p:pic>
        <p:nvPicPr>
          <p:cNvPr id="4" name="Picture 2" descr="https://lh3.googleusercontent.com/11czSFWs0LYOj5SU1QMzz38XLj9cdrJkPlazH95oKWY_Vj3jWnUsCrnA0J81yS98tjbDwBkx5B10Oyykctmg-fnHHovo-G9NDx1ndOFRumNLXg7g536QqNwmncygYqZ2d_JPKt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4761" y="2745479"/>
            <a:ext cx="5858433" cy="745865"/>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8" descr="https://lh4.googleusercontent.com/Q3w04eGJeZ9-mbwiPBLgE9zh15nOoBH89X0zWakLC0OdkCPewsT3eTi6GXGmoTMY41xmRZ1QCycIfGmSaEv1JAUM_IB0MfWGOwKBEkuv0e4BPz0wqPDuVIuyTeES-LQyF7_K3LK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8773" y="4214878"/>
            <a:ext cx="7530165" cy="46017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296236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 “&amp;or”, and “&amp;” have been used in LOINC </a:t>
            </a:r>
            <a:r>
              <a:rPr lang="en-CA" dirty="0" smtClean="0"/>
              <a:t>components. According to LOINC User Guide:</a:t>
            </a:r>
            <a:endParaRPr lang="en-CA" dirty="0" smtClean="0"/>
          </a:p>
          <a:p>
            <a:pPr lvl="1"/>
            <a:r>
              <a:rPr lang="en-CA" i="1" dirty="0" smtClean="0"/>
              <a:t>“If </a:t>
            </a:r>
            <a:r>
              <a:rPr lang="en-CA" i="1" dirty="0"/>
              <a:t>two or more constituents are measured as one quantity, each constituent should be named and the component separated by a plus sign, e.g., </a:t>
            </a:r>
            <a:r>
              <a:rPr lang="en-CA" i="1" dirty="0" err="1"/>
              <a:t>Cyclosporine+metabolites</a:t>
            </a:r>
            <a:r>
              <a:rPr lang="en-CA" i="1" dirty="0"/>
              <a:t> or Human papilloma virus 16+18+31+33+35+45+51+52+56 DNA</a:t>
            </a:r>
            <a:r>
              <a:rPr lang="en-CA" i="1" dirty="0" smtClean="0"/>
              <a:t>.”  </a:t>
            </a:r>
            <a:endParaRPr lang="en-CA" i="1" dirty="0"/>
          </a:p>
          <a:p>
            <a:pPr lvl="1"/>
            <a:r>
              <a:rPr lang="en-CA" i="1" dirty="0" smtClean="0"/>
              <a:t>“If </a:t>
            </a:r>
            <a:r>
              <a:rPr lang="en-CA" i="1" dirty="0"/>
              <a:t>multiple </a:t>
            </a:r>
            <a:r>
              <a:rPr lang="en-CA" i="1" dirty="0" err="1"/>
              <a:t>analytes</a:t>
            </a:r>
            <a:r>
              <a:rPr lang="en-CA" i="1" dirty="0"/>
              <a:t> are measured separately, the </a:t>
            </a:r>
            <a:r>
              <a:rPr lang="en-CA" i="1" dirty="0" err="1"/>
              <a:t>analytes</a:t>
            </a:r>
            <a:r>
              <a:rPr lang="en-CA" i="1" dirty="0"/>
              <a:t> are separated by an ampersand (&amp;) surrounded by spaces. Two cases that use the ampersand convention are the names of panel terms and impression terms</a:t>
            </a:r>
            <a:r>
              <a:rPr lang="en-CA" i="1" dirty="0" smtClean="0"/>
              <a:t>.”</a:t>
            </a:r>
          </a:p>
          <a:p>
            <a:endParaRPr lang="en-US" dirty="0"/>
          </a:p>
        </p:txBody>
      </p:sp>
      <p:sp>
        <p:nvSpPr>
          <p:cNvPr id="3" name="Title 2"/>
          <p:cNvSpPr>
            <a:spLocks noGrp="1"/>
          </p:cNvSpPr>
          <p:nvPr>
            <p:ph type="title"/>
          </p:nvPr>
        </p:nvSpPr>
        <p:spPr/>
        <p:txBody>
          <a:bodyPr/>
          <a:lstStyle/>
          <a:p>
            <a:r>
              <a:rPr lang="en-CA" dirty="0" smtClean="0"/>
              <a:t>Issue description</a:t>
            </a:r>
            <a:endParaRPr lang="en-US" dirty="0"/>
          </a:p>
        </p:txBody>
      </p:sp>
    </p:spTree>
    <p:extLst>
      <p:ext uri="{BB962C8B-B14F-4D97-AF65-F5344CB8AC3E}">
        <p14:creationId xmlns:p14="http://schemas.microsoft.com/office/powerpoint/2010/main" val="1001019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r>
              <a:rPr lang="en-CA" dirty="0" smtClean="0"/>
              <a:t>LP38309-8 </a:t>
            </a:r>
            <a:r>
              <a:rPr lang="en-CA" dirty="0" err="1" smtClean="0"/>
              <a:t>Helminth+Arthropod</a:t>
            </a:r>
            <a:r>
              <a:rPr lang="en-CA" dirty="0" smtClean="0"/>
              <a:t> </a:t>
            </a:r>
            <a:r>
              <a:rPr lang="en-CA" dirty="0"/>
              <a:t>identified</a:t>
            </a:r>
          </a:p>
          <a:p>
            <a:pPr lvl="1"/>
            <a:r>
              <a:rPr lang="en-CA" dirty="0" smtClean="0"/>
              <a:t>LP14312-0</a:t>
            </a:r>
            <a:r>
              <a:rPr lang="en-CA" dirty="0"/>
              <a:t> </a:t>
            </a:r>
            <a:r>
              <a:rPr lang="en-CA" dirty="0" err="1" smtClean="0"/>
              <a:t>Monocytes+Macrophages</a:t>
            </a:r>
            <a:endParaRPr lang="en-CA" dirty="0"/>
          </a:p>
          <a:p>
            <a:pPr lvl="1"/>
            <a:r>
              <a:rPr lang="en-CA" dirty="0" smtClean="0"/>
              <a:t>LP70080-4 </a:t>
            </a:r>
            <a:r>
              <a:rPr lang="en-CA" dirty="0" err="1" smtClean="0"/>
              <a:t>Alanine+Beta</a:t>
            </a:r>
            <a:r>
              <a:rPr lang="en-CA" dirty="0" smtClean="0"/>
              <a:t> </a:t>
            </a:r>
            <a:r>
              <a:rPr lang="en-CA" dirty="0" err="1"/>
              <a:t>Alanine+Sarcosine</a:t>
            </a:r>
            <a:endParaRPr lang="en-CA" dirty="0"/>
          </a:p>
          <a:p>
            <a:pPr lvl="1"/>
            <a:r>
              <a:rPr lang="en-CA" dirty="0" smtClean="0"/>
              <a:t>LP40440-7 West </a:t>
            </a:r>
            <a:r>
              <a:rPr lang="en-CA" dirty="0"/>
              <a:t>Nile virus </a:t>
            </a:r>
            <a:r>
              <a:rPr lang="en-CA" dirty="0" err="1"/>
              <a:t>Ab.IgG+IgM</a:t>
            </a:r>
            <a:endParaRPr lang="en-CA" dirty="0"/>
          </a:p>
          <a:p>
            <a:pPr lvl="1"/>
            <a:r>
              <a:rPr lang="en-CA" dirty="0"/>
              <a:t>LP57131-2 </a:t>
            </a:r>
            <a:r>
              <a:rPr lang="en-CA" dirty="0" smtClean="0"/>
              <a:t>Streptococcus </a:t>
            </a:r>
            <a:r>
              <a:rPr lang="en-CA" dirty="0"/>
              <a:t>pneumoniae 6+26 Ab</a:t>
            </a:r>
          </a:p>
          <a:p>
            <a:pPr lvl="1"/>
            <a:r>
              <a:rPr lang="en-CA" dirty="0"/>
              <a:t>LP147478-4 </a:t>
            </a:r>
            <a:r>
              <a:rPr lang="en-CA" dirty="0" smtClean="0"/>
              <a:t>(</a:t>
            </a:r>
            <a:r>
              <a:rPr lang="en-CA" dirty="0" err="1" smtClean="0"/>
              <a:t>Gadus</a:t>
            </a:r>
            <a:r>
              <a:rPr lang="en-CA" dirty="0" smtClean="0"/>
              <a:t> </a:t>
            </a:r>
            <a:r>
              <a:rPr lang="en-CA" dirty="0" err="1"/>
              <a:t>morhua+Mytilus</a:t>
            </a:r>
            <a:r>
              <a:rPr lang="en-CA" dirty="0"/>
              <a:t> </a:t>
            </a:r>
            <a:r>
              <a:rPr lang="en-CA" dirty="0" err="1"/>
              <a:t>edulis+Pandalus</a:t>
            </a:r>
            <a:r>
              <a:rPr lang="en-CA" dirty="0"/>
              <a:t> </a:t>
            </a:r>
            <a:r>
              <a:rPr lang="en-CA" dirty="0" err="1"/>
              <a:t>borealis+Salmo</a:t>
            </a:r>
            <a:r>
              <a:rPr lang="en-CA" dirty="0"/>
              <a:t> </a:t>
            </a:r>
            <a:r>
              <a:rPr lang="en-CA" dirty="0" err="1"/>
              <a:t>salar+Thunnus</a:t>
            </a:r>
            <a:r>
              <a:rPr lang="en-CA" dirty="0"/>
              <a:t> </a:t>
            </a:r>
            <a:r>
              <a:rPr lang="en-CA" dirty="0" err="1"/>
              <a:t>albacares</a:t>
            </a:r>
            <a:r>
              <a:rPr lang="en-CA" dirty="0"/>
              <a:t>) </a:t>
            </a:r>
            <a:r>
              <a:rPr lang="en-CA" dirty="0" err="1"/>
              <a:t>Ab.IgE</a:t>
            </a:r>
            <a:endParaRPr lang="en-CA" dirty="0"/>
          </a:p>
          <a:p>
            <a:pPr lvl="1"/>
            <a:r>
              <a:rPr lang="en-CA" dirty="0" smtClean="0"/>
              <a:t>LP97602-4 Campylobacter </a:t>
            </a:r>
            <a:r>
              <a:rPr lang="en-CA" dirty="0" err="1"/>
              <a:t>jejuni+Campylobacter</a:t>
            </a:r>
            <a:r>
              <a:rPr lang="en-CA" dirty="0"/>
              <a:t> coli Ag</a:t>
            </a:r>
          </a:p>
          <a:p>
            <a:pPr lvl="1"/>
            <a:r>
              <a:rPr lang="en-CA" dirty="0"/>
              <a:t>LP100196-7 </a:t>
            </a:r>
            <a:r>
              <a:rPr lang="en-CA" dirty="0" smtClean="0"/>
              <a:t>Neisseria </a:t>
            </a:r>
            <a:r>
              <a:rPr lang="en-CA" dirty="0" err="1"/>
              <a:t>meningitidis</a:t>
            </a:r>
            <a:r>
              <a:rPr lang="en-CA" dirty="0"/>
              <a:t> A+B+C+w135+Y Ag</a:t>
            </a:r>
          </a:p>
          <a:p>
            <a:pPr lvl="1"/>
            <a:r>
              <a:rPr lang="en-CA" dirty="0"/>
              <a:t>LP39164-6 </a:t>
            </a:r>
            <a:r>
              <a:rPr lang="en-CA" dirty="0" smtClean="0"/>
              <a:t>Neisseria </a:t>
            </a:r>
            <a:r>
              <a:rPr lang="en-CA" dirty="0" err="1"/>
              <a:t>meningitidis</a:t>
            </a:r>
            <a:r>
              <a:rPr lang="en-CA" dirty="0"/>
              <a:t> A+B+C+w135+Y+Escherichia coli K1 Ag</a:t>
            </a:r>
          </a:p>
          <a:p>
            <a:pPr lvl="1"/>
            <a:r>
              <a:rPr lang="en-CA" dirty="0" smtClean="0"/>
              <a:t>LP145539-5 </a:t>
            </a:r>
            <a:r>
              <a:rPr lang="en-CA" dirty="0" err="1" smtClean="0"/>
              <a:t>Ureaplasma</a:t>
            </a:r>
            <a:r>
              <a:rPr lang="en-CA" dirty="0" smtClean="0"/>
              <a:t> </a:t>
            </a:r>
            <a:r>
              <a:rPr lang="en-CA" dirty="0" err="1"/>
              <a:t>urealyticum+Ureaplasma</a:t>
            </a:r>
            <a:r>
              <a:rPr lang="en-CA" dirty="0"/>
              <a:t> </a:t>
            </a:r>
            <a:r>
              <a:rPr lang="en-CA" dirty="0" err="1"/>
              <a:t>parvum</a:t>
            </a:r>
            <a:r>
              <a:rPr lang="en-CA" dirty="0"/>
              <a:t> DNA</a:t>
            </a:r>
          </a:p>
          <a:p>
            <a:pPr lvl="1"/>
            <a:r>
              <a:rPr lang="en-CA" dirty="0"/>
              <a:t>LP38526-7 </a:t>
            </a:r>
            <a:r>
              <a:rPr lang="en-CA" dirty="0" smtClean="0"/>
              <a:t>HTLV </a:t>
            </a:r>
            <a:r>
              <a:rPr lang="en-CA" dirty="0"/>
              <a:t>1+2 DNA</a:t>
            </a:r>
          </a:p>
          <a:p>
            <a:pPr lvl="1"/>
            <a:r>
              <a:rPr lang="en-CA" dirty="0"/>
              <a:t>LP65524-8 </a:t>
            </a:r>
            <a:r>
              <a:rPr lang="en-CA" dirty="0" smtClean="0"/>
              <a:t>Respiratory </a:t>
            </a:r>
            <a:r>
              <a:rPr lang="en-CA" dirty="0"/>
              <a:t>virus DNA+RNA</a:t>
            </a:r>
          </a:p>
          <a:p>
            <a:endParaRPr lang="en-CA" dirty="0"/>
          </a:p>
        </p:txBody>
      </p:sp>
      <p:sp>
        <p:nvSpPr>
          <p:cNvPr id="3" name="Title 2"/>
          <p:cNvSpPr>
            <a:spLocks noGrp="1"/>
          </p:cNvSpPr>
          <p:nvPr>
            <p:ph type="title"/>
          </p:nvPr>
        </p:nvSpPr>
        <p:spPr/>
        <p:txBody>
          <a:bodyPr/>
          <a:lstStyle/>
          <a:p>
            <a:r>
              <a:rPr lang="en-CA" dirty="0" smtClean="0"/>
              <a:t>Examples “+”</a:t>
            </a:r>
            <a:endParaRPr lang="en-CA" dirty="0"/>
          </a:p>
        </p:txBody>
      </p:sp>
    </p:spTree>
    <p:extLst>
      <p:ext uri="{BB962C8B-B14F-4D97-AF65-F5344CB8AC3E}">
        <p14:creationId xmlns:p14="http://schemas.microsoft.com/office/powerpoint/2010/main" val="2115628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"&amp;</a:t>
            </a:r>
            <a:r>
              <a:rPr lang="en-CA" dirty="0"/>
              <a:t>or</a:t>
            </a:r>
            <a:r>
              <a:rPr lang="en-CA" dirty="0" smtClean="0"/>
              <a:t>"</a:t>
            </a:r>
            <a:endParaRPr lang="en-CA" dirty="0"/>
          </a:p>
          <a:p>
            <a:pPr lvl="1"/>
            <a:r>
              <a:rPr lang="en-CA" dirty="0" smtClean="0"/>
              <a:t>LP39687-6 Salmonella </a:t>
            </a:r>
            <a:r>
              <a:rPr lang="en-CA" dirty="0"/>
              <a:t>sp &amp;or Shigella sp identified</a:t>
            </a:r>
          </a:p>
          <a:p>
            <a:endParaRPr lang="en-CA" dirty="0" smtClean="0"/>
          </a:p>
          <a:p>
            <a:r>
              <a:rPr lang="en-CA" dirty="0" smtClean="0"/>
              <a:t>"&amp;"</a:t>
            </a:r>
            <a:endParaRPr lang="en-CA" dirty="0"/>
          </a:p>
          <a:p>
            <a:pPr lvl="1"/>
            <a:r>
              <a:rPr lang="en-CA" dirty="0" smtClean="0"/>
              <a:t>LP64677-5 </a:t>
            </a:r>
            <a:r>
              <a:rPr lang="en-CA" dirty="0"/>
              <a:t>COMPONENT </a:t>
            </a:r>
            <a:r>
              <a:rPr lang="en-CA" dirty="0" err="1"/>
              <a:t>Calcidiol</a:t>
            </a:r>
            <a:r>
              <a:rPr lang="en-CA" dirty="0"/>
              <a:t> &amp; </a:t>
            </a:r>
            <a:r>
              <a:rPr lang="en-CA" dirty="0" err="1"/>
              <a:t>Calciferol</a:t>
            </a:r>
            <a:endParaRPr lang="en-CA" dirty="0"/>
          </a:p>
          <a:p>
            <a:pPr lvl="2"/>
            <a:r>
              <a:rPr lang="en-CA" dirty="0"/>
              <a:t>LP64575-1 COMPONENT </a:t>
            </a:r>
            <a:r>
              <a:rPr lang="en-CA" dirty="0" err="1"/>
              <a:t>Calcidiol+Calciferol</a:t>
            </a:r>
            <a:endParaRPr lang="en-CA" dirty="0"/>
          </a:p>
          <a:p>
            <a:pPr lvl="1"/>
            <a:endParaRPr lang="en-CA" dirty="0" smtClean="0"/>
          </a:p>
          <a:p>
            <a:pPr lvl="1"/>
            <a:r>
              <a:rPr lang="en-CA" dirty="0" smtClean="0"/>
              <a:t>LP40307-8 </a:t>
            </a:r>
            <a:r>
              <a:rPr lang="en-CA" dirty="0"/>
              <a:t>COMPONENT </a:t>
            </a:r>
            <a:r>
              <a:rPr lang="en-CA" dirty="0" err="1"/>
              <a:t>Borrelia</a:t>
            </a:r>
            <a:r>
              <a:rPr lang="en-CA" dirty="0"/>
              <a:t> </a:t>
            </a:r>
            <a:r>
              <a:rPr lang="en-CA" dirty="0" err="1"/>
              <a:t>burgdorferi</a:t>
            </a:r>
            <a:r>
              <a:rPr lang="en-CA" dirty="0"/>
              <a:t> </a:t>
            </a:r>
            <a:r>
              <a:rPr lang="en-CA" dirty="0" err="1"/>
              <a:t>Ab.IgG</a:t>
            </a:r>
            <a:r>
              <a:rPr lang="en-CA" dirty="0"/>
              <a:t> &amp; IgM</a:t>
            </a:r>
          </a:p>
          <a:p>
            <a:pPr lvl="2"/>
            <a:r>
              <a:rPr lang="en-CA" dirty="0"/>
              <a:t>LP40402-7 COMPONENT </a:t>
            </a:r>
            <a:r>
              <a:rPr lang="en-CA" dirty="0" err="1"/>
              <a:t>Borrelia</a:t>
            </a:r>
            <a:r>
              <a:rPr lang="en-CA" dirty="0"/>
              <a:t> </a:t>
            </a:r>
            <a:r>
              <a:rPr lang="en-CA" dirty="0" err="1"/>
              <a:t>burgdorferi</a:t>
            </a:r>
            <a:r>
              <a:rPr lang="en-CA" dirty="0"/>
              <a:t> </a:t>
            </a:r>
            <a:r>
              <a:rPr lang="en-CA" dirty="0" err="1"/>
              <a:t>Ab.IgG+IgM</a:t>
            </a:r>
            <a:endParaRPr lang="en-CA" dirty="0"/>
          </a:p>
          <a:p>
            <a:pPr lvl="1"/>
            <a:endParaRPr lang="en-CA" dirty="0" smtClean="0"/>
          </a:p>
          <a:p>
            <a:pPr lvl="1"/>
            <a:r>
              <a:rPr lang="en-CA" dirty="0" smtClean="0"/>
              <a:t>LP149789-2 </a:t>
            </a:r>
            <a:r>
              <a:rPr lang="en-CA" dirty="0"/>
              <a:t>COMPONENT Mycoplasma sp &amp; </a:t>
            </a:r>
            <a:r>
              <a:rPr lang="en-CA" dirty="0" err="1"/>
              <a:t>Ureaplasma</a:t>
            </a:r>
            <a:r>
              <a:rPr lang="en-CA" dirty="0"/>
              <a:t> sp</a:t>
            </a:r>
          </a:p>
          <a:p>
            <a:pPr lvl="2"/>
            <a:r>
              <a:rPr lang="en-CA" dirty="0"/>
              <a:t>LP29087-1 COMPONENT Mycoplasma </a:t>
            </a:r>
            <a:r>
              <a:rPr lang="en-CA" dirty="0" err="1"/>
              <a:t>sp+Ureaplasma</a:t>
            </a:r>
            <a:r>
              <a:rPr lang="en-CA" dirty="0"/>
              <a:t> sp</a:t>
            </a:r>
          </a:p>
          <a:p>
            <a:endParaRPr lang="en-CA" dirty="0"/>
          </a:p>
        </p:txBody>
      </p:sp>
      <p:sp>
        <p:nvSpPr>
          <p:cNvPr id="3" name="Title 2"/>
          <p:cNvSpPr>
            <a:spLocks noGrp="1"/>
          </p:cNvSpPr>
          <p:nvPr>
            <p:ph type="title"/>
          </p:nvPr>
        </p:nvSpPr>
        <p:spPr/>
        <p:txBody>
          <a:bodyPr/>
          <a:lstStyle/>
          <a:p>
            <a:r>
              <a:rPr lang="en-CA" dirty="0" smtClean="0"/>
              <a:t>Examples “&amp;or” and “&amp;”</a:t>
            </a:r>
            <a:endParaRPr lang="en-CA" dirty="0"/>
          </a:p>
        </p:txBody>
      </p:sp>
    </p:spTree>
    <p:extLst>
      <p:ext uri="{BB962C8B-B14F-4D97-AF65-F5344CB8AC3E}">
        <p14:creationId xmlns:p14="http://schemas.microsoft.com/office/powerpoint/2010/main" val="3962955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sz="2000" dirty="0" smtClean="0"/>
              <a:t>Is the meaning the same across all components and divisor?</a:t>
            </a:r>
            <a:endParaRPr lang="en-CA" sz="2000" dirty="0" smtClean="0"/>
          </a:p>
          <a:p>
            <a:pPr lvl="1"/>
            <a:r>
              <a:rPr lang="en-CA" sz="1800" i="1" dirty="0" smtClean="0"/>
              <a:t>RII: “The </a:t>
            </a:r>
            <a:r>
              <a:rPr lang="en-CA" sz="1800" i="1" dirty="0" smtClean="0"/>
              <a:t>meaning of + is the same across all component and divisor types, and means that all of the constituents are being measured but cannot be differentiated from one another, so they are essentially measured as one quantity</a:t>
            </a:r>
            <a:r>
              <a:rPr lang="en-CA" sz="1800" i="1" dirty="0" smtClean="0"/>
              <a:t>.” </a:t>
            </a:r>
            <a:endParaRPr lang="en-CA" sz="1800" i="1" dirty="0" smtClean="0"/>
          </a:p>
          <a:p>
            <a:r>
              <a:rPr lang="en-CA" sz="2000" dirty="0" smtClean="0"/>
              <a:t>Is it equivalent to “and/or”?</a:t>
            </a:r>
          </a:p>
          <a:p>
            <a:pPr lvl="1"/>
            <a:r>
              <a:rPr lang="en-CA" sz="1800" i="1" dirty="0" smtClean="0"/>
              <a:t>RII: “</a:t>
            </a:r>
            <a:r>
              <a:rPr lang="en-CA" sz="1800" i="1" dirty="0" smtClean="0"/>
              <a:t>I </a:t>
            </a:r>
            <a:r>
              <a:rPr lang="en-CA" sz="1800" i="1" dirty="0"/>
              <a:t>think we’re saying the same thing, but just to make sure</a:t>
            </a:r>
            <a:r>
              <a:rPr lang="en-CA" sz="1800" i="1" dirty="0" smtClean="0"/>
              <a:t>, </a:t>
            </a:r>
            <a:r>
              <a:rPr lang="en-CA" sz="1800" i="1" dirty="0" smtClean="0"/>
              <a:t>it </a:t>
            </a:r>
            <a:r>
              <a:rPr lang="en-CA" sz="1800" i="1" dirty="0"/>
              <a:t>means the lab is looking for ALL of the constituents specified, and if the result is positive, it means any or all of the antigens may be present</a:t>
            </a:r>
            <a:r>
              <a:rPr lang="en-CA" sz="1800" i="1" dirty="0" smtClean="0"/>
              <a:t>.”</a:t>
            </a:r>
          </a:p>
          <a:p>
            <a:r>
              <a:rPr lang="en-CA" sz="1800" dirty="0"/>
              <a:t>T</a:t>
            </a:r>
            <a:r>
              <a:rPr lang="en-CA" sz="1800" dirty="0" smtClean="0"/>
              <a:t>he </a:t>
            </a:r>
            <a:r>
              <a:rPr lang="en-CA" sz="1800" dirty="0" smtClean="0"/>
              <a:t>measurement for all of the constituents separated by "+" is not necessarily done using the same substance, for example in the following, </a:t>
            </a:r>
            <a:r>
              <a:rPr lang="en-CA" sz="1800" dirty="0"/>
              <a:t>the antibody is not a single substance directed against all of the allergens, but one or more antibodies directed against one or more </a:t>
            </a:r>
            <a:r>
              <a:rPr lang="en-CA" sz="1800" dirty="0" smtClean="0"/>
              <a:t>allergens </a:t>
            </a:r>
          </a:p>
          <a:p>
            <a:pPr lvl="2"/>
            <a:r>
              <a:rPr lang="en-CA" sz="1800" dirty="0" smtClean="0"/>
              <a:t>LP147478-4 </a:t>
            </a:r>
            <a:r>
              <a:rPr lang="en-CA" sz="1800" dirty="0"/>
              <a:t>      COMPONENT        (</a:t>
            </a:r>
            <a:r>
              <a:rPr lang="en-CA" sz="1800" dirty="0" err="1"/>
              <a:t>Gadus</a:t>
            </a:r>
            <a:r>
              <a:rPr lang="en-CA" sz="1800" dirty="0"/>
              <a:t> </a:t>
            </a:r>
            <a:r>
              <a:rPr lang="en-CA" sz="1800" dirty="0" err="1"/>
              <a:t>morhua+Mytilus</a:t>
            </a:r>
            <a:r>
              <a:rPr lang="en-CA" sz="1800" dirty="0"/>
              <a:t> </a:t>
            </a:r>
            <a:r>
              <a:rPr lang="en-CA" sz="1800" dirty="0" err="1"/>
              <a:t>edulis+Pandalus</a:t>
            </a:r>
            <a:r>
              <a:rPr lang="en-CA" sz="1800" dirty="0"/>
              <a:t> </a:t>
            </a:r>
            <a:r>
              <a:rPr lang="en-CA" sz="1800" dirty="0" err="1"/>
              <a:t>borealis+Salmo</a:t>
            </a:r>
            <a:r>
              <a:rPr lang="en-CA" sz="1800" dirty="0"/>
              <a:t> </a:t>
            </a:r>
            <a:r>
              <a:rPr lang="en-CA" sz="1800" dirty="0" err="1"/>
              <a:t>salar+Thunnus</a:t>
            </a:r>
            <a:r>
              <a:rPr lang="en-CA" sz="1800" dirty="0"/>
              <a:t> </a:t>
            </a:r>
            <a:r>
              <a:rPr lang="en-CA" sz="1800" dirty="0" err="1"/>
              <a:t>albacares</a:t>
            </a:r>
            <a:r>
              <a:rPr lang="en-CA" sz="1800" dirty="0"/>
              <a:t>) </a:t>
            </a:r>
            <a:r>
              <a:rPr lang="en-CA" sz="1800" dirty="0" err="1" smtClean="0"/>
              <a:t>Ab.IgE</a:t>
            </a:r>
            <a:endParaRPr lang="en-CA" sz="1800" dirty="0" smtClean="0"/>
          </a:p>
          <a:p>
            <a:pPr lvl="1"/>
            <a:r>
              <a:rPr lang="en-CA" sz="1800" i="1" dirty="0" smtClean="0"/>
              <a:t>RII: “</a:t>
            </a:r>
            <a:r>
              <a:rPr lang="en-CA" sz="1800" i="1" dirty="0" smtClean="0"/>
              <a:t>Yes</a:t>
            </a:r>
            <a:r>
              <a:rPr lang="en-CA" sz="1800" i="1" dirty="0"/>
              <a:t>, the test is looking for specific </a:t>
            </a:r>
            <a:r>
              <a:rPr lang="en-CA" sz="1800" i="1" dirty="0" err="1"/>
              <a:t>IgE</a:t>
            </a:r>
            <a:r>
              <a:rPr lang="en-CA" sz="1800" i="1" dirty="0"/>
              <a:t> antibodies against any of the allergens, not a single </a:t>
            </a:r>
            <a:r>
              <a:rPr lang="en-CA" sz="1800" i="1" dirty="0" err="1"/>
              <a:t>IgE</a:t>
            </a:r>
            <a:r>
              <a:rPr lang="en-CA" sz="1800" i="1" dirty="0"/>
              <a:t> that acts against everything</a:t>
            </a:r>
            <a:r>
              <a:rPr lang="en-CA" sz="1800" i="1" dirty="0" smtClean="0"/>
              <a:t>.”</a:t>
            </a:r>
            <a:endParaRPr lang="en-CA" sz="1800" i="1" dirty="0" smtClean="0"/>
          </a:p>
          <a:p>
            <a:pPr lvl="1"/>
            <a:endParaRPr lang="en-CA" dirty="0"/>
          </a:p>
          <a:p>
            <a:pPr marL="129541" indent="0">
              <a:buNone/>
            </a:pPr>
            <a:endParaRPr lang="en-CA" dirty="0" smtClean="0"/>
          </a:p>
        </p:txBody>
      </p:sp>
      <p:sp>
        <p:nvSpPr>
          <p:cNvPr id="3" name="Title 2"/>
          <p:cNvSpPr>
            <a:spLocks noGrp="1"/>
          </p:cNvSpPr>
          <p:nvPr>
            <p:ph type="title"/>
          </p:nvPr>
        </p:nvSpPr>
        <p:spPr/>
        <p:txBody>
          <a:bodyPr/>
          <a:lstStyle/>
          <a:p>
            <a:r>
              <a:rPr lang="en-CA" dirty="0" smtClean="0"/>
              <a:t>Clarification with RII </a:t>
            </a:r>
            <a:r>
              <a:rPr lang="en-CA" dirty="0" smtClean="0"/>
              <a:t>regarding “+”</a:t>
            </a:r>
            <a:endParaRPr lang="en-CA" dirty="0"/>
          </a:p>
        </p:txBody>
      </p:sp>
    </p:spTree>
    <p:extLst>
      <p:ext uri="{BB962C8B-B14F-4D97-AF65-F5344CB8AC3E}">
        <p14:creationId xmlns:p14="http://schemas.microsoft.com/office/powerpoint/2010/main" val="18030531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a:t>How is "&amp;" different from </a:t>
            </a:r>
            <a:r>
              <a:rPr lang="en-CA" dirty="0" smtClean="0"/>
              <a:t>"+“</a:t>
            </a:r>
          </a:p>
          <a:p>
            <a:pPr lvl="1"/>
            <a:r>
              <a:rPr lang="en-CA" i="1" dirty="0" smtClean="0"/>
              <a:t>RII: “The </a:t>
            </a:r>
            <a:r>
              <a:rPr lang="en-CA" i="1" dirty="0" smtClean="0"/>
              <a:t>“&amp;” means </a:t>
            </a:r>
            <a:r>
              <a:rPr lang="en-CA" i="1" dirty="0"/>
              <a:t>that all of the constituents are being measured, but in contrast to </a:t>
            </a:r>
            <a:r>
              <a:rPr lang="en-CA" i="1" dirty="0" smtClean="0"/>
              <a:t>“+”, </a:t>
            </a:r>
            <a:r>
              <a:rPr lang="en-CA" i="1" dirty="0"/>
              <a:t>each constituent can be differentiated/measured separately. The &amp; is often used for panel terms, where each constituent will have its own child within the </a:t>
            </a:r>
            <a:r>
              <a:rPr lang="en-CA" i="1" dirty="0" smtClean="0"/>
              <a:t>panel”.</a:t>
            </a:r>
          </a:p>
          <a:p>
            <a:r>
              <a:rPr lang="en-CA" dirty="0" smtClean="0"/>
              <a:t>Based </a:t>
            </a:r>
            <a:r>
              <a:rPr lang="en-CA" dirty="0"/>
              <a:t>on the agreement, </a:t>
            </a:r>
            <a:r>
              <a:rPr lang="en-CA" dirty="0" smtClean="0"/>
              <a:t>the </a:t>
            </a:r>
            <a:r>
              <a:rPr lang="en-CA" dirty="0"/>
              <a:t>terms containing such components are out of scope</a:t>
            </a:r>
            <a:r>
              <a:rPr lang="en-CA" dirty="0" smtClean="0"/>
              <a:t>.</a:t>
            </a:r>
          </a:p>
          <a:p>
            <a:pPr lvl="1"/>
            <a:r>
              <a:rPr lang="en-CA" dirty="0" smtClean="0"/>
              <a:t>RII: </a:t>
            </a:r>
            <a:r>
              <a:rPr lang="en-CA" i="1" dirty="0" smtClean="0"/>
              <a:t>“Yes”</a:t>
            </a:r>
            <a:endParaRPr lang="en-CA" i="1" dirty="0" smtClean="0"/>
          </a:p>
          <a:p>
            <a:pPr lvl="1"/>
            <a:endParaRPr lang="en-CA" dirty="0"/>
          </a:p>
          <a:p>
            <a:endParaRPr lang="en-CA" dirty="0"/>
          </a:p>
        </p:txBody>
      </p:sp>
      <p:sp>
        <p:nvSpPr>
          <p:cNvPr id="3" name="Title 2"/>
          <p:cNvSpPr>
            <a:spLocks noGrp="1"/>
          </p:cNvSpPr>
          <p:nvPr>
            <p:ph type="title"/>
          </p:nvPr>
        </p:nvSpPr>
        <p:spPr/>
        <p:txBody>
          <a:bodyPr/>
          <a:lstStyle/>
          <a:p>
            <a:r>
              <a:rPr lang="en-CA" dirty="0" smtClean="0"/>
              <a:t>Clarification</a:t>
            </a:r>
            <a:r>
              <a:rPr lang="en-CA" dirty="0" smtClean="0"/>
              <a:t> </a:t>
            </a:r>
            <a:r>
              <a:rPr lang="en-CA" dirty="0"/>
              <a:t>with RII regarding </a:t>
            </a:r>
            <a:r>
              <a:rPr lang="en-CA" dirty="0" smtClean="0"/>
              <a:t>“&amp;”</a:t>
            </a:r>
            <a:endParaRPr lang="en-CA" dirty="0"/>
          </a:p>
        </p:txBody>
      </p:sp>
    </p:spTree>
    <p:extLst>
      <p:ext uri="{BB962C8B-B14F-4D97-AF65-F5344CB8AC3E}">
        <p14:creationId xmlns:p14="http://schemas.microsoft.com/office/powerpoint/2010/main" val="10891258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a:t>What does "&amp;or" </a:t>
            </a:r>
            <a:r>
              <a:rPr lang="en-CA" dirty="0" smtClean="0"/>
              <a:t>imply?</a:t>
            </a:r>
            <a:endParaRPr lang="en-CA" i="1" dirty="0" smtClean="0"/>
          </a:p>
          <a:p>
            <a:pPr lvl="1"/>
            <a:r>
              <a:rPr lang="en-CA" i="1" dirty="0" smtClean="0"/>
              <a:t>RII: “We </a:t>
            </a:r>
            <a:r>
              <a:rPr lang="en-CA" i="1" dirty="0"/>
              <a:t>rarely use &amp;or, and when we do it’s typically in the clinical domain or for survey questions. Our intention is that it means </a:t>
            </a:r>
            <a:r>
              <a:rPr lang="en-CA" i="1" dirty="0" smtClean="0"/>
              <a:t>‘either </a:t>
            </a:r>
            <a:r>
              <a:rPr lang="en-CA" i="1" dirty="0"/>
              <a:t>or </a:t>
            </a:r>
            <a:r>
              <a:rPr lang="en-CA" i="1" dirty="0" smtClean="0"/>
              <a:t>both’”.</a:t>
            </a:r>
            <a:endParaRPr lang="en-CA" i="1" dirty="0"/>
          </a:p>
          <a:p>
            <a:pPr lvl="1"/>
            <a:r>
              <a:rPr lang="en-CA" i="1" dirty="0" smtClean="0"/>
              <a:t>“Regarding </a:t>
            </a:r>
            <a:r>
              <a:rPr lang="en-CA" i="1" dirty="0"/>
              <a:t>the Components with &amp;or below, I don’t know why they were created the way they were, and I suspect that they were created this way in error. We will review them and most likely discourage or deprecate </a:t>
            </a:r>
            <a:r>
              <a:rPr lang="en-CA" i="1" dirty="0" smtClean="0"/>
              <a:t>them”</a:t>
            </a:r>
          </a:p>
          <a:p>
            <a:pPr lvl="2"/>
            <a:r>
              <a:rPr lang="en-CA" i="1" dirty="0"/>
              <a:t>LP39687-6 Salmonella sp &amp;or Shigella sp identified</a:t>
            </a:r>
          </a:p>
          <a:p>
            <a:pPr lvl="1"/>
            <a:endParaRPr lang="en-CA" dirty="0"/>
          </a:p>
          <a:p>
            <a:endParaRPr lang="en-CA" dirty="0"/>
          </a:p>
        </p:txBody>
      </p:sp>
      <p:sp>
        <p:nvSpPr>
          <p:cNvPr id="3" name="Title 2"/>
          <p:cNvSpPr>
            <a:spLocks noGrp="1"/>
          </p:cNvSpPr>
          <p:nvPr>
            <p:ph type="title"/>
          </p:nvPr>
        </p:nvSpPr>
        <p:spPr/>
        <p:txBody>
          <a:bodyPr/>
          <a:lstStyle/>
          <a:p>
            <a:r>
              <a:rPr lang="en-CA" dirty="0" smtClean="0"/>
              <a:t>Clarification</a:t>
            </a:r>
            <a:r>
              <a:rPr lang="en-CA" dirty="0" smtClean="0"/>
              <a:t> </a:t>
            </a:r>
            <a:r>
              <a:rPr lang="en-CA" dirty="0"/>
              <a:t>with RII regarding </a:t>
            </a:r>
            <a:r>
              <a:rPr lang="en-CA" dirty="0" smtClean="0"/>
              <a:t>“&amp;or”</a:t>
            </a:r>
            <a:endParaRPr lang="en-CA" dirty="0"/>
          </a:p>
        </p:txBody>
      </p:sp>
    </p:spTree>
    <p:extLst>
      <p:ext uri="{BB962C8B-B14F-4D97-AF65-F5344CB8AC3E}">
        <p14:creationId xmlns:p14="http://schemas.microsoft.com/office/powerpoint/2010/main" val="13118006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“&amp;” and “&amp;or” seem to be out of scope</a:t>
            </a:r>
          </a:p>
          <a:p>
            <a:r>
              <a:rPr lang="en-CA" dirty="0" smtClean="0"/>
              <a:t>How do we represent LOINC components containing “+” (~ 250 LPs in the top 2000)?</a:t>
            </a:r>
          </a:p>
          <a:p>
            <a:pPr lvl="1"/>
            <a:r>
              <a:rPr lang="en-CA" dirty="0" smtClean="0"/>
              <a:t>We have created some concepts (~100), but the understanding is that they need to be retired:</a:t>
            </a:r>
          </a:p>
          <a:p>
            <a:pPr lvl="2"/>
            <a:r>
              <a:rPr lang="en-CA" dirty="0" smtClean="0"/>
              <a:t>This concept means “and/or” and they are out of scope for SNOMED CT</a:t>
            </a:r>
          </a:p>
          <a:p>
            <a:pPr lvl="2"/>
            <a:r>
              <a:rPr lang="en-CA" dirty="0" smtClean="0"/>
              <a:t>Classification issues</a:t>
            </a:r>
          </a:p>
          <a:p>
            <a:pPr lvl="1"/>
            <a:r>
              <a:rPr lang="en-CA" dirty="0" smtClean="0"/>
              <a:t>Is there a way to represent this in the Observable model: multiple components (+primitive)?</a:t>
            </a:r>
          </a:p>
          <a:p>
            <a:pPr lvl="1"/>
            <a:r>
              <a:rPr lang="en-CA" dirty="0" smtClean="0"/>
              <a:t>Out of scope?</a:t>
            </a:r>
          </a:p>
          <a:p>
            <a:pPr lvl="1"/>
            <a:endParaRPr lang="en-CA" dirty="0" smtClean="0"/>
          </a:p>
          <a:p>
            <a:pPr lvl="1"/>
            <a:endParaRPr lang="en-CA" dirty="0"/>
          </a:p>
        </p:txBody>
      </p:sp>
      <p:sp>
        <p:nvSpPr>
          <p:cNvPr id="3" name="Title 2"/>
          <p:cNvSpPr>
            <a:spLocks noGrp="1"/>
          </p:cNvSpPr>
          <p:nvPr>
            <p:ph type="title"/>
          </p:nvPr>
        </p:nvSpPr>
        <p:spPr/>
        <p:txBody>
          <a:bodyPr/>
          <a:lstStyle/>
          <a:p>
            <a:r>
              <a:rPr lang="en-CA" dirty="0" smtClean="0"/>
              <a:t>Items for discussion</a:t>
            </a:r>
            <a:endParaRPr lang="en-CA" dirty="0"/>
          </a:p>
        </p:txBody>
      </p:sp>
    </p:spTree>
    <p:extLst>
      <p:ext uri="{BB962C8B-B14F-4D97-AF65-F5344CB8AC3E}">
        <p14:creationId xmlns:p14="http://schemas.microsoft.com/office/powerpoint/2010/main" val="1974063797"/>
      </p:ext>
    </p:extLst>
  </p:cSld>
  <p:clrMapOvr>
    <a:masterClrMapping/>
  </p:clrMapOvr>
</p:sld>
</file>

<file path=ppt/theme/theme1.xml><?xml version="1.0" encoding="utf-8"?>
<a:theme xmlns:a="http://schemas.openxmlformats.org/drawingml/2006/main" name="IHTSDO PPT Template 2014">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IHTSDO_PPT_Template_2014</Template>
  <TotalTime>1354</TotalTime>
  <Words>695</Words>
  <Application>Microsoft Office PowerPoint</Application>
  <PresentationFormat>On-screen Show (4:3)</PresentationFormat>
  <Paragraphs>70</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Museo 300</vt:lpstr>
      <vt:lpstr>Museo 500</vt:lpstr>
      <vt:lpstr>IHTSDO PPT Template 2014</vt:lpstr>
      <vt:lpstr>LOINC – SNOMED CT Cooperation Project  Issue Review </vt:lpstr>
      <vt:lpstr>Background</vt:lpstr>
      <vt:lpstr>Issue description</vt:lpstr>
      <vt:lpstr>Examples “+”</vt:lpstr>
      <vt:lpstr>Examples “&amp;or” and “&amp;”</vt:lpstr>
      <vt:lpstr>Clarification with RII regarding “+”</vt:lpstr>
      <vt:lpstr>Clarification with RII regarding “&amp;”</vt:lpstr>
      <vt:lpstr>Clarification with RII regarding “&amp;or”</vt:lpstr>
      <vt:lpstr>Items for discussion</vt:lpstr>
    </vt:vector>
  </TitlesOfParts>
  <Manager/>
  <Company>IHTSDO</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Farzaneh</dc:creator>
  <cp:keywords/>
  <dc:description/>
  <cp:lastModifiedBy>Farzaneh</cp:lastModifiedBy>
  <cp:revision>45</cp:revision>
  <dcterms:created xsi:type="dcterms:W3CDTF">2015-09-10T18:03:02Z</dcterms:created>
  <dcterms:modified xsi:type="dcterms:W3CDTF">2016-06-06T15:35:13Z</dcterms:modified>
  <cp:category/>
</cp:coreProperties>
</file>