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"/>
  </p:notesMasterIdLst>
  <p:sldIdLst>
    <p:sldId id="256" r:id="rId2"/>
    <p:sldId id="258" r:id="rId3"/>
    <p:sldId id="260" r:id="rId4"/>
    <p:sldId id="259" r:id="rId5"/>
    <p:sldId id="261" r:id="rId6"/>
    <p:sldId id="257" r:id="rId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EC5"/>
    <a:srgbClr val="BFE600"/>
    <a:srgbClr val="9FADB5"/>
    <a:srgbClr val="F6F5F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llemlayout 2 - Markering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DADBB-2D6E-4CED-8773-C5C011B40448}" type="datetimeFigureOut">
              <a:rPr lang="da-DK" smtClean="0"/>
              <a:t>22-11-2024</a:t>
            </a:fld>
            <a:endParaRPr lang="da-DK"/>
          </a:p>
        </p:txBody>
      </p:sp>
      <p:sp>
        <p:nvSpPr>
          <p:cNvPr id="4" name="Pladsholder til slide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/>
              <a:t>Rediger typografien i masterens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7B9B7-D199-4BC8-BB6D-C5FE1373EEE4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4481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7B9B7-D199-4BC8-BB6D-C5FE1373EEE4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39191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lidebille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dsholder til no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/>
              <a:t>Note </a:t>
            </a:r>
            <a:r>
              <a:rPr lang="da-DK" dirty="0" err="1"/>
              <a:t>that</a:t>
            </a:r>
            <a:r>
              <a:rPr lang="da-DK" dirty="0"/>
              <a:t> in the Danish </a:t>
            </a:r>
            <a:r>
              <a:rPr lang="da-DK" dirty="0" err="1"/>
              <a:t>extension</a:t>
            </a:r>
            <a:r>
              <a:rPr lang="da-DK" dirty="0"/>
              <a:t> </a:t>
            </a:r>
            <a:r>
              <a:rPr lang="da-DK" dirty="0" err="1"/>
              <a:t>we</a:t>
            </a:r>
            <a:r>
              <a:rPr lang="da-DK" dirty="0"/>
              <a:t> have </a:t>
            </a:r>
            <a:r>
              <a:rPr lang="da-DK" dirty="0" err="1"/>
              <a:t>added</a:t>
            </a:r>
            <a:r>
              <a:rPr lang="da-DK" dirty="0"/>
              <a:t> a synonym with the superscript of 6 via the Authoring Platform by </a:t>
            </a:r>
            <a:r>
              <a:rPr lang="da-DK" dirty="0" err="1"/>
              <a:t>copying</a:t>
            </a:r>
            <a:r>
              <a:rPr lang="da-DK" dirty="0"/>
              <a:t> a UTF-8 symbol from Word.</a:t>
            </a:r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7B9B7-D199-4BC8-BB6D-C5FE1373EEE4}" type="slidenum">
              <a:rPr lang="da-DK" smtClean="0"/>
              <a:t>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252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80000"/>
            <a:ext cx="11808000" cy="4675773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 hasCustomPrompt="1"/>
          </p:nvPr>
        </p:nvSpPr>
        <p:spPr>
          <a:xfrm>
            <a:off x="540000" y="1512000"/>
            <a:ext cx="10692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13" name="Gruppe 1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Billede 15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264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 hasCustomPrompt="1"/>
          </p:nvPr>
        </p:nvSpPr>
        <p:spPr>
          <a:xfrm>
            <a:off x="540000" y="1512000"/>
            <a:ext cx="5346000" cy="450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6265718" y="1512000"/>
            <a:ext cx="5344282" cy="450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da-DK" smtClean="0"/>
              <a:pPr/>
              <a:t>‹#›</a:t>
            </a:fld>
            <a:endParaRPr lang="da-DK" dirty="0"/>
          </a:p>
        </p:txBody>
      </p:sp>
      <p:grpSp>
        <p:nvGrpSpPr>
          <p:cNvPr id="14" name="Grupp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5" name="Lige forbindelse 14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Billede 16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583569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1070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 hasCustomPrompt="1"/>
          </p:nvPr>
        </p:nvSpPr>
        <p:spPr>
          <a:xfrm>
            <a:off x="540000" y="2052000"/>
            <a:ext cx="5346000" cy="396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267600" y="1512000"/>
            <a:ext cx="5346000" cy="332826"/>
          </a:xfrm>
        </p:spPr>
        <p:txBody>
          <a:bodyPr anchor="t" anchorCtr="0"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 hasCustomPrompt="1"/>
          </p:nvPr>
        </p:nvSpPr>
        <p:spPr>
          <a:xfrm>
            <a:off x="6267600" y="2052000"/>
            <a:ext cx="5346000" cy="3960000"/>
          </a:xfrm>
        </p:spPr>
        <p:txBody>
          <a:bodyPr/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t>‹#›</a:t>
            </a:fld>
            <a:endParaRPr lang="en-GB" noProof="0" dirty="0"/>
          </a:p>
        </p:txBody>
      </p:sp>
      <p:grpSp>
        <p:nvGrpSpPr>
          <p:cNvPr id="16" name="Grupp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Lige forbindelse 17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9" name="Billede 18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02369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tal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/>
            </a:lvl1pPr>
          </a:lstStyle>
          <a:p>
            <a:fld id="{AF7BF57D-1627-4937-B5D8-DC37BB059AC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4" name="Gruppe 3" descr="Sundhedsdatastyrelsen">
            <a:extLst>
              <a:ext uri="{FF2B5EF4-FFF2-40B4-BE49-F238E27FC236}">
                <a16:creationId xmlns:a16="http://schemas.microsoft.com/office/drawing/2014/main" id="{F0E6B552-4D84-3DF6-6672-A5D88A7DFD00}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5" name="Lige forbindelse 4">
              <a:extLst>
                <a:ext uri="{FF2B5EF4-FFF2-40B4-BE49-F238E27FC236}">
                  <a16:creationId xmlns:a16="http://schemas.microsoft.com/office/drawing/2014/main" id="{502EF1B7-DC2F-C694-AD21-E49CA8BB6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Lige forbindelse 6">
              <a:extLst>
                <a:ext uri="{FF2B5EF4-FFF2-40B4-BE49-F238E27FC236}">
                  <a16:creationId xmlns:a16="http://schemas.microsoft.com/office/drawing/2014/main" id="{9BBEC63F-B217-739A-1824-C59158FDBF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Billede 7">
              <a:extLst>
                <a:ext uri="{FF2B5EF4-FFF2-40B4-BE49-F238E27FC236}">
                  <a16:creationId xmlns:a16="http://schemas.microsoft.com/office/drawing/2014/main" id="{63ECD869-F54A-CD4B-E56F-9CE7A7448D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3433" y="6426000"/>
              <a:ext cx="719469" cy="316800"/>
            </a:xfrm>
            <a:prstGeom prst="rect">
              <a:avLst/>
            </a:prstGeom>
          </p:spPr>
        </p:pic>
      </p:grpSp>
      <p:sp>
        <p:nvSpPr>
          <p:cNvPr id="11" name="Pladsholder til tekst 9">
            <a:extLst>
              <a:ext uri="{FF2B5EF4-FFF2-40B4-BE49-F238E27FC236}">
                <a16:creationId xmlns:a16="http://schemas.microsoft.com/office/drawing/2014/main" id="{53CA8BFA-152D-DB79-9719-E7C83AD22DC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511300"/>
            <a:ext cx="10691813" cy="4500563"/>
          </a:xfrm>
        </p:spPr>
        <p:txBody>
          <a:bodyPr/>
          <a:lstStyle>
            <a:lvl1pPr marL="342900" indent="-342900">
              <a:buFont typeface="+mj-lt"/>
              <a:buAutoNum type="arabicPeriod"/>
              <a:defRPr/>
            </a:lvl1pPr>
            <a:lvl2pPr marL="647700" indent="-288925">
              <a:buFont typeface="+mj-lt"/>
              <a:buAutoNum type="alphaLcPeriod"/>
              <a:defRPr/>
            </a:lvl2pPr>
            <a:lvl3pPr marL="900000" indent="-252000">
              <a:buFont typeface="+mj-lt"/>
              <a:buAutoNum type="romanLcPeriod"/>
              <a:defRPr/>
            </a:lvl3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8376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692000" cy="468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</p:txBody>
      </p:sp>
      <p:sp>
        <p:nvSpPr>
          <p:cNvPr id="3" name="Pladsholder til slidenumm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12" name="Grupp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Lige forbindelse 13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Billede 14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3464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C5B16918-7E56-69A1-9992-22FFD3853F8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9000" y="-782773"/>
            <a:ext cx="11070000" cy="468000"/>
          </a:xfrm>
        </p:spPr>
        <p:txBody>
          <a:bodyPr/>
          <a:lstStyle/>
          <a:p>
            <a:r>
              <a:rPr lang="da-DK" dirty="0"/>
              <a:t>Titel – ikke synlig på slide, men bruges ift. tilgængelighed</a:t>
            </a:r>
            <a:endParaRPr lang="en-GB" dirty="0"/>
          </a:p>
        </p:txBody>
      </p:sp>
      <p:sp>
        <p:nvSpPr>
          <p:cNvPr id="2" name="Pladsholder til slidenumm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grpSp>
        <p:nvGrpSpPr>
          <p:cNvPr id="11" name="Gruppe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2" name="Lige forbindelse 11"/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Lige forbindelse 12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Billede 13" descr="Danish Health Data Authority">
              <a:extLst>
                <a:ext uri="{C183D7F6-B498-43B3-948B-1728B52AA6E4}">
                  <adec:decorative xmlns:adec="http://schemas.microsoft.com/office/drawing/2017/decorative" val="0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69342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Afslutnings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223542" y="180000"/>
            <a:ext cx="11808000" cy="651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cxnSp>
        <p:nvCxnSpPr>
          <p:cNvPr id="6" name="Lige forbindelse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540000"/>
            <a:ext cx="0" cy="1764000"/>
          </a:xfrm>
          <a:prstGeom prst="line">
            <a:avLst/>
          </a:prstGeom>
          <a:ln w="381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Lige forbindelse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9497459" y="951888"/>
            <a:ext cx="0" cy="1512000"/>
          </a:xfrm>
          <a:prstGeom prst="line">
            <a:avLst/>
          </a:prstGeom>
          <a:ln w="381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kstfelt 1"/>
          <p:cNvSpPr txBox="1"/>
          <p:nvPr userDrawn="1"/>
        </p:nvSpPr>
        <p:spPr>
          <a:xfrm>
            <a:off x="9767223" y="1425401"/>
            <a:ext cx="190340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The Danish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Health Data Authority</a:t>
            </a: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Ørestads Boulevard 5 </a:t>
            </a: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DK-2300 Copenhagen S</a:t>
            </a:r>
          </a:p>
          <a:p>
            <a:pPr>
              <a:lnSpc>
                <a:spcPts val="1200"/>
              </a:lnSpc>
            </a:pP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T:</a:t>
            </a: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 +45 7221 6800</a:t>
            </a:r>
          </a:p>
          <a:p>
            <a:pPr>
              <a:lnSpc>
                <a:spcPts val="1200"/>
              </a:lnSpc>
            </a:pPr>
            <a:r>
              <a:rPr lang="en-GB" sz="1000" kern="1200" baseline="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E:  kontakt@sundshedsdata.dk</a:t>
            </a:r>
            <a:endParaRPr lang="en-GB" sz="1000" kern="1200" noProof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ts val="1200"/>
              </a:lnSpc>
            </a:pPr>
            <a:r>
              <a:rPr lang="en-GB" sz="1000" kern="1200" noProof="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W: sundhedsdata.dk</a:t>
            </a:r>
          </a:p>
        </p:txBody>
      </p:sp>
      <p:pic>
        <p:nvPicPr>
          <p:cNvPr id="7" name="Billede 6" descr="Danish Health Data Authority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600" y="5400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17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grafi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792" y="4855773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lede 3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241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000"/>
            <a:ext cx="11806416" cy="4675772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00" dirty="0"/>
              <a:t>1,5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673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12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171722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63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14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lede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92" y="180313"/>
            <a:ext cx="11806416" cy="467514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2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49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lide, bille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17" y="180303"/>
            <a:ext cx="11806366" cy="4675126"/>
          </a:xfrm>
          <a:prstGeom prst="rect">
            <a:avLst/>
          </a:prstGeom>
        </p:spPr>
      </p:pic>
      <p:sp>
        <p:nvSpPr>
          <p:cNvPr id="18" name="Rektangel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4850278"/>
            <a:ext cx="11808000" cy="183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9" name="Rektangel 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0000" y="4140000"/>
            <a:ext cx="8280000" cy="21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80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828000" y="4474463"/>
            <a:ext cx="7668000" cy="791148"/>
          </a:xfrm>
        </p:spPr>
        <p:txBody>
          <a:bodyPr anchor="b" anchorCtr="0"/>
          <a:lstStyle>
            <a:lvl1pPr algn="l">
              <a:defRPr sz="300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 hasCustomPrompt="1"/>
          </p:nvPr>
        </p:nvSpPr>
        <p:spPr>
          <a:xfrm>
            <a:off x="828000" y="5433198"/>
            <a:ext cx="7668000" cy="540000"/>
          </a:xfrm>
        </p:spPr>
        <p:txBody>
          <a:bodyPr/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cxnSp>
        <p:nvCxnSpPr>
          <p:cNvPr id="16" name="Lige forbindels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133176"/>
            <a:ext cx="0" cy="2160000"/>
          </a:xfrm>
          <a:prstGeom prst="line">
            <a:avLst/>
          </a:prstGeom>
          <a:ln w="76200">
            <a:solidFill>
              <a:srgbClr val="BFE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Lige forbindels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558000" y="4609734"/>
            <a:ext cx="0" cy="1692000"/>
          </a:xfrm>
          <a:prstGeom prst="line">
            <a:avLst/>
          </a:prstGeom>
          <a:ln w="76200">
            <a:solidFill>
              <a:srgbClr val="007E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Billede 9" descr="Danish Health Data Authority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874" y="5511600"/>
            <a:ext cx="1836000" cy="80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107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reaker/kapitelfor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ktangel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80000" y="180000"/>
            <a:ext cx="11808000" cy="6156000"/>
          </a:xfrm>
          <a:prstGeom prst="rect">
            <a:avLst/>
          </a:prstGeom>
          <a:solidFill>
            <a:srgbClr val="F6F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000"/>
              </a:lnSpc>
            </a:pPr>
            <a:endParaRPr lang="da-DK" sz="4000" dirty="0">
              <a:latin typeface="+mj-lt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1709740"/>
            <a:ext cx="10710000" cy="1751216"/>
          </a:xfrm>
        </p:spPr>
        <p:txBody>
          <a:bodyPr anchor="b"/>
          <a:lstStyle>
            <a:lvl1pPr>
              <a:lnSpc>
                <a:spcPts val="4000"/>
              </a:lnSpc>
              <a:defRPr sz="4000" baseline="0"/>
            </a:lvl1pPr>
          </a:lstStyle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titel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3726430"/>
            <a:ext cx="10710000" cy="1264266"/>
          </a:xfrm>
        </p:spPr>
        <p:txBody>
          <a:bodyPr/>
          <a:lstStyle>
            <a:lvl1pPr marL="0" indent="0">
              <a:lnSpc>
                <a:spcPts val="2200"/>
              </a:lnSpc>
              <a:spcBef>
                <a:spcPts val="0"/>
              </a:spcBef>
              <a:buNone/>
              <a:defRPr sz="200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undertitel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>
          <a:xfrm>
            <a:off x="180000" y="6426000"/>
            <a:ext cx="720000" cy="252000"/>
          </a:xfrm>
        </p:spPr>
        <p:txBody>
          <a:bodyPr/>
          <a:lstStyle/>
          <a:p>
            <a:fld id="{AF7BF57D-1627-4937-B5D8-DC37BB059AC7}" type="slidenum">
              <a:rPr lang="en-GB" noProof="0" smtClean="0"/>
              <a:t>‹#›</a:t>
            </a:fld>
            <a:endParaRPr lang="en-GB" noProof="0" dirty="0"/>
          </a:p>
        </p:txBody>
      </p:sp>
      <p:grpSp>
        <p:nvGrpSpPr>
          <p:cNvPr id="4" name="Gruppe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80000" y="6316337"/>
            <a:ext cx="11808000" cy="426463"/>
            <a:chOff x="180000" y="6316337"/>
            <a:chExt cx="11808000" cy="426463"/>
          </a:xfrm>
        </p:grpSpPr>
        <p:cxnSp>
          <p:nvCxnSpPr>
            <p:cNvPr id="16" name="Lige forbindelse 15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808000" cy="0"/>
            </a:xfrm>
            <a:prstGeom prst="line">
              <a:avLst/>
            </a:prstGeom>
            <a:ln w="28575">
              <a:solidFill>
                <a:srgbClr val="BFE6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Lige forbindelse 16">
              <a:extLs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180000" y="6316337"/>
              <a:ext cx="11070000" cy="0"/>
            </a:xfrm>
            <a:prstGeom prst="line">
              <a:avLst/>
            </a:prstGeom>
            <a:ln w="28575">
              <a:solidFill>
                <a:srgbClr val="007EC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Billede 9" descr="Danish Health Data Authority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64400" y="6426000"/>
              <a:ext cx="719467" cy="31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9191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540000" y="540000"/>
            <a:ext cx="1107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overskrift</a:t>
            </a:r>
            <a:endParaRPr lang="en-GB" noProof="0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540000" y="1512000"/>
            <a:ext cx="11070000" cy="450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Klik</a:t>
            </a:r>
            <a:r>
              <a:rPr lang="en-GB" noProof="0" dirty="0"/>
              <a:t> for at </a:t>
            </a:r>
            <a:r>
              <a:rPr lang="en-GB" noProof="0" dirty="0" err="1"/>
              <a:t>tilføje</a:t>
            </a:r>
            <a:r>
              <a:rPr lang="en-GB" noProof="0" dirty="0"/>
              <a:t>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 err="1"/>
              <a:t>Andet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Tredje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3"/>
            <a:r>
              <a:rPr lang="en-GB" noProof="0" dirty="0" err="1"/>
              <a:t>Fjerde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4"/>
            <a:r>
              <a:rPr lang="en-GB" noProof="0" dirty="0" err="1"/>
              <a:t>Femte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180000" y="6426000"/>
            <a:ext cx="720000" cy="25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rgbClr val="9FADB5"/>
                </a:solidFill>
                <a:latin typeface="+mj-lt"/>
              </a:defRPr>
            </a:lvl1pPr>
          </a:lstStyle>
          <a:p>
            <a:fld id="{AF7BF57D-1627-4937-B5D8-DC37BB059AC7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9232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92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75" r:id="rId9"/>
    <p:sldLayoutId id="2147483674" r:id="rId10"/>
    <p:sldLayoutId id="2147483676" r:id="rId11"/>
    <p:sldLayoutId id="2147483677" r:id="rId12"/>
    <p:sldLayoutId id="2147483694" r:id="rId13"/>
    <p:sldLayoutId id="2147483678" r:id="rId14"/>
    <p:sldLayoutId id="2147483679" r:id="rId15"/>
    <p:sldLayoutId id="2147483685" r:id="rId16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685800" rtl="0" eaLnBrk="1" latinLnBrk="0" hangingPunct="1">
        <a:lnSpc>
          <a:spcPts val="2000"/>
        </a:lnSpc>
        <a:spcBef>
          <a:spcPts val="1000"/>
        </a:spcBef>
        <a:buClr>
          <a:schemeClr val="tx1"/>
        </a:buClr>
        <a:buSzPct val="100000"/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25425" algn="l" defTabSz="685800" rtl="0" eaLnBrk="1" latinLnBrk="0" hangingPunct="1">
        <a:lnSpc>
          <a:spcPts val="1800"/>
        </a:lnSpc>
        <a:spcBef>
          <a:spcPts val="375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70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96850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20775" indent="-206375" algn="l" defTabSz="685800" rtl="0" eaLnBrk="1" latinLnBrk="0" hangingPunct="1">
        <a:lnSpc>
          <a:spcPts val="1600"/>
        </a:lnSpc>
        <a:spcBef>
          <a:spcPts val="375"/>
        </a:spcBef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htsdotools.org/display/DOCEG/Punctuation+and+Symbols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equest.ihtsdotools.org/#/requests/edit/960726?fromList=tru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1.png"/><Relationship Id="rId4" Type="http://schemas.openxmlformats.org/officeDocument/2006/relationships/hyperlink" Target="https://confluence.ihtsdotools.org/display/DOCEG/Punctuation+and+Symbo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Superscript and subscript</a:t>
            </a:r>
            <a:br>
              <a:rPr lang="en-GB" dirty="0"/>
            </a:br>
            <a:endParaRPr lang="en-GB" dirty="0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Comments from the Danish NRC</a:t>
            </a:r>
          </a:p>
        </p:txBody>
      </p:sp>
    </p:spTree>
    <p:extLst>
      <p:ext uri="{BB962C8B-B14F-4D97-AF65-F5344CB8AC3E}">
        <p14:creationId xmlns:p14="http://schemas.microsoft.com/office/powerpoint/2010/main" val="365515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7FC1C-4017-4A51-8882-A2BC0A765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/>
              <a:t>H20</a:t>
            </a:r>
            <a:r>
              <a:rPr lang="da-DK" dirty="0"/>
              <a:t> is </a:t>
            </a:r>
            <a:r>
              <a:rPr lang="da-DK" dirty="0" err="1"/>
              <a:t>easy</a:t>
            </a:r>
            <a:r>
              <a:rPr lang="da-DK" dirty="0"/>
              <a:t>, but </a:t>
            </a:r>
            <a:r>
              <a:rPr lang="da-DK" dirty="0" err="1"/>
              <a:t>how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……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C6710FC-DDA2-4AD9-98E6-F7520BB42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How should a translator (either human or machine) know that this concept:</a:t>
            </a:r>
            <a:endParaRPr lang="da-DK" dirty="0"/>
          </a:p>
          <a:p>
            <a:pPr lvl="1"/>
            <a:r>
              <a:rPr lang="en-US" dirty="0"/>
              <a:t>685111000119109 |Hemoglobin E beta zero thalassemia (disorder)|</a:t>
            </a:r>
            <a:endParaRPr lang="da-DK" dirty="0"/>
          </a:p>
          <a:p>
            <a:r>
              <a:rPr lang="en-US" dirty="0"/>
              <a:t>is actually correctly spelled: </a:t>
            </a:r>
            <a:r>
              <a:rPr lang="en-US" b="1" i="1" dirty="0"/>
              <a:t>Hemoglobin E β⁰ thalassemia</a:t>
            </a:r>
            <a:endParaRPr lang="da-DK" dirty="0"/>
          </a:p>
          <a:p>
            <a:r>
              <a:rPr lang="en-US" dirty="0"/>
              <a:t>and should be written like this in the Danish extension:</a:t>
            </a:r>
            <a:endParaRPr lang="da-DK" dirty="0"/>
          </a:p>
          <a:p>
            <a:pPr lvl="1"/>
            <a:r>
              <a:rPr lang="da-DK" b="1" i="1" dirty="0"/>
              <a:t>hæmoglobin E beta⁰-</a:t>
            </a:r>
            <a:r>
              <a:rPr lang="da-DK" b="1" i="1" dirty="0" err="1"/>
              <a:t>talassæmi</a:t>
            </a:r>
            <a:r>
              <a:rPr lang="da-DK" b="1" i="1" dirty="0"/>
              <a:t> </a:t>
            </a:r>
            <a:r>
              <a:rPr lang="da-DK" dirty="0"/>
              <a:t>or</a:t>
            </a:r>
          </a:p>
          <a:p>
            <a:pPr lvl="1"/>
            <a:r>
              <a:rPr lang="da-DK" b="1" i="1" dirty="0"/>
              <a:t>hæmoglobin E beta^0^-talassæmi</a:t>
            </a: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192B238-5140-47B2-AE06-762D41E89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2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6969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57FC1C-4017-4A51-8882-A2BC0A765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i="1" dirty="0"/>
              <a:t>H20</a:t>
            </a:r>
            <a:r>
              <a:rPr lang="da-DK" dirty="0"/>
              <a:t> is </a:t>
            </a:r>
            <a:r>
              <a:rPr lang="da-DK" dirty="0" err="1"/>
              <a:t>easy</a:t>
            </a:r>
            <a:r>
              <a:rPr lang="da-DK" dirty="0"/>
              <a:t>, but </a:t>
            </a:r>
            <a:r>
              <a:rPr lang="da-DK" dirty="0" err="1"/>
              <a:t>how</a:t>
            </a:r>
            <a:r>
              <a:rPr lang="da-DK" dirty="0"/>
              <a:t> </a:t>
            </a:r>
            <a:r>
              <a:rPr lang="da-DK" dirty="0" err="1"/>
              <a:t>about</a:t>
            </a:r>
            <a:r>
              <a:rPr lang="da-DK" dirty="0"/>
              <a:t>……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9C6710FC-DDA2-4AD9-98E6-F7520BB428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How should a translator (either human or machine) know that this concept:</a:t>
            </a:r>
            <a:endParaRPr lang="da-DK" dirty="0"/>
          </a:p>
          <a:p>
            <a:pPr lvl="1"/>
            <a:r>
              <a:rPr lang="en-US" dirty="0"/>
              <a:t>836461006 |Product containing only fluorodopa (18-F) (medicinal product)|</a:t>
            </a:r>
            <a:endParaRPr lang="da-DK" dirty="0"/>
          </a:p>
          <a:p>
            <a:endParaRPr lang="en-US" dirty="0"/>
          </a:p>
          <a:p>
            <a:r>
              <a:rPr lang="en-US" dirty="0"/>
              <a:t>should be written like this in Danish:</a:t>
            </a:r>
            <a:endParaRPr lang="da-DK" dirty="0"/>
          </a:p>
          <a:p>
            <a:pPr lvl="1"/>
            <a:r>
              <a:rPr lang="da-DK" b="1" i="1" dirty="0"/>
              <a:t>produkt der kun indeholder </a:t>
            </a:r>
            <a:r>
              <a:rPr lang="da-DK" b="1" i="1" dirty="0" err="1"/>
              <a:t>fluordopa</a:t>
            </a:r>
            <a:r>
              <a:rPr lang="da-DK" b="1" i="1" dirty="0"/>
              <a:t> (</a:t>
            </a:r>
            <a:r>
              <a:rPr lang="da-DK" b="1" i="1" baseline="30000" dirty="0"/>
              <a:t>18</a:t>
            </a:r>
            <a:r>
              <a:rPr lang="da-DK" b="1" i="1" dirty="0"/>
              <a:t>F) </a:t>
            </a:r>
            <a:r>
              <a:rPr lang="da-DK" dirty="0"/>
              <a:t>or</a:t>
            </a:r>
            <a:r>
              <a:rPr lang="da-DK" i="1" dirty="0"/>
              <a:t> </a:t>
            </a:r>
          </a:p>
          <a:p>
            <a:pPr lvl="1"/>
            <a:r>
              <a:rPr lang="da-DK" b="1" i="1" dirty="0"/>
              <a:t>produkt der kun indeholder </a:t>
            </a:r>
            <a:r>
              <a:rPr lang="da-DK" b="1" i="1" dirty="0" err="1"/>
              <a:t>fluordopa</a:t>
            </a:r>
            <a:r>
              <a:rPr lang="da-DK" b="1" i="1" dirty="0"/>
              <a:t> (^18^F)</a:t>
            </a: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192B238-5140-47B2-AE06-762D41E89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3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458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AE8ED9-7E8E-4CFB-BDD2-A53747CDC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How do </a:t>
            </a:r>
            <a:r>
              <a:rPr lang="da-DK" dirty="0" err="1"/>
              <a:t>we</a:t>
            </a:r>
            <a:r>
              <a:rPr lang="da-DK" dirty="0"/>
              <a:t> find the </a:t>
            </a:r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containing</a:t>
            </a:r>
            <a:r>
              <a:rPr lang="da-DK" dirty="0"/>
              <a:t> superscript and subscript?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22354AE4-6638-4BD2-89B6-529638B72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Danish NRC would like to check if the Danish translations of expressions containing superscript and subscript have been translated correctly.</a:t>
            </a:r>
            <a:r>
              <a:rPr lang="da-DK" dirty="0"/>
              <a:t> </a:t>
            </a:r>
          </a:p>
          <a:p>
            <a:endParaRPr lang="en-US" dirty="0"/>
          </a:p>
          <a:p>
            <a:r>
              <a:rPr lang="en-US" dirty="0"/>
              <a:t>And we would also like to find untranslated concepts containing superscript and subscript.</a:t>
            </a:r>
            <a:endParaRPr lang="da-DK" dirty="0"/>
          </a:p>
          <a:p>
            <a:endParaRPr lang="en-US" b="1" dirty="0"/>
          </a:p>
          <a:p>
            <a:r>
              <a:rPr lang="en-US" b="1" dirty="0"/>
              <a:t>But how do we find these concepts?</a:t>
            </a:r>
            <a:endParaRPr lang="da-DK" b="1" dirty="0"/>
          </a:p>
          <a:p>
            <a:endParaRPr lang="en-US" dirty="0"/>
          </a:p>
          <a:p>
            <a:r>
              <a:rPr lang="en-US" dirty="0"/>
              <a:t>If superscript/subscript is not marked in any way, how do we distinguish these concepts from other concepts that contain a number?</a:t>
            </a:r>
            <a:endParaRPr lang="da-DK" dirty="0"/>
          </a:p>
          <a:p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AF0A78C5-D243-49B7-B95B-A78CD71B0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42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0EA4E-BD94-4304-AC5B-4CDCCEB7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0692000" cy="711751"/>
          </a:xfrm>
        </p:spPr>
        <p:txBody>
          <a:bodyPr/>
          <a:lstStyle/>
          <a:p>
            <a:r>
              <a:rPr lang="da-DK" dirty="0"/>
              <a:t>Subscript? </a:t>
            </a:r>
            <a:br>
              <a:rPr lang="da-DK" dirty="0"/>
            </a:br>
            <a:r>
              <a:rPr lang="da-DK" sz="2000" dirty="0" err="1"/>
              <a:t>Nothing</a:t>
            </a:r>
            <a:r>
              <a:rPr lang="da-DK" sz="2000" dirty="0"/>
              <a:t> </a:t>
            </a:r>
            <a:r>
              <a:rPr lang="da-DK" sz="2000" dirty="0" err="1"/>
              <a:t>about</a:t>
            </a:r>
            <a:r>
              <a:rPr lang="da-DK" sz="2000" dirty="0"/>
              <a:t> it in the </a:t>
            </a:r>
            <a:r>
              <a:rPr lang="da-DK" sz="2000" dirty="0" err="1"/>
              <a:t>Editorial</a:t>
            </a:r>
            <a:r>
              <a:rPr lang="da-DK" sz="2000" dirty="0"/>
              <a:t> Guide</a:t>
            </a: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153D4E1C-6A25-4CD4-930F-06DBA59A16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Editorial Guide (EG) there is guidance on how to write superscript by enclosing the character string that should be superscript in a pair of caret symbols. </a:t>
            </a:r>
          </a:p>
          <a:p>
            <a:r>
              <a:rPr lang="en-US" dirty="0"/>
              <a:t>However we can not find guidance in the EG on how to write subscript. Is it still by enclosing the string in angel brackets like in this concept: 22350004 |T&gt;3&lt; thyrotoxicosis (disorder)|? </a:t>
            </a:r>
            <a:br>
              <a:rPr lang="en-US" dirty="0"/>
            </a:br>
            <a:r>
              <a:rPr lang="en-US" dirty="0">
                <a:hlinkClick r:id="rId2"/>
              </a:rPr>
              <a:t>Punctuation and Symbols - SNOMED CT Editorial Guide - SNOMED Confluence (ihtsdotools.org).</a:t>
            </a:r>
            <a:endParaRPr lang="da-DK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7EABEBEC-1FC0-4C96-ACDF-40429859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5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25322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A01028-3C5A-4E1A-990A-E8024DB4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containing</a:t>
            </a:r>
            <a:r>
              <a:rPr lang="da-DK" dirty="0"/>
              <a:t> ”Power of 6”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D3BC3DC5-9D31-4311-8611-84CB8728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>
                <a:hlinkClick r:id="rId3"/>
              </a:rPr>
              <a:t>CRS </a:t>
            </a:r>
            <a:r>
              <a:rPr lang="da-DK" dirty="0" err="1">
                <a:hlinkClick r:id="rId3"/>
              </a:rPr>
              <a:t>ticket</a:t>
            </a:r>
            <a:r>
              <a:rPr lang="da-DK" dirty="0">
                <a:hlinkClick r:id="rId3"/>
              </a:rPr>
              <a:t> 960726</a:t>
            </a:r>
            <a:endParaRPr lang="da-DK" dirty="0"/>
          </a:p>
          <a:p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were</a:t>
            </a:r>
            <a:r>
              <a:rPr lang="da-DK" dirty="0"/>
              <a:t> </a:t>
            </a:r>
            <a:r>
              <a:rPr lang="da-DK" dirty="0" err="1"/>
              <a:t>before</a:t>
            </a:r>
            <a:r>
              <a:rPr lang="da-DK" dirty="0"/>
              <a:t> </a:t>
            </a:r>
            <a:r>
              <a:rPr lang="da-DK" dirty="0" err="1"/>
              <a:t>written</a:t>
            </a:r>
            <a:r>
              <a:rPr lang="da-DK" dirty="0"/>
              <a:t> with an asterisk *, </a:t>
            </a:r>
            <a:r>
              <a:rPr lang="da-DK" dirty="0" err="1"/>
              <a:t>e.g</a:t>
            </a:r>
            <a:r>
              <a:rPr lang="da-DK" dirty="0"/>
              <a:t>.</a:t>
            </a:r>
          </a:p>
          <a:p>
            <a:pPr lvl="1"/>
            <a:r>
              <a:rPr lang="da-DK" dirty="0"/>
              <a:t> </a:t>
            </a:r>
            <a:r>
              <a:rPr lang="da-DK" b="1" dirty="0"/>
              <a:t>277289004 |10*6/liter (</a:t>
            </a:r>
            <a:r>
              <a:rPr lang="da-DK" b="1" dirty="0" err="1"/>
              <a:t>qualifier</a:t>
            </a:r>
            <a:r>
              <a:rPr lang="da-DK" b="1" dirty="0"/>
              <a:t> </a:t>
            </a:r>
            <a:r>
              <a:rPr lang="da-DK" b="1" dirty="0" err="1"/>
              <a:t>value</a:t>
            </a:r>
            <a:r>
              <a:rPr lang="da-DK" b="1" dirty="0"/>
              <a:t>)|</a:t>
            </a:r>
          </a:p>
          <a:p>
            <a:pPr marL="304800" lvl="1" indent="0">
              <a:buNone/>
            </a:pPr>
            <a:r>
              <a:rPr lang="da-DK" dirty="0"/>
              <a:t>	</a:t>
            </a:r>
            <a:r>
              <a:rPr lang="da-DK" dirty="0" err="1"/>
              <a:t>which</a:t>
            </a:r>
            <a:r>
              <a:rPr lang="da-DK" dirty="0"/>
              <a:t> </a:t>
            </a:r>
            <a:r>
              <a:rPr lang="da-DK" dirty="0" err="1"/>
              <a:t>would</a:t>
            </a:r>
            <a:r>
              <a:rPr lang="da-DK" dirty="0"/>
              <a:t> </a:t>
            </a:r>
            <a:r>
              <a:rPr lang="da-DK" dirty="0" err="1"/>
              <a:t>mean</a:t>
            </a:r>
            <a:r>
              <a:rPr lang="da-DK" dirty="0"/>
              <a:t> 60,000/liter</a:t>
            </a:r>
          </a:p>
          <a:p>
            <a:pPr marL="304800" lvl="1" indent="0">
              <a:buNone/>
            </a:pPr>
            <a:r>
              <a:rPr lang="da-DK" dirty="0"/>
              <a:t>	but it is </a:t>
            </a:r>
            <a:r>
              <a:rPr lang="da-DK" dirty="0" err="1"/>
              <a:t>supposed</a:t>
            </a:r>
            <a:r>
              <a:rPr lang="da-DK" dirty="0"/>
              <a:t> to </a:t>
            </a:r>
            <a:r>
              <a:rPr lang="da-DK" dirty="0" err="1"/>
              <a:t>mean</a:t>
            </a:r>
            <a:r>
              <a:rPr lang="da-DK" dirty="0"/>
              <a:t> </a:t>
            </a:r>
            <a:r>
              <a:rPr lang="da-DK" b="1" dirty="0"/>
              <a:t>1,000,000/liter</a:t>
            </a:r>
          </a:p>
          <a:p>
            <a:r>
              <a:rPr lang="da-DK" dirty="0"/>
              <a:t>Now </a:t>
            </a:r>
            <a:r>
              <a:rPr lang="da-DK" dirty="0" err="1"/>
              <a:t>inactivated</a:t>
            </a:r>
            <a:r>
              <a:rPr lang="da-DK" dirty="0"/>
              <a:t> and new </a:t>
            </a:r>
            <a:r>
              <a:rPr lang="da-DK" dirty="0" err="1"/>
              <a:t>concepts</a:t>
            </a:r>
            <a:r>
              <a:rPr lang="da-DK" dirty="0"/>
              <a:t> </a:t>
            </a:r>
            <a:r>
              <a:rPr lang="da-DK" dirty="0" err="1"/>
              <a:t>replace</a:t>
            </a:r>
            <a:r>
              <a:rPr lang="da-DK" dirty="0"/>
              <a:t> </a:t>
            </a:r>
            <a:r>
              <a:rPr lang="da-DK" dirty="0" err="1"/>
              <a:t>them</a:t>
            </a:r>
            <a:r>
              <a:rPr lang="da-DK" dirty="0"/>
              <a:t>, </a:t>
            </a:r>
            <a:r>
              <a:rPr lang="da-DK" dirty="0" err="1"/>
              <a:t>e.g</a:t>
            </a:r>
            <a:r>
              <a:rPr lang="da-DK" dirty="0"/>
              <a:t>.</a:t>
            </a:r>
          </a:p>
          <a:p>
            <a:pPr lvl="1"/>
            <a:r>
              <a:rPr lang="da-DK" b="1" dirty="0"/>
              <a:t>1348324005 |10^6/liter (</a:t>
            </a:r>
            <a:r>
              <a:rPr lang="da-DK" b="1" dirty="0" err="1"/>
              <a:t>qualifier</a:t>
            </a:r>
            <a:r>
              <a:rPr lang="da-DK" b="1" dirty="0"/>
              <a:t> </a:t>
            </a:r>
            <a:r>
              <a:rPr lang="da-DK" b="1" dirty="0" err="1"/>
              <a:t>value</a:t>
            </a:r>
            <a:r>
              <a:rPr lang="da-DK" b="1" dirty="0"/>
              <a:t>)|</a:t>
            </a:r>
          </a:p>
          <a:p>
            <a:pPr lvl="1"/>
            <a:endParaRPr lang="da-DK" b="1" dirty="0"/>
          </a:p>
          <a:p>
            <a:pPr lvl="1"/>
            <a:endParaRPr lang="da-DK" b="1" dirty="0"/>
          </a:p>
          <a:p>
            <a:r>
              <a:rPr lang="da-DK" b="1" dirty="0" err="1">
                <a:hlinkClick r:id="rId4"/>
              </a:rPr>
              <a:t>Editorial</a:t>
            </a:r>
            <a:r>
              <a:rPr lang="da-DK" b="1" dirty="0">
                <a:hlinkClick r:id="rId4"/>
              </a:rPr>
              <a:t> guide on power of </a:t>
            </a:r>
            <a:r>
              <a:rPr lang="da-DK" b="1" dirty="0" err="1">
                <a:hlinkClick r:id="rId4"/>
              </a:rPr>
              <a:t>concepts</a:t>
            </a:r>
            <a:r>
              <a:rPr lang="da-DK" b="1" dirty="0"/>
              <a:t>:</a:t>
            </a:r>
          </a:p>
          <a:p>
            <a:pPr lvl="1"/>
            <a:r>
              <a:rPr lang="en-US" i="1" dirty="0"/>
              <a:t>The single caret is used to represent exponents, i.e. powers of, in alignment with the Unified Code for Units of Measure (UCUM) guidance on the use of powers of ten.</a:t>
            </a:r>
          </a:p>
          <a:p>
            <a:pPr lvl="1"/>
            <a:r>
              <a:rPr lang="en-US" i="1" dirty="0"/>
              <a:t>For example,</a:t>
            </a:r>
          </a:p>
          <a:p>
            <a:pPr lvl="2"/>
            <a:r>
              <a:rPr lang="en-US" i="1" dirty="0"/>
              <a:t>10^3 for the third power of ten</a:t>
            </a:r>
          </a:p>
          <a:p>
            <a:pPr lvl="1"/>
            <a:endParaRPr lang="da-DK" b="1" dirty="0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CC868C4A-1568-46F9-A742-6BEF4453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BF57D-1627-4937-B5D8-DC37BB059AC7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D8235F7F-78A6-430C-989A-BC108E2EDC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4641" y="1098000"/>
            <a:ext cx="5490640" cy="2583000"/>
          </a:xfrm>
          <a:prstGeom prst="rect">
            <a:avLst/>
          </a:prstGeom>
        </p:spPr>
      </p:pic>
      <p:sp>
        <p:nvSpPr>
          <p:cNvPr id="7" name="Tekstfelt 6">
            <a:extLst>
              <a:ext uri="{FF2B5EF4-FFF2-40B4-BE49-F238E27FC236}">
                <a16:creationId xmlns:a16="http://schemas.microsoft.com/office/drawing/2014/main" id="{5267D688-60A7-4638-AA59-357881113DA6}"/>
              </a:ext>
            </a:extLst>
          </p:cNvPr>
          <p:cNvSpPr txBox="1"/>
          <p:nvPr/>
        </p:nvSpPr>
        <p:spPr>
          <a:xfrm>
            <a:off x="7675344" y="3586334"/>
            <a:ext cx="2592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/>
              <a:t>In the Danish </a:t>
            </a:r>
            <a:r>
              <a:rPr lang="da-DK" dirty="0" err="1"/>
              <a:t>extension</a:t>
            </a:r>
            <a:endParaRPr lang="da-DK" dirty="0"/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00549C89-286A-4480-88E2-1FA96FB13B7F}"/>
              </a:ext>
            </a:extLst>
          </p:cNvPr>
          <p:cNvSpPr/>
          <p:nvPr/>
        </p:nvSpPr>
        <p:spPr>
          <a:xfrm>
            <a:off x="6525088" y="2512381"/>
            <a:ext cx="1012054" cy="31805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4233756"/>
      </p:ext>
    </p:extLst>
  </p:cSld>
  <p:clrMapOvr>
    <a:masterClrMapping/>
  </p:clrMapOvr>
</p:sld>
</file>

<file path=ppt/theme/theme1.xml><?xml version="1.0" encoding="utf-8"?>
<a:theme xmlns:a="http://schemas.openxmlformats.org/drawingml/2006/main" name="Sundhedsdatastyrelsen tema">
  <a:themeElements>
    <a:clrScheme name="Sundhedsdatastyrelsen farver">
      <a:dk1>
        <a:sysClr val="windowText" lastClr="000000"/>
      </a:dk1>
      <a:lt1>
        <a:sysClr val="window" lastClr="FFFFFF"/>
      </a:lt1>
      <a:dk2>
        <a:srgbClr val="425C6C"/>
      </a:dk2>
      <a:lt2>
        <a:srgbClr val="EEF1F4"/>
      </a:lt2>
      <a:accent1>
        <a:srgbClr val="007EC5"/>
      </a:accent1>
      <a:accent2>
        <a:srgbClr val="BFE600"/>
      </a:accent2>
      <a:accent3>
        <a:srgbClr val="5C8096"/>
      </a:accent3>
      <a:accent4>
        <a:srgbClr val="FFD400"/>
      </a:accent4>
      <a:accent5>
        <a:srgbClr val="005B8D"/>
      </a:accent5>
      <a:accent6>
        <a:srgbClr val="53A71C"/>
      </a:accent6>
      <a:hlink>
        <a:srgbClr val="005B8D"/>
      </a:hlink>
      <a:folHlink>
        <a:srgbClr val="005B8D"/>
      </a:folHlink>
    </a:clrScheme>
    <a:fontScheme name="Sundhedsdatastyrelsen fonte">
      <a:majorFont>
        <a:latin typeface="Corbel"/>
        <a:ea typeface=""/>
        <a:cs typeface=""/>
      </a:majorFont>
      <a:minorFont>
        <a:latin typeface="Calibri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S_Præsentation UK.potx" id="{4F8AE289-4F55-4485-8F3C-D4BF7B29E603}" vid="{1AC3FF5D-5BB2-4A26-B947-EA39E4E090D6}"/>
    </a:ext>
  </a:extLst>
</a:theme>
</file>

<file path=ppt/theme/theme2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SDS_Præsentation UK</Template>
  <TotalTime>192</TotalTime>
  <Words>483</Words>
  <Application>Microsoft Office PowerPoint</Application>
  <PresentationFormat>Widescreen</PresentationFormat>
  <Paragraphs>53</Paragraphs>
  <Slides>6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0" baseType="lpstr">
      <vt:lpstr>Arial</vt:lpstr>
      <vt:lpstr>Calibri</vt:lpstr>
      <vt:lpstr>Corbel</vt:lpstr>
      <vt:lpstr>Sundhedsdatastyrelsen tema</vt:lpstr>
      <vt:lpstr>Superscript and subscript </vt:lpstr>
      <vt:lpstr>H20 is easy, but how about……</vt:lpstr>
      <vt:lpstr>H20 is easy, but how about……</vt:lpstr>
      <vt:lpstr>How do we find the concepts containing superscript and subscript?</vt:lpstr>
      <vt:lpstr>Subscript?  Nothing about it in the Editorial Guide</vt:lpstr>
      <vt:lpstr>Concepts containing ”Power of 6”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Louise Bie</dc:creator>
  <dc:description>Skabelon udarbejdet af Word Specialisten v/Helle M. Nielsen</dc:description>
  <cp:lastModifiedBy>Ole Kristian Våge</cp:lastModifiedBy>
  <cp:revision>18</cp:revision>
  <dcterms:created xsi:type="dcterms:W3CDTF">2024-10-21T08:38:32Z</dcterms:created>
  <dcterms:modified xsi:type="dcterms:W3CDTF">2024-11-22T13:12:27Z</dcterms:modified>
</cp:coreProperties>
</file>