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"/>
  </p:notesMasterIdLst>
  <p:sldIdLst>
    <p:sldId id="257" r:id="rId2"/>
    <p:sldId id="259" r:id="rId3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C5"/>
    <a:srgbClr val="BFE600"/>
    <a:srgbClr val="9FADB5"/>
    <a:srgbClr val="F6F5F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llemlayout 2 - Markering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1170" autoAdjust="0"/>
  </p:normalViewPr>
  <p:slideViewPr>
    <p:cSldViewPr snapToGrid="0">
      <p:cViewPr varScale="1">
        <p:scale>
          <a:sx n="93" d="100"/>
          <a:sy n="93" d="100"/>
        </p:scale>
        <p:origin x="12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DADBB-2D6E-4CED-8773-C5C011B40448}" type="datetimeFigureOut">
              <a:rPr lang="da-DK" smtClean="0"/>
              <a:t>10-12-2024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7B9B7-D199-4BC8-BB6D-C5FE1373EE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481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da-DK" dirty="0"/>
              <a:t>DK </a:t>
            </a:r>
            <a:r>
              <a:rPr lang="da-DK" dirty="0" err="1"/>
              <a:t>thinks</a:t>
            </a:r>
            <a:r>
              <a:rPr lang="da-DK" dirty="0"/>
              <a:t> perhaps </a:t>
            </a:r>
            <a:r>
              <a:rPr lang="da-DK" sz="1200" dirty="0"/>
              <a:t>9093002 |Post-trauma </a:t>
            </a:r>
            <a:r>
              <a:rPr lang="da-DK" sz="1200" dirty="0" err="1">
                <a:solidFill>
                  <a:srgbClr val="FF0000"/>
                </a:solidFill>
              </a:rPr>
              <a:t>response</a:t>
            </a:r>
            <a:r>
              <a:rPr lang="da-DK" sz="1200" dirty="0"/>
              <a:t> (</a:t>
            </a:r>
            <a:r>
              <a:rPr lang="da-DK" sz="1200" dirty="0" err="1">
                <a:solidFill>
                  <a:srgbClr val="007EC5"/>
                </a:solidFill>
              </a:rPr>
              <a:t>finding</a:t>
            </a:r>
            <a:r>
              <a:rPr lang="da-DK" sz="1200" dirty="0"/>
              <a:t>)| and 47505003 |</a:t>
            </a:r>
            <a:r>
              <a:rPr lang="da-DK" sz="1200" dirty="0" err="1"/>
              <a:t>Posttraumatic</a:t>
            </a:r>
            <a:r>
              <a:rPr lang="da-DK" sz="1200" dirty="0"/>
              <a:t> </a:t>
            </a:r>
            <a:r>
              <a:rPr lang="da-DK" sz="1200" dirty="0">
                <a:solidFill>
                  <a:srgbClr val="FF0000"/>
                </a:solidFill>
              </a:rPr>
              <a:t>stress</a:t>
            </a:r>
            <a:r>
              <a:rPr lang="da-DK" sz="1200" dirty="0"/>
              <a:t> </a:t>
            </a:r>
            <a:r>
              <a:rPr lang="da-DK" sz="1200" dirty="0" err="1">
                <a:solidFill>
                  <a:srgbClr val="FF0000"/>
                </a:solidFill>
              </a:rPr>
              <a:t>disorder</a:t>
            </a:r>
            <a:r>
              <a:rPr lang="da-DK" sz="1200" dirty="0"/>
              <a:t> (</a:t>
            </a:r>
            <a:r>
              <a:rPr lang="da-DK" sz="1200" dirty="0" err="1">
                <a:solidFill>
                  <a:srgbClr val="007EC5"/>
                </a:solidFill>
              </a:rPr>
              <a:t>disorder</a:t>
            </a:r>
            <a:r>
              <a:rPr lang="da-DK" sz="1200" dirty="0"/>
              <a:t>)| </a:t>
            </a:r>
            <a:r>
              <a:rPr lang="da-DK" sz="1200" dirty="0" err="1"/>
              <a:t>could</a:t>
            </a:r>
            <a:r>
              <a:rPr lang="da-DK" sz="1200" dirty="0"/>
              <a:t> </a:t>
            </a:r>
            <a:r>
              <a:rPr lang="da-DK" sz="1200" dirty="0" err="1"/>
              <a:t>be</a:t>
            </a:r>
            <a:r>
              <a:rPr lang="da-DK" sz="1200" dirty="0"/>
              <a:t> synonyms, but </a:t>
            </a:r>
            <a:r>
              <a:rPr lang="da-DK" sz="1200" dirty="0" err="1"/>
              <a:t>one</a:t>
            </a:r>
            <a:r>
              <a:rPr lang="da-DK" sz="1200" dirty="0"/>
              <a:t> is a </a:t>
            </a:r>
            <a:r>
              <a:rPr lang="da-DK" sz="1200" dirty="0" err="1"/>
              <a:t>finding</a:t>
            </a:r>
            <a:r>
              <a:rPr lang="da-DK" sz="1200" dirty="0"/>
              <a:t> the </a:t>
            </a:r>
            <a:r>
              <a:rPr lang="da-DK" sz="1200" dirty="0" err="1"/>
              <a:t>other</a:t>
            </a:r>
            <a:r>
              <a:rPr lang="da-DK" sz="1200" dirty="0"/>
              <a:t> </a:t>
            </a:r>
            <a:r>
              <a:rPr lang="da-DK" sz="1200" dirty="0" err="1"/>
              <a:t>disorder</a:t>
            </a:r>
            <a:r>
              <a:rPr lang="da-DK" sz="1200" dirty="0"/>
              <a:t> </a:t>
            </a:r>
            <a:r>
              <a:rPr lang="da-DK" sz="1200" dirty="0" err="1"/>
              <a:t>which</a:t>
            </a:r>
            <a:r>
              <a:rPr lang="da-DK" sz="1200" dirty="0"/>
              <a:t> </a:t>
            </a:r>
            <a:r>
              <a:rPr lang="da-DK" sz="1200" dirty="0" err="1"/>
              <a:t>makes</a:t>
            </a:r>
            <a:r>
              <a:rPr lang="da-DK" sz="1200" dirty="0"/>
              <a:t> sense.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da-DK" sz="1200" dirty="0"/>
              <a:t>NO: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129710004 |At increased risk for post-trauma syndrome (finding)| was created 2023 as map from ICNP 10015259 Risk For Post Trauma Response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ICNP has it own explanations and suggestions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SCT responds and result is to leave concept Post-trauma response as is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 of course there is </a:t>
            </a:r>
            <a:r>
              <a:rPr lang="en-US" sz="1200" i="1" dirty="0"/>
              <a:t>At increased risk for post-trauma </a:t>
            </a:r>
            <a:r>
              <a:rPr lang="en-US" sz="1200" b="1" i="1" dirty="0">
                <a:solidFill>
                  <a:srgbClr val="FF0000"/>
                </a:solidFill>
              </a:rPr>
              <a:t>syndrome</a:t>
            </a:r>
            <a:r>
              <a:rPr lang="en-US" sz="1200" i="1" dirty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which probably should be </a:t>
            </a:r>
            <a:r>
              <a:rPr lang="en-US" sz="1200" i="1" dirty="0"/>
              <a:t>At increased risk for post-trauma </a:t>
            </a:r>
            <a:r>
              <a:rPr lang="en-US" sz="1200" b="1" i="1" dirty="0">
                <a:solidFill>
                  <a:srgbClr val="FF0000"/>
                </a:solidFill>
              </a:rPr>
              <a:t>response</a:t>
            </a:r>
            <a:endParaRPr lang="en-US" sz="1200" b="1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7B9B7-D199-4BC8-BB6D-C5FE1373EEE4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31336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grafi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11808000" cy="4675773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lede 3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40000" y="1512000"/>
            <a:ext cx="106920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grpSp>
        <p:nvGrpSpPr>
          <p:cNvPr id="13" name="Grupp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4" name="Lige forbindelse 1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Lige forbindelse 1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Billede 15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264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7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40000" y="1512000"/>
            <a:ext cx="53460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65718" y="1512000"/>
            <a:ext cx="5344282" cy="450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da-DK" smtClean="0"/>
              <a:pPr/>
              <a:t>‹nr.›</a:t>
            </a:fld>
            <a:endParaRPr lang="da-DK" dirty="0"/>
          </a:p>
        </p:txBody>
      </p:sp>
      <p:grpSp>
        <p:nvGrpSpPr>
          <p:cNvPr id="14" name="Grupp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5" name="Lige forbindelse 1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Lige forbindelse 1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Billede 16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8356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7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512000"/>
            <a:ext cx="5346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40000" y="2052000"/>
            <a:ext cx="5346000" cy="396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267600" y="1512000"/>
            <a:ext cx="5346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 hasCustomPrompt="1"/>
          </p:nvPr>
        </p:nvSpPr>
        <p:spPr>
          <a:xfrm>
            <a:off x="6267600" y="2052000"/>
            <a:ext cx="5346000" cy="3960000"/>
          </a:xfrm>
        </p:spPr>
        <p:txBody>
          <a:bodyPr/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t>‹nr.›</a:t>
            </a:fld>
            <a:endParaRPr lang="en-GB" noProof="0" dirty="0"/>
          </a:p>
        </p:txBody>
      </p:sp>
      <p:grpSp>
        <p:nvGrpSpPr>
          <p:cNvPr id="16" name="Grupp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7" name="Lige forbindelse 1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ge forbindelse 17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Billede 18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2369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tal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grpSp>
        <p:nvGrpSpPr>
          <p:cNvPr id="4" name="Gruppe 3" descr="Sundhedsdatastyrelsen">
            <a:extLst>
              <a:ext uri="{FF2B5EF4-FFF2-40B4-BE49-F238E27FC236}">
                <a16:creationId xmlns:a16="http://schemas.microsoft.com/office/drawing/2014/main" id="{F0E6B552-4D84-3DF6-6672-A5D88A7DFD00}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5" name="Lige forbindelse 4">
              <a:extLst>
                <a:ext uri="{FF2B5EF4-FFF2-40B4-BE49-F238E27FC236}">
                  <a16:creationId xmlns:a16="http://schemas.microsoft.com/office/drawing/2014/main" id="{502EF1B7-DC2F-C694-AD21-E49CA8BB6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Lige forbindelse 6">
              <a:extLst>
                <a:ext uri="{FF2B5EF4-FFF2-40B4-BE49-F238E27FC236}">
                  <a16:creationId xmlns:a16="http://schemas.microsoft.com/office/drawing/2014/main" id="{9BBEC63F-B217-739A-1824-C59158FDBF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Billede 7">
              <a:extLst>
                <a:ext uri="{FF2B5EF4-FFF2-40B4-BE49-F238E27FC236}">
                  <a16:creationId xmlns:a16="http://schemas.microsoft.com/office/drawing/2014/main" id="{63ECD869-F54A-CD4B-E56F-9CE7A7448D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3433" y="6426000"/>
              <a:ext cx="719469" cy="316800"/>
            </a:xfrm>
            <a:prstGeom prst="rect">
              <a:avLst/>
            </a:prstGeom>
          </p:spPr>
        </p:pic>
      </p:grpSp>
      <p:sp>
        <p:nvSpPr>
          <p:cNvPr id="11" name="Pladsholder til tekst 9">
            <a:extLst>
              <a:ext uri="{FF2B5EF4-FFF2-40B4-BE49-F238E27FC236}">
                <a16:creationId xmlns:a16="http://schemas.microsoft.com/office/drawing/2014/main" id="{53CA8BFA-152D-DB79-9719-E7C83AD22D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511300"/>
            <a:ext cx="10691813" cy="450056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647700" indent="-288925">
              <a:buFont typeface="+mj-lt"/>
              <a:buAutoNum type="alphaLcPeriod"/>
              <a:defRPr/>
            </a:lvl2pPr>
            <a:lvl3pPr marL="900000" indent="-252000">
              <a:buFont typeface="+mj-lt"/>
              <a:buAutoNum type="romanLcPeriod"/>
              <a:defRPr/>
            </a:lvl3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68376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</p:txBody>
      </p:sp>
      <p:sp>
        <p:nvSpPr>
          <p:cNvPr id="3" name="Pladsholder til slide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grpSp>
        <p:nvGrpSpPr>
          <p:cNvPr id="12" name="Grupp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3" name="Lige forbindelse 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Lige forbindelse 1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Billede 14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3464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5B16918-7E56-69A1-9992-22FFD3853F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000" y="-782773"/>
            <a:ext cx="11070000" cy="468000"/>
          </a:xfrm>
        </p:spPr>
        <p:txBody>
          <a:bodyPr/>
          <a:lstStyle/>
          <a:p>
            <a:r>
              <a:rPr lang="da-DK" dirty="0"/>
              <a:t>Titel – ikke synlig på slide, men bruges ift. tilgængelighed</a:t>
            </a:r>
            <a:endParaRPr lang="en-GB" dirty="0"/>
          </a:p>
        </p:txBody>
      </p:sp>
      <p:sp>
        <p:nvSpPr>
          <p:cNvPr id="2" name="Pladsholder til slide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grpSp>
        <p:nvGrpSpPr>
          <p:cNvPr id="11" name="Gruppe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2" name="Lige forbindelse 11"/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Lige forbindelse 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Billede 13" descr="Danish Health Data Authority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9342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fslutnings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3542" y="180000"/>
            <a:ext cx="11808000" cy="651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cxnSp>
        <p:nvCxnSpPr>
          <p:cNvPr id="6" name="Lige forbindels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497459" y="540000"/>
            <a:ext cx="0" cy="1764000"/>
          </a:xfrm>
          <a:prstGeom prst="line">
            <a:avLst/>
          </a:prstGeom>
          <a:ln w="381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497459" y="951888"/>
            <a:ext cx="0" cy="1512000"/>
          </a:xfrm>
          <a:prstGeom prst="line">
            <a:avLst/>
          </a:prstGeom>
          <a:ln w="381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felt 1"/>
          <p:cNvSpPr txBox="1"/>
          <p:nvPr userDrawn="1"/>
        </p:nvSpPr>
        <p:spPr>
          <a:xfrm>
            <a:off x="9767223" y="1425401"/>
            <a:ext cx="190340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The Danish</a:t>
            </a:r>
            <a:r>
              <a:rPr lang="en-GB" sz="1000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Health Data Authority</a:t>
            </a: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Ørestads Boulevard 5 </a:t>
            </a: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DK-2300 Copenhagen S</a:t>
            </a:r>
          </a:p>
          <a:p>
            <a:pPr>
              <a:lnSpc>
                <a:spcPts val="1200"/>
              </a:lnSpc>
            </a:pPr>
            <a:endParaRPr lang="en-GB" sz="1000" kern="120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T:</a:t>
            </a:r>
            <a:r>
              <a:rPr lang="en-GB" sz="1000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 +45 7221 6800</a:t>
            </a:r>
          </a:p>
          <a:p>
            <a:pPr>
              <a:lnSpc>
                <a:spcPts val="1200"/>
              </a:lnSpc>
            </a:pPr>
            <a:r>
              <a:rPr lang="en-GB" sz="1000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E:  kontakt@sundshedsdata.dk</a:t>
            </a:r>
            <a:endParaRPr lang="en-GB" sz="1000" kern="120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W: sundhedsdata.dk</a:t>
            </a:r>
          </a:p>
        </p:txBody>
      </p:sp>
      <p:pic>
        <p:nvPicPr>
          <p:cNvPr id="7" name="Billede 6" descr="Danish Health Data Authority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600" y="5400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1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grafi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792" y="4855773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lede 3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4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000"/>
            <a:ext cx="11806416" cy="4675772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800" dirty="0"/>
              <a:t>1,5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7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71722"/>
            <a:ext cx="11806366" cy="467512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3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4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2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9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17" y="180303"/>
            <a:ext cx="11806366" cy="467512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07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reaker/kapitel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180000"/>
            <a:ext cx="11808000" cy="615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endParaRPr lang="da-DK" sz="4000" dirty="0">
              <a:latin typeface="+mj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1709740"/>
            <a:ext cx="10710000" cy="1751216"/>
          </a:xfrm>
        </p:spPr>
        <p:txBody>
          <a:bodyPr anchor="b"/>
          <a:lstStyle>
            <a:lvl1pPr>
              <a:lnSpc>
                <a:spcPts val="4000"/>
              </a:lnSpc>
              <a:defRPr sz="4000" baseline="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3726430"/>
            <a:ext cx="10710000" cy="1264266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80000" y="6426000"/>
            <a:ext cx="720000" cy="252000"/>
          </a:xfrm>
        </p:spPr>
        <p:txBody>
          <a:bodyPr/>
          <a:lstStyle/>
          <a:p>
            <a:fld id="{AF7BF57D-1627-4937-B5D8-DC37BB059AC7}" type="slidenum">
              <a:rPr lang="en-GB" noProof="0" smtClean="0"/>
              <a:t>‹nr.›</a:t>
            </a:fld>
            <a:endParaRPr lang="en-GB" noProof="0" dirty="0"/>
          </a:p>
        </p:txBody>
      </p:sp>
      <p:grpSp>
        <p:nvGrpSpPr>
          <p:cNvPr id="4" name="Grupp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6" name="Lige forbindelse 1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Lige forbindelse 1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Billede 9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191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11070000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40000" y="1512000"/>
            <a:ext cx="11070000" cy="45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180000" y="6426000"/>
            <a:ext cx="720000" cy="25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rgbClr val="9FADB5"/>
                </a:solidFill>
                <a:latin typeface="+mj-lt"/>
              </a:defRPr>
            </a:lvl1pPr>
          </a:lstStyle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9232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92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75" r:id="rId9"/>
    <p:sldLayoutId id="2147483674" r:id="rId10"/>
    <p:sldLayoutId id="2147483676" r:id="rId11"/>
    <p:sldLayoutId id="2147483677" r:id="rId12"/>
    <p:sldLayoutId id="2147483694" r:id="rId13"/>
    <p:sldLayoutId id="2147483678" r:id="rId14"/>
    <p:sldLayoutId id="2147483679" r:id="rId15"/>
    <p:sldLayoutId id="2147483685" r:id="rId16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685800" rtl="0" eaLnBrk="1" latinLnBrk="0" hangingPunct="1">
        <a:lnSpc>
          <a:spcPts val="2000"/>
        </a:lnSpc>
        <a:spcBef>
          <a:spcPts val="1000"/>
        </a:spcBef>
        <a:buClr>
          <a:schemeClr val="tx1"/>
        </a:buClr>
        <a:buSzPct val="100000"/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25425" algn="l" defTabSz="685800" rtl="0" eaLnBrk="1" latinLnBrk="0" hangingPunct="1">
        <a:lnSpc>
          <a:spcPts val="18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270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96850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207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5">
            <a:extLst>
              <a:ext uri="{FF2B5EF4-FFF2-40B4-BE49-F238E27FC236}">
                <a16:creationId xmlns:a16="http://schemas.microsoft.com/office/drawing/2014/main" id="{E2326847-062B-43AA-A39A-8E873A80FDA1}"/>
              </a:ext>
            </a:extLst>
          </p:cNvPr>
          <p:cNvSpPr txBox="1"/>
          <p:nvPr/>
        </p:nvSpPr>
        <p:spPr>
          <a:xfrm>
            <a:off x="737500" y="539676"/>
            <a:ext cx="194405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600" dirty="0"/>
              <a:t>9093002 |Post-trauma </a:t>
            </a:r>
            <a:r>
              <a:rPr lang="da-DK" sz="1600" dirty="0" err="1">
                <a:solidFill>
                  <a:srgbClr val="FF0000"/>
                </a:solidFill>
              </a:rPr>
              <a:t>response</a:t>
            </a:r>
            <a:r>
              <a:rPr lang="da-DK" sz="1600" dirty="0"/>
              <a:t> (</a:t>
            </a:r>
            <a:r>
              <a:rPr lang="da-DK" sz="1600" dirty="0" err="1">
                <a:solidFill>
                  <a:srgbClr val="007EC5"/>
                </a:solidFill>
              </a:rPr>
              <a:t>finding</a:t>
            </a:r>
            <a:r>
              <a:rPr lang="da-DK" sz="1600" dirty="0"/>
              <a:t>)|</a:t>
            </a:r>
          </a:p>
          <a:p>
            <a:endParaRPr lang="da-DK" sz="1600" dirty="0"/>
          </a:p>
          <a:p>
            <a:r>
              <a:rPr lang="da-DK" sz="1600" dirty="0"/>
              <a:t>synonyme: Post-trauma </a:t>
            </a:r>
            <a:r>
              <a:rPr lang="da-DK" sz="1600" dirty="0" err="1">
                <a:solidFill>
                  <a:srgbClr val="FF0000"/>
                </a:solidFill>
              </a:rPr>
              <a:t>syndrome</a:t>
            </a:r>
            <a:endParaRPr lang="da-DK" sz="1600" dirty="0">
              <a:solidFill>
                <a:srgbClr val="FF0000"/>
              </a:solidFill>
            </a:endParaRP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47A1BB4-5FA0-4EE4-99BB-FEACDD0B5820}"/>
              </a:ext>
            </a:extLst>
          </p:cNvPr>
          <p:cNvSpPr txBox="1"/>
          <p:nvPr/>
        </p:nvSpPr>
        <p:spPr>
          <a:xfrm>
            <a:off x="9547003" y="539676"/>
            <a:ext cx="231212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600" dirty="0"/>
              <a:t>47505003 |</a:t>
            </a:r>
            <a:r>
              <a:rPr lang="da-DK" sz="1600" dirty="0" err="1"/>
              <a:t>Posttraumatic</a:t>
            </a:r>
            <a:r>
              <a:rPr lang="da-DK" sz="1600" dirty="0"/>
              <a:t> </a:t>
            </a:r>
            <a:r>
              <a:rPr lang="da-DK" sz="1600" dirty="0">
                <a:solidFill>
                  <a:srgbClr val="FF0000"/>
                </a:solidFill>
              </a:rPr>
              <a:t>stress</a:t>
            </a:r>
            <a:r>
              <a:rPr lang="da-DK" sz="1600" dirty="0"/>
              <a:t> </a:t>
            </a:r>
            <a:r>
              <a:rPr lang="da-DK" sz="1600" dirty="0" err="1">
                <a:solidFill>
                  <a:srgbClr val="FF0000"/>
                </a:solidFill>
              </a:rPr>
              <a:t>disorder</a:t>
            </a:r>
            <a:r>
              <a:rPr lang="da-DK" sz="1600" dirty="0"/>
              <a:t> (</a:t>
            </a:r>
            <a:r>
              <a:rPr lang="da-DK" sz="1600" dirty="0" err="1">
                <a:solidFill>
                  <a:srgbClr val="007EC5"/>
                </a:solidFill>
              </a:rPr>
              <a:t>disorder</a:t>
            </a:r>
            <a:r>
              <a:rPr lang="da-DK" sz="1600" dirty="0"/>
              <a:t>)|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1F34DF69-1C1A-4459-AC7C-D45ACDC4C09E}"/>
              </a:ext>
            </a:extLst>
          </p:cNvPr>
          <p:cNvSpPr/>
          <p:nvPr/>
        </p:nvSpPr>
        <p:spPr>
          <a:xfrm>
            <a:off x="2982006" y="539676"/>
            <a:ext cx="262128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129710004 |At increased risk for post-trauma </a:t>
            </a:r>
            <a:r>
              <a:rPr lang="en-US" sz="1600" dirty="0">
                <a:solidFill>
                  <a:srgbClr val="FF0000"/>
                </a:solidFill>
              </a:rPr>
              <a:t>syndrome</a:t>
            </a:r>
            <a:r>
              <a:rPr lang="en-US" sz="1600" dirty="0"/>
              <a:t> (</a:t>
            </a:r>
            <a:r>
              <a:rPr lang="en-US" sz="1600" dirty="0">
                <a:solidFill>
                  <a:srgbClr val="007EC5"/>
                </a:solidFill>
              </a:rPr>
              <a:t>finding</a:t>
            </a:r>
            <a:r>
              <a:rPr lang="en-US" sz="1600" dirty="0"/>
              <a:t>)|</a:t>
            </a:r>
            <a:endParaRPr lang="da-DK" sz="160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49698B84-7923-47D9-AA41-CF5BE4EE854E}"/>
              </a:ext>
            </a:extLst>
          </p:cNvPr>
          <p:cNvSpPr/>
          <p:nvPr/>
        </p:nvSpPr>
        <p:spPr>
          <a:xfrm>
            <a:off x="6861868" y="539676"/>
            <a:ext cx="2072640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a-DK" sz="1600" dirty="0">
                <a:solidFill>
                  <a:srgbClr val="172B4D"/>
                </a:solidFill>
                <a:latin typeface="-apple-system"/>
              </a:rPr>
              <a:t>ICNP: 10015259 Risk For </a:t>
            </a:r>
            <a:r>
              <a:rPr lang="da-DK" sz="1600" dirty="0"/>
              <a:t>Post</a:t>
            </a:r>
            <a:r>
              <a:rPr lang="da-DK" sz="1600" dirty="0">
                <a:solidFill>
                  <a:srgbClr val="172B4D"/>
                </a:solidFill>
                <a:latin typeface="-apple-system"/>
              </a:rPr>
              <a:t> Trauma </a:t>
            </a:r>
            <a:r>
              <a:rPr lang="da-DK" sz="1600" dirty="0" err="1">
                <a:solidFill>
                  <a:srgbClr val="FF0000"/>
                </a:solidFill>
                <a:latin typeface="-apple-system"/>
              </a:rPr>
              <a:t>Response</a:t>
            </a:r>
            <a:r>
              <a:rPr lang="da-DK" sz="1600" dirty="0"/>
              <a:t> </a:t>
            </a:r>
          </a:p>
        </p:txBody>
      </p:sp>
      <p:cxnSp>
        <p:nvCxnSpPr>
          <p:cNvPr id="14" name="Forbindelse: buet 13">
            <a:extLst>
              <a:ext uri="{FF2B5EF4-FFF2-40B4-BE49-F238E27FC236}">
                <a16:creationId xmlns:a16="http://schemas.microsoft.com/office/drawing/2014/main" id="{4B2DB1DD-57B7-4D4F-9092-1A571D001221}"/>
              </a:ext>
            </a:extLst>
          </p:cNvPr>
          <p:cNvCxnSpPr>
            <a:cxnSpLocks/>
            <a:stCxn id="9" idx="0"/>
            <a:endCxn id="8" idx="0"/>
          </p:cNvCxnSpPr>
          <p:nvPr/>
        </p:nvCxnSpPr>
        <p:spPr>
          <a:xfrm rot="16200000" flipV="1">
            <a:off x="6095417" y="-1263095"/>
            <a:ext cx="12700" cy="3605542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felt 14">
            <a:extLst>
              <a:ext uri="{FF2B5EF4-FFF2-40B4-BE49-F238E27FC236}">
                <a16:creationId xmlns:a16="http://schemas.microsoft.com/office/drawing/2014/main" id="{AB2D611A-8A47-4292-A8E5-1F2E0445DFF0}"/>
              </a:ext>
            </a:extLst>
          </p:cNvPr>
          <p:cNvSpPr txBox="1"/>
          <p:nvPr/>
        </p:nvSpPr>
        <p:spPr>
          <a:xfrm>
            <a:off x="6330451" y="35057"/>
            <a:ext cx="600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err="1"/>
              <a:t>map</a:t>
            </a:r>
            <a:endParaRPr lang="da-DK" sz="1600" dirty="0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1774BB40-0511-4ACE-BB85-A1A4F02FFA5B}"/>
              </a:ext>
            </a:extLst>
          </p:cNvPr>
          <p:cNvSpPr/>
          <p:nvPr/>
        </p:nvSpPr>
        <p:spPr>
          <a:xfrm>
            <a:off x="6789676" y="1580338"/>
            <a:ext cx="6720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dirty="0"/>
              <a:t>ICNP: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05B217C3-759A-4A25-B73B-32A37175FC17}"/>
              </a:ext>
            </a:extLst>
          </p:cNvPr>
          <p:cNvSpPr/>
          <p:nvPr/>
        </p:nvSpPr>
        <p:spPr>
          <a:xfrm>
            <a:off x="6861868" y="1959183"/>
            <a:ext cx="2552380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a-DK" sz="1600" dirty="0"/>
              <a:t>Post-Trauma</a:t>
            </a:r>
            <a:r>
              <a:rPr lang="da-DK" sz="1600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da-DK" sz="1600" dirty="0" err="1">
                <a:solidFill>
                  <a:srgbClr val="FF0000"/>
                </a:solidFill>
                <a:latin typeface="-apple-system"/>
              </a:rPr>
              <a:t>Response</a:t>
            </a:r>
            <a:endParaRPr lang="da-DK" sz="1600" dirty="0">
              <a:solidFill>
                <a:srgbClr val="FF0000"/>
              </a:solidFill>
              <a:latin typeface="-apple-system"/>
            </a:endParaRPr>
          </a:p>
          <a:p>
            <a:r>
              <a:rPr lang="en-US" sz="1200" dirty="0"/>
              <a:t>“the state of an individual experiencing a sustained painful response to an overwhelming traumatic event(s)“</a:t>
            </a:r>
          </a:p>
          <a:p>
            <a:r>
              <a:rPr lang="da-DK" sz="1600" dirty="0" err="1">
                <a:latin typeface="-apple-system"/>
              </a:rPr>
              <a:t>retired</a:t>
            </a:r>
            <a:r>
              <a:rPr lang="da-DK" sz="1600" dirty="0">
                <a:latin typeface="-apple-system"/>
              </a:rPr>
              <a:t> 1999</a:t>
            </a:r>
          </a:p>
          <a:p>
            <a:r>
              <a:rPr lang="da-DK" sz="1600" dirty="0" err="1">
                <a:latin typeface="-apple-system"/>
              </a:rPr>
              <a:t>renamed</a:t>
            </a:r>
            <a:r>
              <a:rPr lang="da-DK" sz="1600" dirty="0">
                <a:latin typeface="-apple-system"/>
              </a:rPr>
              <a:t> 1998:</a:t>
            </a:r>
            <a:endParaRPr lang="da-DK" sz="1600" dirty="0"/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6A99A071-A42D-42DF-A70A-789CEA8D18AE}"/>
              </a:ext>
            </a:extLst>
          </p:cNvPr>
          <p:cNvSpPr/>
          <p:nvPr/>
        </p:nvSpPr>
        <p:spPr>
          <a:xfrm>
            <a:off x="6861868" y="3592884"/>
            <a:ext cx="255238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a-DK" sz="1600" dirty="0">
                <a:solidFill>
                  <a:srgbClr val="172B4D"/>
                </a:solidFill>
                <a:latin typeface="-apple-system"/>
              </a:rPr>
              <a:t>Post-trauma </a:t>
            </a:r>
            <a:r>
              <a:rPr lang="da-DK" sz="1600" dirty="0" err="1">
                <a:solidFill>
                  <a:srgbClr val="FF0000"/>
                </a:solidFill>
                <a:latin typeface="-apple-system"/>
              </a:rPr>
              <a:t>Syndrome</a:t>
            </a:r>
            <a:endParaRPr lang="da-DK" sz="1600" dirty="0">
              <a:solidFill>
                <a:srgbClr val="FF0000"/>
              </a:solidFill>
              <a:latin typeface="-apple-system"/>
            </a:endParaRPr>
          </a:p>
          <a:p>
            <a:r>
              <a:rPr lang="en-US" sz="1400" dirty="0"/>
              <a:t>placed in the </a:t>
            </a:r>
            <a:r>
              <a:rPr lang="da-DK" sz="1400" dirty="0"/>
              <a:t>Nanda</a:t>
            </a:r>
            <a:r>
              <a:rPr lang="da-DK" sz="1400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sz="1400" dirty="0"/>
              <a:t>taxonomy Domain 9: Coping/Stress Tolerance, Class: Post-trauma </a:t>
            </a:r>
            <a:r>
              <a:rPr lang="en-US" sz="1400" dirty="0">
                <a:solidFill>
                  <a:srgbClr val="FF0000"/>
                </a:solidFill>
              </a:rPr>
              <a:t>Responses</a:t>
            </a:r>
            <a:r>
              <a:rPr lang="en-US" sz="1400" dirty="0"/>
              <a:t>.</a:t>
            </a:r>
            <a:endParaRPr lang="da-DK" sz="1400" dirty="0">
              <a:solidFill>
                <a:srgbClr val="FF0000"/>
              </a:solidFill>
              <a:latin typeface="-apple-system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435E0BB4-C29E-491A-A09B-7AD4E683562E}"/>
              </a:ext>
            </a:extLst>
          </p:cNvPr>
          <p:cNvSpPr/>
          <p:nvPr/>
        </p:nvSpPr>
        <p:spPr>
          <a:xfrm>
            <a:off x="737500" y="2164760"/>
            <a:ext cx="1944058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a-DK" sz="1600" dirty="0">
                <a:latin typeface="-apple-system"/>
              </a:rPr>
              <a:t>2024, ICNP: </a:t>
            </a:r>
          </a:p>
          <a:p>
            <a:r>
              <a:rPr lang="da-DK" sz="1400" dirty="0">
                <a:latin typeface="-apple-system"/>
              </a:rPr>
              <a:t>suggests </a:t>
            </a:r>
            <a:r>
              <a:rPr lang="da-DK" sz="1400" dirty="0" err="1">
                <a:latin typeface="-apple-system"/>
              </a:rPr>
              <a:t>interchange</a:t>
            </a:r>
            <a:r>
              <a:rPr lang="da-DK" sz="1400" dirty="0">
                <a:latin typeface="-apple-system"/>
              </a:rPr>
              <a:t> of synonym and PT </a:t>
            </a:r>
            <a:endParaRPr lang="da-DK" sz="1600" dirty="0"/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8F6CA982-2A5C-4558-97C2-ED1D2269F132}"/>
              </a:ext>
            </a:extLst>
          </p:cNvPr>
          <p:cNvSpPr/>
          <p:nvPr/>
        </p:nvSpPr>
        <p:spPr>
          <a:xfrm>
            <a:off x="6861868" y="4862721"/>
            <a:ext cx="255238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2024, SCT: </a:t>
            </a:r>
          </a:p>
          <a:p>
            <a:r>
              <a:rPr lang="en-US" sz="1400" dirty="0"/>
              <a:t>In the 2019 version of ICNP (the version used in the equivalence table) the term had been Post trauma </a:t>
            </a:r>
            <a:r>
              <a:rPr lang="en-US" sz="1400" dirty="0">
                <a:solidFill>
                  <a:srgbClr val="FF0000"/>
                </a:solidFill>
              </a:rPr>
              <a:t>response</a:t>
            </a:r>
            <a:r>
              <a:rPr lang="en-US" sz="1400" dirty="0"/>
              <a:t> </a:t>
            </a:r>
            <a:endParaRPr lang="da-DK" sz="1400" dirty="0"/>
          </a:p>
        </p:txBody>
      </p:sp>
      <p:cxnSp>
        <p:nvCxnSpPr>
          <p:cNvPr id="27" name="Lige pilforbindelse 26">
            <a:extLst>
              <a:ext uri="{FF2B5EF4-FFF2-40B4-BE49-F238E27FC236}">
                <a16:creationId xmlns:a16="http://schemas.microsoft.com/office/drawing/2014/main" id="{F14255E0-65FE-49AC-BC85-5FD47A012C97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2681558" y="2561512"/>
            <a:ext cx="4180310" cy="2901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Forbindelse: buet 28">
            <a:extLst>
              <a:ext uri="{FF2B5EF4-FFF2-40B4-BE49-F238E27FC236}">
                <a16:creationId xmlns:a16="http://schemas.microsoft.com/office/drawing/2014/main" id="{70AB672C-C495-4858-B0C8-8638F232C118}"/>
              </a:ext>
            </a:extLst>
          </p:cNvPr>
          <p:cNvCxnSpPr>
            <a:stCxn id="6" idx="1"/>
            <a:endCxn id="23" idx="1"/>
          </p:cNvCxnSpPr>
          <p:nvPr/>
        </p:nvCxnSpPr>
        <p:spPr>
          <a:xfrm rot="10800000" flipV="1">
            <a:off x="737500" y="1324505"/>
            <a:ext cx="12700" cy="1224975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>
            <a:extLst>
              <a:ext uri="{FF2B5EF4-FFF2-40B4-BE49-F238E27FC236}">
                <a16:creationId xmlns:a16="http://schemas.microsoft.com/office/drawing/2014/main" id="{B185CE37-EA5E-4947-B835-FF78A1CDE526}"/>
              </a:ext>
            </a:extLst>
          </p:cNvPr>
          <p:cNvSpPr/>
          <p:nvPr/>
        </p:nvSpPr>
        <p:spPr>
          <a:xfrm rot="21169144">
            <a:off x="438485" y="4128478"/>
            <a:ext cx="42840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3200" dirty="0" err="1">
                <a:solidFill>
                  <a:srgbClr val="00B050"/>
                </a:solidFill>
              </a:rPr>
              <a:t>Result</a:t>
            </a:r>
            <a:r>
              <a:rPr lang="da-DK" sz="3200" dirty="0">
                <a:solidFill>
                  <a:srgbClr val="00B050"/>
                </a:solidFill>
              </a:rPr>
              <a:t> in CRS # 961460: </a:t>
            </a:r>
          </a:p>
          <a:p>
            <a:r>
              <a:rPr lang="da-DK" sz="3200" dirty="0">
                <a:solidFill>
                  <a:srgbClr val="00B050"/>
                </a:solidFill>
              </a:rPr>
              <a:t>to </a:t>
            </a:r>
            <a:r>
              <a:rPr lang="da-DK" sz="3200" dirty="0" err="1">
                <a:solidFill>
                  <a:srgbClr val="00B050"/>
                </a:solidFill>
              </a:rPr>
              <a:t>leave</a:t>
            </a:r>
            <a:r>
              <a:rPr lang="da-DK" sz="3200" dirty="0">
                <a:solidFill>
                  <a:srgbClr val="00B050"/>
                </a:solidFill>
              </a:rPr>
              <a:t> Post-trauma </a:t>
            </a:r>
            <a:r>
              <a:rPr lang="da-DK" sz="3200" dirty="0" err="1">
                <a:solidFill>
                  <a:srgbClr val="00B050"/>
                </a:solidFill>
              </a:rPr>
              <a:t>response</a:t>
            </a:r>
            <a:r>
              <a:rPr lang="da-DK" sz="3200" dirty="0">
                <a:solidFill>
                  <a:srgbClr val="00B050"/>
                </a:solidFill>
              </a:rPr>
              <a:t> as is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47350891-E7C2-48EA-B777-8CC770D5A9CF}"/>
              </a:ext>
            </a:extLst>
          </p:cNvPr>
          <p:cNvSpPr/>
          <p:nvPr/>
        </p:nvSpPr>
        <p:spPr>
          <a:xfrm>
            <a:off x="2681558" y="240632"/>
            <a:ext cx="3262042" cy="14145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6086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5" grpId="0"/>
      <p:bldP spid="19" grpId="0"/>
      <p:bldP spid="21" grpId="0" animBg="1"/>
      <p:bldP spid="22" grpId="0" animBg="1"/>
      <p:bldP spid="23" grpId="0" animBg="1"/>
      <p:bldP spid="24" grpId="0" animBg="1"/>
      <p:bldP spid="2" grpId="0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CC9F5-5AAE-4E91-BD4A-E9A455639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Danish </a:t>
            </a:r>
            <a:r>
              <a:rPr lang="da-DK" dirty="0" err="1"/>
              <a:t>clinical</a:t>
            </a:r>
            <a:r>
              <a:rPr lang="da-DK" dirty="0"/>
              <a:t> </a:t>
            </a:r>
            <a:r>
              <a:rPr lang="da-DK" dirty="0" err="1"/>
              <a:t>language</a:t>
            </a:r>
            <a:r>
              <a:rPr lang="da-DK" dirty="0"/>
              <a:t> has </a:t>
            </a:r>
            <a:r>
              <a:rPr lang="da-DK" dirty="0" err="1"/>
              <a:t>changed</a:t>
            </a:r>
            <a:r>
              <a:rPr lang="da-DK" dirty="0"/>
              <a:t> </a:t>
            </a:r>
            <a:r>
              <a:rPr lang="da-DK" dirty="0" err="1"/>
              <a:t>too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7E3C32E0-0485-460F-92B4-2CE309ACB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5" name="Pladsholder til slidenummer 3">
            <a:extLst>
              <a:ext uri="{FF2B5EF4-FFF2-40B4-BE49-F238E27FC236}">
                <a16:creationId xmlns:a16="http://schemas.microsoft.com/office/drawing/2014/main" id="{02A2EE15-9681-4B63-9025-9C10441F8D4F}"/>
              </a:ext>
            </a:extLst>
          </p:cNvPr>
          <p:cNvSpPr txBox="1">
            <a:spLocks/>
          </p:cNvSpPr>
          <p:nvPr/>
        </p:nvSpPr>
        <p:spPr>
          <a:xfrm>
            <a:off x="180000" y="6426000"/>
            <a:ext cx="720000" cy="25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100" kern="1200">
                <a:solidFill>
                  <a:srgbClr val="9FADB5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7BF57D-1627-4937-B5D8-DC37BB059AC7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000194C8-D2C3-4375-BD4C-D0BD89035514}"/>
              </a:ext>
            </a:extLst>
          </p:cNvPr>
          <p:cNvSpPr txBox="1"/>
          <p:nvPr/>
        </p:nvSpPr>
        <p:spPr>
          <a:xfrm>
            <a:off x="9547003" y="539676"/>
            <a:ext cx="231212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600" dirty="0"/>
              <a:t>47505003 |</a:t>
            </a:r>
            <a:r>
              <a:rPr lang="da-DK" sz="1600" dirty="0" err="1"/>
              <a:t>Posttraumatic</a:t>
            </a:r>
            <a:r>
              <a:rPr lang="da-DK" sz="1600" dirty="0"/>
              <a:t> </a:t>
            </a:r>
            <a:r>
              <a:rPr lang="da-DK" sz="1600" dirty="0">
                <a:solidFill>
                  <a:srgbClr val="FF0000"/>
                </a:solidFill>
              </a:rPr>
              <a:t>stress</a:t>
            </a:r>
            <a:r>
              <a:rPr lang="da-DK" sz="1600" dirty="0"/>
              <a:t> </a:t>
            </a:r>
            <a:r>
              <a:rPr lang="da-DK" sz="1600" dirty="0" err="1">
                <a:solidFill>
                  <a:srgbClr val="FF0000"/>
                </a:solidFill>
              </a:rPr>
              <a:t>disorder</a:t>
            </a:r>
            <a:r>
              <a:rPr lang="da-DK" sz="1600" dirty="0"/>
              <a:t> (</a:t>
            </a:r>
            <a:r>
              <a:rPr lang="da-DK" sz="1600" dirty="0" err="1">
                <a:solidFill>
                  <a:srgbClr val="007EC5"/>
                </a:solidFill>
              </a:rPr>
              <a:t>disorder</a:t>
            </a:r>
            <a:r>
              <a:rPr lang="da-DK" sz="1600" dirty="0"/>
              <a:t>)|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43857A94-0653-4462-BDA7-C68DFC14DC7B}"/>
              </a:ext>
            </a:extLst>
          </p:cNvPr>
          <p:cNvSpPr/>
          <p:nvPr/>
        </p:nvSpPr>
        <p:spPr>
          <a:xfrm>
            <a:off x="9547003" y="1953329"/>
            <a:ext cx="2312125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a-DK" dirty="0" err="1"/>
              <a:t>used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equivalent</a:t>
            </a:r>
            <a:r>
              <a:rPr lang="da-DK" dirty="0"/>
              <a:t> to </a:t>
            </a:r>
          </a:p>
          <a:p>
            <a:r>
              <a:rPr lang="da-DK" dirty="0" err="1"/>
              <a:t>Posttraumatic</a:t>
            </a:r>
            <a:r>
              <a:rPr lang="da-DK" dirty="0"/>
              <a:t> </a:t>
            </a:r>
            <a:r>
              <a:rPr lang="da-DK" dirty="0">
                <a:solidFill>
                  <a:srgbClr val="FF0000"/>
                </a:solidFill>
              </a:rPr>
              <a:t>stress</a:t>
            </a:r>
            <a:r>
              <a:rPr lang="da-DK" dirty="0"/>
              <a:t> </a:t>
            </a:r>
            <a:r>
              <a:rPr lang="da-DK" dirty="0" err="1">
                <a:solidFill>
                  <a:srgbClr val="FF0000"/>
                </a:solidFill>
              </a:rPr>
              <a:t>syndrome</a:t>
            </a:r>
            <a:endParaRPr lang="da-DK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2083943E-F5F6-4B78-8BAD-E78073197151}"/>
              </a:ext>
            </a:extLst>
          </p:cNvPr>
          <p:cNvSpPr/>
          <p:nvPr/>
        </p:nvSpPr>
        <p:spPr>
          <a:xfrm>
            <a:off x="9547003" y="3244066"/>
            <a:ext cx="2312125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a-DK" dirty="0" err="1"/>
              <a:t>today</a:t>
            </a:r>
            <a:r>
              <a:rPr lang="da-DK" dirty="0"/>
              <a:t> </a:t>
            </a:r>
            <a:r>
              <a:rPr lang="da-DK" dirty="0" err="1"/>
              <a:t>eqivalent</a:t>
            </a:r>
            <a:r>
              <a:rPr lang="da-DK" dirty="0"/>
              <a:t> to</a:t>
            </a:r>
          </a:p>
          <a:p>
            <a:r>
              <a:rPr lang="da-DK" dirty="0" err="1"/>
              <a:t>Posttraumatic</a:t>
            </a:r>
            <a:r>
              <a:rPr lang="da-DK" dirty="0"/>
              <a:t> </a:t>
            </a:r>
            <a:r>
              <a:rPr lang="da-DK" dirty="0">
                <a:solidFill>
                  <a:srgbClr val="FF0000"/>
                </a:solidFill>
              </a:rPr>
              <a:t>stress</a:t>
            </a:r>
            <a:r>
              <a:rPr lang="da-DK" dirty="0"/>
              <a:t> </a:t>
            </a:r>
            <a:r>
              <a:rPr lang="da-DK" dirty="0" err="1">
                <a:solidFill>
                  <a:srgbClr val="FF0000"/>
                </a:solidFill>
              </a:rPr>
              <a:t>disorder</a:t>
            </a:r>
            <a:endParaRPr lang="da-DK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8673289E-11BC-486E-8866-3CCFF2A688A6}"/>
              </a:ext>
            </a:extLst>
          </p:cNvPr>
          <p:cNvSpPr/>
          <p:nvPr/>
        </p:nvSpPr>
        <p:spPr>
          <a:xfrm>
            <a:off x="9430218" y="1583997"/>
            <a:ext cx="1007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/>
              <a:t>DK term </a:t>
            </a:r>
          </a:p>
        </p:txBody>
      </p:sp>
    </p:spTree>
    <p:extLst>
      <p:ext uri="{BB962C8B-B14F-4D97-AF65-F5344CB8AC3E}">
        <p14:creationId xmlns:p14="http://schemas.microsoft.com/office/powerpoint/2010/main" val="59090031"/>
      </p:ext>
    </p:extLst>
  </p:cSld>
  <p:clrMapOvr>
    <a:masterClrMapping/>
  </p:clrMapOvr>
</p:sld>
</file>

<file path=ppt/theme/theme1.xml><?xml version="1.0" encoding="utf-8"?>
<a:theme xmlns:a="http://schemas.openxmlformats.org/drawingml/2006/main" name="Sundhedsdatastyrelsen tema">
  <a:themeElements>
    <a:clrScheme name="Sundhedsdatastyrelsen farver">
      <a:dk1>
        <a:sysClr val="windowText" lastClr="000000"/>
      </a:dk1>
      <a:lt1>
        <a:sysClr val="window" lastClr="FFFFFF"/>
      </a:lt1>
      <a:dk2>
        <a:srgbClr val="425C6C"/>
      </a:dk2>
      <a:lt2>
        <a:srgbClr val="EEF1F4"/>
      </a:lt2>
      <a:accent1>
        <a:srgbClr val="007EC5"/>
      </a:accent1>
      <a:accent2>
        <a:srgbClr val="BFE600"/>
      </a:accent2>
      <a:accent3>
        <a:srgbClr val="5C8096"/>
      </a:accent3>
      <a:accent4>
        <a:srgbClr val="FFD400"/>
      </a:accent4>
      <a:accent5>
        <a:srgbClr val="005B8D"/>
      </a:accent5>
      <a:accent6>
        <a:srgbClr val="53A71C"/>
      </a:accent6>
      <a:hlink>
        <a:srgbClr val="005B8D"/>
      </a:hlink>
      <a:folHlink>
        <a:srgbClr val="005B8D"/>
      </a:folHlink>
    </a:clrScheme>
    <a:fontScheme name="Sundhedsdatastyrelsen fonte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S_Præsentation UK.potx" id="{4F8AE289-4F55-4485-8F3C-D4BF7B29E603}" vid="{1AC3FF5D-5BB2-4A26-B947-EA39E4E090D6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SDS_Præsentation UK</Template>
  <TotalTime>282</TotalTime>
  <Words>270</Words>
  <Application>Microsoft Office PowerPoint</Application>
  <PresentationFormat>Widescreen</PresentationFormat>
  <Paragraphs>36</Paragraphs>
  <Slides>2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</vt:i4>
      </vt:variant>
    </vt:vector>
  </HeadingPairs>
  <TitlesOfParts>
    <vt:vector size="7" baseType="lpstr">
      <vt:lpstr>-apple-system</vt:lpstr>
      <vt:lpstr>Arial</vt:lpstr>
      <vt:lpstr>Calibri</vt:lpstr>
      <vt:lpstr>Corbel</vt:lpstr>
      <vt:lpstr>Sundhedsdatastyrelsen tema</vt:lpstr>
      <vt:lpstr>PowerPoint-præsentation</vt:lpstr>
      <vt:lpstr>Danish clinical language has changed too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Camilla Wiberg Danielsen</dc:creator>
  <dc:description>Skabelon udarbejdet af Word Specialisten v/Helle M. Nielsen</dc:description>
  <cp:lastModifiedBy>Camilla Wiberg Danielsen</cp:lastModifiedBy>
  <cp:revision>15</cp:revision>
  <dcterms:created xsi:type="dcterms:W3CDTF">2024-11-20T11:25:59Z</dcterms:created>
  <dcterms:modified xsi:type="dcterms:W3CDTF">2024-12-10T12:35:47Z</dcterms:modified>
</cp:coreProperties>
</file>