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7.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48" r:id="rId4"/>
  </p:sldMasterIdLst>
  <p:notesMasterIdLst>
    <p:notesMasterId r:id="rId27"/>
  </p:notesMasterIdLst>
  <p:sldIdLst>
    <p:sldId id="348" r:id="rId5"/>
    <p:sldId id="322" r:id="rId6"/>
    <p:sldId id="325" r:id="rId7"/>
    <p:sldId id="344" r:id="rId8"/>
    <p:sldId id="345" r:id="rId9"/>
    <p:sldId id="328" r:id="rId10"/>
    <p:sldId id="346" r:id="rId11"/>
    <p:sldId id="330" r:id="rId12"/>
    <p:sldId id="331" r:id="rId13"/>
    <p:sldId id="332" r:id="rId14"/>
    <p:sldId id="333" r:id="rId15"/>
    <p:sldId id="334" r:id="rId16"/>
    <p:sldId id="336" r:id="rId17"/>
    <p:sldId id="335" r:id="rId18"/>
    <p:sldId id="347" r:id="rId19"/>
    <p:sldId id="338" r:id="rId20"/>
    <p:sldId id="339" r:id="rId21"/>
    <p:sldId id="340" r:id="rId22"/>
    <p:sldId id="341" r:id="rId23"/>
    <p:sldId id="342" r:id="rId24"/>
    <p:sldId id="343" r:id="rId25"/>
    <p:sldId id="262" r:id="rId26"/>
  </p:sldIdLst>
  <p:sldSz cx="12192000" cy="6858000"/>
  <p:notesSz cx="6858000" cy="9144000"/>
  <p:embeddedFontLst>
    <p:embeddedFont>
      <p:font typeface="Helvetica" panose="020B0604020202020204" pitchFamily="34" charset="0"/>
      <p:regular r:id="rId28"/>
      <p:bold r:id="rId29"/>
      <p:italic r:id="rId30"/>
      <p:boldItalic r:id="rId31"/>
    </p:embeddedFont>
    <p:embeddedFont>
      <p:font typeface="Source Sans Pro" panose="020B0503030403020204" pitchFamily="34" charset="0"/>
      <p:regular r:id="rId32"/>
      <p:bold r:id="rId33"/>
      <p:italic r:id="rId34"/>
      <p:boldItalic r:id="rId35"/>
    </p:embeddedFont>
  </p:embeddedFontLst>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Slides" id="{BC4E9DFA-2620-471C-9438-CCE05150F748}">
          <p14:sldIdLst>
            <p14:sldId id="348"/>
            <p14:sldId id="322"/>
            <p14:sldId id="325"/>
            <p14:sldId id="344"/>
            <p14:sldId id="345"/>
            <p14:sldId id="328"/>
            <p14:sldId id="346"/>
            <p14:sldId id="330"/>
            <p14:sldId id="331"/>
            <p14:sldId id="332"/>
            <p14:sldId id="333"/>
            <p14:sldId id="334"/>
            <p14:sldId id="336"/>
            <p14:sldId id="335"/>
            <p14:sldId id="347"/>
            <p14:sldId id="338"/>
            <p14:sldId id="339"/>
            <p14:sldId id="340"/>
            <p14:sldId id="341"/>
            <p14:sldId id="342"/>
            <p14:sldId id="343"/>
            <p14:sldId id="26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F72"/>
    <a:srgbClr val="B7DD79"/>
    <a:srgbClr val="0083BE"/>
    <a:srgbClr val="C6AA76"/>
    <a:srgbClr val="9A6A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5EAF0C-494B-4212-AA13-DF184474E7B9}" v="1" dt="2024-12-10T18:28:58.897"/>
  </p1510:revLst>
</p1510:revInfo>
</file>

<file path=ppt/tableStyles.xml><?xml version="1.0" encoding="utf-8"?>
<a:tblStyleLst xmlns:a="http://schemas.openxmlformats.org/drawingml/2006/main" def="{5C22544A-7EE6-4342-B048-85BDC9FD1C3A}">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71" autoAdjust="0"/>
    <p:restoredTop sz="75942" autoAdjust="0"/>
  </p:normalViewPr>
  <p:slideViewPr>
    <p:cSldViewPr snapToGrid="0">
      <p:cViewPr varScale="1">
        <p:scale>
          <a:sx n="56" d="100"/>
          <a:sy n="56" d="100"/>
        </p:scale>
        <p:origin x="1192" y="2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font" Target="fonts/font7.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2.fntdata"/><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5.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1.fntdata"/><Relationship Id="rId36"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6.fntdata"/><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3CB72B-B7E0-B54B-9668-55F9573FF752}" type="datetimeFigureOut">
              <a:rPr lang="en-US" smtClean="0"/>
              <a:t>12/10/2024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8316F5-7EB2-FA45-A561-7C3BC15ABD50}" type="slidenum">
              <a:rPr lang="en-US" smtClean="0"/>
              <a:t>‹#›</a:t>
            </a:fld>
            <a:endParaRPr lang="en-US"/>
          </a:p>
        </p:txBody>
      </p:sp>
    </p:spTree>
    <p:extLst>
      <p:ext uri="{BB962C8B-B14F-4D97-AF65-F5344CB8AC3E}">
        <p14:creationId xmlns:p14="http://schemas.microsoft.com/office/powerpoint/2010/main" val="1359428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 Sarita Keni and Dr. John Kilbourne are with the Veterans' Administration and coauthors of the abstract on this topic that was accepted at the SNOMED CT Expo 2024. Jennifer Peoples and I work for a company called J P Systems and we provide terminology services to the VA as a contractor.  I was asked to present the findings from the abstract today. However, this talk will be very similar to the excellent presentation Dr. Susan Matney gave at the SNOMED CT Expo, which I encourage everyone to listen to, including the Q&amp;A session. Dr. Matey is also the principal author of the abstract. </a:t>
            </a:r>
          </a:p>
        </p:txBody>
      </p:sp>
      <p:sp>
        <p:nvSpPr>
          <p:cNvPr id="4" name="Slide Number Placeholder 3"/>
          <p:cNvSpPr>
            <a:spLocks noGrp="1"/>
          </p:cNvSpPr>
          <p:nvPr>
            <p:ph type="sldNum" sz="quarter" idx="5"/>
          </p:nvPr>
        </p:nvSpPr>
        <p:spPr/>
        <p:txBody>
          <a:bodyPr/>
          <a:lstStyle/>
          <a:p>
            <a:fld id="{638316F5-7EB2-FA45-A561-7C3BC15ABD50}" type="slidenum">
              <a:rPr lang="en-US" smtClean="0"/>
              <a:t>1</a:t>
            </a:fld>
            <a:endParaRPr lang="en-US"/>
          </a:p>
        </p:txBody>
      </p:sp>
    </p:spTree>
    <p:extLst>
      <p:ext uri="{BB962C8B-B14F-4D97-AF65-F5344CB8AC3E}">
        <p14:creationId xmlns:p14="http://schemas.microsoft.com/office/powerpoint/2010/main" val="2116914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800" kern="100" dirty="0">
                <a:effectLst/>
                <a:latin typeface="Calibri"/>
                <a:ea typeface="Times New Roman" panose="02020603050405020304" pitchFamily="18" charset="0"/>
                <a:cs typeface="Calibri"/>
              </a:rPr>
              <a:t>Fully defined clinical findings for ADLs are modeled using the clinical findings concept model attributes of “Interprets” and “Has Interpretation.” </a:t>
            </a:r>
            <a:r>
              <a:rPr lang="en-US" sz="800" kern="100" dirty="0">
                <a:effectLst/>
                <a:latin typeface="Calibri"/>
                <a:cs typeface="Calibri"/>
              </a:rPr>
              <a:t>W</a:t>
            </a:r>
            <a:r>
              <a:rPr lang="en-US" sz="800" kern="100" dirty="0">
                <a:effectLst/>
                <a:latin typeface="Calibri"/>
                <a:ea typeface="Times New Roman" panose="02020603050405020304" pitchFamily="18" charset="0"/>
                <a:cs typeface="Calibri"/>
              </a:rPr>
              <a:t>e developed an expression constraint language (ECL) query to retrieve the clinical findings for each of the 8 ADL observable entity concepts. The values for the “Interprets” attribute should be one of the eight observable entities (e.g., Ability to perform toileting activities (observable entity)) and the values for the “Has interpretation” values (e.g., Able (qualifier value)) are the children of “371148001 |Ability interpretation value (qualifier value)|.”</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sz="800" kern="100" dirty="0">
              <a:latin typeface="Calibri"/>
              <a:cs typeface="Calibri"/>
            </a:endParaRPr>
          </a:p>
          <a:p>
            <a:pPr marL="0" indent="0">
              <a:buNone/>
            </a:pPr>
            <a:r>
              <a:rPr lang="en-US" sz="800" kern="100" dirty="0">
                <a:latin typeface="Calibri"/>
                <a:cs typeface="Calibri"/>
              </a:rPr>
              <a:t>We are unable to query primitive (undefined) concepts, Hence, the goal is to increase fully defined concept modeling.</a:t>
            </a:r>
          </a:p>
          <a:p>
            <a:pPr marL="0" indent="0">
              <a:buNone/>
            </a:pPr>
            <a:endParaRPr lang="en-US" dirty="0"/>
          </a:p>
          <a:p>
            <a:endParaRPr lang="en-US" dirty="0"/>
          </a:p>
        </p:txBody>
      </p:sp>
      <p:sp>
        <p:nvSpPr>
          <p:cNvPr id="4" name="Slide Number Placeholder 3"/>
          <p:cNvSpPr>
            <a:spLocks noGrp="1"/>
          </p:cNvSpPr>
          <p:nvPr>
            <p:ph type="sldNum" sz="quarter" idx="5"/>
          </p:nvPr>
        </p:nvSpPr>
        <p:spPr/>
        <p:txBody>
          <a:bodyPr/>
          <a:lstStyle/>
          <a:p>
            <a:fld id="{638316F5-7EB2-FA45-A561-7C3BC15ABD50}" type="slidenum">
              <a:rPr lang="en-US" smtClean="0"/>
              <a:t>13</a:t>
            </a:fld>
            <a:endParaRPr lang="en-US"/>
          </a:p>
        </p:txBody>
      </p:sp>
    </p:spTree>
    <p:extLst>
      <p:ext uri="{BB962C8B-B14F-4D97-AF65-F5344CB8AC3E}">
        <p14:creationId xmlns:p14="http://schemas.microsoft.com/office/powerpoint/2010/main" val="96486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the result of the ECL query for findings in SNOMED CT for ability to toilet. We constrained the query to concepts in the Finding hierarchy that had the following two attribute value pairs:</a:t>
            </a:r>
          </a:p>
          <a:p>
            <a:pPr marL="171450" indent="-171450">
              <a:buFont typeface="Arial" panose="020B0604020202020204" pitchFamily="34" charset="0"/>
              <a:buChar char="•"/>
            </a:pPr>
            <a:r>
              <a:rPr lang="en-US" dirty="0">
                <a:solidFill>
                  <a:srgbClr val="000000"/>
                </a:solidFill>
                <a:latin typeface="Aptos"/>
              </a:rPr>
              <a:t>363714003 |</a:t>
            </a:r>
            <a:r>
              <a:rPr lang="en-US" dirty="0">
                <a:solidFill>
                  <a:srgbClr val="FF0000"/>
                </a:solidFill>
                <a:latin typeface="Aptos"/>
              </a:rPr>
              <a:t>Interprets </a:t>
            </a:r>
            <a:r>
              <a:rPr lang="en-US" dirty="0">
                <a:solidFill>
                  <a:srgbClr val="000000"/>
                </a:solidFill>
                <a:latin typeface="Aptos"/>
              </a:rPr>
              <a:t>(attribute)| = 284906000 |Ability to use toilet (observable entity)|, </a:t>
            </a:r>
          </a:p>
          <a:p>
            <a:pPr marL="171450" indent="-171450">
              <a:buFont typeface="Arial" panose="020B0604020202020204" pitchFamily="34" charset="0"/>
              <a:buChar char="•"/>
            </a:pPr>
            <a:r>
              <a:rPr lang="en-US" dirty="0">
                <a:solidFill>
                  <a:srgbClr val="000000"/>
                </a:solidFill>
                <a:latin typeface="Aptos"/>
              </a:rPr>
              <a:t>363713009 |</a:t>
            </a:r>
            <a:r>
              <a:rPr lang="en-US" dirty="0">
                <a:solidFill>
                  <a:srgbClr val="FF0000"/>
                </a:solidFill>
                <a:latin typeface="Aptos"/>
              </a:rPr>
              <a:t>Has interpretation </a:t>
            </a:r>
            <a:r>
              <a:rPr lang="en-US" dirty="0">
                <a:solidFill>
                  <a:srgbClr val="000000"/>
                </a:solidFill>
                <a:latin typeface="Aptos"/>
              </a:rPr>
              <a:t>(attribute)| = &lt;&lt; 371148001 |Ability interpretation value (qualifier value)| (and children)</a:t>
            </a:r>
          </a:p>
          <a:p>
            <a:pPr marL="0" indent="0">
              <a:buFont typeface="Arial" panose="020B0604020202020204" pitchFamily="34" charset="0"/>
              <a:buNone/>
            </a:pPr>
            <a:r>
              <a:rPr lang="en-US" dirty="0"/>
              <a:t>We found all three of the toileting ability </a:t>
            </a:r>
            <a:r>
              <a:rPr lang="en-US" b="1" i="1" dirty="0"/>
              <a:t>finding</a:t>
            </a:r>
            <a:r>
              <a:rPr lang="en-US" dirty="0"/>
              <a:t> concepts. </a:t>
            </a:r>
          </a:p>
        </p:txBody>
      </p:sp>
      <p:sp>
        <p:nvSpPr>
          <p:cNvPr id="4" name="Slide Number Placeholder 3"/>
          <p:cNvSpPr>
            <a:spLocks noGrp="1"/>
          </p:cNvSpPr>
          <p:nvPr>
            <p:ph type="sldNum" sz="quarter" idx="5"/>
          </p:nvPr>
        </p:nvSpPr>
        <p:spPr/>
        <p:txBody>
          <a:bodyPr/>
          <a:lstStyle/>
          <a:p>
            <a:fld id="{638316F5-7EB2-FA45-A561-7C3BC15ABD50}" type="slidenum">
              <a:rPr lang="en-US" smtClean="0"/>
              <a:t>14</a:t>
            </a:fld>
            <a:endParaRPr lang="en-US"/>
          </a:p>
        </p:txBody>
      </p:sp>
    </p:spTree>
    <p:extLst>
      <p:ext uri="{BB962C8B-B14F-4D97-AF65-F5344CB8AC3E}">
        <p14:creationId xmlns:p14="http://schemas.microsoft.com/office/powerpoint/2010/main" val="2734316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None/>
            </a:pPr>
            <a:endParaRPr lang="en-US" b="0" i="0" dirty="0">
              <a:solidFill>
                <a:srgbClr val="333333"/>
              </a:solidFill>
              <a:effectLst/>
              <a:latin typeface="Helvetica Neue"/>
            </a:endParaRPr>
          </a:p>
        </p:txBody>
      </p:sp>
      <p:sp>
        <p:nvSpPr>
          <p:cNvPr id="4" name="Slide Number Placeholder 3"/>
          <p:cNvSpPr>
            <a:spLocks noGrp="1"/>
          </p:cNvSpPr>
          <p:nvPr>
            <p:ph type="sldNum" sz="quarter" idx="5"/>
          </p:nvPr>
        </p:nvSpPr>
        <p:spPr/>
        <p:txBody>
          <a:bodyPr/>
          <a:lstStyle/>
          <a:p>
            <a:fld id="{638316F5-7EB2-FA45-A561-7C3BC15ABD50}" type="slidenum">
              <a:rPr lang="en-US" smtClean="0"/>
              <a:t>16</a:t>
            </a:fld>
            <a:endParaRPr lang="en-US"/>
          </a:p>
        </p:txBody>
      </p:sp>
    </p:spTree>
    <p:extLst>
      <p:ext uri="{BB962C8B-B14F-4D97-AF65-F5344CB8AC3E}">
        <p14:creationId xmlns:p14="http://schemas.microsoft.com/office/powerpoint/2010/main" val="515713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Calibri" panose="020F0502020204030204" pitchFamily="34" charset="0"/>
                <a:ea typeface="Times New Roman" panose="02020603050405020304" pitchFamily="18" charset="0"/>
                <a:cs typeface="Arial" panose="020B0604020202020204" pitchFamily="34" charset="0"/>
              </a:rPr>
              <a:t>The Observable entity hierarchy contains a concept 129025006 |Activity of daily living (observable entity)| which has child 413634008 |Basic activity of daily living (observable entity)|. “Basic activity of daily living” includes all eight ADLs as descendants. However, they not “ability to” concepts and are single observations such as bathing, dressing, and toileting. They are not an observation of the ability because they do not include the words "Ability to.” This may have been because the current observable entity ADL hierarchy is intended to represent ADLs that are "done" by the patient vs. "able/ability to" be done. </a:t>
            </a:r>
            <a:endParaRPr lang="en-US" sz="12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00" dirty="0">
              <a:effectLst/>
              <a:latin typeface="Calibri" panose="020F050202020403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Calibri" panose="020F0502020204030204" pitchFamily="34" charset="0"/>
                <a:ea typeface="Times New Roman" panose="02020603050405020304" pitchFamily="18" charset="0"/>
                <a:cs typeface="Arial" panose="020B0604020202020204" pitchFamily="34" charset="0"/>
              </a:rPr>
              <a:t>We did find “ability to perform” observation concepts (as shown on the right) but these concepts did not resolve to an “Ability to perform basic activities of daily living” concept.</a:t>
            </a:r>
            <a:endParaRPr lang="en-US" dirty="0"/>
          </a:p>
        </p:txBody>
      </p:sp>
      <p:sp>
        <p:nvSpPr>
          <p:cNvPr id="4" name="Slide Number Placeholder 3"/>
          <p:cNvSpPr>
            <a:spLocks noGrp="1"/>
          </p:cNvSpPr>
          <p:nvPr>
            <p:ph type="sldNum" sz="quarter" idx="5"/>
          </p:nvPr>
        </p:nvSpPr>
        <p:spPr/>
        <p:txBody>
          <a:bodyPr/>
          <a:lstStyle/>
          <a:p>
            <a:fld id="{638316F5-7EB2-FA45-A561-7C3BC15ABD50}" type="slidenum">
              <a:rPr lang="en-US" smtClean="0"/>
              <a:t>17</a:t>
            </a:fld>
            <a:endParaRPr lang="en-US"/>
          </a:p>
        </p:txBody>
      </p:sp>
    </p:spTree>
    <p:extLst>
      <p:ext uri="{BB962C8B-B14F-4D97-AF65-F5344CB8AC3E}">
        <p14:creationId xmlns:p14="http://schemas.microsoft.com/office/powerpoint/2010/main" val="511684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Calibri" panose="020F0502020204030204" pitchFamily="34" charset="0"/>
                <a:ea typeface="Times New Roman" panose="02020603050405020304" pitchFamily="18" charset="0"/>
                <a:cs typeface="Arial" panose="020B0604020202020204" pitchFamily="34" charset="0"/>
              </a:rPr>
              <a:t>A possible solution could be to 1) create a new concept “Ability to perform basic activity of daily living (observable entity)” as a child of “1297080006 |Ability to perform activity of daily living (observable entity)|”, with “Ability to mobilize (observable entity)”,  “282097004 |Ability to walk (observable entity)|”, “288883002 |Ability to eat (observable entity)|” and “284773001 |Ability to perform personal care activity (observable entity)|” as children; and 2) removing the direct IS-A relationship between “Ability to perform personal care activity (observable entity)” and “Ability to perform activities of everyday life (observable entity).” This would resolve all basic activities of daily living observable entity concepts, required by nursing, to a single high-level parent and facilitates retrieval using ECL.</a:t>
            </a:r>
            <a:endParaRPr lang="en-US" sz="1200" kern="100" dirty="0">
              <a:effectLst/>
              <a:latin typeface="Aptos" panose="020B0004020202020204" pitchFamily="34" charset="0"/>
              <a:ea typeface="Aptos" panose="020B00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638316F5-7EB2-FA45-A561-7C3BC15ABD50}" type="slidenum">
              <a:rPr lang="en-US" smtClean="0"/>
              <a:t>18</a:t>
            </a:fld>
            <a:endParaRPr lang="en-US"/>
          </a:p>
        </p:txBody>
      </p:sp>
    </p:spTree>
    <p:extLst>
      <p:ext uri="{BB962C8B-B14F-4D97-AF65-F5344CB8AC3E}">
        <p14:creationId xmlns:p14="http://schemas.microsoft.com/office/powerpoint/2010/main" val="1410670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Times New Roman" panose="02020603050405020304" pitchFamily="18" charset="0"/>
              </a:rPr>
              <a:t>The clinical findings discovered using the ECL query were in multiple sub-hierarchies and only resolved up to 118228005 |Functional finding (finding)|, a very high-level parent with 304 immediate subtypes. There is no clinical finding concept that exactly aligns with the observable entity concept 413634008 |Basic activity of daily living (observable entity)|, including the ability to perform the ADL</a:t>
            </a:r>
            <a:r>
              <a:rPr lang="en-US" sz="1200">
                <a:effectLst/>
                <a:latin typeface="Calibri" panose="020F0502020204030204" pitchFamily="34" charset="0"/>
                <a:ea typeface="Times New Roman" panose="02020603050405020304" pitchFamily="18" charset="0"/>
              </a:rPr>
              <a:t>.  </a:t>
            </a:r>
            <a:endParaRPr lang="en-US" dirty="0"/>
          </a:p>
        </p:txBody>
      </p:sp>
      <p:sp>
        <p:nvSpPr>
          <p:cNvPr id="4" name="Slide Number Placeholder 3"/>
          <p:cNvSpPr>
            <a:spLocks noGrp="1"/>
          </p:cNvSpPr>
          <p:nvPr>
            <p:ph type="sldNum" sz="quarter" idx="5"/>
          </p:nvPr>
        </p:nvSpPr>
        <p:spPr/>
        <p:txBody>
          <a:bodyPr/>
          <a:lstStyle/>
          <a:p>
            <a:fld id="{638316F5-7EB2-FA45-A561-7C3BC15ABD50}" type="slidenum">
              <a:rPr lang="en-US" smtClean="0"/>
              <a:t>19</a:t>
            </a:fld>
            <a:endParaRPr lang="en-US"/>
          </a:p>
        </p:txBody>
      </p:sp>
    </p:spTree>
    <p:extLst>
      <p:ext uri="{BB962C8B-B14F-4D97-AF65-F5344CB8AC3E}">
        <p14:creationId xmlns:p14="http://schemas.microsoft.com/office/powerpoint/2010/main" val="1785499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Calibri" panose="020F0502020204030204" pitchFamily="34" charset="0"/>
                <a:ea typeface="Times New Roman" panose="02020603050405020304" pitchFamily="18" charset="0"/>
                <a:cs typeface="Arial" panose="020B0604020202020204" pitchFamily="34" charset="0"/>
              </a:rPr>
              <a:t>Therefore, to facilitate querying basic ADLs, we suggest creating a new navigational concept “Finding related to ability to perform basic activity of daily living (finding)” as a child of “365031000 |Finding related to ability to perform activities of everyday life (finding)|.” This would allow all basic ADL clinical findings collected by nurses and other clinicians to be children of “Finding related to ability perform basic activity of daily living (finding)” and facilitate robust ECL queries.</a:t>
            </a:r>
            <a:endParaRPr lang="en-US" sz="1200" kern="100" dirty="0">
              <a:effectLst/>
              <a:latin typeface="Aptos" panose="020B0004020202020204" pitchFamily="34" charset="0"/>
              <a:ea typeface="Aptos" panose="020B00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638316F5-7EB2-FA45-A561-7C3BC15ABD50}" type="slidenum">
              <a:rPr lang="en-US" smtClean="0"/>
              <a:t>20</a:t>
            </a:fld>
            <a:endParaRPr lang="en-US"/>
          </a:p>
        </p:txBody>
      </p:sp>
    </p:spTree>
    <p:extLst>
      <p:ext uri="{BB962C8B-B14F-4D97-AF65-F5344CB8AC3E}">
        <p14:creationId xmlns:p14="http://schemas.microsoft.com/office/powerpoint/2010/main" val="1098619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Acknowledgements: The Veterans Health Administration provided support for this project under the leadership of Dr. Nebeker, Dr. Brown, Catherine Hoang and Holly Miller.  Several additional individuals contributed to this work at J P Systems, termMed, and Apelon. J P Systems provides a broad range of terminology related services to the VA. termMed edits and maintains the VA SNOMED CT Extension under the direction of Drs. Keni and Kilbourne.  Apelon creates and refines content requests for the VA Extension. </a:t>
            </a:r>
          </a:p>
        </p:txBody>
      </p:sp>
      <p:sp>
        <p:nvSpPr>
          <p:cNvPr id="4" name="Slide Number Placeholder 3"/>
          <p:cNvSpPr>
            <a:spLocks noGrp="1"/>
          </p:cNvSpPr>
          <p:nvPr>
            <p:ph type="sldNum" sz="quarter" idx="5"/>
          </p:nvPr>
        </p:nvSpPr>
        <p:spPr/>
        <p:txBody>
          <a:bodyPr/>
          <a:lstStyle/>
          <a:p>
            <a:fld id="{638316F5-7EB2-FA45-A561-7C3BC15ABD50}" type="slidenum">
              <a:rPr lang="en-US" smtClean="0"/>
              <a:t>2</a:t>
            </a:fld>
            <a:endParaRPr lang="en-US"/>
          </a:p>
        </p:txBody>
      </p:sp>
    </p:spTree>
    <p:extLst>
      <p:ext uri="{BB962C8B-B14F-4D97-AF65-F5344CB8AC3E}">
        <p14:creationId xmlns:p14="http://schemas.microsoft.com/office/powerpoint/2010/main" val="3205472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basic structure of the abstract. </a:t>
            </a:r>
          </a:p>
        </p:txBody>
      </p:sp>
      <p:sp>
        <p:nvSpPr>
          <p:cNvPr id="4" name="Slide Number Placeholder 3"/>
          <p:cNvSpPr>
            <a:spLocks noGrp="1"/>
          </p:cNvSpPr>
          <p:nvPr>
            <p:ph type="sldNum" sz="quarter" idx="5"/>
          </p:nvPr>
        </p:nvSpPr>
        <p:spPr/>
        <p:txBody>
          <a:bodyPr/>
          <a:lstStyle/>
          <a:p>
            <a:fld id="{638316F5-7EB2-FA45-A561-7C3BC15ABD50}" type="slidenum">
              <a:rPr lang="en-US" smtClean="0"/>
              <a:t>4</a:t>
            </a:fld>
            <a:endParaRPr lang="en-US"/>
          </a:p>
        </p:txBody>
      </p:sp>
    </p:spTree>
    <p:extLst>
      <p:ext uri="{BB962C8B-B14F-4D97-AF65-F5344CB8AC3E}">
        <p14:creationId xmlns:p14="http://schemas.microsoft.com/office/powerpoint/2010/main" val="3310854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808080"/>
                </a:solidFill>
                <a:effectLst/>
                <a:latin typeface="Source Sans Pro" panose="020B0503030403020204" pitchFamily="34" charset="0"/>
              </a:rPr>
              <a:t>The Office of the Assistant Secretary for Technology Policy </a:t>
            </a:r>
            <a:r>
              <a:rPr lang="en-US" dirty="0"/>
              <a:t>(ASTP - formerly ONC) has put out a recommendation that when observations are documented SNOMED CT should be used.  LOINC is an alternative option. </a:t>
            </a:r>
          </a:p>
        </p:txBody>
      </p:sp>
      <p:sp>
        <p:nvSpPr>
          <p:cNvPr id="4" name="Slide Number Placeholder 3"/>
          <p:cNvSpPr>
            <a:spLocks noGrp="1"/>
          </p:cNvSpPr>
          <p:nvPr>
            <p:ph type="sldNum" sz="quarter" idx="5"/>
          </p:nvPr>
        </p:nvSpPr>
        <p:spPr/>
        <p:txBody>
          <a:bodyPr/>
          <a:lstStyle/>
          <a:p>
            <a:fld id="{638316F5-7EB2-FA45-A561-7C3BC15ABD50}" type="slidenum">
              <a:rPr lang="en-US" smtClean="0"/>
              <a:t>6</a:t>
            </a:fld>
            <a:endParaRPr lang="en-US"/>
          </a:p>
        </p:txBody>
      </p:sp>
    </p:spTree>
    <p:extLst>
      <p:ext uri="{BB962C8B-B14F-4D97-AF65-F5344CB8AC3E}">
        <p14:creationId xmlns:p14="http://schemas.microsoft.com/office/powerpoint/2010/main" val="3493784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8316F5-7EB2-FA45-A561-7C3BC15ABD50}" type="slidenum">
              <a:rPr lang="en-US" smtClean="0"/>
              <a:t>8</a:t>
            </a:fld>
            <a:endParaRPr lang="en-US"/>
          </a:p>
        </p:txBody>
      </p:sp>
    </p:spTree>
    <p:extLst>
      <p:ext uri="{BB962C8B-B14F-4D97-AF65-F5344CB8AC3E}">
        <p14:creationId xmlns:p14="http://schemas.microsoft.com/office/powerpoint/2010/main" val="1262779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8316F5-7EB2-FA45-A561-7C3BC15ABD50}" type="slidenum">
              <a:rPr lang="en-US" smtClean="0"/>
              <a:t>9</a:t>
            </a:fld>
            <a:endParaRPr lang="en-US"/>
          </a:p>
        </p:txBody>
      </p:sp>
    </p:spTree>
    <p:extLst>
      <p:ext uri="{BB962C8B-B14F-4D97-AF65-F5344CB8AC3E}">
        <p14:creationId xmlns:p14="http://schemas.microsoft.com/office/powerpoint/2010/main" val="272152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how hygiene ADLs are documented in the EHR. We align the ADL of toileting to observable entities in SNOMED CT as the answers are the qualifier value concepts: Able, Able with Difficulty, and Unable – as we will discuss.  </a:t>
            </a:r>
          </a:p>
        </p:txBody>
      </p:sp>
      <p:sp>
        <p:nvSpPr>
          <p:cNvPr id="4" name="Slide Number Placeholder 3"/>
          <p:cNvSpPr>
            <a:spLocks noGrp="1"/>
          </p:cNvSpPr>
          <p:nvPr>
            <p:ph type="sldNum" sz="quarter" idx="5"/>
          </p:nvPr>
        </p:nvSpPr>
        <p:spPr/>
        <p:txBody>
          <a:bodyPr/>
          <a:lstStyle/>
          <a:p>
            <a:fld id="{638316F5-7EB2-FA45-A561-7C3BC15ABD50}" type="slidenum">
              <a:rPr lang="en-US" smtClean="0"/>
              <a:t>10</a:t>
            </a:fld>
            <a:endParaRPr lang="en-US"/>
          </a:p>
        </p:txBody>
      </p:sp>
    </p:spTree>
    <p:extLst>
      <p:ext uri="{BB962C8B-B14F-4D97-AF65-F5344CB8AC3E}">
        <p14:creationId xmlns:p14="http://schemas.microsoft.com/office/powerpoint/2010/main" val="768535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found that SNOMED CT has observable entity ability concepts for 7 of the 8 basic ADLs.  </a:t>
            </a:r>
          </a:p>
        </p:txBody>
      </p:sp>
      <p:sp>
        <p:nvSpPr>
          <p:cNvPr id="4" name="Slide Number Placeholder 3"/>
          <p:cNvSpPr>
            <a:spLocks noGrp="1"/>
          </p:cNvSpPr>
          <p:nvPr>
            <p:ph type="sldNum" sz="quarter" idx="5"/>
          </p:nvPr>
        </p:nvSpPr>
        <p:spPr/>
        <p:txBody>
          <a:bodyPr/>
          <a:lstStyle/>
          <a:p>
            <a:fld id="{638316F5-7EB2-FA45-A561-7C3BC15ABD50}" type="slidenum">
              <a:rPr lang="en-US" smtClean="0"/>
              <a:t>11</a:t>
            </a:fld>
            <a:endParaRPr lang="en-US"/>
          </a:p>
        </p:txBody>
      </p:sp>
    </p:spTree>
    <p:extLst>
      <p:ext uri="{BB962C8B-B14F-4D97-AF65-F5344CB8AC3E}">
        <p14:creationId xmlns:p14="http://schemas.microsoft.com/office/powerpoint/2010/main" val="160665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 the options that appear in the EHR when Toileting is selected.  Assessments are resulted to qualifier values Able, Able with Difficulty, and Unable.  All three values are available in SNOMED CT as children of the </a:t>
            </a:r>
            <a:r>
              <a:rPr lang="en-US" b="0" i="0" dirty="0"/>
              <a:t>Ability interpretation value (qualifier value) </a:t>
            </a:r>
            <a:r>
              <a:rPr lang="en-US" dirty="0"/>
              <a:t>concept in SNOMED CT. </a:t>
            </a:r>
          </a:p>
        </p:txBody>
      </p:sp>
      <p:sp>
        <p:nvSpPr>
          <p:cNvPr id="4" name="Slide Number Placeholder 3"/>
          <p:cNvSpPr>
            <a:spLocks noGrp="1"/>
          </p:cNvSpPr>
          <p:nvPr>
            <p:ph type="sldNum" sz="quarter" idx="5"/>
          </p:nvPr>
        </p:nvSpPr>
        <p:spPr/>
        <p:txBody>
          <a:bodyPr/>
          <a:lstStyle/>
          <a:p>
            <a:fld id="{638316F5-7EB2-FA45-A561-7C3BC15ABD50}" type="slidenum">
              <a:rPr lang="en-US" smtClean="0"/>
              <a:t>12</a:t>
            </a:fld>
            <a:endParaRPr lang="en-US"/>
          </a:p>
        </p:txBody>
      </p:sp>
    </p:spTree>
    <p:extLst>
      <p:ext uri="{BB962C8B-B14F-4D97-AF65-F5344CB8AC3E}">
        <p14:creationId xmlns:p14="http://schemas.microsoft.com/office/powerpoint/2010/main" val="22108390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Cove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5782A31-21C0-36AA-3828-4EC0CF98DE2C}"/>
              </a:ext>
            </a:extLst>
          </p:cNvPr>
          <p:cNvSpPr/>
          <p:nvPr userDrawn="1"/>
        </p:nvSpPr>
        <p:spPr>
          <a:xfrm>
            <a:off x="0" y="0"/>
            <a:ext cx="12192000" cy="6858000"/>
          </a:xfrm>
          <a:prstGeom prst="rect">
            <a:avLst/>
          </a:prstGeom>
          <a:solidFill>
            <a:srgbClr val="003F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4129DCE-1653-6012-08E4-46897726D557}"/>
              </a:ext>
              <a:ext uri="{C183D7F6-B498-43B3-948B-1728B52AA6E4}">
                <adec:decorative xmlns:adec="http://schemas.microsoft.com/office/drawing/2017/decorative" val="1"/>
              </a:ext>
            </a:extLst>
          </p:cNvPr>
          <p:cNvPicPr>
            <a:picLocks noChangeAspect="1"/>
          </p:cNvPicPr>
          <p:nvPr userDrawn="1"/>
        </p:nvPicPr>
        <p:blipFill>
          <a:blip r:embed="rId3">
            <a:alphaModFix amt="25000"/>
          </a:blip>
          <a:stretch>
            <a:fillRect/>
          </a:stretch>
        </p:blipFill>
        <p:spPr>
          <a:xfrm>
            <a:off x="-1273651" y="75565"/>
            <a:ext cx="11970977" cy="6675120"/>
          </a:xfrm>
          <a:prstGeom prst="rect">
            <a:avLst/>
          </a:prstGeom>
        </p:spPr>
      </p:pic>
      <p:sp>
        <p:nvSpPr>
          <p:cNvPr id="2" name="Title 1">
            <a:extLst>
              <a:ext uri="{FF2B5EF4-FFF2-40B4-BE49-F238E27FC236}">
                <a16:creationId xmlns:a16="http://schemas.microsoft.com/office/drawing/2014/main" id="{98A2B23F-AAB1-40E9-9E9F-657775A2924D}"/>
              </a:ext>
            </a:extLst>
          </p:cNvPr>
          <p:cNvSpPr>
            <a:spLocks noGrp="1"/>
          </p:cNvSpPr>
          <p:nvPr>
            <p:ph type="title" hasCustomPrompt="1"/>
          </p:nvPr>
        </p:nvSpPr>
        <p:spPr>
          <a:xfrm>
            <a:off x="506177" y="1451113"/>
            <a:ext cx="6097824" cy="1852475"/>
          </a:xfrm>
        </p:spPr>
        <p:txBody>
          <a:bodyPr anchor="b">
            <a:normAutofit/>
          </a:bodyPr>
          <a:lstStyle>
            <a:lvl1pPr algn="r">
              <a:lnSpc>
                <a:spcPct val="100000"/>
              </a:lnSpc>
              <a:spcAft>
                <a:spcPts val="600"/>
              </a:spcAft>
              <a:defRPr sz="3600" b="1">
                <a:solidFill>
                  <a:schemeClr val="bg1"/>
                </a:solidFill>
              </a:defRPr>
            </a:lvl1pPr>
          </a:lstStyle>
          <a:p>
            <a:r>
              <a:rPr lang="en-US" dirty="0"/>
              <a:t>Click to edit Master title style for presentation title</a:t>
            </a:r>
          </a:p>
        </p:txBody>
      </p:sp>
      <p:sp>
        <p:nvSpPr>
          <p:cNvPr id="3" name="Content Placeholder 2">
            <a:extLst>
              <a:ext uri="{FF2B5EF4-FFF2-40B4-BE49-F238E27FC236}">
                <a16:creationId xmlns:a16="http://schemas.microsoft.com/office/drawing/2014/main" id="{4BD85BBB-4A13-7D6A-5A51-BE79693701D3}"/>
              </a:ext>
            </a:extLst>
          </p:cNvPr>
          <p:cNvSpPr>
            <a:spLocks noGrp="1"/>
          </p:cNvSpPr>
          <p:nvPr>
            <p:ph idx="1" hasCustomPrompt="1"/>
          </p:nvPr>
        </p:nvSpPr>
        <p:spPr>
          <a:xfrm>
            <a:off x="506175" y="3438525"/>
            <a:ext cx="6097825" cy="2041216"/>
          </a:xfrm>
        </p:spPr>
        <p:txBody>
          <a:bodyPr>
            <a:normAutofit/>
          </a:bodyPr>
          <a:lstStyle>
            <a:lvl1pPr marL="0" indent="0" algn="r">
              <a:lnSpc>
                <a:spcPct val="100000"/>
              </a:lnSpc>
              <a:spcBef>
                <a:spcPts val="0"/>
              </a:spcBef>
              <a:spcAft>
                <a:spcPts val="600"/>
              </a:spcAft>
              <a:buNone/>
              <a:defRPr sz="2000">
                <a:solidFill>
                  <a:schemeClr val="bg1"/>
                </a:solidFill>
              </a:defRPr>
            </a:lvl1pPr>
            <a:lvl2pPr marL="457200" indent="0" algn="r">
              <a:buNone/>
              <a:defRPr/>
            </a:lvl2pPr>
            <a:lvl3pPr marL="914400" indent="0" algn="r">
              <a:buNone/>
              <a:defRPr/>
            </a:lvl3pPr>
            <a:lvl4pPr marL="1371600" indent="0" algn="r">
              <a:buNone/>
              <a:defRPr/>
            </a:lvl4pPr>
            <a:lvl5pPr marL="1828800" indent="0" algn="r">
              <a:buNone/>
              <a:defRPr/>
            </a:lvl5pPr>
          </a:lstStyle>
          <a:p>
            <a:pPr lvl="0"/>
            <a:r>
              <a:rPr lang="en-US" dirty="0"/>
              <a:t>Click to edit Master text styles for presentation subtitle or speaker info</a:t>
            </a:r>
          </a:p>
        </p:txBody>
      </p:sp>
      <p:pic>
        <p:nvPicPr>
          <p:cNvPr id="9" name="Picture 8" descr="U.S. Department of Veterans Affairs, Veterans Health Administration, Digital Health Office logo">
            <a:extLst>
              <a:ext uri="{FF2B5EF4-FFF2-40B4-BE49-F238E27FC236}">
                <a16:creationId xmlns:a16="http://schemas.microsoft.com/office/drawing/2014/main" id="{A5952200-F87A-A79F-1640-FE36FEE24CFC}"/>
              </a:ext>
            </a:extLst>
          </p:cNvPr>
          <p:cNvPicPr>
            <a:picLocks noChangeAspect="1"/>
          </p:cNvPicPr>
          <p:nvPr userDrawn="1"/>
        </p:nvPicPr>
        <p:blipFill>
          <a:blip r:embed="rId4"/>
          <a:stretch>
            <a:fillRect/>
          </a:stretch>
        </p:blipFill>
        <p:spPr>
          <a:xfrm>
            <a:off x="6914067" y="2438400"/>
            <a:ext cx="4773058" cy="974725"/>
          </a:xfrm>
          <a:prstGeom prst="rect">
            <a:avLst/>
          </a:prstGeom>
        </p:spPr>
      </p:pic>
    </p:spTree>
    <p:custDataLst>
      <p:tags r:id="rId1"/>
    </p:custDataLst>
    <p:extLst>
      <p:ext uri="{BB962C8B-B14F-4D97-AF65-F5344CB8AC3E}">
        <p14:creationId xmlns:p14="http://schemas.microsoft.com/office/powerpoint/2010/main" val="2475936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5782A31-21C0-36AA-3828-4EC0CF98DE2C}"/>
              </a:ext>
            </a:extLst>
          </p:cNvPr>
          <p:cNvSpPr/>
          <p:nvPr userDrawn="1"/>
        </p:nvSpPr>
        <p:spPr>
          <a:xfrm>
            <a:off x="0" y="0"/>
            <a:ext cx="6604000" cy="6858000"/>
          </a:xfrm>
          <a:prstGeom prst="rect">
            <a:avLst/>
          </a:prstGeom>
          <a:solidFill>
            <a:srgbClr val="003F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37DEC58F-5561-2E68-AF11-FA9C14738404}"/>
              </a:ext>
              <a:ext uri="{C183D7F6-B498-43B3-948B-1728B52AA6E4}">
                <adec:decorative xmlns:adec="http://schemas.microsoft.com/office/drawing/2017/decorative" val="1"/>
              </a:ext>
            </a:extLst>
          </p:cNvPr>
          <p:cNvPicPr>
            <a:picLocks noChangeAspect="1"/>
          </p:cNvPicPr>
          <p:nvPr userDrawn="1"/>
        </p:nvPicPr>
        <p:blipFill rotWithShape="1">
          <a:blip r:embed="rId3"/>
          <a:srcRect l="10639" t="3011" r="34209"/>
          <a:stretch/>
        </p:blipFill>
        <p:spPr>
          <a:xfrm>
            <a:off x="0" y="-1"/>
            <a:ext cx="6602176" cy="6453131"/>
          </a:xfrm>
          <a:prstGeom prst="rect">
            <a:avLst/>
          </a:prstGeom>
        </p:spPr>
      </p:pic>
      <p:sp>
        <p:nvSpPr>
          <p:cNvPr id="2" name="Title 1">
            <a:extLst>
              <a:ext uri="{FF2B5EF4-FFF2-40B4-BE49-F238E27FC236}">
                <a16:creationId xmlns:a16="http://schemas.microsoft.com/office/drawing/2014/main" id="{98A2B23F-AAB1-40E9-9E9F-657775A2924D}"/>
              </a:ext>
            </a:extLst>
          </p:cNvPr>
          <p:cNvSpPr>
            <a:spLocks noGrp="1"/>
          </p:cNvSpPr>
          <p:nvPr>
            <p:ph type="title" hasCustomPrompt="1"/>
          </p:nvPr>
        </p:nvSpPr>
        <p:spPr>
          <a:xfrm>
            <a:off x="506177" y="1451113"/>
            <a:ext cx="5589823" cy="1852475"/>
          </a:xfrm>
        </p:spPr>
        <p:txBody>
          <a:bodyPr anchor="b">
            <a:normAutofit/>
          </a:bodyPr>
          <a:lstStyle>
            <a:lvl1pPr algn="r">
              <a:lnSpc>
                <a:spcPct val="100000"/>
              </a:lnSpc>
              <a:spcAft>
                <a:spcPts val="600"/>
              </a:spcAft>
              <a:defRPr sz="3600" b="1">
                <a:solidFill>
                  <a:schemeClr val="bg1"/>
                </a:solidFill>
              </a:defRPr>
            </a:lvl1pPr>
          </a:lstStyle>
          <a:p>
            <a:r>
              <a:rPr lang="en-US" dirty="0"/>
              <a:t>AGENDA</a:t>
            </a:r>
          </a:p>
        </p:txBody>
      </p:sp>
      <p:pic>
        <p:nvPicPr>
          <p:cNvPr id="5" name="Picture 4" descr="U.S. Department of Veterans Affairs, Veterans Health Administration, Digital Health Office logo">
            <a:extLst>
              <a:ext uri="{FF2B5EF4-FFF2-40B4-BE49-F238E27FC236}">
                <a16:creationId xmlns:a16="http://schemas.microsoft.com/office/drawing/2014/main" id="{9291C1DF-7018-EBE9-5B3D-3AA11907C1F8}"/>
              </a:ext>
            </a:extLst>
          </p:cNvPr>
          <p:cNvPicPr>
            <a:picLocks noChangeAspect="1"/>
          </p:cNvPicPr>
          <p:nvPr userDrawn="1"/>
        </p:nvPicPr>
        <p:blipFill>
          <a:blip r:embed="rId4"/>
          <a:stretch>
            <a:fillRect/>
          </a:stretch>
        </p:blipFill>
        <p:spPr>
          <a:xfrm>
            <a:off x="3075915" y="5836511"/>
            <a:ext cx="2994685" cy="611556"/>
          </a:xfrm>
          <a:prstGeom prst="rect">
            <a:avLst/>
          </a:prstGeom>
        </p:spPr>
      </p:pic>
      <p:sp>
        <p:nvSpPr>
          <p:cNvPr id="11" name="Subtitle 2">
            <a:extLst>
              <a:ext uri="{FF2B5EF4-FFF2-40B4-BE49-F238E27FC236}">
                <a16:creationId xmlns:a16="http://schemas.microsoft.com/office/drawing/2014/main" id="{B719F1AA-7863-E240-3972-12D4ED606D88}"/>
              </a:ext>
            </a:extLst>
          </p:cNvPr>
          <p:cNvSpPr>
            <a:spLocks noGrp="1"/>
          </p:cNvSpPr>
          <p:nvPr>
            <p:ph type="subTitle" idx="1" hasCustomPrompt="1"/>
          </p:nvPr>
        </p:nvSpPr>
        <p:spPr>
          <a:xfrm>
            <a:off x="7110176" y="628650"/>
            <a:ext cx="4575648" cy="5600700"/>
          </a:xfrm>
        </p:spPr>
        <p:txBody>
          <a:bodyPr anchor="ctr">
            <a:normAutofit/>
          </a:bodyPr>
          <a:lstStyle>
            <a:lvl1pPr marL="228600" indent="-228600" algn="l">
              <a:lnSpc>
                <a:spcPct val="100000"/>
              </a:lnSpc>
              <a:spcBef>
                <a:spcPts val="0"/>
              </a:spcBef>
              <a:spcAft>
                <a:spcPts val="600"/>
              </a:spcAft>
              <a:buFont typeface="Arial" panose="020B0604020202020204" pitchFamily="34" charset="0"/>
              <a:buChar char="•"/>
              <a:defRPr sz="1800">
                <a:solidFill>
                  <a:srgbClr val="0083B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 for agenda items – Keep 18pt Font</a:t>
            </a:r>
          </a:p>
        </p:txBody>
      </p:sp>
    </p:spTree>
    <p:custDataLst>
      <p:tags r:id="rId1"/>
    </p:custDataLst>
    <p:extLst>
      <p:ext uri="{BB962C8B-B14F-4D97-AF65-F5344CB8AC3E}">
        <p14:creationId xmlns:p14="http://schemas.microsoft.com/office/powerpoint/2010/main" val="1862544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Divider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848661-9707-7A1F-1E29-E498BA0EA6DB}"/>
              </a:ext>
              <a:ext uri="{C183D7F6-B498-43B3-948B-1728B52AA6E4}">
                <adec:decorative xmlns:adec="http://schemas.microsoft.com/office/drawing/2017/decorative" val="1"/>
              </a:ext>
            </a:extLst>
          </p:cNvPr>
          <p:cNvPicPr>
            <a:picLocks noChangeAspect="1"/>
          </p:cNvPicPr>
          <p:nvPr userDrawn="1"/>
        </p:nvPicPr>
        <p:blipFill rotWithShape="1">
          <a:blip r:embed="rId3"/>
          <a:srcRect l="10639" t="3402"/>
          <a:stretch/>
        </p:blipFill>
        <p:spPr>
          <a:xfrm>
            <a:off x="-1" y="-1"/>
            <a:ext cx="10697327" cy="6448067"/>
          </a:xfrm>
          <a:prstGeom prst="rect">
            <a:avLst/>
          </a:prstGeom>
        </p:spPr>
      </p:pic>
      <p:sp>
        <p:nvSpPr>
          <p:cNvPr id="2" name="Title 1">
            <a:extLst>
              <a:ext uri="{FF2B5EF4-FFF2-40B4-BE49-F238E27FC236}">
                <a16:creationId xmlns:a16="http://schemas.microsoft.com/office/drawing/2014/main" id="{98A2B23F-AAB1-40E9-9E9F-657775A2924D}"/>
              </a:ext>
            </a:extLst>
          </p:cNvPr>
          <p:cNvSpPr>
            <a:spLocks noGrp="1"/>
          </p:cNvSpPr>
          <p:nvPr>
            <p:ph type="title"/>
          </p:nvPr>
        </p:nvSpPr>
        <p:spPr>
          <a:xfrm>
            <a:off x="5029199" y="934038"/>
            <a:ext cx="6324600" cy="1163637"/>
          </a:xfrm>
        </p:spPr>
        <p:txBody>
          <a:bodyPr anchor="b">
            <a:normAutofit/>
          </a:bodyPr>
          <a:lstStyle>
            <a:lvl1pPr algn="r">
              <a:lnSpc>
                <a:spcPct val="100000"/>
              </a:lnSpc>
              <a:spcAft>
                <a:spcPts val="600"/>
              </a:spcAft>
              <a:defRPr sz="3600" b="1">
                <a:solidFill>
                  <a:srgbClr val="003F7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4BD85BBB-4A13-7D6A-5A51-BE79693701D3}"/>
              </a:ext>
            </a:extLst>
          </p:cNvPr>
          <p:cNvSpPr>
            <a:spLocks noGrp="1"/>
          </p:cNvSpPr>
          <p:nvPr>
            <p:ph idx="1"/>
          </p:nvPr>
        </p:nvSpPr>
        <p:spPr>
          <a:xfrm>
            <a:off x="5029198" y="2202557"/>
            <a:ext cx="6324601" cy="1282195"/>
          </a:xfrm>
        </p:spPr>
        <p:txBody>
          <a:bodyPr>
            <a:normAutofit/>
          </a:bodyPr>
          <a:lstStyle>
            <a:lvl1pPr marL="0" indent="0" algn="r">
              <a:lnSpc>
                <a:spcPct val="100000"/>
              </a:lnSpc>
              <a:spcBef>
                <a:spcPts val="0"/>
              </a:spcBef>
              <a:spcAft>
                <a:spcPts val="600"/>
              </a:spcAft>
              <a:buNone/>
              <a:defRPr sz="2000">
                <a:solidFill>
                  <a:srgbClr val="003F72"/>
                </a:solidFill>
              </a:defRPr>
            </a:lvl1pPr>
            <a:lvl2pPr marL="457200" indent="0" algn="r">
              <a:buNone/>
              <a:defRPr/>
            </a:lvl2pPr>
            <a:lvl3pPr marL="914400" indent="0" algn="r">
              <a:buNone/>
              <a:defRPr/>
            </a:lvl3pPr>
            <a:lvl4pPr marL="1371600" indent="0" algn="r">
              <a:buNone/>
              <a:defRPr/>
            </a:lvl4pPr>
            <a:lvl5pPr marL="1828800" indent="0" algn="r">
              <a:buNone/>
              <a:defRPr/>
            </a:lvl5pPr>
          </a:lstStyle>
          <a:p>
            <a:pPr lvl="0"/>
            <a:r>
              <a:rPr lang="en-US" dirty="0"/>
              <a:t>Click to edit Master text styles</a:t>
            </a:r>
          </a:p>
        </p:txBody>
      </p:sp>
      <p:pic>
        <p:nvPicPr>
          <p:cNvPr id="5" name="Picture 4" descr="U.S. Department of Veterans Affairs, Veterans Health Administration, Digital Health Office logo">
            <a:extLst>
              <a:ext uri="{FF2B5EF4-FFF2-40B4-BE49-F238E27FC236}">
                <a16:creationId xmlns:a16="http://schemas.microsoft.com/office/drawing/2014/main" id="{FA8B3B44-B263-A022-1BD5-A8A9DD4CD382}"/>
              </a:ext>
            </a:extLst>
          </p:cNvPr>
          <p:cNvPicPr>
            <a:picLocks noChangeAspect="1"/>
          </p:cNvPicPr>
          <p:nvPr userDrawn="1"/>
        </p:nvPicPr>
        <p:blipFill>
          <a:blip r:embed="rId4"/>
          <a:stretch>
            <a:fillRect/>
          </a:stretch>
        </p:blipFill>
        <p:spPr>
          <a:xfrm>
            <a:off x="8359114" y="5863456"/>
            <a:ext cx="3103213" cy="637051"/>
          </a:xfrm>
          <a:prstGeom prst="rect">
            <a:avLst/>
          </a:prstGeom>
        </p:spPr>
      </p:pic>
    </p:spTree>
    <p:custDataLst>
      <p:tags r:id="rId1"/>
    </p:custDataLst>
    <p:extLst>
      <p:ext uri="{BB962C8B-B14F-4D97-AF65-F5344CB8AC3E}">
        <p14:creationId xmlns:p14="http://schemas.microsoft.com/office/powerpoint/2010/main" val="1541242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5A64DF02-DD32-346C-E2E2-34CBF8110666}"/>
              </a:ext>
            </a:extLst>
          </p:cNvPr>
          <p:cNvSpPr>
            <a:spLocks noGrp="1"/>
          </p:cNvSpPr>
          <p:nvPr>
            <p:ph type="title"/>
          </p:nvPr>
        </p:nvSpPr>
        <p:spPr>
          <a:xfrm>
            <a:off x="5029199" y="934038"/>
            <a:ext cx="6324600" cy="1163637"/>
          </a:xfrm>
        </p:spPr>
        <p:txBody>
          <a:bodyPr anchor="b">
            <a:normAutofit/>
          </a:bodyPr>
          <a:lstStyle>
            <a:lvl1pPr algn="r">
              <a:lnSpc>
                <a:spcPct val="100000"/>
              </a:lnSpc>
              <a:spcAft>
                <a:spcPts val="600"/>
              </a:spcAft>
              <a:defRPr sz="3600" b="1">
                <a:solidFill>
                  <a:srgbClr val="003F72"/>
                </a:solidFill>
              </a:defRPr>
            </a:lvl1pPr>
          </a:lstStyle>
          <a:p>
            <a:r>
              <a:rPr lang="en-US" dirty="0"/>
              <a:t>Click to edit Master title style</a:t>
            </a:r>
          </a:p>
        </p:txBody>
      </p:sp>
      <p:sp>
        <p:nvSpPr>
          <p:cNvPr id="13" name="Content Placeholder 2">
            <a:extLst>
              <a:ext uri="{FF2B5EF4-FFF2-40B4-BE49-F238E27FC236}">
                <a16:creationId xmlns:a16="http://schemas.microsoft.com/office/drawing/2014/main" id="{D573BD70-BBCD-DBCA-538C-B1AE8B074492}"/>
              </a:ext>
            </a:extLst>
          </p:cNvPr>
          <p:cNvSpPr>
            <a:spLocks noGrp="1"/>
          </p:cNvSpPr>
          <p:nvPr>
            <p:ph idx="1"/>
          </p:nvPr>
        </p:nvSpPr>
        <p:spPr>
          <a:xfrm>
            <a:off x="5029198" y="2202557"/>
            <a:ext cx="6324601" cy="1282195"/>
          </a:xfrm>
        </p:spPr>
        <p:txBody>
          <a:bodyPr>
            <a:normAutofit/>
          </a:bodyPr>
          <a:lstStyle>
            <a:lvl1pPr marL="0" indent="0" algn="r">
              <a:lnSpc>
                <a:spcPct val="100000"/>
              </a:lnSpc>
              <a:spcBef>
                <a:spcPts val="0"/>
              </a:spcBef>
              <a:spcAft>
                <a:spcPts val="600"/>
              </a:spcAft>
              <a:buNone/>
              <a:defRPr sz="2000">
                <a:solidFill>
                  <a:srgbClr val="003F72"/>
                </a:solidFill>
              </a:defRPr>
            </a:lvl1pPr>
            <a:lvl2pPr marL="457200" indent="0" algn="r">
              <a:buNone/>
              <a:defRPr/>
            </a:lvl2pPr>
            <a:lvl3pPr marL="914400" indent="0" algn="r">
              <a:buNone/>
              <a:defRPr/>
            </a:lvl3pPr>
            <a:lvl4pPr marL="1371600" indent="0" algn="r">
              <a:buNone/>
              <a:defRPr/>
            </a:lvl4pPr>
            <a:lvl5pPr marL="1828800" indent="0" algn="r">
              <a:buNone/>
              <a:defRPr/>
            </a:lvl5pPr>
          </a:lstStyle>
          <a:p>
            <a:pPr lvl="0"/>
            <a:r>
              <a:rPr lang="en-US" dirty="0"/>
              <a:t>Click to edit Master text styles</a:t>
            </a:r>
          </a:p>
        </p:txBody>
      </p:sp>
      <p:pic>
        <p:nvPicPr>
          <p:cNvPr id="15" name="Picture 14">
            <a:extLst>
              <a:ext uri="{FF2B5EF4-FFF2-40B4-BE49-F238E27FC236}">
                <a16:creationId xmlns:a16="http://schemas.microsoft.com/office/drawing/2014/main" id="{2F574A08-0E47-EF46-87C1-647DC22007AC}"/>
              </a:ext>
              <a:ext uri="{C183D7F6-B498-43B3-948B-1728B52AA6E4}">
                <adec:decorative xmlns:adec="http://schemas.microsoft.com/office/drawing/2017/decorative" val="1"/>
              </a:ext>
            </a:extLst>
          </p:cNvPr>
          <p:cNvPicPr>
            <a:picLocks noChangeAspect="1"/>
          </p:cNvPicPr>
          <p:nvPr userDrawn="1"/>
        </p:nvPicPr>
        <p:blipFill rotWithShape="1">
          <a:blip r:embed="rId3"/>
          <a:srcRect l="18909" t="3402"/>
          <a:stretch/>
        </p:blipFill>
        <p:spPr>
          <a:xfrm>
            <a:off x="0" y="0"/>
            <a:ext cx="5462192" cy="6448068"/>
          </a:xfrm>
          <a:prstGeom prst="rect">
            <a:avLst/>
          </a:prstGeom>
        </p:spPr>
      </p:pic>
      <p:pic>
        <p:nvPicPr>
          <p:cNvPr id="2" name="Picture 1" descr="U.S. Department of Veterans Affairs, Veterans Health Administration, Digital Health Office logo">
            <a:extLst>
              <a:ext uri="{FF2B5EF4-FFF2-40B4-BE49-F238E27FC236}">
                <a16:creationId xmlns:a16="http://schemas.microsoft.com/office/drawing/2014/main" id="{4BDA9421-B40A-FCCD-A1FE-AD9B80F0B440}"/>
              </a:ext>
            </a:extLst>
          </p:cNvPr>
          <p:cNvPicPr>
            <a:picLocks noChangeAspect="1"/>
          </p:cNvPicPr>
          <p:nvPr userDrawn="1"/>
        </p:nvPicPr>
        <p:blipFill>
          <a:blip r:embed="rId4"/>
          <a:stretch>
            <a:fillRect/>
          </a:stretch>
        </p:blipFill>
        <p:spPr>
          <a:xfrm>
            <a:off x="8359114" y="5863456"/>
            <a:ext cx="3103213" cy="637051"/>
          </a:xfrm>
          <a:prstGeom prst="rect">
            <a:avLst/>
          </a:prstGeom>
        </p:spPr>
      </p:pic>
    </p:spTree>
    <p:custDataLst>
      <p:tags r:id="rId1"/>
    </p:custDataLst>
    <p:extLst>
      <p:ext uri="{BB962C8B-B14F-4D97-AF65-F5344CB8AC3E}">
        <p14:creationId xmlns:p14="http://schemas.microsoft.com/office/powerpoint/2010/main" val="2454045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6AFBC-8BD3-0AEA-B61F-E0FDEF541A0B}"/>
              </a:ext>
            </a:extLst>
          </p:cNvPr>
          <p:cNvSpPr>
            <a:spLocks noGrp="1"/>
          </p:cNvSpPr>
          <p:nvPr>
            <p:ph type="ctrTitle"/>
          </p:nvPr>
        </p:nvSpPr>
        <p:spPr>
          <a:xfrm>
            <a:off x="786016" y="246100"/>
            <a:ext cx="7654787" cy="651094"/>
          </a:xfrm>
        </p:spPr>
        <p:txBody>
          <a:bodyPr anchor="t">
            <a:normAutofit/>
          </a:bodyPr>
          <a:lstStyle>
            <a:lvl1pPr algn="l">
              <a:lnSpc>
                <a:spcPct val="100000"/>
              </a:lnSpc>
              <a:spcAft>
                <a:spcPts val="600"/>
              </a:spcAft>
              <a:defRPr sz="4400" b="1">
                <a:solidFill>
                  <a:srgbClr val="003F72"/>
                </a:solidFill>
              </a:defRPr>
            </a:lvl1pPr>
          </a:lstStyle>
          <a:p>
            <a:r>
              <a:rPr lang="en-US" dirty="0"/>
              <a:t>Click to edit Master title style</a:t>
            </a:r>
          </a:p>
        </p:txBody>
      </p:sp>
      <p:sp>
        <p:nvSpPr>
          <p:cNvPr id="3" name="Subtitle 2">
            <a:extLst>
              <a:ext uri="{FF2B5EF4-FFF2-40B4-BE49-F238E27FC236}">
                <a16:creationId xmlns:a16="http://schemas.microsoft.com/office/drawing/2014/main" id="{B7CF7FC3-83AC-FF3E-0E51-10DCE6A88163}"/>
              </a:ext>
            </a:extLst>
          </p:cNvPr>
          <p:cNvSpPr>
            <a:spLocks noGrp="1"/>
          </p:cNvSpPr>
          <p:nvPr>
            <p:ph type="subTitle" idx="1" hasCustomPrompt="1"/>
          </p:nvPr>
        </p:nvSpPr>
        <p:spPr>
          <a:xfrm>
            <a:off x="786016" y="973394"/>
            <a:ext cx="7652197" cy="588178"/>
          </a:xfrm>
        </p:spPr>
        <p:txBody>
          <a:bodyPr/>
          <a:lstStyle>
            <a:lvl1pPr marL="0" indent="0" algn="l">
              <a:lnSpc>
                <a:spcPct val="100000"/>
              </a:lnSpc>
              <a:spcBef>
                <a:spcPts val="0"/>
              </a:spcBef>
              <a:spcAft>
                <a:spcPts val="600"/>
              </a:spcAft>
              <a:buNone/>
              <a:defRPr sz="2400">
                <a:solidFill>
                  <a:srgbClr val="0083B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 – keep 24 pt font</a:t>
            </a:r>
          </a:p>
        </p:txBody>
      </p:sp>
      <p:sp>
        <p:nvSpPr>
          <p:cNvPr id="4" name="Hexagon 3">
            <a:extLst>
              <a:ext uri="{FF2B5EF4-FFF2-40B4-BE49-F238E27FC236}">
                <a16:creationId xmlns:a16="http://schemas.microsoft.com/office/drawing/2014/main" id="{030C38E8-85C1-A160-08A3-A3FF909451AD}"/>
              </a:ext>
              <a:ext uri="{C183D7F6-B498-43B3-948B-1728B52AA6E4}">
                <adec:decorative xmlns:adec="http://schemas.microsoft.com/office/drawing/2017/decorative" val="1"/>
              </a:ext>
            </a:extLst>
          </p:cNvPr>
          <p:cNvSpPr/>
          <p:nvPr userDrawn="1"/>
        </p:nvSpPr>
        <p:spPr>
          <a:xfrm>
            <a:off x="5727325" y="6403651"/>
            <a:ext cx="737351" cy="635648"/>
          </a:xfrm>
          <a:prstGeom prst="hexagon">
            <a:avLst/>
          </a:prstGeom>
          <a:solidFill>
            <a:srgbClr val="B7DD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327D9CC-D052-5787-2B5F-541F4D6819AF}"/>
              </a:ext>
              <a:ext uri="{C183D7F6-B498-43B3-948B-1728B52AA6E4}">
                <adec:decorative xmlns:adec="http://schemas.microsoft.com/office/drawing/2017/decorative" val="1"/>
              </a:ext>
            </a:extLst>
          </p:cNvPr>
          <p:cNvPicPr>
            <a:picLocks noChangeAspect="1"/>
          </p:cNvPicPr>
          <p:nvPr userDrawn="1"/>
        </p:nvPicPr>
        <p:blipFill rotWithShape="1">
          <a:blip r:embed="rId3"/>
          <a:srcRect l="28034"/>
          <a:stretch/>
        </p:blipFill>
        <p:spPr>
          <a:xfrm>
            <a:off x="0" y="315714"/>
            <a:ext cx="786016" cy="937966"/>
          </a:xfrm>
          <a:prstGeom prst="rect">
            <a:avLst/>
          </a:prstGeom>
        </p:spPr>
      </p:pic>
      <p:sp>
        <p:nvSpPr>
          <p:cNvPr id="13" name="Text Placeholder 12">
            <a:extLst>
              <a:ext uri="{FF2B5EF4-FFF2-40B4-BE49-F238E27FC236}">
                <a16:creationId xmlns:a16="http://schemas.microsoft.com/office/drawing/2014/main" id="{353F8C67-ABE0-B521-639C-0E19568F2097}"/>
              </a:ext>
            </a:extLst>
          </p:cNvPr>
          <p:cNvSpPr>
            <a:spLocks noGrp="1"/>
          </p:cNvSpPr>
          <p:nvPr>
            <p:ph type="body" sz="quarter" idx="13"/>
          </p:nvPr>
        </p:nvSpPr>
        <p:spPr>
          <a:xfrm>
            <a:off x="786017" y="1853665"/>
            <a:ext cx="4928984" cy="1905000"/>
          </a:xfrm>
        </p:spPr>
        <p:txBody>
          <a:bodyPr>
            <a:normAutofit/>
          </a:bodyPr>
          <a:lstStyle>
            <a:lvl1pPr marL="0" indent="0">
              <a:lnSpc>
                <a:spcPct val="100000"/>
              </a:lnSpc>
              <a:spcBef>
                <a:spcPts val="0"/>
              </a:spcBef>
              <a:spcAft>
                <a:spcPts val="600"/>
              </a:spcAft>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4" name="Text Placeholder 12">
            <a:extLst>
              <a:ext uri="{FF2B5EF4-FFF2-40B4-BE49-F238E27FC236}">
                <a16:creationId xmlns:a16="http://schemas.microsoft.com/office/drawing/2014/main" id="{A3665CAD-D7F8-823B-170C-6E4B0F0A5E2C}"/>
              </a:ext>
            </a:extLst>
          </p:cNvPr>
          <p:cNvSpPr>
            <a:spLocks noGrp="1"/>
          </p:cNvSpPr>
          <p:nvPr>
            <p:ph type="body" sz="quarter" idx="14"/>
          </p:nvPr>
        </p:nvSpPr>
        <p:spPr>
          <a:xfrm>
            <a:off x="6493921" y="1853665"/>
            <a:ext cx="4912062" cy="1905000"/>
          </a:xfrm>
        </p:spPr>
        <p:txBody>
          <a:bodyPr>
            <a:normAutofit/>
          </a:bodyPr>
          <a:lstStyle>
            <a:lvl1pPr>
              <a:defRPr sz="1800"/>
            </a:lvl1pPr>
            <a:lvl2pPr>
              <a:defRPr sz="18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a:extLst>
              <a:ext uri="{FF2B5EF4-FFF2-40B4-BE49-F238E27FC236}">
                <a16:creationId xmlns:a16="http://schemas.microsoft.com/office/drawing/2014/main" id="{4CF8F7CF-8D0E-68B8-8D1D-D02F0DE83CD0}"/>
              </a:ext>
            </a:extLst>
          </p:cNvPr>
          <p:cNvSpPr>
            <a:spLocks noGrp="1"/>
          </p:cNvSpPr>
          <p:nvPr>
            <p:ph type="sldNum" sz="quarter" idx="12"/>
          </p:nvPr>
        </p:nvSpPr>
        <p:spPr>
          <a:xfrm>
            <a:off x="4724400" y="6492875"/>
            <a:ext cx="2743200" cy="365125"/>
          </a:xfrm>
          <a:prstGeom prst="rect">
            <a:avLst/>
          </a:prstGeom>
        </p:spPr>
        <p:txBody>
          <a:bodyPr/>
          <a:lstStyle>
            <a:lvl1pPr algn="ctr">
              <a:defRPr sz="1000">
                <a:solidFill>
                  <a:schemeClr val="tx1"/>
                </a:solidFill>
              </a:defRPr>
            </a:lvl1pPr>
          </a:lstStyle>
          <a:p>
            <a:fld id="{57475CDB-D13A-0644-8A3B-498643863F5F}" type="slidenum">
              <a:rPr lang="en-US" smtClean="0"/>
              <a:pPr/>
              <a:t>‹#›</a:t>
            </a:fld>
            <a:endParaRPr lang="en-US" dirty="0"/>
          </a:p>
        </p:txBody>
      </p:sp>
      <p:pic>
        <p:nvPicPr>
          <p:cNvPr id="6" name="Picture 5" descr="U.S. Department of Veterans Affairs, Veterans Health Administration, Digital Health Office logo">
            <a:extLst>
              <a:ext uri="{FF2B5EF4-FFF2-40B4-BE49-F238E27FC236}">
                <a16:creationId xmlns:a16="http://schemas.microsoft.com/office/drawing/2014/main" id="{9AA8DE1A-E23A-BB94-89BE-546791605C70}"/>
              </a:ext>
            </a:extLst>
          </p:cNvPr>
          <p:cNvPicPr>
            <a:picLocks noChangeAspect="1"/>
          </p:cNvPicPr>
          <p:nvPr userDrawn="1"/>
        </p:nvPicPr>
        <p:blipFill>
          <a:blip r:embed="rId4"/>
          <a:stretch>
            <a:fillRect/>
          </a:stretch>
        </p:blipFill>
        <p:spPr>
          <a:xfrm>
            <a:off x="9612748" y="298508"/>
            <a:ext cx="2284513" cy="468982"/>
          </a:xfrm>
          <a:prstGeom prst="rect">
            <a:avLst/>
          </a:prstGeom>
        </p:spPr>
      </p:pic>
    </p:spTree>
    <p:custDataLst>
      <p:tags r:id="rId1"/>
    </p:custDataLst>
    <p:extLst>
      <p:ext uri="{BB962C8B-B14F-4D97-AF65-F5344CB8AC3E}">
        <p14:creationId xmlns:p14="http://schemas.microsoft.com/office/powerpoint/2010/main" val="1691477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2">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30C38E8-85C1-A160-08A3-A3FF909451AD}"/>
              </a:ext>
              <a:ext uri="{C183D7F6-B498-43B3-948B-1728B52AA6E4}">
                <adec:decorative xmlns:adec="http://schemas.microsoft.com/office/drawing/2017/decorative" val="1"/>
              </a:ext>
            </a:extLst>
          </p:cNvPr>
          <p:cNvSpPr/>
          <p:nvPr userDrawn="1"/>
        </p:nvSpPr>
        <p:spPr>
          <a:xfrm>
            <a:off x="5727325" y="6403651"/>
            <a:ext cx="737351" cy="635648"/>
          </a:xfrm>
          <a:prstGeom prst="hexagon">
            <a:avLst/>
          </a:prstGeom>
          <a:solidFill>
            <a:srgbClr val="B7DD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327D9CC-D052-5787-2B5F-541F4D6819AF}"/>
              </a:ext>
              <a:ext uri="{C183D7F6-B498-43B3-948B-1728B52AA6E4}">
                <adec:decorative xmlns:adec="http://schemas.microsoft.com/office/drawing/2017/decorative" val="1"/>
              </a:ext>
            </a:extLst>
          </p:cNvPr>
          <p:cNvPicPr>
            <a:picLocks noChangeAspect="1"/>
          </p:cNvPicPr>
          <p:nvPr userDrawn="1"/>
        </p:nvPicPr>
        <p:blipFill rotWithShape="1">
          <a:blip r:embed="rId3"/>
          <a:srcRect l="28034"/>
          <a:stretch/>
        </p:blipFill>
        <p:spPr>
          <a:xfrm>
            <a:off x="0" y="315714"/>
            <a:ext cx="786016" cy="937966"/>
          </a:xfrm>
          <a:prstGeom prst="rect">
            <a:avLst/>
          </a:prstGeom>
        </p:spPr>
      </p:pic>
      <p:sp>
        <p:nvSpPr>
          <p:cNvPr id="13" name="Text Placeholder 12">
            <a:extLst>
              <a:ext uri="{FF2B5EF4-FFF2-40B4-BE49-F238E27FC236}">
                <a16:creationId xmlns:a16="http://schemas.microsoft.com/office/drawing/2014/main" id="{353F8C67-ABE0-B521-639C-0E19568F2097}"/>
              </a:ext>
            </a:extLst>
          </p:cNvPr>
          <p:cNvSpPr>
            <a:spLocks noGrp="1"/>
          </p:cNvSpPr>
          <p:nvPr>
            <p:ph type="body" sz="quarter" idx="13"/>
          </p:nvPr>
        </p:nvSpPr>
        <p:spPr>
          <a:xfrm>
            <a:off x="786017" y="1853665"/>
            <a:ext cx="3083456" cy="4167994"/>
          </a:xfrm>
        </p:spPr>
        <p:txBody>
          <a:bodyPr>
            <a:normAutofit/>
          </a:bodyPr>
          <a:lstStyle>
            <a:lvl1pPr marL="0" indent="0">
              <a:lnSpc>
                <a:spcPct val="100000"/>
              </a:lnSpc>
              <a:spcBef>
                <a:spcPts val="0"/>
              </a:spcBef>
              <a:spcAft>
                <a:spcPts val="600"/>
              </a:spcAft>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4" name="Text Placeholder 12">
            <a:extLst>
              <a:ext uri="{FF2B5EF4-FFF2-40B4-BE49-F238E27FC236}">
                <a16:creationId xmlns:a16="http://schemas.microsoft.com/office/drawing/2014/main" id="{A3665CAD-D7F8-823B-170C-6E4B0F0A5E2C}"/>
              </a:ext>
            </a:extLst>
          </p:cNvPr>
          <p:cNvSpPr>
            <a:spLocks noGrp="1"/>
          </p:cNvSpPr>
          <p:nvPr>
            <p:ph type="body" sz="quarter" idx="14"/>
          </p:nvPr>
        </p:nvSpPr>
        <p:spPr>
          <a:xfrm>
            <a:off x="4554272" y="1853665"/>
            <a:ext cx="3083456" cy="4167994"/>
          </a:xfrm>
        </p:spPr>
        <p:txBody>
          <a:bodyPr>
            <a:normAutofit/>
          </a:bodyPr>
          <a:lstStyle>
            <a:lvl1pPr>
              <a:lnSpc>
                <a:spcPct val="100000"/>
              </a:lnSpc>
              <a:spcBef>
                <a:spcPts val="0"/>
              </a:spcBef>
              <a:spcAft>
                <a:spcPts val="600"/>
              </a:spcAft>
              <a:defRPr sz="1800"/>
            </a:lvl1pPr>
            <a:lvl2pPr marL="457200">
              <a:lnSpc>
                <a:spcPct val="100000"/>
              </a:lnSpc>
              <a:spcBef>
                <a:spcPts val="0"/>
              </a:spcBef>
              <a:spcAft>
                <a:spcPts val="600"/>
              </a:spcAft>
              <a:defRPr sz="1800"/>
            </a:lvl2pPr>
            <a:lvl3pPr marL="685800">
              <a:lnSpc>
                <a:spcPct val="100000"/>
              </a:lnSpc>
              <a:spcBef>
                <a:spcPts val="0"/>
              </a:spcBef>
              <a:spcAft>
                <a:spcPts val="600"/>
              </a:spcAft>
              <a:defRPr sz="1800"/>
            </a:lvl3pPr>
            <a:lvl4pPr marL="914400">
              <a:lnSpc>
                <a:spcPct val="100000"/>
              </a:lnSpc>
              <a:spcBef>
                <a:spcPts val="0"/>
              </a:spcBef>
              <a:spcAft>
                <a:spcPts val="600"/>
              </a:spcAft>
              <a:defRPr sz="1800"/>
            </a:lvl4pPr>
            <a:lvl5pPr marL="1143000">
              <a:lnSpc>
                <a:spcPct val="100000"/>
              </a:lnSpc>
              <a:spcBef>
                <a:spcPts val="0"/>
              </a:spcBef>
              <a:spcAft>
                <a:spcPts val="600"/>
              </a:spcAft>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12">
            <a:extLst>
              <a:ext uri="{FF2B5EF4-FFF2-40B4-BE49-F238E27FC236}">
                <a16:creationId xmlns:a16="http://schemas.microsoft.com/office/drawing/2014/main" id="{770611F0-9FB4-EB41-3DC0-CE78CC76715F}"/>
              </a:ext>
            </a:extLst>
          </p:cNvPr>
          <p:cNvSpPr>
            <a:spLocks noGrp="1"/>
          </p:cNvSpPr>
          <p:nvPr>
            <p:ph type="body" sz="quarter" idx="15"/>
          </p:nvPr>
        </p:nvSpPr>
        <p:spPr>
          <a:xfrm>
            <a:off x="8322527" y="1853665"/>
            <a:ext cx="3083456" cy="4167994"/>
          </a:xfrm>
        </p:spPr>
        <p:txBody>
          <a:bodyPr>
            <a:normAutofit/>
          </a:bodyPr>
          <a:lstStyle>
            <a:lvl1pPr marL="228600" indent="-228600">
              <a:lnSpc>
                <a:spcPct val="100000"/>
              </a:lnSpc>
              <a:spcBef>
                <a:spcPts val="0"/>
              </a:spcBef>
              <a:spcAft>
                <a:spcPts val="600"/>
              </a:spcAft>
              <a:buFont typeface="+mj-lt"/>
              <a:buAutoNum type="arabicPeriod"/>
              <a:defRPr sz="1800"/>
            </a:lvl1pPr>
            <a:lvl2pPr marL="457200" indent="-228600">
              <a:lnSpc>
                <a:spcPct val="100000"/>
              </a:lnSpc>
              <a:spcBef>
                <a:spcPts val="0"/>
              </a:spcBef>
              <a:spcAft>
                <a:spcPts val="600"/>
              </a:spcAft>
              <a:buFont typeface="+mj-lt"/>
              <a:buAutoNum type="arabicPeriod"/>
              <a:defRPr sz="1800"/>
            </a:lvl2pPr>
            <a:lvl3pPr marL="685800" indent="-228600">
              <a:lnSpc>
                <a:spcPct val="100000"/>
              </a:lnSpc>
              <a:spcBef>
                <a:spcPts val="0"/>
              </a:spcBef>
              <a:spcAft>
                <a:spcPts val="600"/>
              </a:spcAft>
              <a:buFont typeface="+mj-lt"/>
              <a:buAutoNum type="arabicPeriod"/>
              <a:defRPr sz="1800"/>
            </a:lvl3pPr>
            <a:lvl4pPr marL="914400" indent="-228600">
              <a:lnSpc>
                <a:spcPct val="100000"/>
              </a:lnSpc>
              <a:spcBef>
                <a:spcPts val="0"/>
              </a:spcBef>
              <a:spcAft>
                <a:spcPts val="600"/>
              </a:spcAft>
              <a:buFont typeface="+mj-lt"/>
              <a:buAutoNum type="arabicPeriod"/>
              <a:defRPr sz="1800"/>
            </a:lvl4pPr>
            <a:lvl5pPr marL="1143000" indent="-228600">
              <a:lnSpc>
                <a:spcPct val="100000"/>
              </a:lnSpc>
              <a:spcBef>
                <a:spcPts val="0"/>
              </a:spcBef>
              <a:spcAft>
                <a:spcPts val="600"/>
              </a:spcAft>
              <a:buFont typeface="+mj-lt"/>
              <a:buAutoNum type="arabicPeriod"/>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a:extLst>
              <a:ext uri="{FF2B5EF4-FFF2-40B4-BE49-F238E27FC236}">
                <a16:creationId xmlns:a16="http://schemas.microsoft.com/office/drawing/2014/main" id="{33A30A3B-0BE1-0F4C-D64F-A3A68DBFCE67}"/>
              </a:ext>
            </a:extLst>
          </p:cNvPr>
          <p:cNvSpPr>
            <a:spLocks noGrp="1"/>
          </p:cNvSpPr>
          <p:nvPr>
            <p:ph type="ctrTitle"/>
          </p:nvPr>
        </p:nvSpPr>
        <p:spPr>
          <a:xfrm>
            <a:off x="786016" y="246100"/>
            <a:ext cx="7654787" cy="651094"/>
          </a:xfrm>
        </p:spPr>
        <p:txBody>
          <a:bodyPr anchor="t">
            <a:normAutofit/>
          </a:bodyPr>
          <a:lstStyle>
            <a:lvl1pPr algn="l">
              <a:lnSpc>
                <a:spcPct val="100000"/>
              </a:lnSpc>
              <a:spcAft>
                <a:spcPts val="600"/>
              </a:spcAft>
              <a:defRPr sz="4400" b="1">
                <a:solidFill>
                  <a:srgbClr val="003F72"/>
                </a:solidFill>
              </a:defRPr>
            </a:lvl1pPr>
          </a:lstStyle>
          <a:p>
            <a:r>
              <a:rPr lang="en-US" dirty="0"/>
              <a:t>Click to edit Master title style</a:t>
            </a:r>
          </a:p>
        </p:txBody>
      </p:sp>
      <p:sp>
        <p:nvSpPr>
          <p:cNvPr id="9" name="Subtitle 2">
            <a:extLst>
              <a:ext uri="{FF2B5EF4-FFF2-40B4-BE49-F238E27FC236}">
                <a16:creationId xmlns:a16="http://schemas.microsoft.com/office/drawing/2014/main" id="{67A26DDD-F8C7-FA7F-5354-D801F142850D}"/>
              </a:ext>
            </a:extLst>
          </p:cNvPr>
          <p:cNvSpPr>
            <a:spLocks noGrp="1"/>
          </p:cNvSpPr>
          <p:nvPr>
            <p:ph type="subTitle" idx="1" hasCustomPrompt="1"/>
          </p:nvPr>
        </p:nvSpPr>
        <p:spPr>
          <a:xfrm>
            <a:off x="786016" y="973394"/>
            <a:ext cx="7652197" cy="588178"/>
          </a:xfrm>
        </p:spPr>
        <p:txBody>
          <a:bodyPr/>
          <a:lstStyle>
            <a:lvl1pPr marL="0" indent="0" algn="l">
              <a:lnSpc>
                <a:spcPct val="100000"/>
              </a:lnSpc>
              <a:spcBef>
                <a:spcPts val="0"/>
              </a:spcBef>
              <a:spcAft>
                <a:spcPts val="600"/>
              </a:spcAft>
              <a:buNone/>
              <a:defRPr sz="2400">
                <a:solidFill>
                  <a:srgbClr val="0083B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 – Keep 24 pt font</a:t>
            </a:r>
          </a:p>
        </p:txBody>
      </p:sp>
      <p:sp>
        <p:nvSpPr>
          <p:cNvPr id="2" name="Slide Number Placeholder 5">
            <a:extLst>
              <a:ext uri="{FF2B5EF4-FFF2-40B4-BE49-F238E27FC236}">
                <a16:creationId xmlns:a16="http://schemas.microsoft.com/office/drawing/2014/main" id="{5C970AA7-865F-F1D5-869F-D9C181E47A2D}"/>
              </a:ext>
            </a:extLst>
          </p:cNvPr>
          <p:cNvSpPr>
            <a:spLocks noGrp="1"/>
          </p:cNvSpPr>
          <p:nvPr>
            <p:ph type="sldNum" sz="quarter" idx="12"/>
          </p:nvPr>
        </p:nvSpPr>
        <p:spPr>
          <a:xfrm>
            <a:off x="4724400" y="6492875"/>
            <a:ext cx="2743200" cy="365125"/>
          </a:xfrm>
          <a:prstGeom prst="rect">
            <a:avLst/>
          </a:prstGeom>
        </p:spPr>
        <p:txBody>
          <a:bodyPr/>
          <a:lstStyle>
            <a:lvl1pPr algn="ctr">
              <a:defRPr sz="1000">
                <a:solidFill>
                  <a:schemeClr val="tx1"/>
                </a:solidFill>
              </a:defRPr>
            </a:lvl1pPr>
          </a:lstStyle>
          <a:p>
            <a:fld id="{57475CDB-D13A-0644-8A3B-498643863F5F}" type="slidenum">
              <a:rPr lang="en-US" smtClean="0"/>
              <a:pPr/>
              <a:t>‹#›</a:t>
            </a:fld>
            <a:endParaRPr lang="en-US" dirty="0"/>
          </a:p>
        </p:txBody>
      </p:sp>
      <p:pic>
        <p:nvPicPr>
          <p:cNvPr id="3" name="Picture 2" descr="U.S. Department of Veterans Affairs, Veterans Health Administration, Digital Health Office logo">
            <a:extLst>
              <a:ext uri="{FF2B5EF4-FFF2-40B4-BE49-F238E27FC236}">
                <a16:creationId xmlns:a16="http://schemas.microsoft.com/office/drawing/2014/main" id="{824112D1-B60C-108D-02A1-AFDDC04F3016}"/>
              </a:ext>
            </a:extLst>
          </p:cNvPr>
          <p:cNvPicPr>
            <a:picLocks noChangeAspect="1"/>
          </p:cNvPicPr>
          <p:nvPr userDrawn="1"/>
        </p:nvPicPr>
        <p:blipFill>
          <a:blip r:embed="rId4"/>
          <a:stretch>
            <a:fillRect/>
          </a:stretch>
        </p:blipFill>
        <p:spPr>
          <a:xfrm>
            <a:off x="9612748" y="298508"/>
            <a:ext cx="2284513" cy="468982"/>
          </a:xfrm>
          <a:prstGeom prst="rect">
            <a:avLst/>
          </a:prstGeom>
        </p:spPr>
      </p:pic>
    </p:spTree>
    <p:custDataLst>
      <p:tags r:id="rId1"/>
    </p:custDataLst>
    <p:extLst>
      <p:ext uri="{BB962C8B-B14F-4D97-AF65-F5344CB8AC3E}">
        <p14:creationId xmlns:p14="http://schemas.microsoft.com/office/powerpoint/2010/main" val="989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ain 3">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30C38E8-85C1-A160-08A3-A3FF909451AD}"/>
              </a:ext>
              <a:ext uri="{C183D7F6-B498-43B3-948B-1728B52AA6E4}">
                <adec:decorative xmlns:adec="http://schemas.microsoft.com/office/drawing/2017/decorative" val="1"/>
              </a:ext>
            </a:extLst>
          </p:cNvPr>
          <p:cNvSpPr/>
          <p:nvPr userDrawn="1"/>
        </p:nvSpPr>
        <p:spPr>
          <a:xfrm>
            <a:off x="5727325" y="6403651"/>
            <a:ext cx="737351" cy="635648"/>
          </a:xfrm>
          <a:prstGeom prst="hexagon">
            <a:avLst/>
          </a:prstGeom>
          <a:solidFill>
            <a:srgbClr val="B7DD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327D9CC-D052-5787-2B5F-541F4D6819AF}"/>
              </a:ext>
              <a:ext uri="{C183D7F6-B498-43B3-948B-1728B52AA6E4}">
                <adec:decorative xmlns:adec="http://schemas.microsoft.com/office/drawing/2017/decorative" val="1"/>
              </a:ext>
            </a:extLst>
          </p:cNvPr>
          <p:cNvPicPr>
            <a:picLocks noChangeAspect="1"/>
          </p:cNvPicPr>
          <p:nvPr userDrawn="1"/>
        </p:nvPicPr>
        <p:blipFill rotWithShape="1">
          <a:blip r:embed="rId3"/>
          <a:srcRect l="28034"/>
          <a:stretch/>
        </p:blipFill>
        <p:spPr>
          <a:xfrm>
            <a:off x="0" y="315714"/>
            <a:ext cx="786016" cy="937966"/>
          </a:xfrm>
          <a:prstGeom prst="rect">
            <a:avLst/>
          </a:prstGeom>
        </p:spPr>
      </p:pic>
      <p:sp>
        <p:nvSpPr>
          <p:cNvPr id="13" name="Text Placeholder 12">
            <a:extLst>
              <a:ext uri="{FF2B5EF4-FFF2-40B4-BE49-F238E27FC236}">
                <a16:creationId xmlns:a16="http://schemas.microsoft.com/office/drawing/2014/main" id="{353F8C67-ABE0-B521-639C-0E19568F2097}"/>
              </a:ext>
            </a:extLst>
          </p:cNvPr>
          <p:cNvSpPr>
            <a:spLocks noGrp="1"/>
          </p:cNvSpPr>
          <p:nvPr>
            <p:ph type="body" sz="quarter" idx="13"/>
          </p:nvPr>
        </p:nvSpPr>
        <p:spPr>
          <a:xfrm>
            <a:off x="786017" y="1853665"/>
            <a:ext cx="3083456" cy="4167994"/>
          </a:xfrm>
        </p:spPr>
        <p:txBody>
          <a:bodyPr>
            <a:normAutofit/>
          </a:bodyPr>
          <a:lstStyle>
            <a:lvl1pPr marL="0" indent="0">
              <a:lnSpc>
                <a:spcPct val="100000"/>
              </a:lnSpc>
              <a:spcBef>
                <a:spcPts val="0"/>
              </a:spcBef>
              <a:spcAft>
                <a:spcPts val="600"/>
              </a:spcAft>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9" name="Content Placeholder 8">
            <a:extLst>
              <a:ext uri="{FF2B5EF4-FFF2-40B4-BE49-F238E27FC236}">
                <a16:creationId xmlns:a16="http://schemas.microsoft.com/office/drawing/2014/main" id="{68BB934E-39BA-75F5-70F9-BFED8CD0E3BE}"/>
              </a:ext>
            </a:extLst>
          </p:cNvPr>
          <p:cNvSpPr>
            <a:spLocks noGrp="1"/>
          </p:cNvSpPr>
          <p:nvPr>
            <p:ph sz="quarter" idx="14" hasCustomPrompt="1"/>
          </p:nvPr>
        </p:nvSpPr>
        <p:spPr>
          <a:xfrm>
            <a:off x="4554271" y="1853665"/>
            <a:ext cx="6851711" cy="4167994"/>
          </a:xfrm>
        </p:spPr>
        <p:txBody>
          <a:bodyPr anchor="ctr">
            <a:normAutofit/>
          </a:bodyPr>
          <a:lstStyle>
            <a:lvl1pPr marL="0" indent="0" algn="ctr">
              <a:buNone/>
              <a:defRPr sz="1200" i="1"/>
            </a:lvl1pPr>
            <a:lvl2pPr marL="457200" indent="0" algn="ctr">
              <a:buNone/>
              <a:defRPr sz="1800" i="1"/>
            </a:lvl2pPr>
            <a:lvl3pPr marL="914400" indent="0" algn="ctr">
              <a:buNone/>
              <a:defRPr sz="1800" i="1"/>
            </a:lvl3pPr>
            <a:lvl4pPr marL="1371600" indent="0" algn="ctr">
              <a:buNone/>
              <a:defRPr sz="1800" i="1"/>
            </a:lvl4pPr>
            <a:lvl5pPr marL="1828800" indent="0" algn="ctr">
              <a:buNone/>
              <a:defRPr sz="1800" i="1"/>
            </a:lvl5pPr>
          </a:lstStyle>
          <a:p>
            <a:pPr lvl="0"/>
            <a:r>
              <a:rPr lang="en-US" dirty="0"/>
              <a:t>Click to edit Master text styles for imagery, graphics, or charts</a:t>
            </a:r>
          </a:p>
        </p:txBody>
      </p:sp>
      <p:sp>
        <p:nvSpPr>
          <p:cNvPr id="12" name="Title 1">
            <a:extLst>
              <a:ext uri="{FF2B5EF4-FFF2-40B4-BE49-F238E27FC236}">
                <a16:creationId xmlns:a16="http://schemas.microsoft.com/office/drawing/2014/main" id="{F35EEB5C-971C-E294-7AAF-B27F64A2999D}"/>
              </a:ext>
            </a:extLst>
          </p:cNvPr>
          <p:cNvSpPr>
            <a:spLocks noGrp="1"/>
          </p:cNvSpPr>
          <p:nvPr>
            <p:ph type="ctrTitle"/>
          </p:nvPr>
        </p:nvSpPr>
        <p:spPr>
          <a:xfrm>
            <a:off x="786016" y="246100"/>
            <a:ext cx="7654787" cy="651094"/>
          </a:xfrm>
        </p:spPr>
        <p:txBody>
          <a:bodyPr anchor="t">
            <a:normAutofit/>
          </a:bodyPr>
          <a:lstStyle>
            <a:lvl1pPr algn="l">
              <a:lnSpc>
                <a:spcPct val="100000"/>
              </a:lnSpc>
              <a:spcAft>
                <a:spcPts val="600"/>
              </a:spcAft>
              <a:defRPr sz="4400" b="1">
                <a:solidFill>
                  <a:srgbClr val="003F72"/>
                </a:solidFill>
              </a:defRPr>
            </a:lvl1pPr>
          </a:lstStyle>
          <a:p>
            <a:r>
              <a:rPr lang="en-US" dirty="0"/>
              <a:t>Click to edit Master title style</a:t>
            </a:r>
          </a:p>
        </p:txBody>
      </p:sp>
      <p:sp>
        <p:nvSpPr>
          <p:cNvPr id="16" name="Subtitle 2">
            <a:extLst>
              <a:ext uri="{FF2B5EF4-FFF2-40B4-BE49-F238E27FC236}">
                <a16:creationId xmlns:a16="http://schemas.microsoft.com/office/drawing/2014/main" id="{905BF45E-67B2-C187-CBBF-7E839C8FAEAA}"/>
              </a:ext>
            </a:extLst>
          </p:cNvPr>
          <p:cNvSpPr>
            <a:spLocks noGrp="1"/>
          </p:cNvSpPr>
          <p:nvPr>
            <p:ph type="subTitle" idx="1" hasCustomPrompt="1"/>
          </p:nvPr>
        </p:nvSpPr>
        <p:spPr>
          <a:xfrm>
            <a:off x="786016" y="973394"/>
            <a:ext cx="7652197" cy="588178"/>
          </a:xfrm>
        </p:spPr>
        <p:txBody>
          <a:bodyPr/>
          <a:lstStyle>
            <a:lvl1pPr marL="0" indent="0" algn="l">
              <a:lnSpc>
                <a:spcPct val="100000"/>
              </a:lnSpc>
              <a:spcBef>
                <a:spcPts val="0"/>
              </a:spcBef>
              <a:spcAft>
                <a:spcPts val="600"/>
              </a:spcAft>
              <a:buNone/>
              <a:defRPr sz="2400">
                <a:solidFill>
                  <a:srgbClr val="0083B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 – Keep 24 pt font</a:t>
            </a:r>
          </a:p>
        </p:txBody>
      </p:sp>
      <p:sp>
        <p:nvSpPr>
          <p:cNvPr id="2" name="Slide Number Placeholder 5">
            <a:extLst>
              <a:ext uri="{FF2B5EF4-FFF2-40B4-BE49-F238E27FC236}">
                <a16:creationId xmlns:a16="http://schemas.microsoft.com/office/drawing/2014/main" id="{F6E0A483-25D7-3C8D-19F2-E5717CF88FCB}"/>
              </a:ext>
            </a:extLst>
          </p:cNvPr>
          <p:cNvSpPr>
            <a:spLocks noGrp="1"/>
          </p:cNvSpPr>
          <p:nvPr>
            <p:ph type="sldNum" sz="quarter" idx="12"/>
          </p:nvPr>
        </p:nvSpPr>
        <p:spPr>
          <a:xfrm>
            <a:off x="4724400" y="6492875"/>
            <a:ext cx="2743200" cy="365125"/>
          </a:xfrm>
          <a:prstGeom prst="rect">
            <a:avLst/>
          </a:prstGeom>
        </p:spPr>
        <p:txBody>
          <a:bodyPr/>
          <a:lstStyle>
            <a:lvl1pPr algn="ctr">
              <a:defRPr sz="1000">
                <a:solidFill>
                  <a:schemeClr val="tx1"/>
                </a:solidFill>
              </a:defRPr>
            </a:lvl1pPr>
          </a:lstStyle>
          <a:p>
            <a:fld id="{57475CDB-D13A-0644-8A3B-498643863F5F}" type="slidenum">
              <a:rPr lang="en-US" smtClean="0"/>
              <a:pPr/>
              <a:t>‹#›</a:t>
            </a:fld>
            <a:endParaRPr lang="en-US" dirty="0"/>
          </a:p>
        </p:txBody>
      </p:sp>
      <p:pic>
        <p:nvPicPr>
          <p:cNvPr id="3" name="Picture 2" descr="U.S. Department of Veterans Affairs, Veterans Health Administration, Digital Health Office logo">
            <a:extLst>
              <a:ext uri="{FF2B5EF4-FFF2-40B4-BE49-F238E27FC236}">
                <a16:creationId xmlns:a16="http://schemas.microsoft.com/office/drawing/2014/main" id="{85C233B6-FACE-C0A5-8BA2-EBDE7691D687}"/>
              </a:ext>
            </a:extLst>
          </p:cNvPr>
          <p:cNvPicPr>
            <a:picLocks noChangeAspect="1"/>
          </p:cNvPicPr>
          <p:nvPr userDrawn="1"/>
        </p:nvPicPr>
        <p:blipFill>
          <a:blip r:embed="rId4"/>
          <a:stretch>
            <a:fillRect/>
          </a:stretch>
        </p:blipFill>
        <p:spPr>
          <a:xfrm>
            <a:off x="9612748" y="298508"/>
            <a:ext cx="2284513" cy="468982"/>
          </a:xfrm>
          <a:prstGeom prst="rect">
            <a:avLst/>
          </a:prstGeom>
        </p:spPr>
      </p:pic>
    </p:spTree>
    <p:custDataLst>
      <p:tags r:id="rId1"/>
    </p:custDataLst>
    <p:extLst>
      <p:ext uri="{BB962C8B-B14F-4D97-AF65-F5344CB8AC3E}">
        <p14:creationId xmlns:p14="http://schemas.microsoft.com/office/powerpoint/2010/main" val="1139953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cons 1">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3462A89-79A0-42FD-BB62-0EE9F6CCB930}"/>
              </a:ext>
              <a:ext uri="{C183D7F6-B498-43B3-948B-1728B52AA6E4}">
                <adec:decorative xmlns:adec="http://schemas.microsoft.com/office/drawing/2017/decorative" val="1"/>
              </a:ext>
            </a:extLst>
          </p:cNvPr>
          <p:cNvSpPr/>
          <p:nvPr userDrawn="1"/>
        </p:nvSpPr>
        <p:spPr>
          <a:xfrm>
            <a:off x="1" y="3429000"/>
            <a:ext cx="12192000" cy="3429000"/>
          </a:xfrm>
          <a:prstGeom prst="rect">
            <a:avLst/>
          </a:prstGeom>
          <a:solidFill>
            <a:srgbClr val="003F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030C38E8-85C1-A160-08A3-A3FF909451AD}"/>
              </a:ext>
              <a:ext uri="{C183D7F6-B498-43B3-948B-1728B52AA6E4}">
                <adec:decorative xmlns:adec="http://schemas.microsoft.com/office/drawing/2017/decorative" val="1"/>
              </a:ext>
            </a:extLst>
          </p:cNvPr>
          <p:cNvSpPr/>
          <p:nvPr userDrawn="1"/>
        </p:nvSpPr>
        <p:spPr>
          <a:xfrm>
            <a:off x="5727325" y="6403651"/>
            <a:ext cx="737351" cy="635648"/>
          </a:xfrm>
          <a:prstGeom prst="hexagon">
            <a:avLst/>
          </a:prstGeom>
          <a:solidFill>
            <a:srgbClr val="B7DD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327D9CC-D052-5787-2B5F-541F4D6819AF}"/>
              </a:ext>
              <a:ext uri="{C183D7F6-B498-43B3-948B-1728B52AA6E4}">
                <adec:decorative xmlns:adec="http://schemas.microsoft.com/office/drawing/2017/decorative" val="1"/>
              </a:ext>
            </a:extLst>
          </p:cNvPr>
          <p:cNvPicPr>
            <a:picLocks noChangeAspect="1"/>
          </p:cNvPicPr>
          <p:nvPr userDrawn="1"/>
        </p:nvPicPr>
        <p:blipFill rotWithShape="1">
          <a:blip r:embed="rId3"/>
          <a:srcRect l="28034"/>
          <a:stretch/>
        </p:blipFill>
        <p:spPr>
          <a:xfrm>
            <a:off x="0" y="315714"/>
            <a:ext cx="786016" cy="937966"/>
          </a:xfrm>
          <a:prstGeom prst="rect">
            <a:avLst/>
          </a:prstGeom>
        </p:spPr>
      </p:pic>
      <p:sp>
        <p:nvSpPr>
          <p:cNvPr id="13" name="Text Placeholder 12">
            <a:extLst>
              <a:ext uri="{FF2B5EF4-FFF2-40B4-BE49-F238E27FC236}">
                <a16:creationId xmlns:a16="http://schemas.microsoft.com/office/drawing/2014/main" id="{353F8C67-ABE0-B521-639C-0E19568F2097}"/>
              </a:ext>
            </a:extLst>
          </p:cNvPr>
          <p:cNvSpPr>
            <a:spLocks noGrp="1"/>
          </p:cNvSpPr>
          <p:nvPr>
            <p:ph type="body" sz="quarter" idx="13"/>
          </p:nvPr>
        </p:nvSpPr>
        <p:spPr>
          <a:xfrm>
            <a:off x="1177071" y="4469857"/>
            <a:ext cx="2692401" cy="1551801"/>
          </a:xfrm>
        </p:spPr>
        <p:txBody>
          <a:bodyPr>
            <a:normAutofit/>
          </a:bodyPr>
          <a:lstStyle>
            <a:lvl1pPr marL="0" indent="0" algn="ctr">
              <a:lnSpc>
                <a:spcPct val="100000"/>
              </a:lnSpc>
              <a:spcBef>
                <a:spcPts val="0"/>
              </a:spcBef>
              <a:spcAft>
                <a:spcPts val="600"/>
              </a:spcAft>
              <a:buNone/>
              <a:defRPr sz="1400">
                <a:solidFill>
                  <a:schemeClr val="bg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2" name="Title 1">
            <a:extLst>
              <a:ext uri="{FF2B5EF4-FFF2-40B4-BE49-F238E27FC236}">
                <a16:creationId xmlns:a16="http://schemas.microsoft.com/office/drawing/2014/main" id="{F35EEB5C-971C-E294-7AAF-B27F64A2999D}"/>
              </a:ext>
            </a:extLst>
          </p:cNvPr>
          <p:cNvSpPr>
            <a:spLocks noGrp="1"/>
          </p:cNvSpPr>
          <p:nvPr>
            <p:ph type="ctrTitle"/>
          </p:nvPr>
        </p:nvSpPr>
        <p:spPr>
          <a:xfrm>
            <a:off x="786016" y="246100"/>
            <a:ext cx="7654787" cy="651094"/>
          </a:xfrm>
        </p:spPr>
        <p:txBody>
          <a:bodyPr anchor="t">
            <a:normAutofit/>
          </a:bodyPr>
          <a:lstStyle>
            <a:lvl1pPr algn="l">
              <a:lnSpc>
                <a:spcPct val="100000"/>
              </a:lnSpc>
              <a:spcAft>
                <a:spcPts val="600"/>
              </a:spcAft>
              <a:defRPr sz="4400" b="1">
                <a:solidFill>
                  <a:srgbClr val="003F72"/>
                </a:solidFill>
              </a:defRPr>
            </a:lvl1pPr>
          </a:lstStyle>
          <a:p>
            <a:r>
              <a:rPr lang="en-US" dirty="0"/>
              <a:t>Click to edit Master title style</a:t>
            </a:r>
          </a:p>
        </p:txBody>
      </p:sp>
      <p:sp>
        <p:nvSpPr>
          <p:cNvPr id="16" name="Subtitle 2">
            <a:extLst>
              <a:ext uri="{FF2B5EF4-FFF2-40B4-BE49-F238E27FC236}">
                <a16:creationId xmlns:a16="http://schemas.microsoft.com/office/drawing/2014/main" id="{905BF45E-67B2-C187-CBBF-7E839C8FAEAA}"/>
              </a:ext>
            </a:extLst>
          </p:cNvPr>
          <p:cNvSpPr>
            <a:spLocks noGrp="1"/>
          </p:cNvSpPr>
          <p:nvPr>
            <p:ph type="subTitle" idx="1" hasCustomPrompt="1"/>
          </p:nvPr>
        </p:nvSpPr>
        <p:spPr>
          <a:xfrm>
            <a:off x="786016" y="973394"/>
            <a:ext cx="7652197" cy="588178"/>
          </a:xfrm>
        </p:spPr>
        <p:txBody>
          <a:bodyPr/>
          <a:lstStyle>
            <a:lvl1pPr marL="0" indent="0" algn="l">
              <a:lnSpc>
                <a:spcPct val="100000"/>
              </a:lnSpc>
              <a:spcBef>
                <a:spcPts val="0"/>
              </a:spcBef>
              <a:spcAft>
                <a:spcPts val="600"/>
              </a:spcAft>
              <a:buNone/>
              <a:defRPr sz="2400">
                <a:solidFill>
                  <a:srgbClr val="0083B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 – Keep 24 pt font</a:t>
            </a:r>
          </a:p>
        </p:txBody>
      </p:sp>
      <p:sp>
        <p:nvSpPr>
          <p:cNvPr id="7" name="Picture Placeholder 6">
            <a:extLst>
              <a:ext uri="{FF2B5EF4-FFF2-40B4-BE49-F238E27FC236}">
                <a16:creationId xmlns:a16="http://schemas.microsoft.com/office/drawing/2014/main" id="{A4D2513B-1291-F8AF-F756-6F8F9A470CDF}"/>
              </a:ext>
            </a:extLst>
          </p:cNvPr>
          <p:cNvSpPr>
            <a:spLocks noGrp="1"/>
          </p:cNvSpPr>
          <p:nvPr>
            <p:ph type="pic" sz="quarter" idx="15" hasCustomPrompt="1"/>
          </p:nvPr>
        </p:nvSpPr>
        <p:spPr>
          <a:xfrm>
            <a:off x="4749800" y="1853665"/>
            <a:ext cx="2692400" cy="2324100"/>
          </a:xfrm>
          <a:prstGeom prst="hexagon">
            <a:avLst/>
          </a:prstGeom>
          <a:solidFill>
            <a:schemeClr val="bg1"/>
          </a:solidFill>
          <a:ln w="38100">
            <a:solidFill>
              <a:srgbClr val="B7DD79"/>
            </a:solidFill>
          </a:ln>
        </p:spPr>
        <p:txBody>
          <a:bodyPr anchor="ctr">
            <a:normAutofit/>
          </a:bodyPr>
          <a:lstStyle>
            <a:lvl1pPr marL="0" indent="0" algn="ctr">
              <a:buNone/>
              <a:defRPr sz="1200" i="1"/>
            </a:lvl1pPr>
          </a:lstStyle>
          <a:p>
            <a:r>
              <a:rPr lang="en-US" dirty="0"/>
              <a:t>Click icon to insert design element</a:t>
            </a:r>
          </a:p>
        </p:txBody>
      </p:sp>
      <p:sp>
        <p:nvSpPr>
          <p:cNvPr id="8" name="Picture Placeholder 6">
            <a:extLst>
              <a:ext uri="{FF2B5EF4-FFF2-40B4-BE49-F238E27FC236}">
                <a16:creationId xmlns:a16="http://schemas.microsoft.com/office/drawing/2014/main" id="{6E6F6878-B19A-F42B-A4F1-78B0C2EE15DB}"/>
              </a:ext>
            </a:extLst>
          </p:cNvPr>
          <p:cNvSpPr>
            <a:spLocks noGrp="1"/>
          </p:cNvSpPr>
          <p:nvPr>
            <p:ph type="pic" sz="quarter" idx="16" hasCustomPrompt="1"/>
          </p:nvPr>
        </p:nvSpPr>
        <p:spPr>
          <a:xfrm>
            <a:off x="8322527" y="1853665"/>
            <a:ext cx="2692400" cy="2324100"/>
          </a:xfrm>
          <a:prstGeom prst="hexagon">
            <a:avLst/>
          </a:prstGeom>
          <a:solidFill>
            <a:schemeClr val="bg1"/>
          </a:solidFill>
          <a:ln w="38100">
            <a:solidFill>
              <a:srgbClr val="B7DD79"/>
            </a:solidFill>
          </a:ln>
        </p:spPr>
        <p:txBody>
          <a:bodyPr anchor="ctr">
            <a:normAutofit/>
          </a:bodyPr>
          <a:lstStyle>
            <a:lvl1pPr marL="0" indent="0" algn="ctr">
              <a:buNone/>
              <a:defRPr sz="1200" i="1"/>
            </a:lvl1pPr>
          </a:lstStyle>
          <a:p>
            <a:r>
              <a:rPr lang="en-US" dirty="0"/>
              <a:t>Click icon to insert design element</a:t>
            </a:r>
          </a:p>
        </p:txBody>
      </p:sp>
      <p:sp>
        <p:nvSpPr>
          <p:cNvPr id="10" name="Picture Placeholder 6">
            <a:extLst>
              <a:ext uri="{FF2B5EF4-FFF2-40B4-BE49-F238E27FC236}">
                <a16:creationId xmlns:a16="http://schemas.microsoft.com/office/drawing/2014/main" id="{ADDFE3D1-8D60-AD7C-5039-4ECEBBD82BB3}"/>
              </a:ext>
            </a:extLst>
          </p:cNvPr>
          <p:cNvSpPr>
            <a:spLocks noGrp="1"/>
          </p:cNvSpPr>
          <p:nvPr>
            <p:ph type="pic" sz="quarter" idx="17" hasCustomPrompt="1"/>
          </p:nvPr>
        </p:nvSpPr>
        <p:spPr>
          <a:xfrm>
            <a:off x="1177073" y="1853665"/>
            <a:ext cx="2692400" cy="2324100"/>
          </a:xfrm>
          <a:prstGeom prst="hexagon">
            <a:avLst/>
          </a:prstGeom>
          <a:solidFill>
            <a:schemeClr val="bg1"/>
          </a:solidFill>
          <a:ln w="38100">
            <a:solidFill>
              <a:srgbClr val="B7DD79"/>
            </a:solidFill>
          </a:ln>
        </p:spPr>
        <p:txBody>
          <a:bodyPr anchor="ctr">
            <a:normAutofit/>
          </a:bodyPr>
          <a:lstStyle>
            <a:lvl1pPr marL="0" indent="0" algn="ctr">
              <a:buNone/>
              <a:defRPr sz="1200" i="1"/>
            </a:lvl1pPr>
          </a:lstStyle>
          <a:p>
            <a:r>
              <a:rPr lang="en-US" dirty="0"/>
              <a:t>Click icon to insert design element</a:t>
            </a:r>
          </a:p>
        </p:txBody>
      </p:sp>
      <p:sp>
        <p:nvSpPr>
          <p:cNvPr id="14" name="Text Placeholder 12">
            <a:extLst>
              <a:ext uri="{FF2B5EF4-FFF2-40B4-BE49-F238E27FC236}">
                <a16:creationId xmlns:a16="http://schemas.microsoft.com/office/drawing/2014/main" id="{46F61622-3DE4-B6FE-0F7E-461FB68B1FAB}"/>
              </a:ext>
            </a:extLst>
          </p:cNvPr>
          <p:cNvSpPr>
            <a:spLocks noGrp="1"/>
          </p:cNvSpPr>
          <p:nvPr>
            <p:ph type="body" sz="quarter" idx="18"/>
          </p:nvPr>
        </p:nvSpPr>
        <p:spPr>
          <a:xfrm>
            <a:off x="4749799" y="4469856"/>
            <a:ext cx="2692401" cy="1551801"/>
          </a:xfrm>
        </p:spPr>
        <p:txBody>
          <a:bodyPr>
            <a:normAutofit/>
          </a:bodyPr>
          <a:lstStyle>
            <a:lvl1pPr marL="0" indent="0" algn="ctr">
              <a:lnSpc>
                <a:spcPct val="100000"/>
              </a:lnSpc>
              <a:spcBef>
                <a:spcPts val="0"/>
              </a:spcBef>
              <a:spcAft>
                <a:spcPts val="600"/>
              </a:spcAft>
              <a:buNone/>
              <a:defRPr sz="1400">
                <a:solidFill>
                  <a:schemeClr val="bg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7" name="Text Placeholder 12">
            <a:extLst>
              <a:ext uri="{FF2B5EF4-FFF2-40B4-BE49-F238E27FC236}">
                <a16:creationId xmlns:a16="http://schemas.microsoft.com/office/drawing/2014/main" id="{C125C32E-5021-3E22-833B-0CE640958812}"/>
              </a:ext>
            </a:extLst>
          </p:cNvPr>
          <p:cNvSpPr>
            <a:spLocks noGrp="1"/>
          </p:cNvSpPr>
          <p:nvPr>
            <p:ph type="body" sz="quarter" idx="19"/>
          </p:nvPr>
        </p:nvSpPr>
        <p:spPr>
          <a:xfrm>
            <a:off x="8331466" y="4469855"/>
            <a:ext cx="2692401" cy="1551801"/>
          </a:xfrm>
        </p:spPr>
        <p:txBody>
          <a:bodyPr>
            <a:normAutofit/>
          </a:bodyPr>
          <a:lstStyle>
            <a:lvl1pPr marL="0" indent="0" algn="ctr">
              <a:lnSpc>
                <a:spcPct val="100000"/>
              </a:lnSpc>
              <a:spcBef>
                <a:spcPts val="0"/>
              </a:spcBef>
              <a:spcAft>
                <a:spcPts val="600"/>
              </a:spcAft>
              <a:buNone/>
              <a:defRPr sz="1400">
                <a:solidFill>
                  <a:schemeClr val="bg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2" name="Slide Number Placeholder 5">
            <a:extLst>
              <a:ext uri="{FF2B5EF4-FFF2-40B4-BE49-F238E27FC236}">
                <a16:creationId xmlns:a16="http://schemas.microsoft.com/office/drawing/2014/main" id="{8C4FB0B1-FF4A-4AAE-1CAF-E98AFC17DDEA}"/>
              </a:ext>
            </a:extLst>
          </p:cNvPr>
          <p:cNvSpPr>
            <a:spLocks noGrp="1"/>
          </p:cNvSpPr>
          <p:nvPr>
            <p:ph type="sldNum" sz="quarter" idx="12"/>
          </p:nvPr>
        </p:nvSpPr>
        <p:spPr>
          <a:xfrm>
            <a:off x="4724400" y="6492875"/>
            <a:ext cx="2743200" cy="365125"/>
          </a:xfrm>
          <a:prstGeom prst="rect">
            <a:avLst/>
          </a:prstGeom>
        </p:spPr>
        <p:txBody>
          <a:bodyPr/>
          <a:lstStyle>
            <a:lvl1pPr algn="ctr">
              <a:defRPr sz="1000">
                <a:solidFill>
                  <a:schemeClr val="tx1"/>
                </a:solidFill>
              </a:defRPr>
            </a:lvl1pPr>
          </a:lstStyle>
          <a:p>
            <a:fld id="{57475CDB-D13A-0644-8A3B-498643863F5F}" type="slidenum">
              <a:rPr lang="en-US" smtClean="0"/>
              <a:pPr/>
              <a:t>‹#›</a:t>
            </a:fld>
            <a:endParaRPr lang="en-US" dirty="0"/>
          </a:p>
        </p:txBody>
      </p:sp>
      <p:pic>
        <p:nvPicPr>
          <p:cNvPr id="3" name="Picture 2" descr="U.S. Department of Veterans Affairs, Veterans Health Administration, Digital Health Office logo">
            <a:extLst>
              <a:ext uri="{FF2B5EF4-FFF2-40B4-BE49-F238E27FC236}">
                <a16:creationId xmlns:a16="http://schemas.microsoft.com/office/drawing/2014/main" id="{DED5ACC2-13DB-802E-F08D-AF38A8B9238B}"/>
              </a:ext>
            </a:extLst>
          </p:cNvPr>
          <p:cNvPicPr>
            <a:picLocks noChangeAspect="1"/>
          </p:cNvPicPr>
          <p:nvPr userDrawn="1"/>
        </p:nvPicPr>
        <p:blipFill>
          <a:blip r:embed="rId4"/>
          <a:stretch>
            <a:fillRect/>
          </a:stretch>
        </p:blipFill>
        <p:spPr>
          <a:xfrm>
            <a:off x="9612748" y="298508"/>
            <a:ext cx="2284513" cy="468982"/>
          </a:xfrm>
          <a:prstGeom prst="rect">
            <a:avLst/>
          </a:prstGeom>
        </p:spPr>
      </p:pic>
    </p:spTree>
    <p:custDataLst>
      <p:tags r:id="rId1"/>
    </p:custDataLst>
    <p:extLst>
      <p:ext uri="{BB962C8B-B14F-4D97-AF65-F5344CB8AC3E}">
        <p14:creationId xmlns:p14="http://schemas.microsoft.com/office/powerpoint/2010/main" val="3426569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s 2">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30C38E8-85C1-A160-08A3-A3FF909451AD}"/>
              </a:ext>
              <a:ext uri="{C183D7F6-B498-43B3-948B-1728B52AA6E4}">
                <adec:decorative xmlns:adec="http://schemas.microsoft.com/office/drawing/2017/decorative" val="1"/>
              </a:ext>
            </a:extLst>
          </p:cNvPr>
          <p:cNvSpPr/>
          <p:nvPr userDrawn="1"/>
        </p:nvSpPr>
        <p:spPr>
          <a:xfrm>
            <a:off x="5727325" y="6403651"/>
            <a:ext cx="737351" cy="635648"/>
          </a:xfrm>
          <a:prstGeom prst="hexagon">
            <a:avLst/>
          </a:prstGeom>
          <a:solidFill>
            <a:srgbClr val="B7DD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327D9CC-D052-5787-2B5F-541F4D6819AF}"/>
              </a:ext>
              <a:ext uri="{C183D7F6-B498-43B3-948B-1728B52AA6E4}">
                <adec:decorative xmlns:adec="http://schemas.microsoft.com/office/drawing/2017/decorative" val="1"/>
              </a:ext>
            </a:extLst>
          </p:cNvPr>
          <p:cNvPicPr>
            <a:picLocks noChangeAspect="1"/>
          </p:cNvPicPr>
          <p:nvPr userDrawn="1"/>
        </p:nvPicPr>
        <p:blipFill rotWithShape="1">
          <a:blip r:embed="rId3"/>
          <a:srcRect l="28034"/>
          <a:stretch/>
        </p:blipFill>
        <p:spPr>
          <a:xfrm>
            <a:off x="0" y="315714"/>
            <a:ext cx="786016" cy="937966"/>
          </a:xfrm>
          <a:prstGeom prst="rect">
            <a:avLst/>
          </a:prstGeom>
        </p:spPr>
      </p:pic>
      <p:sp>
        <p:nvSpPr>
          <p:cNvPr id="13" name="Text Placeholder 12">
            <a:extLst>
              <a:ext uri="{FF2B5EF4-FFF2-40B4-BE49-F238E27FC236}">
                <a16:creationId xmlns:a16="http://schemas.microsoft.com/office/drawing/2014/main" id="{353F8C67-ABE0-B521-639C-0E19568F2097}"/>
              </a:ext>
            </a:extLst>
          </p:cNvPr>
          <p:cNvSpPr>
            <a:spLocks noGrp="1"/>
          </p:cNvSpPr>
          <p:nvPr>
            <p:ph type="body" sz="quarter" idx="13"/>
          </p:nvPr>
        </p:nvSpPr>
        <p:spPr>
          <a:xfrm>
            <a:off x="1426350" y="5248568"/>
            <a:ext cx="2073224" cy="973784"/>
          </a:xfrm>
        </p:spPr>
        <p:txBody>
          <a:bodyPr>
            <a:normAutofit/>
          </a:bodyPr>
          <a:lstStyle>
            <a:lvl1pPr marL="0" indent="0" algn="ctr">
              <a:lnSpc>
                <a:spcPct val="100000"/>
              </a:lnSpc>
              <a:spcBef>
                <a:spcPts val="0"/>
              </a:spcBef>
              <a:spcAft>
                <a:spcPts val="600"/>
              </a:spcAft>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2" name="Title 1">
            <a:extLst>
              <a:ext uri="{FF2B5EF4-FFF2-40B4-BE49-F238E27FC236}">
                <a16:creationId xmlns:a16="http://schemas.microsoft.com/office/drawing/2014/main" id="{F35EEB5C-971C-E294-7AAF-B27F64A2999D}"/>
              </a:ext>
            </a:extLst>
          </p:cNvPr>
          <p:cNvSpPr>
            <a:spLocks noGrp="1"/>
          </p:cNvSpPr>
          <p:nvPr>
            <p:ph type="ctrTitle"/>
          </p:nvPr>
        </p:nvSpPr>
        <p:spPr>
          <a:xfrm>
            <a:off x="786016" y="246100"/>
            <a:ext cx="7654787" cy="651094"/>
          </a:xfrm>
        </p:spPr>
        <p:txBody>
          <a:bodyPr anchor="t">
            <a:normAutofit/>
          </a:bodyPr>
          <a:lstStyle>
            <a:lvl1pPr algn="l">
              <a:lnSpc>
                <a:spcPct val="100000"/>
              </a:lnSpc>
              <a:spcAft>
                <a:spcPts val="600"/>
              </a:spcAft>
              <a:defRPr sz="4400" b="1">
                <a:solidFill>
                  <a:srgbClr val="003F72"/>
                </a:solidFill>
              </a:defRPr>
            </a:lvl1pPr>
          </a:lstStyle>
          <a:p>
            <a:r>
              <a:rPr lang="en-US" dirty="0"/>
              <a:t>Click to edit Master title style</a:t>
            </a:r>
          </a:p>
        </p:txBody>
      </p:sp>
      <p:sp>
        <p:nvSpPr>
          <p:cNvPr id="16" name="Subtitle 2">
            <a:extLst>
              <a:ext uri="{FF2B5EF4-FFF2-40B4-BE49-F238E27FC236}">
                <a16:creationId xmlns:a16="http://schemas.microsoft.com/office/drawing/2014/main" id="{905BF45E-67B2-C187-CBBF-7E839C8FAEAA}"/>
              </a:ext>
            </a:extLst>
          </p:cNvPr>
          <p:cNvSpPr>
            <a:spLocks noGrp="1"/>
          </p:cNvSpPr>
          <p:nvPr>
            <p:ph type="subTitle" idx="1" hasCustomPrompt="1"/>
          </p:nvPr>
        </p:nvSpPr>
        <p:spPr>
          <a:xfrm>
            <a:off x="786016" y="973394"/>
            <a:ext cx="7652197" cy="588178"/>
          </a:xfrm>
        </p:spPr>
        <p:txBody>
          <a:bodyPr/>
          <a:lstStyle>
            <a:lvl1pPr marL="0" indent="0" algn="l">
              <a:lnSpc>
                <a:spcPct val="100000"/>
              </a:lnSpc>
              <a:spcBef>
                <a:spcPts val="0"/>
              </a:spcBef>
              <a:spcAft>
                <a:spcPts val="600"/>
              </a:spcAft>
              <a:buNone/>
              <a:defRPr sz="2400">
                <a:solidFill>
                  <a:srgbClr val="0083B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 – Keep 24 pt font</a:t>
            </a:r>
          </a:p>
        </p:txBody>
      </p:sp>
      <p:sp>
        <p:nvSpPr>
          <p:cNvPr id="10" name="Picture Placeholder 6">
            <a:extLst>
              <a:ext uri="{FF2B5EF4-FFF2-40B4-BE49-F238E27FC236}">
                <a16:creationId xmlns:a16="http://schemas.microsoft.com/office/drawing/2014/main" id="{ADDFE3D1-8D60-AD7C-5039-4ECEBBD82BB3}"/>
              </a:ext>
            </a:extLst>
          </p:cNvPr>
          <p:cNvSpPr>
            <a:spLocks noGrp="1"/>
          </p:cNvSpPr>
          <p:nvPr>
            <p:ph type="pic" sz="quarter" idx="17" hasCustomPrompt="1"/>
          </p:nvPr>
        </p:nvSpPr>
        <p:spPr>
          <a:xfrm>
            <a:off x="3239904" y="2445224"/>
            <a:ext cx="2073223" cy="1789622"/>
          </a:xfrm>
          <a:prstGeom prst="hexagon">
            <a:avLst/>
          </a:prstGeom>
          <a:ln w="38100">
            <a:solidFill>
              <a:srgbClr val="B7DD79"/>
            </a:solidFill>
          </a:ln>
        </p:spPr>
        <p:txBody>
          <a:bodyPr anchor="ctr">
            <a:normAutofit/>
          </a:bodyPr>
          <a:lstStyle>
            <a:lvl1pPr marL="0" indent="0" algn="ctr">
              <a:buNone/>
              <a:defRPr sz="1200" i="1"/>
            </a:lvl1pPr>
          </a:lstStyle>
          <a:p>
            <a:r>
              <a:rPr lang="en-US" dirty="0"/>
              <a:t>Click icon to insert design element</a:t>
            </a:r>
          </a:p>
        </p:txBody>
      </p:sp>
      <p:sp>
        <p:nvSpPr>
          <p:cNvPr id="14" name="Text Placeholder 12">
            <a:extLst>
              <a:ext uri="{FF2B5EF4-FFF2-40B4-BE49-F238E27FC236}">
                <a16:creationId xmlns:a16="http://schemas.microsoft.com/office/drawing/2014/main" id="{46F61622-3DE4-B6FE-0F7E-461FB68B1FAB}"/>
              </a:ext>
            </a:extLst>
          </p:cNvPr>
          <p:cNvSpPr>
            <a:spLocks noGrp="1"/>
          </p:cNvSpPr>
          <p:nvPr>
            <p:ph type="body" sz="quarter" idx="18"/>
          </p:nvPr>
        </p:nvSpPr>
        <p:spPr>
          <a:xfrm>
            <a:off x="6867012" y="1637771"/>
            <a:ext cx="2073223" cy="688541"/>
          </a:xfrm>
        </p:spPr>
        <p:txBody>
          <a:bodyPr anchor="b">
            <a:normAutofit/>
          </a:bodyPr>
          <a:lstStyle>
            <a:lvl1pPr marL="0" indent="0" algn="ctr">
              <a:lnSpc>
                <a:spcPct val="100000"/>
              </a:lnSpc>
              <a:spcBef>
                <a:spcPts val="0"/>
              </a:spcBef>
              <a:spcAft>
                <a:spcPts val="600"/>
              </a:spcAft>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2" name="Picture Placeholder 6">
            <a:extLst>
              <a:ext uri="{FF2B5EF4-FFF2-40B4-BE49-F238E27FC236}">
                <a16:creationId xmlns:a16="http://schemas.microsoft.com/office/drawing/2014/main" id="{3DB3AB9D-F34B-882B-F6E5-A4F73566129C}"/>
              </a:ext>
            </a:extLst>
          </p:cNvPr>
          <p:cNvSpPr>
            <a:spLocks noGrp="1"/>
          </p:cNvSpPr>
          <p:nvPr>
            <p:ph type="pic" sz="quarter" idx="20" hasCustomPrompt="1"/>
          </p:nvPr>
        </p:nvSpPr>
        <p:spPr>
          <a:xfrm>
            <a:off x="5053458" y="3340035"/>
            <a:ext cx="2073223" cy="1789622"/>
          </a:xfrm>
          <a:prstGeom prst="hexagon">
            <a:avLst/>
          </a:prstGeom>
          <a:ln w="38100">
            <a:solidFill>
              <a:srgbClr val="B7DD79"/>
            </a:solidFill>
          </a:ln>
        </p:spPr>
        <p:txBody>
          <a:bodyPr anchor="ctr">
            <a:normAutofit/>
          </a:bodyPr>
          <a:lstStyle>
            <a:lvl1pPr marL="0" indent="0" algn="ctr">
              <a:buNone/>
              <a:defRPr sz="1200" i="1"/>
            </a:lvl1pPr>
          </a:lstStyle>
          <a:p>
            <a:r>
              <a:rPr lang="en-US" dirty="0"/>
              <a:t>Click icon to insert design element</a:t>
            </a:r>
          </a:p>
        </p:txBody>
      </p:sp>
      <p:sp>
        <p:nvSpPr>
          <p:cNvPr id="3" name="Picture Placeholder 6">
            <a:extLst>
              <a:ext uri="{FF2B5EF4-FFF2-40B4-BE49-F238E27FC236}">
                <a16:creationId xmlns:a16="http://schemas.microsoft.com/office/drawing/2014/main" id="{93369FC2-0FDF-3B05-6466-A8FF0EF53E01}"/>
              </a:ext>
            </a:extLst>
          </p:cNvPr>
          <p:cNvSpPr>
            <a:spLocks noGrp="1"/>
          </p:cNvSpPr>
          <p:nvPr>
            <p:ph type="pic" sz="quarter" idx="21" hasCustomPrompt="1"/>
          </p:nvPr>
        </p:nvSpPr>
        <p:spPr>
          <a:xfrm>
            <a:off x="6867012" y="2445224"/>
            <a:ext cx="2073223" cy="1789622"/>
          </a:xfrm>
          <a:prstGeom prst="hexagon">
            <a:avLst/>
          </a:prstGeom>
          <a:ln w="38100">
            <a:solidFill>
              <a:srgbClr val="B7DD79"/>
            </a:solidFill>
          </a:ln>
        </p:spPr>
        <p:txBody>
          <a:bodyPr anchor="ctr">
            <a:normAutofit/>
          </a:bodyPr>
          <a:lstStyle>
            <a:lvl1pPr marL="0" indent="0" algn="ctr">
              <a:buNone/>
              <a:defRPr sz="1200" i="1"/>
            </a:lvl1pPr>
          </a:lstStyle>
          <a:p>
            <a:r>
              <a:rPr lang="en-US" dirty="0"/>
              <a:t>Click icon to insert design element</a:t>
            </a:r>
          </a:p>
        </p:txBody>
      </p:sp>
      <p:sp>
        <p:nvSpPr>
          <p:cNvPr id="9" name="Picture Placeholder 6">
            <a:extLst>
              <a:ext uri="{FF2B5EF4-FFF2-40B4-BE49-F238E27FC236}">
                <a16:creationId xmlns:a16="http://schemas.microsoft.com/office/drawing/2014/main" id="{39750B3C-B514-E060-4627-F347BE051A7F}"/>
              </a:ext>
            </a:extLst>
          </p:cNvPr>
          <p:cNvSpPr>
            <a:spLocks noGrp="1"/>
          </p:cNvSpPr>
          <p:nvPr>
            <p:ph type="pic" sz="quarter" idx="22" hasCustomPrompt="1"/>
          </p:nvPr>
        </p:nvSpPr>
        <p:spPr>
          <a:xfrm>
            <a:off x="8680566" y="3340035"/>
            <a:ext cx="2073223" cy="1789622"/>
          </a:xfrm>
          <a:prstGeom prst="hexagon">
            <a:avLst/>
          </a:prstGeom>
          <a:ln w="38100">
            <a:solidFill>
              <a:srgbClr val="B7DD79"/>
            </a:solidFill>
          </a:ln>
        </p:spPr>
        <p:txBody>
          <a:bodyPr anchor="ctr">
            <a:normAutofit/>
          </a:bodyPr>
          <a:lstStyle>
            <a:lvl1pPr marL="0" indent="0" algn="ctr">
              <a:buNone/>
              <a:defRPr sz="1200" i="1"/>
            </a:lvl1pPr>
          </a:lstStyle>
          <a:p>
            <a:r>
              <a:rPr lang="en-US" dirty="0"/>
              <a:t>Click icon to insert design element</a:t>
            </a:r>
          </a:p>
        </p:txBody>
      </p:sp>
      <p:sp>
        <p:nvSpPr>
          <p:cNvPr id="19" name="Picture Placeholder 6">
            <a:extLst>
              <a:ext uri="{FF2B5EF4-FFF2-40B4-BE49-F238E27FC236}">
                <a16:creationId xmlns:a16="http://schemas.microsoft.com/office/drawing/2014/main" id="{553B6B1F-4B2F-510E-1015-A7195D5C2CAC}"/>
              </a:ext>
            </a:extLst>
          </p:cNvPr>
          <p:cNvSpPr>
            <a:spLocks noGrp="1"/>
          </p:cNvSpPr>
          <p:nvPr>
            <p:ph type="pic" sz="quarter" idx="23" hasCustomPrompt="1"/>
          </p:nvPr>
        </p:nvSpPr>
        <p:spPr>
          <a:xfrm>
            <a:off x="1426350" y="3340035"/>
            <a:ext cx="2073223" cy="1789622"/>
          </a:xfrm>
          <a:prstGeom prst="hexagon">
            <a:avLst/>
          </a:prstGeom>
          <a:ln w="38100">
            <a:solidFill>
              <a:srgbClr val="B7DD79"/>
            </a:solidFill>
          </a:ln>
        </p:spPr>
        <p:txBody>
          <a:bodyPr anchor="ctr">
            <a:normAutofit/>
          </a:bodyPr>
          <a:lstStyle>
            <a:lvl1pPr marL="0" indent="0" algn="ctr">
              <a:buNone/>
              <a:defRPr sz="1200" i="1"/>
            </a:lvl1pPr>
          </a:lstStyle>
          <a:p>
            <a:r>
              <a:rPr lang="en-US" dirty="0"/>
              <a:t>Click icon to insert design element</a:t>
            </a:r>
          </a:p>
        </p:txBody>
      </p:sp>
      <p:sp>
        <p:nvSpPr>
          <p:cNvPr id="20" name="Text Placeholder 12">
            <a:extLst>
              <a:ext uri="{FF2B5EF4-FFF2-40B4-BE49-F238E27FC236}">
                <a16:creationId xmlns:a16="http://schemas.microsoft.com/office/drawing/2014/main" id="{DAF3D635-1E77-49C2-42E5-BA0A5FB9A74F}"/>
              </a:ext>
            </a:extLst>
          </p:cNvPr>
          <p:cNvSpPr>
            <a:spLocks noGrp="1"/>
          </p:cNvSpPr>
          <p:nvPr>
            <p:ph type="body" sz="quarter" idx="24"/>
          </p:nvPr>
        </p:nvSpPr>
        <p:spPr>
          <a:xfrm>
            <a:off x="3235916" y="1637771"/>
            <a:ext cx="2073223" cy="688541"/>
          </a:xfrm>
        </p:spPr>
        <p:txBody>
          <a:bodyPr anchor="b">
            <a:normAutofit/>
          </a:bodyPr>
          <a:lstStyle>
            <a:lvl1pPr marL="0" indent="0" algn="ctr">
              <a:lnSpc>
                <a:spcPct val="100000"/>
              </a:lnSpc>
              <a:spcBef>
                <a:spcPts val="0"/>
              </a:spcBef>
              <a:spcAft>
                <a:spcPts val="600"/>
              </a:spcAft>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21" name="Text Placeholder 12">
            <a:extLst>
              <a:ext uri="{FF2B5EF4-FFF2-40B4-BE49-F238E27FC236}">
                <a16:creationId xmlns:a16="http://schemas.microsoft.com/office/drawing/2014/main" id="{7EB1EA05-065B-15FD-E437-81910E1216C6}"/>
              </a:ext>
            </a:extLst>
          </p:cNvPr>
          <p:cNvSpPr>
            <a:spLocks noGrp="1"/>
          </p:cNvSpPr>
          <p:nvPr>
            <p:ph type="body" sz="quarter" idx="25"/>
          </p:nvPr>
        </p:nvSpPr>
        <p:spPr>
          <a:xfrm>
            <a:off x="5057446" y="5248568"/>
            <a:ext cx="2073224" cy="973784"/>
          </a:xfrm>
        </p:spPr>
        <p:txBody>
          <a:bodyPr>
            <a:normAutofit/>
          </a:bodyPr>
          <a:lstStyle>
            <a:lvl1pPr marL="0" indent="0" algn="ctr">
              <a:lnSpc>
                <a:spcPct val="100000"/>
              </a:lnSpc>
              <a:spcBef>
                <a:spcPts val="0"/>
              </a:spcBef>
              <a:spcAft>
                <a:spcPts val="600"/>
              </a:spcAft>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22" name="Text Placeholder 12">
            <a:extLst>
              <a:ext uri="{FF2B5EF4-FFF2-40B4-BE49-F238E27FC236}">
                <a16:creationId xmlns:a16="http://schemas.microsoft.com/office/drawing/2014/main" id="{DDA57773-CAD7-4BD7-8833-479D342CDB4C}"/>
              </a:ext>
            </a:extLst>
          </p:cNvPr>
          <p:cNvSpPr>
            <a:spLocks noGrp="1"/>
          </p:cNvSpPr>
          <p:nvPr>
            <p:ph type="body" sz="quarter" idx="26"/>
          </p:nvPr>
        </p:nvSpPr>
        <p:spPr>
          <a:xfrm>
            <a:off x="8675290" y="5248568"/>
            <a:ext cx="2073224" cy="973784"/>
          </a:xfrm>
        </p:spPr>
        <p:txBody>
          <a:bodyPr>
            <a:normAutofit/>
          </a:bodyPr>
          <a:lstStyle>
            <a:lvl1pPr marL="0" indent="0" algn="ctr">
              <a:lnSpc>
                <a:spcPct val="100000"/>
              </a:lnSpc>
              <a:spcBef>
                <a:spcPts val="0"/>
              </a:spcBef>
              <a:spcAft>
                <a:spcPts val="600"/>
              </a:spcAft>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7" name="Slide Number Placeholder 5">
            <a:extLst>
              <a:ext uri="{FF2B5EF4-FFF2-40B4-BE49-F238E27FC236}">
                <a16:creationId xmlns:a16="http://schemas.microsoft.com/office/drawing/2014/main" id="{DFBF04C0-74CC-4591-FA85-AFB4CDD351B1}"/>
              </a:ext>
            </a:extLst>
          </p:cNvPr>
          <p:cNvSpPr>
            <a:spLocks noGrp="1"/>
          </p:cNvSpPr>
          <p:nvPr>
            <p:ph type="sldNum" sz="quarter" idx="12"/>
          </p:nvPr>
        </p:nvSpPr>
        <p:spPr>
          <a:xfrm>
            <a:off x="4724400" y="6492875"/>
            <a:ext cx="2743200" cy="365125"/>
          </a:xfrm>
          <a:prstGeom prst="rect">
            <a:avLst/>
          </a:prstGeom>
        </p:spPr>
        <p:txBody>
          <a:bodyPr/>
          <a:lstStyle>
            <a:lvl1pPr algn="ctr">
              <a:defRPr sz="1000">
                <a:solidFill>
                  <a:schemeClr val="tx1"/>
                </a:solidFill>
              </a:defRPr>
            </a:lvl1pPr>
          </a:lstStyle>
          <a:p>
            <a:fld id="{57475CDB-D13A-0644-8A3B-498643863F5F}" type="slidenum">
              <a:rPr lang="en-US" smtClean="0"/>
              <a:pPr/>
              <a:t>‹#›</a:t>
            </a:fld>
            <a:endParaRPr lang="en-US" dirty="0"/>
          </a:p>
        </p:txBody>
      </p:sp>
    </p:spTree>
    <p:custDataLst>
      <p:tags r:id="rId1"/>
    </p:custDataLst>
    <p:extLst>
      <p:ext uri="{BB962C8B-B14F-4D97-AF65-F5344CB8AC3E}">
        <p14:creationId xmlns:p14="http://schemas.microsoft.com/office/powerpoint/2010/main" val="2538610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11E3AC-084B-BBAA-8633-BF67800F4A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C389F34-043E-2F67-F870-25BE6413D3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2EF4CE-3B6E-C1E4-273D-26F6A4A33E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E6A28DF-D250-3E4D-902B-8BED0D1FB8CC}" type="datetime1">
              <a:rPr lang="en-US" smtClean="0"/>
              <a:t>12/10/2024</a:t>
            </a:fld>
            <a:endParaRPr lang="en-US"/>
          </a:p>
        </p:txBody>
      </p:sp>
      <p:sp>
        <p:nvSpPr>
          <p:cNvPr id="7" name="Slide Number Placeholder 5">
            <a:extLst>
              <a:ext uri="{FF2B5EF4-FFF2-40B4-BE49-F238E27FC236}">
                <a16:creationId xmlns:a16="http://schemas.microsoft.com/office/drawing/2014/main" id="{122B9FE2-ECF9-E37E-F44E-B19F2A357894}"/>
              </a:ext>
            </a:extLst>
          </p:cNvPr>
          <p:cNvSpPr>
            <a:spLocks noGrp="1"/>
          </p:cNvSpPr>
          <p:nvPr>
            <p:ph type="sldNum" sz="quarter" idx="4"/>
          </p:nvPr>
        </p:nvSpPr>
        <p:spPr>
          <a:xfrm>
            <a:off x="4551194" y="6492875"/>
            <a:ext cx="2743200" cy="365125"/>
          </a:xfrm>
          <a:prstGeom prst="rect">
            <a:avLst/>
          </a:prstGeom>
        </p:spPr>
        <p:txBody>
          <a:bodyPr/>
          <a:lstStyle>
            <a:lvl1pPr algn="ctr">
              <a:defRPr sz="1000">
                <a:solidFill>
                  <a:schemeClr val="tx1"/>
                </a:solidFill>
              </a:defRPr>
            </a:lvl1pPr>
          </a:lstStyle>
          <a:p>
            <a:fld id="{57475CDB-D13A-0644-8A3B-498643863F5F}" type="slidenum">
              <a:rPr lang="en-US" smtClean="0"/>
              <a:pPr/>
              <a:t>‹#›</a:t>
            </a:fld>
            <a:endParaRPr lang="en-US" dirty="0"/>
          </a:p>
        </p:txBody>
      </p:sp>
    </p:spTree>
    <p:custDataLst>
      <p:tags r:id="rId11"/>
    </p:custDataLst>
    <p:extLst>
      <p:ext uri="{BB962C8B-B14F-4D97-AF65-F5344CB8AC3E}">
        <p14:creationId xmlns:p14="http://schemas.microsoft.com/office/powerpoint/2010/main" val="1161338701"/>
      </p:ext>
    </p:extLst>
  </p:cSld>
  <p:clrMap bg1="lt1" tx1="dk1" bg2="lt2" tx2="dk2" accent1="accent1" accent2="accent2" accent3="accent3" accent4="accent4" accent5="accent5" accent6="accent6" hlink="hlink" folHlink="folHlink"/>
  <p:sldLayoutIdLst>
    <p:sldLayoutId id="2147483650" r:id="rId1"/>
    <p:sldLayoutId id="2147483664" r:id="rId2"/>
    <p:sldLayoutId id="2147483662" r:id="rId3"/>
    <p:sldLayoutId id="2147483663" r:id="rId4"/>
    <p:sldLayoutId id="2147483649" r:id="rId5"/>
    <p:sldLayoutId id="2147483660" r:id="rId6"/>
    <p:sldLayoutId id="2147483661" r:id="rId7"/>
    <p:sldLayoutId id="2147483665" r:id="rId8"/>
    <p:sldLayoutId id="2147483666"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90A298-0E44-3518-20D9-0C6855C14F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10E9B4-91C1-C9BC-FAF5-1E14C12F97B4}"/>
              </a:ext>
            </a:extLst>
          </p:cNvPr>
          <p:cNvSpPr>
            <a:spLocks noGrp="1"/>
          </p:cNvSpPr>
          <p:nvPr>
            <p:ph type="title"/>
          </p:nvPr>
        </p:nvSpPr>
        <p:spPr>
          <a:xfrm>
            <a:off x="561109" y="629076"/>
            <a:ext cx="6430818" cy="1852475"/>
          </a:xfrm>
        </p:spPr>
        <p:txBody>
          <a:bodyPr>
            <a:normAutofit fontScale="90000"/>
          </a:bodyPr>
          <a:lstStyle/>
          <a:p>
            <a:pPr algn="ctr"/>
            <a:r>
              <a:rPr lang="en-US" sz="4000" kern="0" dirty="0">
                <a:latin typeface="Calibri Light" panose="020F0302020204030204" pitchFamily="34" charset="0"/>
                <a:ea typeface="Times New Roman" panose="02020603050405020304" pitchFamily="18" charset="0"/>
              </a:rPr>
              <a:t>Challenges in Documenting Activities of Daily Living using SNOMED CT</a:t>
            </a:r>
            <a:endParaRPr lang="en-US" sz="8000" dirty="0"/>
          </a:p>
        </p:txBody>
      </p:sp>
      <p:sp>
        <p:nvSpPr>
          <p:cNvPr id="6" name="TextBox 5">
            <a:extLst>
              <a:ext uri="{FF2B5EF4-FFF2-40B4-BE49-F238E27FC236}">
                <a16:creationId xmlns:a16="http://schemas.microsoft.com/office/drawing/2014/main" id="{75F004DF-A227-DDE3-1765-9B043A5481F3}"/>
              </a:ext>
            </a:extLst>
          </p:cNvPr>
          <p:cNvSpPr txBox="1"/>
          <p:nvPr/>
        </p:nvSpPr>
        <p:spPr>
          <a:xfrm>
            <a:off x="339193" y="3272135"/>
            <a:ext cx="6541655" cy="1015663"/>
          </a:xfrm>
          <a:prstGeom prst="rect">
            <a:avLst/>
          </a:prstGeom>
          <a:noFill/>
        </p:spPr>
        <p:txBody>
          <a:bodyPr wrap="square">
            <a:spAutoFit/>
          </a:bodyPr>
          <a:lstStyle/>
          <a:p>
            <a:pPr algn="ctr"/>
            <a:r>
              <a:rPr lang="en-US" sz="2000" dirty="0">
                <a:solidFill>
                  <a:schemeClr val="bg1"/>
                </a:solidFill>
                <a:effectLst/>
                <a:latin typeface="Helvetica" panose="020B0604020202020204" pitchFamily="34" charset="0"/>
                <a:ea typeface="Aptos" panose="020B0004020202020204" pitchFamily="34" charset="0"/>
              </a:rPr>
              <a:t>SNOMED Nursing Clinical Reference Group (CRG)</a:t>
            </a:r>
          </a:p>
          <a:p>
            <a:pPr algn="ctr"/>
            <a:r>
              <a:rPr lang="en-US" sz="2000" dirty="0">
                <a:solidFill>
                  <a:schemeClr val="bg1"/>
                </a:solidFill>
                <a:latin typeface="Helvetica" panose="020B0604020202020204" pitchFamily="34" charset="0"/>
              </a:rPr>
              <a:t>Monthly Meeting</a:t>
            </a:r>
          </a:p>
          <a:p>
            <a:pPr algn="ctr"/>
            <a:r>
              <a:rPr lang="en-US" sz="2000" dirty="0">
                <a:solidFill>
                  <a:schemeClr val="bg1"/>
                </a:solidFill>
                <a:latin typeface="Helvetica" panose="020B0604020202020204" pitchFamily="34" charset="0"/>
              </a:rPr>
              <a:t>December 10, 2024</a:t>
            </a:r>
          </a:p>
        </p:txBody>
      </p:sp>
      <p:sp>
        <p:nvSpPr>
          <p:cNvPr id="10" name="TextBox 9">
            <a:extLst>
              <a:ext uri="{FF2B5EF4-FFF2-40B4-BE49-F238E27FC236}">
                <a16:creationId xmlns:a16="http://schemas.microsoft.com/office/drawing/2014/main" id="{C6A9CA18-6C45-9CBE-CE05-1771DB22F828}"/>
              </a:ext>
            </a:extLst>
          </p:cNvPr>
          <p:cNvSpPr txBox="1"/>
          <p:nvPr/>
        </p:nvSpPr>
        <p:spPr>
          <a:xfrm>
            <a:off x="674355" y="4570414"/>
            <a:ext cx="7998691" cy="2062103"/>
          </a:xfrm>
          <a:prstGeom prst="rect">
            <a:avLst/>
          </a:prstGeom>
          <a:noFill/>
        </p:spPr>
        <p:txBody>
          <a:bodyPr wrap="square" rtlCol="0">
            <a:spAutoFit/>
          </a:bodyPr>
          <a:lstStyle/>
          <a:p>
            <a:pPr marL="0" indent="0" algn="l">
              <a:buNone/>
            </a:pPr>
            <a:r>
              <a:rPr lang="en-US" sz="2000" dirty="0">
                <a:solidFill>
                  <a:schemeClr val="bg1"/>
                </a:solidFill>
              </a:rPr>
              <a:t>Presenter and Coauthors</a:t>
            </a:r>
          </a:p>
          <a:p>
            <a:pPr marL="342900" indent="-342900" algn="l">
              <a:buFont typeface="Arial" panose="020B0604020202020204" pitchFamily="34" charset="0"/>
              <a:buChar char="•"/>
            </a:pPr>
            <a:r>
              <a:rPr lang="en-US" sz="1800" dirty="0">
                <a:solidFill>
                  <a:schemeClr val="bg1"/>
                </a:solidFill>
              </a:rPr>
              <a:t>Michael Stearns, MD (Presenter)</a:t>
            </a:r>
          </a:p>
          <a:p>
            <a:pPr marL="342900" indent="-342900" algn="l">
              <a:buFont typeface="Arial" panose="020B0604020202020204" pitchFamily="34" charset="0"/>
              <a:buChar char="•"/>
            </a:pPr>
            <a:r>
              <a:rPr lang="en-US" sz="1800" dirty="0">
                <a:solidFill>
                  <a:schemeClr val="bg1"/>
                </a:solidFill>
              </a:rPr>
              <a:t>Sarita Keni, MD, MA, FAMIA</a:t>
            </a:r>
          </a:p>
          <a:p>
            <a:pPr marL="342900" indent="-342900" algn="l">
              <a:buFont typeface="Arial" panose="020B0604020202020204" pitchFamily="34" charset="0"/>
              <a:buChar char="•"/>
            </a:pPr>
            <a:r>
              <a:rPr lang="en-US" sz="1800" dirty="0">
                <a:solidFill>
                  <a:schemeClr val="bg1"/>
                </a:solidFill>
              </a:rPr>
              <a:t>John Kilbourne, MD</a:t>
            </a:r>
          </a:p>
          <a:p>
            <a:pPr marL="342900" indent="-342900" algn="l">
              <a:buFont typeface="Arial" panose="020B0604020202020204" pitchFamily="34" charset="0"/>
              <a:buChar char="•"/>
            </a:pPr>
            <a:r>
              <a:rPr lang="en-US" sz="1800" dirty="0">
                <a:solidFill>
                  <a:schemeClr val="bg1"/>
                </a:solidFill>
              </a:rPr>
              <a:t>Jennifer Peeples</a:t>
            </a:r>
          </a:p>
          <a:p>
            <a:pPr marL="342900" indent="-342900" algn="l">
              <a:buFont typeface="Arial" panose="020B0604020202020204" pitchFamily="34" charset="0"/>
              <a:buChar char="•"/>
            </a:pPr>
            <a:endParaRPr lang="en-US" sz="1800" dirty="0">
              <a:solidFill>
                <a:schemeClr val="bg1"/>
              </a:solidFill>
            </a:endParaRPr>
          </a:p>
          <a:p>
            <a:endParaRPr lang="en-US" dirty="0">
              <a:solidFill>
                <a:schemeClr val="bg1"/>
              </a:solidFill>
            </a:endParaRPr>
          </a:p>
        </p:txBody>
      </p:sp>
    </p:spTree>
    <p:custDataLst>
      <p:tags r:id="rId1"/>
    </p:custDataLst>
    <p:extLst>
      <p:ext uri="{BB962C8B-B14F-4D97-AF65-F5344CB8AC3E}">
        <p14:creationId xmlns:p14="http://schemas.microsoft.com/office/powerpoint/2010/main" val="4229637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B4615-2BD2-E9EE-0D40-4AD52ADEF1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FF3394-3E37-D5E2-259B-C14C8115B92E}"/>
              </a:ext>
            </a:extLst>
          </p:cNvPr>
          <p:cNvSpPr>
            <a:spLocks noGrp="1"/>
          </p:cNvSpPr>
          <p:nvPr>
            <p:ph type="ctrTitle"/>
          </p:nvPr>
        </p:nvSpPr>
        <p:spPr/>
        <p:txBody>
          <a:bodyPr>
            <a:normAutofit fontScale="90000"/>
          </a:bodyPr>
          <a:lstStyle/>
          <a:p>
            <a:r>
              <a:rPr lang="en-US" sz="4400" dirty="0">
                <a:solidFill>
                  <a:srgbClr val="2E2E36"/>
                </a:solidFill>
              </a:rPr>
              <a:t>ADL Assessment Question</a:t>
            </a:r>
            <a:endParaRPr lang="en-US" dirty="0"/>
          </a:p>
        </p:txBody>
      </p:sp>
      <p:sp>
        <p:nvSpPr>
          <p:cNvPr id="6" name="Slide Number Placeholder 5">
            <a:extLst>
              <a:ext uri="{FF2B5EF4-FFF2-40B4-BE49-F238E27FC236}">
                <a16:creationId xmlns:a16="http://schemas.microsoft.com/office/drawing/2014/main" id="{72C2868C-8E6C-8967-0645-FEDEF27CE186}"/>
              </a:ext>
            </a:extLst>
          </p:cNvPr>
          <p:cNvSpPr>
            <a:spLocks noGrp="1"/>
          </p:cNvSpPr>
          <p:nvPr>
            <p:ph type="sldNum" sz="quarter" idx="12"/>
          </p:nvPr>
        </p:nvSpPr>
        <p:spPr>
          <a:xfrm>
            <a:off x="4724400" y="6544803"/>
            <a:ext cx="2743200" cy="365125"/>
          </a:xfrm>
        </p:spPr>
        <p:txBody>
          <a:bodyPr/>
          <a:lstStyle/>
          <a:p>
            <a:r>
              <a:rPr lang="en-US" dirty="0"/>
              <a:t>6</a:t>
            </a:r>
          </a:p>
          <a:p>
            <a:endParaRPr lang="en-US" dirty="0"/>
          </a:p>
        </p:txBody>
      </p:sp>
      <p:grpSp>
        <p:nvGrpSpPr>
          <p:cNvPr id="8" name="Group 7">
            <a:extLst>
              <a:ext uri="{FF2B5EF4-FFF2-40B4-BE49-F238E27FC236}">
                <a16:creationId xmlns:a16="http://schemas.microsoft.com/office/drawing/2014/main" id="{CC91DB1C-B1F3-C9B3-2904-934BDCEC2A92}"/>
              </a:ext>
            </a:extLst>
          </p:cNvPr>
          <p:cNvGrpSpPr/>
          <p:nvPr/>
        </p:nvGrpSpPr>
        <p:grpSpPr>
          <a:xfrm>
            <a:off x="1002466" y="1236318"/>
            <a:ext cx="9952045" cy="5063898"/>
            <a:chOff x="2127179" y="1263912"/>
            <a:chExt cx="9802428" cy="4917433"/>
          </a:xfrm>
        </p:grpSpPr>
        <p:pic>
          <p:nvPicPr>
            <p:cNvPr id="3" name="Picture 2" descr="Image showing the parent-child code level of Hygiene ADL Toileting, the parent being the ability to perform personal hygiene activity, and the child being the ability to perform toileting activities.">
              <a:extLst>
                <a:ext uri="{FF2B5EF4-FFF2-40B4-BE49-F238E27FC236}">
                  <a16:creationId xmlns:a16="http://schemas.microsoft.com/office/drawing/2014/main" id="{5D3E03A5-9DD4-D527-F404-058A108D9FB6}"/>
                </a:ext>
              </a:extLst>
            </p:cNvPr>
            <p:cNvPicPr>
              <a:picLocks noChangeAspect="1"/>
            </p:cNvPicPr>
            <p:nvPr/>
          </p:nvPicPr>
          <p:blipFill>
            <a:blip r:embed="rId3"/>
            <a:srcRect l="53408" t="39999" r="4919" b="9109"/>
            <a:stretch/>
          </p:blipFill>
          <p:spPr>
            <a:xfrm>
              <a:off x="6147376" y="1602436"/>
              <a:ext cx="5782231" cy="4148582"/>
            </a:xfrm>
            <a:prstGeom prst="rect">
              <a:avLst/>
            </a:prstGeom>
          </p:spPr>
        </p:pic>
        <p:pic>
          <p:nvPicPr>
            <p:cNvPr id="5" name="Picture 4" descr="An image of the list of activities of daily living, specifically Hygiene ADLs, which include: feeding, dressing, eating/swallowing, functional mobility, bathing/showering, toileting, personal hygiene and grooming, and personal device care.">
              <a:extLst>
                <a:ext uri="{FF2B5EF4-FFF2-40B4-BE49-F238E27FC236}">
                  <a16:creationId xmlns:a16="http://schemas.microsoft.com/office/drawing/2014/main" id="{2CA5A0DC-30A3-132E-19E5-F73479543A38}"/>
                </a:ext>
              </a:extLst>
            </p:cNvPr>
            <p:cNvPicPr>
              <a:picLocks noChangeAspect="1"/>
            </p:cNvPicPr>
            <p:nvPr/>
          </p:nvPicPr>
          <p:blipFill>
            <a:blip r:embed="rId4"/>
            <a:srcRect l="4038" r="-310"/>
            <a:stretch/>
          </p:blipFill>
          <p:spPr>
            <a:xfrm>
              <a:off x="2127179" y="1263912"/>
              <a:ext cx="3785616" cy="4917433"/>
            </a:xfrm>
            <a:prstGeom prst="rect">
              <a:avLst/>
            </a:prstGeom>
          </p:spPr>
        </p:pic>
        <p:cxnSp>
          <p:nvCxnSpPr>
            <p:cNvPr id="7" name="Straight Arrow Connector 6" descr="arrow pointing from Toileting ADL to its parent-child image">
              <a:extLst>
                <a:ext uri="{FF2B5EF4-FFF2-40B4-BE49-F238E27FC236}">
                  <a16:creationId xmlns:a16="http://schemas.microsoft.com/office/drawing/2014/main" id="{FEF275F9-FE84-EE74-2FF8-E48D7C0AE686}"/>
                </a:ext>
              </a:extLst>
            </p:cNvPr>
            <p:cNvCxnSpPr>
              <a:cxnSpLocks/>
            </p:cNvCxnSpPr>
            <p:nvPr/>
          </p:nvCxnSpPr>
          <p:spPr>
            <a:xfrm flipV="1">
              <a:off x="3915221" y="3281680"/>
              <a:ext cx="2663839" cy="1957832"/>
            </a:xfrm>
            <a:prstGeom prst="straightConnector1">
              <a:avLst/>
            </a:prstGeom>
            <a:ln w="25400">
              <a:tailEnd type="stealth" w="lg" len="lg"/>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68814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8D6D4-C625-6510-EB4D-A5EF5A6257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3335DA-8161-F319-6EC1-E5B297479C96}"/>
              </a:ext>
            </a:extLst>
          </p:cNvPr>
          <p:cNvSpPr>
            <a:spLocks noGrp="1"/>
          </p:cNvSpPr>
          <p:nvPr>
            <p:ph type="ctrTitle"/>
          </p:nvPr>
        </p:nvSpPr>
        <p:spPr/>
        <p:txBody>
          <a:bodyPr>
            <a:normAutofit fontScale="90000"/>
          </a:bodyPr>
          <a:lstStyle/>
          <a:p>
            <a:r>
              <a:rPr lang="en-US" sz="4400" dirty="0"/>
              <a:t>ADL Observable Entities</a:t>
            </a:r>
            <a:endParaRPr lang="en-US" dirty="0"/>
          </a:p>
        </p:txBody>
      </p:sp>
      <p:graphicFrame>
        <p:nvGraphicFramePr>
          <p:cNvPr id="3" name="Table 2">
            <a:extLst>
              <a:ext uri="{FF2B5EF4-FFF2-40B4-BE49-F238E27FC236}">
                <a16:creationId xmlns:a16="http://schemas.microsoft.com/office/drawing/2014/main" id="{3E19CDA1-2A68-6EA4-2433-3F59E7E35364}"/>
              </a:ext>
            </a:extLst>
          </p:cNvPr>
          <p:cNvGraphicFramePr>
            <a:graphicFrameLocks noGrp="1"/>
          </p:cNvGraphicFramePr>
          <p:nvPr>
            <p:extLst>
              <p:ext uri="{D42A27DB-BD31-4B8C-83A1-F6EECF244321}">
                <p14:modId xmlns:p14="http://schemas.microsoft.com/office/powerpoint/2010/main" val="889957381"/>
              </p:ext>
            </p:extLst>
          </p:nvPr>
        </p:nvGraphicFramePr>
        <p:xfrm>
          <a:off x="696468" y="1257298"/>
          <a:ext cx="10799064" cy="4690877"/>
        </p:xfrm>
        <a:graphic>
          <a:graphicData uri="http://schemas.openxmlformats.org/drawingml/2006/table">
            <a:tbl>
              <a:tblPr firstRow="1" firstCol="1">
                <a:tableStyleId>{EB9631B5-78F2-41C9-869B-9F39066F8104}</a:tableStyleId>
              </a:tblPr>
              <a:tblGrid>
                <a:gridCol w="2699252">
                  <a:extLst>
                    <a:ext uri="{9D8B030D-6E8A-4147-A177-3AD203B41FA5}">
                      <a16:colId xmlns:a16="http://schemas.microsoft.com/office/drawing/2014/main" val="1023609110"/>
                    </a:ext>
                  </a:extLst>
                </a:gridCol>
                <a:gridCol w="6568433">
                  <a:extLst>
                    <a:ext uri="{9D8B030D-6E8A-4147-A177-3AD203B41FA5}">
                      <a16:colId xmlns:a16="http://schemas.microsoft.com/office/drawing/2014/main" val="1442421042"/>
                    </a:ext>
                  </a:extLst>
                </a:gridCol>
                <a:gridCol w="1531379">
                  <a:extLst>
                    <a:ext uri="{9D8B030D-6E8A-4147-A177-3AD203B41FA5}">
                      <a16:colId xmlns:a16="http://schemas.microsoft.com/office/drawing/2014/main" val="3148815397"/>
                    </a:ext>
                  </a:extLst>
                </a:gridCol>
              </a:tblGrid>
              <a:tr h="291093">
                <a:tc>
                  <a:txBody>
                    <a:bodyPr/>
                    <a:lstStyle/>
                    <a:p>
                      <a:pPr marL="0" marR="0" algn="l">
                        <a:lnSpc>
                          <a:spcPct val="107000"/>
                        </a:lnSpc>
                        <a:spcBef>
                          <a:spcPts val="600"/>
                        </a:spcBef>
                        <a:spcAft>
                          <a:spcPts val="0"/>
                        </a:spcAft>
                      </a:pPr>
                      <a:r>
                        <a:rPr lang="en-US" sz="1800" kern="100" dirty="0">
                          <a:effectLst/>
                        </a:rPr>
                        <a:t>Element</a:t>
                      </a:r>
                      <a:endParaRPr lang="en-US" sz="18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SCT FSN</a:t>
                      </a:r>
                      <a:endParaRPr lang="en-US" sz="18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SCT ID</a:t>
                      </a:r>
                      <a:endParaRPr lang="en-US" sz="18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2853658585"/>
                  </a:ext>
                </a:extLst>
              </a:tr>
              <a:tr h="487679">
                <a:tc>
                  <a:txBody>
                    <a:bodyPr/>
                    <a:lstStyle/>
                    <a:p>
                      <a:pPr marL="0" marR="0" algn="l">
                        <a:lnSpc>
                          <a:spcPct val="107000"/>
                        </a:lnSpc>
                        <a:spcBef>
                          <a:spcPts val="600"/>
                        </a:spcBef>
                        <a:spcAft>
                          <a:spcPts val="0"/>
                        </a:spcAft>
                      </a:pPr>
                      <a:r>
                        <a:rPr lang="en-US" sz="1800" kern="100" dirty="0">
                          <a:effectLst/>
                        </a:rPr>
                        <a:t>Bathing/Showering</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Ability to perform bathing activity (observable entity)</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284797005</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965651399"/>
                  </a:ext>
                </a:extLst>
              </a:tr>
              <a:tr h="487679">
                <a:tc>
                  <a:txBody>
                    <a:bodyPr/>
                    <a:lstStyle/>
                    <a:p>
                      <a:pPr marL="0" marR="0" algn="l">
                        <a:lnSpc>
                          <a:spcPct val="107000"/>
                        </a:lnSpc>
                        <a:spcBef>
                          <a:spcPts val="600"/>
                        </a:spcBef>
                        <a:spcAft>
                          <a:spcPts val="0"/>
                        </a:spcAft>
                      </a:pPr>
                      <a:r>
                        <a:rPr lang="en-US" sz="1800" kern="100" dirty="0">
                          <a:effectLst/>
                        </a:rPr>
                        <a:t>Toileting</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Ability to perform toileting activities (observable entity)</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284899001</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946486157"/>
                  </a:ext>
                </a:extLst>
              </a:tr>
              <a:tr h="487679">
                <a:tc>
                  <a:txBody>
                    <a:bodyPr/>
                    <a:lstStyle/>
                    <a:p>
                      <a:pPr marL="0" marR="0" algn="l">
                        <a:lnSpc>
                          <a:spcPct val="107000"/>
                        </a:lnSpc>
                        <a:spcBef>
                          <a:spcPts val="600"/>
                        </a:spcBef>
                        <a:spcAft>
                          <a:spcPts val="0"/>
                        </a:spcAft>
                      </a:pPr>
                      <a:r>
                        <a:rPr lang="en-US" sz="1800" kern="100" dirty="0">
                          <a:effectLst/>
                        </a:rPr>
                        <a:t>Dressing</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Ability to dress (observable entity)</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165235000</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729382487"/>
                  </a:ext>
                </a:extLst>
              </a:tr>
              <a:tr h="487679">
                <a:tc>
                  <a:txBody>
                    <a:bodyPr/>
                    <a:lstStyle/>
                    <a:p>
                      <a:pPr marL="0" marR="0" algn="l">
                        <a:lnSpc>
                          <a:spcPct val="107000"/>
                        </a:lnSpc>
                        <a:spcBef>
                          <a:spcPts val="600"/>
                        </a:spcBef>
                        <a:spcAft>
                          <a:spcPts val="0"/>
                        </a:spcAft>
                      </a:pPr>
                      <a:r>
                        <a:rPr lang="en-US" sz="1800" kern="100" dirty="0">
                          <a:effectLst/>
                        </a:rPr>
                        <a:t>Eating/Swallowing</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Ability to eat (observable entity)</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288883002</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693180263"/>
                  </a:ext>
                </a:extLst>
              </a:tr>
              <a:tr h="487679">
                <a:tc>
                  <a:txBody>
                    <a:bodyPr/>
                    <a:lstStyle/>
                    <a:p>
                      <a:pPr marL="0" marR="0" algn="l">
                        <a:lnSpc>
                          <a:spcPct val="107000"/>
                        </a:lnSpc>
                        <a:spcBef>
                          <a:spcPts val="600"/>
                        </a:spcBef>
                        <a:spcAft>
                          <a:spcPts val="0"/>
                        </a:spcAft>
                      </a:pPr>
                      <a:r>
                        <a:rPr lang="en-US" sz="1800" kern="100" dirty="0">
                          <a:effectLst/>
                        </a:rPr>
                        <a:t>Feeding</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Ability to feed self (observable entity)</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288999009</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400423502"/>
                  </a:ext>
                </a:extLst>
              </a:tr>
              <a:tr h="487679">
                <a:tc>
                  <a:txBody>
                    <a:bodyPr/>
                    <a:lstStyle/>
                    <a:p>
                      <a:pPr marL="0" marR="0" algn="l">
                        <a:lnSpc>
                          <a:spcPct val="107000"/>
                        </a:lnSpc>
                        <a:spcBef>
                          <a:spcPts val="600"/>
                        </a:spcBef>
                        <a:spcAft>
                          <a:spcPts val="0"/>
                        </a:spcAft>
                      </a:pPr>
                      <a:r>
                        <a:rPr lang="en-US" sz="1800" kern="100" dirty="0">
                          <a:effectLst/>
                        </a:rPr>
                        <a:t>Mobility</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Ability to walk (observable entity)</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282097004</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366938402"/>
                  </a:ext>
                </a:extLst>
              </a:tr>
              <a:tr h="736855">
                <a:tc>
                  <a:txBody>
                    <a:bodyPr/>
                    <a:lstStyle/>
                    <a:p>
                      <a:pPr marL="0" marR="0" algn="l">
                        <a:lnSpc>
                          <a:spcPct val="107000"/>
                        </a:lnSpc>
                        <a:spcBef>
                          <a:spcPts val="600"/>
                        </a:spcBef>
                        <a:spcAft>
                          <a:spcPts val="0"/>
                        </a:spcAft>
                      </a:pPr>
                      <a:r>
                        <a:rPr lang="en-US" sz="1800" kern="100" dirty="0">
                          <a:effectLst/>
                        </a:rPr>
                        <a:t>Personal device care</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solidFill>
                            <a:srgbClr val="FF0000"/>
                          </a:solidFill>
                          <a:effectLst/>
                        </a:rPr>
                        <a:t>None</a:t>
                      </a:r>
                      <a:endParaRPr lang="en-US" sz="1800"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 </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928905793"/>
                  </a:ext>
                </a:extLst>
              </a:tr>
              <a:tr h="736855">
                <a:tc>
                  <a:txBody>
                    <a:bodyPr/>
                    <a:lstStyle/>
                    <a:p>
                      <a:pPr marL="0" marR="0" algn="l">
                        <a:lnSpc>
                          <a:spcPct val="107000"/>
                        </a:lnSpc>
                        <a:spcBef>
                          <a:spcPts val="600"/>
                        </a:spcBef>
                        <a:spcAft>
                          <a:spcPts val="0"/>
                        </a:spcAft>
                      </a:pPr>
                      <a:r>
                        <a:rPr lang="en-US" sz="1800" kern="100" dirty="0">
                          <a:effectLst/>
                        </a:rPr>
                        <a:t>Personal Hygiene/grooming</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Ability to perform personal hygiene activity (observable entity)</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gn="l">
                        <a:lnSpc>
                          <a:spcPct val="107000"/>
                        </a:lnSpc>
                        <a:spcBef>
                          <a:spcPts val="600"/>
                        </a:spcBef>
                        <a:spcAft>
                          <a:spcPts val="0"/>
                        </a:spcAft>
                      </a:pPr>
                      <a:r>
                        <a:rPr lang="en-US" sz="1800" kern="100" dirty="0">
                          <a:effectLst/>
                        </a:rPr>
                        <a:t>284779002</a:t>
                      </a: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969289440"/>
                  </a:ext>
                </a:extLst>
              </a:tr>
            </a:tbl>
          </a:graphicData>
        </a:graphic>
      </p:graphicFrame>
      <p:sp>
        <p:nvSpPr>
          <p:cNvPr id="4" name="Slide Number Placeholder 5">
            <a:extLst>
              <a:ext uri="{FF2B5EF4-FFF2-40B4-BE49-F238E27FC236}">
                <a16:creationId xmlns:a16="http://schemas.microsoft.com/office/drawing/2014/main" id="{5A759B4E-9C68-2842-18B6-F699BCDF9EB3}"/>
              </a:ext>
            </a:extLst>
          </p:cNvPr>
          <p:cNvSpPr>
            <a:spLocks noGrp="1"/>
          </p:cNvSpPr>
          <p:nvPr>
            <p:ph type="sldNum" sz="quarter" idx="12"/>
          </p:nvPr>
        </p:nvSpPr>
        <p:spPr>
          <a:xfrm>
            <a:off x="4724400" y="6611900"/>
            <a:ext cx="2743200" cy="365125"/>
          </a:xfrm>
        </p:spPr>
        <p:txBody>
          <a:bodyPr/>
          <a:lstStyle/>
          <a:p>
            <a:r>
              <a:rPr lang="en-US" dirty="0"/>
              <a:t>7</a:t>
            </a:r>
          </a:p>
        </p:txBody>
      </p:sp>
    </p:spTree>
    <p:extLst>
      <p:ext uri="{BB962C8B-B14F-4D97-AF65-F5344CB8AC3E}">
        <p14:creationId xmlns:p14="http://schemas.microsoft.com/office/powerpoint/2010/main" val="86993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952C25-1749-9748-C051-9A9884D498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8F10EF-59A2-9945-C85B-93A90800E9DB}"/>
              </a:ext>
            </a:extLst>
          </p:cNvPr>
          <p:cNvSpPr>
            <a:spLocks noGrp="1"/>
          </p:cNvSpPr>
          <p:nvPr>
            <p:ph type="ctrTitle"/>
          </p:nvPr>
        </p:nvSpPr>
        <p:spPr/>
        <p:txBody>
          <a:bodyPr>
            <a:normAutofit fontScale="90000"/>
          </a:bodyPr>
          <a:lstStyle/>
          <a:p>
            <a:r>
              <a:rPr lang="en-US" sz="4400" dirty="0"/>
              <a:t>ADL Assessment Values</a:t>
            </a:r>
            <a:endParaRPr lang="en-US" dirty="0"/>
          </a:p>
        </p:txBody>
      </p:sp>
      <p:grpSp>
        <p:nvGrpSpPr>
          <p:cNvPr id="3" name="Group 2">
            <a:extLst>
              <a:ext uri="{FF2B5EF4-FFF2-40B4-BE49-F238E27FC236}">
                <a16:creationId xmlns:a16="http://schemas.microsoft.com/office/drawing/2014/main" id="{FE699B11-B02C-3F4F-24D3-FD8801BE5DA1}"/>
              </a:ext>
            </a:extLst>
          </p:cNvPr>
          <p:cNvGrpSpPr/>
          <p:nvPr/>
        </p:nvGrpSpPr>
        <p:grpSpPr>
          <a:xfrm>
            <a:off x="786016" y="1040247"/>
            <a:ext cx="10292994" cy="5452628"/>
            <a:chOff x="1721422" y="1075515"/>
            <a:chExt cx="10292994" cy="5452628"/>
          </a:xfrm>
        </p:grpSpPr>
        <p:pic>
          <p:nvPicPr>
            <p:cNvPr id="5" name="Picture 4" descr="Image showing the parent-child code level of Hygiene ADL Toileting. The parent is the ability interpretation value (qualifier). The subsets in the qualifier are &quot;Able,&quot; &quot;Able with difficulty,&quot; and &quot;Unable.&quot;">
              <a:extLst>
                <a:ext uri="{FF2B5EF4-FFF2-40B4-BE49-F238E27FC236}">
                  <a16:creationId xmlns:a16="http://schemas.microsoft.com/office/drawing/2014/main" id="{75865D04-D37B-51CE-A0B3-9ADDBA849633}"/>
                </a:ext>
              </a:extLst>
            </p:cNvPr>
            <p:cNvPicPr>
              <a:picLocks noChangeAspect="1"/>
            </p:cNvPicPr>
            <p:nvPr/>
          </p:nvPicPr>
          <p:blipFill>
            <a:blip r:embed="rId3"/>
            <a:stretch>
              <a:fillRect/>
            </a:stretch>
          </p:blipFill>
          <p:spPr>
            <a:xfrm>
              <a:off x="5509936" y="1266871"/>
              <a:ext cx="6504480" cy="2841785"/>
            </a:xfrm>
            <a:prstGeom prst="rect">
              <a:avLst/>
            </a:prstGeom>
          </p:spPr>
        </p:pic>
        <p:pic>
          <p:nvPicPr>
            <p:cNvPr id="7" name="Picture 6" descr="Able with difficulty">
              <a:extLst>
                <a:ext uri="{FF2B5EF4-FFF2-40B4-BE49-F238E27FC236}">
                  <a16:creationId xmlns:a16="http://schemas.microsoft.com/office/drawing/2014/main" id="{9A790C6E-B62F-4A67-48F4-BEDAEC7E3A99}"/>
                </a:ext>
              </a:extLst>
            </p:cNvPr>
            <p:cNvPicPr>
              <a:picLocks noChangeAspect="1"/>
            </p:cNvPicPr>
            <p:nvPr/>
          </p:nvPicPr>
          <p:blipFill>
            <a:blip r:embed="rId4"/>
            <a:stretch>
              <a:fillRect/>
            </a:stretch>
          </p:blipFill>
          <p:spPr>
            <a:xfrm>
              <a:off x="8495301" y="2381680"/>
              <a:ext cx="2609327" cy="2630636"/>
            </a:xfrm>
            <a:prstGeom prst="rect">
              <a:avLst/>
            </a:prstGeom>
          </p:spPr>
        </p:pic>
        <p:pic>
          <p:nvPicPr>
            <p:cNvPr id="8" name="Picture 7" descr="Unable">
              <a:extLst>
                <a:ext uri="{FF2B5EF4-FFF2-40B4-BE49-F238E27FC236}">
                  <a16:creationId xmlns:a16="http://schemas.microsoft.com/office/drawing/2014/main" id="{64DF5285-A05E-82E3-60F8-24AE807EF324}"/>
                </a:ext>
              </a:extLst>
            </p:cNvPr>
            <p:cNvPicPr>
              <a:picLocks noChangeAspect="1"/>
            </p:cNvPicPr>
            <p:nvPr/>
          </p:nvPicPr>
          <p:blipFill>
            <a:blip r:embed="rId5"/>
            <a:stretch>
              <a:fillRect/>
            </a:stretch>
          </p:blipFill>
          <p:spPr>
            <a:xfrm>
              <a:off x="5982073" y="4108656"/>
              <a:ext cx="2542299" cy="2419487"/>
            </a:xfrm>
            <a:prstGeom prst="rect">
              <a:avLst/>
            </a:prstGeom>
          </p:spPr>
        </p:pic>
        <p:pic>
          <p:nvPicPr>
            <p:cNvPr id="9" name="Picture 8" descr="An image of the list of activities of daily living, specifically Hygiene ADLs, which include: feeding, dressing, eating/swallowing, functional mobility, bathing/showering, toileting, personal hygiene and grooming, and personal device care. This image shows &quot;Toileting&quot; selected with options: &quot;Able,&quot; &quot;Able with difficulty,&quot; and &quot;Unable.&quot;">
              <a:extLst>
                <a:ext uri="{FF2B5EF4-FFF2-40B4-BE49-F238E27FC236}">
                  <a16:creationId xmlns:a16="http://schemas.microsoft.com/office/drawing/2014/main" id="{1FA61E6C-543C-ABD7-F754-63C00821D2B6}"/>
                </a:ext>
              </a:extLst>
            </p:cNvPr>
            <p:cNvPicPr>
              <a:picLocks noChangeAspect="1"/>
            </p:cNvPicPr>
            <p:nvPr/>
          </p:nvPicPr>
          <p:blipFill>
            <a:blip r:embed="rId6"/>
            <a:stretch>
              <a:fillRect/>
            </a:stretch>
          </p:blipFill>
          <p:spPr>
            <a:xfrm>
              <a:off x="1721422" y="1075515"/>
              <a:ext cx="3440230" cy="4458720"/>
            </a:xfrm>
            <a:prstGeom prst="rect">
              <a:avLst/>
            </a:prstGeom>
          </p:spPr>
        </p:pic>
        <p:cxnSp>
          <p:nvCxnSpPr>
            <p:cNvPr id="10" name="Straight Arrow Connector 9" descr="arrow from list to &quot;Unable&quot;">
              <a:extLst>
                <a:ext uri="{FF2B5EF4-FFF2-40B4-BE49-F238E27FC236}">
                  <a16:creationId xmlns:a16="http://schemas.microsoft.com/office/drawing/2014/main" id="{4402B0B0-5EE4-A5A4-F79E-561105C75924}"/>
                </a:ext>
              </a:extLst>
            </p:cNvPr>
            <p:cNvCxnSpPr>
              <a:cxnSpLocks/>
            </p:cNvCxnSpPr>
            <p:nvPr/>
          </p:nvCxnSpPr>
          <p:spPr>
            <a:xfrm>
              <a:off x="3576061" y="4467096"/>
              <a:ext cx="2380324" cy="0"/>
            </a:xfrm>
            <a:prstGeom prst="straightConnector1">
              <a:avLst/>
            </a:prstGeom>
            <a:ln w="25400">
              <a:tailEnd type="stealth" w="lg" len="lg"/>
            </a:ln>
          </p:spPr>
          <p:style>
            <a:lnRef idx="2">
              <a:schemeClr val="accent1"/>
            </a:lnRef>
            <a:fillRef idx="0">
              <a:schemeClr val="accent1"/>
            </a:fillRef>
            <a:effectRef idx="1">
              <a:schemeClr val="accent1"/>
            </a:effectRef>
            <a:fontRef idx="minor">
              <a:schemeClr val="tx1"/>
            </a:fontRef>
          </p:style>
        </p:cxnSp>
        <p:cxnSp>
          <p:nvCxnSpPr>
            <p:cNvPr id="11" name="Straight Arrow Connector 10" descr="arrow from list to Able">
              <a:extLst>
                <a:ext uri="{FF2B5EF4-FFF2-40B4-BE49-F238E27FC236}">
                  <a16:creationId xmlns:a16="http://schemas.microsoft.com/office/drawing/2014/main" id="{325CAD9E-F2FE-CF39-04C9-91D528F4AADA}"/>
                </a:ext>
              </a:extLst>
            </p:cNvPr>
            <p:cNvCxnSpPr>
              <a:cxnSpLocks/>
            </p:cNvCxnSpPr>
            <p:nvPr/>
          </p:nvCxnSpPr>
          <p:spPr>
            <a:xfrm flipV="1">
              <a:off x="3308206" y="2824283"/>
              <a:ext cx="2673866" cy="1044658"/>
            </a:xfrm>
            <a:prstGeom prst="straightConnector1">
              <a:avLst/>
            </a:prstGeom>
            <a:ln w="25400">
              <a:tailEnd type="stealth" w="lg" len="lg"/>
            </a:ln>
          </p:spPr>
          <p:style>
            <a:lnRef idx="2">
              <a:schemeClr val="accent1"/>
            </a:lnRef>
            <a:fillRef idx="0">
              <a:schemeClr val="accent1"/>
            </a:fillRef>
            <a:effectRef idx="1">
              <a:schemeClr val="accent1"/>
            </a:effectRef>
            <a:fontRef idx="minor">
              <a:schemeClr val="tx1"/>
            </a:fontRef>
          </p:style>
        </p:cxnSp>
        <p:cxnSp>
          <p:nvCxnSpPr>
            <p:cNvPr id="12" name="Straight Arrow Connector 11" descr="arrow from list to Able with difficulty">
              <a:extLst>
                <a:ext uri="{FF2B5EF4-FFF2-40B4-BE49-F238E27FC236}">
                  <a16:creationId xmlns:a16="http://schemas.microsoft.com/office/drawing/2014/main" id="{F7BE7D3A-675E-A2E6-44E9-98DEFFE90F7A}"/>
                </a:ext>
              </a:extLst>
            </p:cNvPr>
            <p:cNvCxnSpPr>
              <a:cxnSpLocks/>
            </p:cNvCxnSpPr>
            <p:nvPr/>
          </p:nvCxnSpPr>
          <p:spPr>
            <a:xfrm flipV="1">
              <a:off x="4324206" y="2804444"/>
              <a:ext cx="4269160" cy="1404492"/>
            </a:xfrm>
            <a:prstGeom prst="straightConnector1">
              <a:avLst/>
            </a:prstGeom>
            <a:ln w="25400">
              <a:tailEnd type="stealth" w="lg" len="lg"/>
            </a:ln>
          </p:spPr>
          <p:style>
            <a:lnRef idx="2">
              <a:schemeClr val="accent1"/>
            </a:lnRef>
            <a:fillRef idx="0">
              <a:schemeClr val="accent1"/>
            </a:fillRef>
            <a:effectRef idx="1">
              <a:schemeClr val="accent1"/>
            </a:effectRef>
            <a:fontRef idx="minor">
              <a:schemeClr val="tx1"/>
            </a:fontRef>
          </p:style>
        </p:cxnSp>
      </p:grpSp>
      <p:sp>
        <p:nvSpPr>
          <p:cNvPr id="4" name="Slide Number Placeholder 5">
            <a:extLst>
              <a:ext uri="{FF2B5EF4-FFF2-40B4-BE49-F238E27FC236}">
                <a16:creationId xmlns:a16="http://schemas.microsoft.com/office/drawing/2014/main" id="{79B3FAE7-46F4-7859-7EC5-35E05466564B}"/>
              </a:ext>
            </a:extLst>
          </p:cNvPr>
          <p:cNvSpPr>
            <a:spLocks noGrp="1"/>
          </p:cNvSpPr>
          <p:nvPr>
            <p:ph type="sldNum" sz="quarter" idx="12"/>
          </p:nvPr>
        </p:nvSpPr>
        <p:spPr>
          <a:xfrm>
            <a:off x="4724400" y="6593139"/>
            <a:ext cx="2743200" cy="365125"/>
          </a:xfrm>
        </p:spPr>
        <p:txBody>
          <a:bodyPr/>
          <a:lstStyle/>
          <a:p>
            <a:r>
              <a:rPr lang="en-US" dirty="0"/>
              <a:t>6</a:t>
            </a:r>
          </a:p>
        </p:txBody>
      </p:sp>
    </p:spTree>
    <p:extLst>
      <p:ext uri="{BB962C8B-B14F-4D97-AF65-F5344CB8AC3E}">
        <p14:creationId xmlns:p14="http://schemas.microsoft.com/office/powerpoint/2010/main" val="1782364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CD11C0-A94E-BFF3-E1E8-08E841FE56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12C652-A192-2400-97AB-C68CE072ED34}"/>
              </a:ext>
            </a:extLst>
          </p:cNvPr>
          <p:cNvSpPr>
            <a:spLocks noGrp="1"/>
          </p:cNvSpPr>
          <p:nvPr>
            <p:ph type="ctrTitle"/>
          </p:nvPr>
        </p:nvSpPr>
        <p:spPr/>
        <p:txBody>
          <a:bodyPr>
            <a:normAutofit fontScale="90000"/>
          </a:bodyPr>
          <a:lstStyle/>
          <a:p>
            <a:r>
              <a:rPr lang="en-US" sz="4400" dirty="0"/>
              <a:t>ADL Clinical Finding</a:t>
            </a:r>
            <a:endParaRPr lang="en-US" dirty="0"/>
          </a:p>
        </p:txBody>
      </p:sp>
      <p:grpSp>
        <p:nvGrpSpPr>
          <p:cNvPr id="12" name="Group 11">
            <a:extLst>
              <a:ext uri="{FF2B5EF4-FFF2-40B4-BE49-F238E27FC236}">
                <a16:creationId xmlns:a16="http://schemas.microsoft.com/office/drawing/2014/main" id="{FA6E88D0-F463-3A57-8DB4-6F2821EFD999}"/>
              </a:ext>
            </a:extLst>
          </p:cNvPr>
          <p:cNvGrpSpPr/>
          <p:nvPr/>
        </p:nvGrpSpPr>
        <p:grpSpPr>
          <a:xfrm>
            <a:off x="616348" y="935913"/>
            <a:ext cx="10513470" cy="5675987"/>
            <a:chOff x="616348" y="935913"/>
            <a:chExt cx="9730585" cy="5058961"/>
          </a:xfrm>
        </p:grpSpPr>
        <p:pic>
          <p:nvPicPr>
            <p:cNvPr id="7" name="Picture 6" descr="Image of the clinical code finding flow for Toileting. It starts in the top left with &quot;Able to perform toileting activities,&quot; then it flows down to &quot;finding related to ability to perform toileting activities&quot; and &quot;able to perform personal hygiene activity.&quot; It then moves to Interpretation: &quot;Interprets&quot; and &quot;Has interpretation&quot; with &quot;ability to perform toileting activities&quot; and &quot;able&quot; respectively.">
              <a:extLst>
                <a:ext uri="{FF2B5EF4-FFF2-40B4-BE49-F238E27FC236}">
                  <a16:creationId xmlns:a16="http://schemas.microsoft.com/office/drawing/2014/main" id="{428BEF0A-04D3-5309-A456-22FF1F641964}"/>
                </a:ext>
              </a:extLst>
            </p:cNvPr>
            <p:cNvPicPr>
              <a:picLocks noChangeAspect="1"/>
            </p:cNvPicPr>
            <p:nvPr/>
          </p:nvPicPr>
          <p:blipFill>
            <a:blip r:embed="rId3"/>
            <a:stretch>
              <a:fillRect/>
            </a:stretch>
          </p:blipFill>
          <p:spPr>
            <a:xfrm>
              <a:off x="616348" y="1252535"/>
              <a:ext cx="9275159" cy="3635033"/>
            </a:xfrm>
            <a:prstGeom prst="rect">
              <a:avLst/>
            </a:prstGeom>
          </p:spPr>
        </p:pic>
        <p:pic>
          <p:nvPicPr>
            <p:cNvPr id="8" name="Picture 7" descr="screenshot of &quot;Able&quot;">
              <a:extLst>
                <a:ext uri="{FF2B5EF4-FFF2-40B4-BE49-F238E27FC236}">
                  <a16:creationId xmlns:a16="http://schemas.microsoft.com/office/drawing/2014/main" id="{0366FBDF-EC49-F0C0-E54E-BD369AB0C2C0}"/>
                </a:ext>
              </a:extLst>
            </p:cNvPr>
            <p:cNvPicPr>
              <a:picLocks noChangeAspect="1"/>
            </p:cNvPicPr>
            <p:nvPr/>
          </p:nvPicPr>
          <p:blipFill>
            <a:blip r:embed="rId4"/>
            <a:stretch>
              <a:fillRect/>
            </a:stretch>
          </p:blipFill>
          <p:spPr>
            <a:xfrm>
              <a:off x="8101345" y="4732536"/>
              <a:ext cx="2164345" cy="1262338"/>
            </a:xfrm>
            <a:prstGeom prst="rect">
              <a:avLst/>
            </a:prstGeom>
          </p:spPr>
        </p:pic>
        <p:cxnSp>
          <p:nvCxnSpPr>
            <p:cNvPr id="9" name="Straight Arrow Connector 8" descr="arrow pointing from flow to &quot;Able&quot;">
              <a:extLst>
                <a:ext uri="{FF2B5EF4-FFF2-40B4-BE49-F238E27FC236}">
                  <a16:creationId xmlns:a16="http://schemas.microsoft.com/office/drawing/2014/main" id="{2E1CA205-0145-78C6-7B83-55E821497185}"/>
                </a:ext>
              </a:extLst>
            </p:cNvPr>
            <p:cNvCxnSpPr>
              <a:cxnSpLocks/>
            </p:cNvCxnSpPr>
            <p:nvPr/>
          </p:nvCxnSpPr>
          <p:spPr>
            <a:xfrm>
              <a:off x="6688630" y="4847147"/>
              <a:ext cx="1493525" cy="691715"/>
            </a:xfrm>
            <a:prstGeom prst="straightConnector1">
              <a:avLst/>
            </a:prstGeom>
            <a:ln w="25400">
              <a:tailEnd type="stealth" w="lg" len="lg"/>
            </a:ln>
          </p:spPr>
          <p:style>
            <a:lnRef idx="2">
              <a:schemeClr val="accent1"/>
            </a:lnRef>
            <a:fillRef idx="0">
              <a:schemeClr val="accent1"/>
            </a:fillRef>
            <a:effectRef idx="1">
              <a:schemeClr val="accent1"/>
            </a:effectRef>
            <a:fontRef idx="minor">
              <a:schemeClr val="tx1"/>
            </a:fontRef>
          </p:style>
        </p:cxnSp>
        <p:pic>
          <p:nvPicPr>
            <p:cNvPr id="10" name="Picture 9" descr="Screenshot of ability to perform toileting activities">
              <a:extLst>
                <a:ext uri="{FF2B5EF4-FFF2-40B4-BE49-F238E27FC236}">
                  <a16:creationId xmlns:a16="http://schemas.microsoft.com/office/drawing/2014/main" id="{1BF5967C-70B3-32F3-F6BF-985F0DA42CD2}"/>
                </a:ext>
              </a:extLst>
            </p:cNvPr>
            <p:cNvPicPr>
              <a:picLocks noChangeAspect="1"/>
            </p:cNvPicPr>
            <p:nvPr/>
          </p:nvPicPr>
          <p:blipFill>
            <a:blip r:embed="rId5"/>
            <a:srcRect l="6760" t="27180" r="54165" b="841"/>
            <a:stretch/>
          </p:blipFill>
          <p:spPr>
            <a:xfrm>
              <a:off x="8257997" y="935913"/>
              <a:ext cx="2088936" cy="2420569"/>
            </a:xfrm>
            <a:prstGeom prst="rect">
              <a:avLst/>
            </a:prstGeom>
          </p:spPr>
        </p:pic>
        <p:cxnSp>
          <p:nvCxnSpPr>
            <p:cNvPr id="11" name="Straight Arrow Connector 10" descr="arrow pointing from flow to Ability to perform...">
              <a:extLst>
                <a:ext uri="{FF2B5EF4-FFF2-40B4-BE49-F238E27FC236}">
                  <a16:creationId xmlns:a16="http://schemas.microsoft.com/office/drawing/2014/main" id="{196DDEE8-7BD6-96AB-F15D-3E0AE2DB64F3}"/>
                </a:ext>
              </a:extLst>
            </p:cNvPr>
            <p:cNvCxnSpPr>
              <a:cxnSpLocks/>
            </p:cNvCxnSpPr>
            <p:nvPr/>
          </p:nvCxnSpPr>
          <p:spPr>
            <a:xfrm flipV="1">
              <a:off x="6093893" y="1112362"/>
              <a:ext cx="2231447" cy="2533794"/>
            </a:xfrm>
            <a:prstGeom prst="straightConnector1">
              <a:avLst/>
            </a:prstGeom>
            <a:ln w="25400">
              <a:tailEnd type="stealth" w="lg" len="lg"/>
            </a:ln>
          </p:spPr>
          <p:style>
            <a:lnRef idx="2">
              <a:schemeClr val="accent1"/>
            </a:lnRef>
            <a:fillRef idx="0">
              <a:schemeClr val="accent1"/>
            </a:fillRef>
            <a:effectRef idx="1">
              <a:schemeClr val="accent1"/>
            </a:effectRef>
            <a:fontRef idx="minor">
              <a:schemeClr val="tx1"/>
            </a:fontRef>
          </p:style>
        </p:cxnSp>
      </p:grpSp>
      <p:sp>
        <p:nvSpPr>
          <p:cNvPr id="3" name="Slide Number Placeholder 5">
            <a:extLst>
              <a:ext uri="{FF2B5EF4-FFF2-40B4-BE49-F238E27FC236}">
                <a16:creationId xmlns:a16="http://schemas.microsoft.com/office/drawing/2014/main" id="{5AC18F71-CB1B-0C11-EB88-14063BBD01DE}"/>
              </a:ext>
            </a:extLst>
          </p:cNvPr>
          <p:cNvSpPr>
            <a:spLocks noGrp="1"/>
          </p:cNvSpPr>
          <p:nvPr>
            <p:ph type="sldNum" sz="quarter" idx="12"/>
          </p:nvPr>
        </p:nvSpPr>
        <p:spPr>
          <a:xfrm>
            <a:off x="4724400" y="6534448"/>
            <a:ext cx="2743200" cy="365125"/>
          </a:xfrm>
        </p:spPr>
        <p:txBody>
          <a:bodyPr/>
          <a:lstStyle/>
          <a:p>
            <a:r>
              <a:rPr lang="en-US" dirty="0"/>
              <a:t>8</a:t>
            </a:r>
          </a:p>
        </p:txBody>
      </p:sp>
    </p:spTree>
    <p:extLst>
      <p:ext uri="{BB962C8B-B14F-4D97-AF65-F5344CB8AC3E}">
        <p14:creationId xmlns:p14="http://schemas.microsoft.com/office/powerpoint/2010/main" val="1630696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F0A2A-5B22-D31F-8C1E-B8FD8A6DDD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32A820-4D84-F38F-CAEE-5DE79A5475A2}"/>
              </a:ext>
            </a:extLst>
          </p:cNvPr>
          <p:cNvSpPr>
            <a:spLocks noGrp="1"/>
          </p:cNvSpPr>
          <p:nvPr>
            <p:ph type="ctrTitle"/>
          </p:nvPr>
        </p:nvSpPr>
        <p:spPr/>
        <p:txBody>
          <a:bodyPr>
            <a:normAutofit fontScale="90000"/>
          </a:bodyPr>
          <a:lstStyle/>
          <a:p>
            <a:r>
              <a:rPr lang="en-US" sz="4400" dirty="0"/>
              <a:t>ECL for Toileting Findings</a:t>
            </a:r>
            <a:endParaRPr lang="en-US" dirty="0"/>
          </a:p>
        </p:txBody>
      </p:sp>
      <p:sp>
        <p:nvSpPr>
          <p:cNvPr id="6" name="Slide Number Placeholder 5">
            <a:extLst>
              <a:ext uri="{FF2B5EF4-FFF2-40B4-BE49-F238E27FC236}">
                <a16:creationId xmlns:a16="http://schemas.microsoft.com/office/drawing/2014/main" id="{741664FC-04E3-7BFA-C873-41D672D24447}"/>
              </a:ext>
            </a:extLst>
          </p:cNvPr>
          <p:cNvSpPr>
            <a:spLocks noGrp="1"/>
          </p:cNvSpPr>
          <p:nvPr>
            <p:ph type="sldNum" sz="quarter" idx="12"/>
          </p:nvPr>
        </p:nvSpPr>
        <p:spPr/>
        <p:txBody>
          <a:bodyPr/>
          <a:lstStyle/>
          <a:p>
            <a:r>
              <a:rPr lang="en-US" dirty="0"/>
              <a:t>8</a:t>
            </a:r>
          </a:p>
        </p:txBody>
      </p:sp>
      <p:sp>
        <p:nvSpPr>
          <p:cNvPr id="3" name="Google Shape;567;p45">
            <a:extLst>
              <a:ext uri="{FF2B5EF4-FFF2-40B4-BE49-F238E27FC236}">
                <a16:creationId xmlns:a16="http://schemas.microsoft.com/office/drawing/2014/main" id="{ECDF2D45-6E3A-A260-9745-C22AE11CE154}"/>
              </a:ext>
            </a:extLst>
          </p:cNvPr>
          <p:cNvSpPr txBox="1">
            <a:spLocks/>
          </p:cNvSpPr>
          <p:nvPr/>
        </p:nvSpPr>
        <p:spPr>
          <a:xfrm>
            <a:off x="786016" y="979330"/>
            <a:ext cx="9702165" cy="1751253"/>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rgbClr val="0083BE"/>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rgbClr val="000000"/>
                </a:solidFill>
                <a:latin typeface="Aptos"/>
              </a:rPr>
              <a:t>&lt;&lt; 404684003 |Clinical finding (finding)| : 363714003 |</a:t>
            </a:r>
            <a:r>
              <a:rPr lang="en-US" dirty="0">
                <a:solidFill>
                  <a:srgbClr val="FF0000"/>
                </a:solidFill>
                <a:latin typeface="Aptos"/>
              </a:rPr>
              <a:t>Interprets </a:t>
            </a:r>
            <a:r>
              <a:rPr lang="en-US" dirty="0">
                <a:solidFill>
                  <a:srgbClr val="000000"/>
                </a:solidFill>
                <a:latin typeface="Aptos"/>
              </a:rPr>
              <a:t>(attribute)| = 284906000 |Ability to use toilet (observable entity)|, 363713009 |</a:t>
            </a:r>
            <a:r>
              <a:rPr lang="en-US" dirty="0">
                <a:solidFill>
                  <a:srgbClr val="FF0000"/>
                </a:solidFill>
                <a:latin typeface="Aptos"/>
              </a:rPr>
              <a:t>Has interpretation </a:t>
            </a:r>
            <a:r>
              <a:rPr lang="en-US" dirty="0">
                <a:solidFill>
                  <a:srgbClr val="000000"/>
                </a:solidFill>
                <a:latin typeface="Aptos"/>
              </a:rPr>
              <a:t>(attribute)| = &lt;&lt; 371148001 |Ability interpretation value (qualifier value)|</a:t>
            </a:r>
          </a:p>
        </p:txBody>
      </p:sp>
      <p:graphicFrame>
        <p:nvGraphicFramePr>
          <p:cNvPr id="5" name="Table 4">
            <a:extLst>
              <a:ext uri="{FF2B5EF4-FFF2-40B4-BE49-F238E27FC236}">
                <a16:creationId xmlns:a16="http://schemas.microsoft.com/office/drawing/2014/main" id="{EFEF7887-B257-66C5-354F-ED84EDCEC1C2}"/>
              </a:ext>
            </a:extLst>
          </p:cNvPr>
          <p:cNvGraphicFramePr>
            <a:graphicFrameLocks noGrp="1"/>
          </p:cNvGraphicFramePr>
          <p:nvPr>
            <p:extLst>
              <p:ext uri="{D42A27DB-BD31-4B8C-83A1-F6EECF244321}">
                <p14:modId xmlns:p14="http://schemas.microsoft.com/office/powerpoint/2010/main" val="2817826416"/>
              </p:ext>
            </p:extLst>
          </p:nvPr>
        </p:nvGraphicFramePr>
        <p:xfrm>
          <a:off x="786016" y="2812719"/>
          <a:ext cx="9439621" cy="3388892"/>
        </p:xfrm>
        <a:graphic>
          <a:graphicData uri="http://schemas.openxmlformats.org/drawingml/2006/table">
            <a:tbl>
              <a:tblPr firstRow="1" bandRow="1">
                <a:tableStyleId>{5C22544A-7EE6-4342-B048-85BDC9FD1C3A}</a:tableStyleId>
              </a:tblPr>
              <a:tblGrid>
                <a:gridCol w="4449517">
                  <a:extLst>
                    <a:ext uri="{9D8B030D-6E8A-4147-A177-3AD203B41FA5}">
                      <a16:colId xmlns:a16="http://schemas.microsoft.com/office/drawing/2014/main" val="3475918155"/>
                    </a:ext>
                  </a:extLst>
                </a:gridCol>
                <a:gridCol w="3220011">
                  <a:extLst>
                    <a:ext uri="{9D8B030D-6E8A-4147-A177-3AD203B41FA5}">
                      <a16:colId xmlns:a16="http://schemas.microsoft.com/office/drawing/2014/main" val="1909037072"/>
                    </a:ext>
                  </a:extLst>
                </a:gridCol>
                <a:gridCol w="1770093">
                  <a:extLst>
                    <a:ext uri="{9D8B030D-6E8A-4147-A177-3AD203B41FA5}">
                      <a16:colId xmlns:a16="http://schemas.microsoft.com/office/drawing/2014/main" val="2340019030"/>
                    </a:ext>
                  </a:extLst>
                </a:gridCol>
              </a:tblGrid>
              <a:tr h="539142">
                <a:tc>
                  <a:txBody>
                    <a:bodyPr/>
                    <a:lstStyle/>
                    <a:p>
                      <a:pPr algn="l" fontAlgn="b"/>
                      <a:r>
                        <a:rPr lang="en-US" sz="2400" b="1" dirty="0">
                          <a:solidFill>
                            <a:schemeClr val="tx1"/>
                          </a:solidFill>
                          <a:effectLst/>
                        </a:rPr>
                        <a:t>Concept (Fully Specified Name)</a:t>
                      </a:r>
                    </a:p>
                  </a:txBody>
                  <a:tcPr marL="76200" marR="76200" marT="76200" marB="76200" anchor="b">
                    <a:lnL w="12700" cap="flat" cmpd="sng" algn="ctr">
                      <a:solidFill>
                        <a:schemeClr val="tx1"/>
                      </a:solidFill>
                      <a:prstDash val="solid"/>
                      <a:round/>
                      <a:headEnd type="none" w="med" len="med"/>
                      <a:tailEnd type="none" w="med" len="med"/>
                    </a:lnL>
                    <a:lnR w="9525" cap="flat" cmpd="sng" algn="ctr">
                      <a:solidFill>
                        <a:srgbClr val="DDDDDD"/>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accent4">
                        <a:lumMod val="20000"/>
                        <a:lumOff val="80000"/>
                      </a:schemeClr>
                    </a:solidFill>
                  </a:tcPr>
                </a:tc>
                <a:tc>
                  <a:txBody>
                    <a:bodyPr/>
                    <a:lstStyle/>
                    <a:p>
                      <a:pPr algn="l" fontAlgn="b"/>
                      <a:r>
                        <a:rPr lang="en-US" sz="2400" b="1" dirty="0">
                          <a:solidFill>
                            <a:schemeClr val="tx1"/>
                          </a:solidFill>
                          <a:effectLst/>
                        </a:rPr>
                        <a:t>Preferred Term</a:t>
                      </a:r>
                    </a:p>
                  </a:txBody>
                  <a:tcPr marL="76200" marR="76200" marT="76200" marB="76200" anchor="b">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accent4">
                        <a:lumMod val="20000"/>
                        <a:lumOff val="80000"/>
                      </a:schemeClr>
                    </a:solidFill>
                  </a:tcPr>
                </a:tc>
                <a:tc>
                  <a:txBody>
                    <a:bodyPr/>
                    <a:lstStyle/>
                    <a:p>
                      <a:pPr algn="l" fontAlgn="b"/>
                      <a:r>
                        <a:rPr lang="en-US" sz="2400" b="1" dirty="0">
                          <a:solidFill>
                            <a:schemeClr val="tx1"/>
                          </a:solidFill>
                          <a:effectLst/>
                        </a:rPr>
                        <a:t>Id</a:t>
                      </a:r>
                    </a:p>
                  </a:txBody>
                  <a:tcPr marL="76200" marR="76200" marT="76200" marB="76200" anchor="b">
                    <a:lnL w="9525" cap="flat" cmpd="sng" algn="ctr">
                      <a:solidFill>
                        <a:srgbClr val="DDDDDD"/>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53421961"/>
                  </a:ext>
                </a:extLst>
              </a:tr>
              <a:tr h="904988">
                <a:tc>
                  <a:txBody>
                    <a:bodyPr/>
                    <a:lstStyle/>
                    <a:p>
                      <a:pPr fontAlgn="t"/>
                      <a:r>
                        <a:rPr lang="en-US" sz="2400" dirty="0">
                          <a:effectLst/>
                        </a:rPr>
                        <a:t>Difficulty using toilet (finding)</a:t>
                      </a:r>
                    </a:p>
                  </a:txBody>
                  <a:tcPr marL="76200" marR="76200" marT="76200" marB="76200">
                    <a:lnL w="12700" cap="flat" cmpd="sng" algn="ctr">
                      <a:solidFill>
                        <a:schemeClr val="tx1"/>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4" cap="flat" cmpd="sng" algn="ctr">
                      <a:solidFill>
                        <a:srgbClr val="DDDDDD"/>
                      </a:solidFill>
                      <a:prstDash val="solid"/>
                      <a:round/>
                      <a:headEnd type="none" w="med" len="med"/>
                      <a:tailEnd type="none" w="med" len="med"/>
                    </a:lnB>
                    <a:solidFill>
                      <a:srgbClr val="FFFFFF"/>
                    </a:solidFill>
                  </a:tcPr>
                </a:tc>
                <a:tc>
                  <a:txBody>
                    <a:bodyPr/>
                    <a:lstStyle/>
                    <a:p>
                      <a:pPr fontAlgn="t"/>
                      <a:r>
                        <a:rPr lang="en-US" sz="2400" dirty="0">
                          <a:effectLst/>
                        </a:rPr>
                        <a:t>Difficulty using toilet</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2400" dirty="0">
                          <a:effectLst/>
                        </a:rPr>
                        <a:t>284911003</a:t>
                      </a:r>
                    </a:p>
                  </a:txBody>
                  <a:tcPr marL="76200" marR="76200" marT="76200" marB="76200">
                    <a:lnL w="9525" cap="flat" cmpd="sng" algn="ctr">
                      <a:solidFill>
                        <a:srgbClr val="DDDDDD"/>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017143225"/>
                  </a:ext>
                </a:extLst>
              </a:tr>
              <a:tr h="904988">
                <a:tc>
                  <a:txBody>
                    <a:bodyPr/>
                    <a:lstStyle/>
                    <a:p>
                      <a:pPr fontAlgn="t"/>
                      <a:r>
                        <a:rPr lang="en-US" sz="2400" dirty="0">
                          <a:effectLst/>
                        </a:rPr>
                        <a:t>Unable to use toilet (finding)</a:t>
                      </a:r>
                    </a:p>
                  </a:txBody>
                  <a:tcPr marL="76200" marR="76200" marT="76200" marB="76200">
                    <a:lnL w="12700" cap="flat" cmpd="sng" algn="ctr">
                      <a:solidFill>
                        <a:schemeClr val="tx1"/>
                      </a:solidFill>
                      <a:prstDash val="solid"/>
                      <a:round/>
                      <a:headEnd type="none" w="med" len="med"/>
                      <a:tailEnd type="none" w="med" len="med"/>
                    </a:lnL>
                    <a:lnR w="9524" cap="flat" cmpd="sng" algn="ctr">
                      <a:solidFill>
                        <a:srgbClr val="DDDDDD"/>
                      </a:solidFill>
                      <a:prstDash val="solid"/>
                      <a:round/>
                      <a:headEnd type="none" w="med" len="med"/>
                      <a:tailEnd type="none" w="med" len="med"/>
                    </a:lnR>
                    <a:lnT w="9524" cap="flat" cmpd="sng" algn="ctr">
                      <a:solidFill>
                        <a:srgbClr val="DDDDDD"/>
                      </a:solidFill>
                      <a:prstDash val="solid"/>
                      <a:round/>
                      <a:headEnd type="none" w="med" len="med"/>
                      <a:tailEnd type="none" w="med" len="med"/>
                    </a:lnT>
                    <a:lnB w="9524" cap="flat" cmpd="sng" algn="ctr">
                      <a:solidFill>
                        <a:srgbClr val="DDDDDD"/>
                      </a:solidFill>
                      <a:prstDash val="solid"/>
                      <a:round/>
                      <a:headEnd type="none" w="med" len="med"/>
                      <a:tailEnd type="none" w="med" len="med"/>
                    </a:lnB>
                    <a:solidFill>
                      <a:srgbClr val="FFFFFF"/>
                    </a:solidFill>
                  </a:tcPr>
                </a:tc>
                <a:tc>
                  <a:txBody>
                    <a:bodyPr/>
                    <a:lstStyle/>
                    <a:p>
                      <a:pPr fontAlgn="t"/>
                      <a:r>
                        <a:rPr lang="en-US" sz="2400" dirty="0">
                          <a:effectLst/>
                        </a:rPr>
                        <a:t>Unable to use toilet</a:t>
                      </a:r>
                    </a:p>
                  </a:txBody>
                  <a:tcPr marL="76200" marR="76200" marT="76200" marB="76200">
                    <a:lnL w="9524"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2400" dirty="0">
                          <a:effectLst/>
                        </a:rPr>
                        <a:t>284908004</a:t>
                      </a:r>
                    </a:p>
                  </a:txBody>
                  <a:tcPr marL="76200" marR="76200" marT="76200" marB="76200">
                    <a:lnL w="9525" cap="flat" cmpd="sng" algn="ctr">
                      <a:solidFill>
                        <a:srgbClr val="DDDDDD"/>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525401962"/>
                  </a:ext>
                </a:extLst>
              </a:tr>
              <a:tr h="1039774">
                <a:tc>
                  <a:txBody>
                    <a:bodyPr/>
                    <a:lstStyle/>
                    <a:p>
                      <a:pPr fontAlgn="t"/>
                      <a:r>
                        <a:rPr lang="en-US" sz="2400" dirty="0">
                          <a:effectLst/>
                        </a:rPr>
                        <a:t>Able to use toilet (finding)</a:t>
                      </a:r>
                    </a:p>
                  </a:txBody>
                  <a:tcPr marL="76200" marR="76200" marT="76200" marB="76200">
                    <a:lnL w="12700" cap="flat" cmpd="sng" algn="ctr">
                      <a:solidFill>
                        <a:schemeClr val="tx1"/>
                      </a:solidFill>
                      <a:prstDash val="solid"/>
                      <a:round/>
                      <a:headEnd type="none" w="med" len="med"/>
                      <a:tailEnd type="none" w="med" len="med"/>
                    </a:lnL>
                    <a:lnR w="9525" cap="flat" cmpd="sng" algn="ctr">
                      <a:solidFill>
                        <a:srgbClr val="DDDDDD"/>
                      </a:solidFill>
                      <a:prstDash val="solid"/>
                      <a:round/>
                      <a:headEnd type="none" w="med" len="med"/>
                      <a:tailEnd type="none" w="med" len="med"/>
                    </a:lnR>
                    <a:lnT w="9524" cap="flat" cmpd="sng" algn="ctr">
                      <a:solidFill>
                        <a:srgbClr val="DDDDDD"/>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a:effectLst/>
                        </a:rPr>
                        <a:t>Able to use toilet</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a:effectLst/>
                        </a:rPr>
                        <a:t>284907009</a:t>
                      </a:r>
                    </a:p>
                  </a:txBody>
                  <a:tcPr marL="76200" marR="76200" marT="76200" marB="76200">
                    <a:lnL w="9525" cap="flat" cmpd="sng" algn="ctr">
                      <a:solidFill>
                        <a:srgbClr val="DDDDDD"/>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DDDDDD"/>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492758466"/>
                  </a:ext>
                </a:extLst>
              </a:tr>
            </a:tbl>
          </a:graphicData>
        </a:graphic>
      </p:graphicFrame>
    </p:spTree>
    <p:extLst>
      <p:ext uri="{BB962C8B-B14F-4D97-AF65-F5344CB8AC3E}">
        <p14:creationId xmlns:p14="http://schemas.microsoft.com/office/powerpoint/2010/main" val="4257062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2FE3A-E5B2-88EA-C02B-6EEEA56337C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EA4FA663-32BB-8C3D-A458-F6E9C0CCAD5B}"/>
              </a:ext>
              <a:ext uri="{C183D7F6-B498-43B3-948B-1728B52AA6E4}">
                <adec:decorative xmlns:adec="http://schemas.microsoft.com/office/drawing/2017/decorative" val="1"/>
              </a:ext>
            </a:extLst>
          </p:cNvPr>
          <p:cNvSpPr/>
          <p:nvPr/>
        </p:nvSpPr>
        <p:spPr>
          <a:xfrm>
            <a:off x="8260080" y="5722620"/>
            <a:ext cx="3390900" cy="929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U.S. Department of Veterans Affairs, Veterans Health Administration, Digital Health Office logo">
            <a:extLst>
              <a:ext uri="{FF2B5EF4-FFF2-40B4-BE49-F238E27FC236}">
                <a16:creationId xmlns:a16="http://schemas.microsoft.com/office/drawing/2014/main" id="{C180A70D-1F5A-7DCB-C46B-EC1456F3AF90}"/>
              </a:ext>
            </a:extLst>
          </p:cNvPr>
          <p:cNvPicPr>
            <a:picLocks noChangeAspect="1"/>
          </p:cNvPicPr>
          <p:nvPr/>
        </p:nvPicPr>
        <p:blipFill>
          <a:blip r:embed="rId3"/>
          <a:stretch>
            <a:fillRect/>
          </a:stretch>
        </p:blipFill>
        <p:spPr>
          <a:xfrm>
            <a:off x="8359114" y="5863456"/>
            <a:ext cx="3103213" cy="637051"/>
          </a:xfrm>
          <a:prstGeom prst="rect">
            <a:avLst/>
          </a:prstGeom>
        </p:spPr>
      </p:pic>
      <p:sp>
        <p:nvSpPr>
          <p:cNvPr id="4" name="Google Shape;489;p35">
            <a:extLst>
              <a:ext uri="{FF2B5EF4-FFF2-40B4-BE49-F238E27FC236}">
                <a16:creationId xmlns:a16="http://schemas.microsoft.com/office/drawing/2014/main" id="{416F4307-67B3-F8FE-D222-BD2789E3C03D}"/>
              </a:ext>
            </a:extLst>
          </p:cNvPr>
          <p:cNvSpPr txBox="1">
            <a:spLocks/>
          </p:cNvSpPr>
          <p:nvPr/>
        </p:nvSpPr>
        <p:spPr>
          <a:xfrm>
            <a:off x="3020619" y="671184"/>
            <a:ext cx="6452833" cy="1618200"/>
          </a:xfrm>
          <a:prstGeom prst="rect">
            <a:avLst/>
          </a:prstGeom>
        </p:spPr>
        <p:txBody>
          <a:bodyPr spcFirstLastPara="1" vert="horz" wrap="square" lIns="91425" tIns="91425" rIns="91425" bIns="91425" rtlCol="0" anchor="t" anchorCtr="0">
            <a:noAutofit/>
          </a:bodyPr>
          <a:lstStyle>
            <a:lvl1pPr algn="r" defTabSz="914400" rtl="0" eaLnBrk="1" latinLnBrk="0" hangingPunct="1">
              <a:lnSpc>
                <a:spcPct val="100000"/>
              </a:lnSpc>
              <a:spcBef>
                <a:spcPct val="0"/>
              </a:spcBef>
              <a:spcAft>
                <a:spcPts val="600"/>
              </a:spcAft>
              <a:buNone/>
              <a:defRPr sz="3600" b="1" kern="1200">
                <a:solidFill>
                  <a:srgbClr val="003F72"/>
                </a:solidFill>
                <a:latin typeface="+mj-lt"/>
                <a:ea typeface="+mj-ea"/>
                <a:cs typeface="+mj-cs"/>
              </a:defRPr>
            </a:lvl1pPr>
          </a:lstStyle>
          <a:p>
            <a:r>
              <a:rPr lang="en-US" sz="4800" dirty="0"/>
              <a:t>Mapping Results</a:t>
            </a:r>
            <a:endParaRPr lang="en-US" sz="8000" dirty="0"/>
          </a:p>
        </p:txBody>
      </p:sp>
    </p:spTree>
    <p:custDataLst>
      <p:tags r:id="rId1"/>
    </p:custDataLst>
    <p:extLst>
      <p:ext uri="{BB962C8B-B14F-4D97-AF65-F5344CB8AC3E}">
        <p14:creationId xmlns:p14="http://schemas.microsoft.com/office/powerpoint/2010/main" val="2486549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032EB9-ABCF-5A36-5A73-DB2C820516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34FB2D-FDAB-B2BC-D103-F01FE4E00188}"/>
              </a:ext>
            </a:extLst>
          </p:cNvPr>
          <p:cNvSpPr>
            <a:spLocks noGrp="1"/>
          </p:cNvSpPr>
          <p:nvPr>
            <p:ph type="ctrTitle"/>
          </p:nvPr>
        </p:nvSpPr>
        <p:spPr/>
        <p:txBody>
          <a:bodyPr>
            <a:normAutofit fontScale="90000"/>
          </a:bodyPr>
          <a:lstStyle/>
          <a:p>
            <a:r>
              <a:rPr lang="en-US" sz="4400" kern="0" dirty="0"/>
              <a:t>Summary of Mapping Results</a:t>
            </a:r>
            <a:endParaRPr lang="en-US" dirty="0"/>
          </a:p>
        </p:txBody>
      </p:sp>
      <p:sp>
        <p:nvSpPr>
          <p:cNvPr id="4" name="Text Placeholder 3">
            <a:extLst>
              <a:ext uri="{FF2B5EF4-FFF2-40B4-BE49-F238E27FC236}">
                <a16:creationId xmlns:a16="http://schemas.microsoft.com/office/drawing/2014/main" id="{C9794EF4-221C-EE74-2D87-7D25BBD3A614}"/>
              </a:ext>
            </a:extLst>
          </p:cNvPr>
          <p:cNvSpPr>
            <a:spLocks noGrp="1"/>
          </p:cNvSpPr>
          <p:nvPr>
            <p:ph type="body" sz="quarter" idx="13"/>
          </p:nvPr>
        </p:nvSpPr>
        <p:spPr>
          <a:xfrm>
            <a:off x="828872" y="1634525"/>
            <a:ext cx="10534255" cy="5040912"/>
          </a:xfrm>
        </p:spPr>
        <p:txBody>
          <a:bodyPr>
            <a:normAutofit/>
          </a:bodyPr>
          <a:lstStyle/>
          <a:p>
            <a:pPr marL="285750" marR="0" lvl="0" indent="-285750" algn="l" defTabSz="914400" rtl="0" eaLnBrk="1" fontAlgn="auto" latinLnBrk="0" hangingPunct="1">
              <a:lnSpc>
                <a:spcPct val="90000"/>
              </a:lnSpc>
              <a:spcBef>
                <a:spcPts val="0"/>
              </a:spcBef>
              <a:spcAft>
                <a:spcPts val="0"/>
              </a:spcAft>
              <a:buClr>
                <a:prstClr val="black"/>
              </a:buClr>
              <a:buSzPts val="1600"/>
              <a:buFont typeface="Arial" panose="020B0604020202020204" pitchFamily="34" charset="0"/>
              <a:buChar char="●"/>
              <a:tabLst/>
              <a:defRPr/>
            </a:pPr>
            <a:r>
              <a:rPr kumimoji="0" lang="en-US" sz="3200" b="1" i="0" u="none" strike="noStrike" kern="1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Observable entity</a:t>
            </a:r>
            <a:r>
              <a:rPr kumimoji="0" lang="en-US" sz="3200" b="0" i="0" u="none" strike="noStrike" kern="1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7/8 ADL (88%) questions mapped to observable entity concepts</a:t>
            </a:r>
          </a:p>
          <a:p>
            <a:pPr marL="742950" marR="0" lvl="1" indent="-285750" algn="l" defTabSz="914400" rtl="0" eaLnBrk="1" fontAlgn="auto" latinLnBrk="0" hangingPunct="1">
              <a:lnSpc>
                <a:spcPct val="90000"/>
              </a:lnSpc>
              <a:spcBef>
                <a:spcPts val="0"/>
              </a:spcBef>
              <a:spcAft>
                <a:spcPts val="0"/>
              </a:spcAft>
              <a:buClr>
                <a:prstClr val="black"/>
              </a:buClr>
              <a:buSzPts val="1600"/>
              <a:buFont typeface="Arial" panose="020B0604020202020204" pitchFamily="34" charset="0"/>
              <a:buChar char="○"/>
              <a:tabLst/>
              <a:defRPr/>
            </a:pPr>
            <a:r>
              <a:rPr kumimoji="0" lang="en-US" sz="3200" b="0" i="0" u="none" strike="noStrike" kern="1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a:t>
            </a:r>
            <a:r>
              <a:rPr kumimoji="0" lang="en-US" sz="2800" b="0" i="0" u="none" strike="noStrike" kern="1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The one missing observation was "Personal device care.”  </a:t>
            </a:r>
            <a:endParaRPr kumimoji="0" lang="en-US" sz="3200" b="0" i="0" u="none" strike="noStrike" kern="1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285750" marR="0" lvl="0" indent="-285750" algn="l" defTabSz="914400" rtl="0" eaLnBrk="1" fontAlgn="auto" latinLnBrk="0" hangingPunct="1">
              <a:lnSpc>
                <a:spcPct val="90000"/>
              </a:lnSpc>
              <a:spcBef>
                <a:spcPts val="0"/>
              </a:spcBef>
              <a:spcAft>
                <a:spcPts val="0"/>
              </a:spcAft>
              <a:buClr>
                <a:prstClr val="black"/>
              </a:buClr>
              <a:buSzPts val="1600"/>
              <a:buFont typeface="Arial" panose="020B0604020202020204" pitchFamily="34" charset="0"/>
              <a:buChar char="●"/>
              <a:tabLst/>
              <a:defRPr/>
            </a:pPr>
            <a:r>
              <a:rPr kumimoji="0" lang="en-US" sz="3200" b="1" i="0" u="none" strike="noStrike" kern="1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Qualifier value</a:t>
            </a:r>
            <a:r>
              <a:rPr kumimoji="0" lang="en-US" sz="3200" b="0" i="0" u="none" strike="noStrike" kern="1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All three (100%) of the qualifier values (able, difficulty, and unable) </a:t>
            </a:r>
            <a:r>
              <a:rPr kumimoji="0" lang="en-US" sz="3200" b="0" i="0" u="none" strike="noStrike" kern="100" cap="none" spc="0" normalizeH="0" baseline="0" noProof="0" dirty="0">
                <a:ln>
                  <a:noFill/>
                </a:ln>
                <a:solidFill>
                  <a:prstClr val="black"/>
                </a:solidFill>
                <a:effectLst/>
                <a:uLnTx/>
                <a:uFillTx/>
                <a:latin typeface="Calibri" panose="020F0502020204030204" pitchFamily="34" charset="0"/>
                <a:ea typeface="Aptos" panose="020B0004020202020204" pitchFamily="34" charset="0"/>
                <a:cs typeface="Arial" panose="020B0604020202020204" pitchFamily="34" charset="0"/>
              </a:rPr>
              <a:t>were present in SNOMED CT</a:t>
            </a:r>
          </a:p>
          <a:p>
            <a:pPr marL="285750" marR="0" lvl="0" indent="-285750" algn="l" defTabSz="914400" rtl="0" eaLnBrk="1" fontAlgn="auto" latinLnBrk="0" hangingPunct="1">
              <a:lnSpc>
                <a:spcPct val="90000"/>
              </a:lnSpc>
              <a:spcBef>
                <a:spcPts val="0"/>
              </a:spcBef>
              <a:spcAft>
                <a:spcPts val="0"/>
              </a:spcAft>
              <a:buClr>
                <a:prstClr val="black"/>
              </a:buClr>
              <a:buSzPts val="1600"/>
              <a:buFont typeface="Arial" panose="020B0604020202020204" pitchFamily="34" charset="0"/>
              <a:buChar char="●"/>
              <a:tabLst/>
              <a:defRPr/>
            </a:pPr>
            <a:r>
              <a:rPr kumimoji="0" lang="en-US" sz="3200" b="1" i="0" u="none" strike="noStrike" kern="100" cap="none" spc="0" normalizeH="0" baseline="0" noProof="0" dirty="0">
                <a:ln>
                  <a:noFill/>
                </a:ln>
                <a:solidFill>
                  <a:prstClr val="black"/>
                </a:solidFill>
                <a:effectLst/>
                <a:uLnTx/>
                <a:uFillTx/>
                <a:latin typeface="Calibri" panose="020F0502020204030204" pitchFamily="34" charset="0"/>
                <a:ea typeface="Aptos" panose="020B0004020202020204" pitchFamily="34" charset="0"/>
                <a:cs typeface="Arial" panose="020B0604020202020204" pitchFamily="34" charset="0"/>
              </a:rPr>
              <a:t>Clinical finding</a:t>
            </a:r>
            <a:r>
              <a:rPr kumimoji="0" lang="en-US" sz="3200" b="0" i="0" u="none" strike="noStrike" kern="100" cap="none" spc="0" normalizeH="0" baseline="0" noProof="0" dirty="0">
                <a:ln>
                  <a:noFill/>
                </a:ln>
                <a:solidFill>
                  <a:prstClr val="black"/>
                </a:solidFill>
                <a:effectLst/>
                <a:uLnTx/>
                <a:uFillTx/>
                <a:latin typeface="Calibri" panose="020F0502020204030204" pitchFamily="34" charset="0"/>
                <a:ea typeface="Aptos" panose="020B0004020202020204" pitchFamily="34" charset="0"/>
                <a:cs typeface="Arial" panose="020B0604020202020204" pitchFamily="34" charset="0"/>
              </a:rPr>
              <a:t>: 21/24 (87.5%) of the </a:t>
            </a:r>
            <a:r>
              <a:rPr lang="en-US" sz="3200" kern="100" dirty="0">
                <a:solidFill>
                  <a:prstClr val="black"/>
                </a:solidFill>
                <a:latin typeface="Calibri" panose="020F0502020204030204" pitchFamily="34" charset="0"/>
                <a:ea typeface="Aptos" panose="020B0004020202020204" pitchFamily="34" charset="0"/>
                <a:cs typeface="Arial" panose="020B0604020202020204" pitchFamily="34" charset="0"/>
              </a:rPr>
              <a:t>data elements </a:t>
            </a:r>
            <a:r>
              <a:rPr kumimoji="0" lang="en-US" sz="3200" b="0" i="0" u="none" strike="noStrike" kern="100" cap="none" spc="0" normalizeH="0" baseline="0" noProof="0" dirty="0">
                <a:ln>
                  <a:noFill/>
                </a:ln>
                <a:solidFill>
                  <a:prstClr val="black"/>
                </a:solidFill>
                <a:effectLst/>
                <a:uLnTx/>
                <a:uFillTx/>
                <a:latin typeface="Calibri" panose="020F0502020204030204" pitchFamily="34" charset="0"/>
                <a:ea typeface="Aptos" panose="020B0004020202020204" pitchFamily="34" charset="0"/>
                <a:cs typeface="Arial" panose="020B0604020202020204" pitchFamily="34" charset="0"/>
              </a:rPr>
              <a:t>mapped to clinical findings. </a:t>
            </a:r>
          </a:p>
          <a:p>
            <a:pPr marL="285750" marR="0" lvl="0" indent="-285750" algn="l" defTabSz="914400" rtl="0" eaLnBrk="1" fontAlgn="auto" latinLnBrk="0" hangingPunct="1">
              <a:lnSpc>
                <a:spcPct val="90000"/>
              </a:lnSpc>
              <a:spcBef>
                <a:spcPts val="0"/>
              </a:spcBef>
              <a:spcAft>
                <a:spcPts val="0"/>
              </a:spcAft>
              <a:buClr>
                <a:prstClr val="black"/>
              </a:buClr>
              <a:buSzPts val="1600"/>
              <a:buFont typeface="Arial" panose="020B0604020202020204" pitchFamily="34" charset="0"/>
              <a:buChar char="●"/>
              <a:tabLst/>
              <a:defRPr/>
            </a:pPr>
            <a:endParaRPr kumimoji="0" lang="en-US" sz="3200" b="0" i="0" u="none" strike="noStrike" kern="100" cap="none" spc="0" normalizeH="0" baseline="0" noProof="0" dirty="0">
              <a:ln>
                <a:noFill/>
              </a:ln>
              <a:solidFill>
                <a:prstClr val="black"/>
              </a:solidFill>
              <a:effectLst/>
              <a:uLnTx/>
              <a:uFillTx/>
              <a:latin typeface="Calibri" panose="020F0502020204030204" pitchFamily="34" charset="0"/>
              <a:ea typeface="Aptos" panose="020B0004020202020204" pitchFamily="34" charset="0"/>
              <a:cs typeface="Arial" panose="020B0604020202020204" pitchFamily="34" charset="0"/>
            </a:endParaRPr>
          </a:p>
          <a:p>
            <a:pPr marL="285750" marR="0" lvl="0" indent="-285750" algn="l" defTabSz="914400" rtl="0" eaLnBrk="1" fontAlgn="auto" latinLnBrk="0" hangingPunct="1">
              <a:lnSpc>
                <a:spcPct val="90000"/>
              </a:lnSpc>
              <a:spcBef>
                <a:spcPts val="0"/>
              </a:spcBef>
              <a:spcAft>
                <a:spcPts val="0"/>
              </a:spcAft>
              <a:buClr>
                <a:prstClr val="black"/>
              </a:buClr>
              <a:buSzPts val="1600"/>
              <a:buFont typeface="Arial" panose="020B0604020202020204" pitchFamily="34" charset="0"/>
              <a:buChar char="●"/>
              <a:tabLst/>
              <a:defRPr/>
            </a:pPr>
            <a:r>
              <a:rPr lang="en-US" sz="3200" kern="100" dirty="0">
                <a:latin typeface="Calibri" panose="020F0502020204030204" pitchFamily="34" charset="0"/>
                <a:ea typeface="Aptos" panose="020B0004020202020204" pitchFamily="34" charset="0"/>
                <a:cs typeface="Arial" panose="020B0604020202020204" pitchFamily="34" charset="0"/>
              </a:rPr>
              <a:t>Issues with the observable entities and clinical finding hierarchies were also identified.</a:t>
            </a:r>
            <a:endParaRPr kumimoji="0" lang="en-US" sz="3200" b="0" i="0" u="none" strike="noStrike" kern="100" cap="none" spc="0" normalizeH="0" baseline="0" noProof="0" dirty="0">
              <a:ln>
                <a:noFill/>
              </a:ln>
              <a:effectLst/>
              <a:uLnTx/>
              <a:uFillTx/>
              <a:latin typeface="Calibri" panose="020F0502020204030204" pitchFamily="34" charset="0"/>
              <a:ea typeface="Aptos" panose="020B0004020202020204" pitchFamily="34" charset="0"/>
              <a:cs typeface="Arial" panose="020B0604020202020204" pitchFamily="34" charset="0"/>
            </a:endParaRPr>
          </a:p>
          <a:p>
            <a:endParaRPr lang="en-US" dirty="0"/>
          </a:p>
        </p:txBody>
      </p:sp>
      <p:sp>
        <p:nvSpPr>
          <p:cNvPr id="6" name="Slide Number Placeholder 5">
            <a:extLst>
              <a:ext uri="{FF2B5EF4-FFF2-40B4-BE49-F238E27FC236}">
                <a16:creationId xmlns:a16="http://schemas.microsoft.com/office/drawing/2014/main" id="{940841AC-18E4-0420-7D3C-609B42B51AA5}"/>
              </a:ext>
            </a:extLst>
          </p:cNvPr>
          <p:cNvSpPr>
            <a:spLocks noGrp="1"/>
          </p:cNvSpPr>
          <p:nvPr>
            <p:ph type="sldNum" sz="quarter" idx="12"/>
          </p:nvPr>
        </p:nvSpPr>
        <p:spPr/>
        <p:txBody>
          <a:bodyPr/>
          <a:lstStyle/>
          <a:p>
            <a:r>
              <a:rPr lang="en-US" dirty="0"/>
              <a:t>9</a:t>
            </a:r>
          </a:p>
        </p:txBody>
      </p:sp>
    </p:spTree>
    <p:extLst>
      <p:ext uri="{BB962C8B-B14F-4D97-AF65-F5344CB8AC3E}">
        <p14:creationId xmlns:p14="http://schemas.microsoft.com/office/powerpoint/2010/main" val="2471951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8D2E0-01DD-DCAB-D83F-14ADB09C55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9B2564-12AD-01A4-73AD-0F20BA53BBA1}"/>
              </a:ext>
            </a:extLst>
          </p:cNvPr>
          <p:cNvSpPr>
            <a:spLocks noGrp="1"/>
          </p:cNvSpPr>
          <p:nvPr>
            <p:ph type="ctrTitle"/>
          </p:nvPr>
        </p:nvSpPr>
        <p:spPr>
          <a:xfrm>
            <a:off x="786016" y="116796"/>
            <a:ext cx="7654787" cy="651094"/>
          </a:xfrm>
        </p:spPr>
        <p:txBody>
          <a:bodyPr>
            <a:noAutofit/>
          </a:bodyPr>
          <a:lstStyle/>
          <a:p>
            <a:r>
              <a:rPr lang="en-US" sz="3200" dirty="0"/>
              <a:t>Current ADL Observable Entity Hierarchy</a:t>
            </a:r>
          </a:p>
        </p:txBody>
      </p:sp>
      <p:sp>
        <p:nvSpPr>
          <p:cNvPr id="6" name="Slide Number Placeholder 5">
            <a:extLst>
              <a:ext uri="{FF2B5EF4-FFF2-40B4-BE49-F238E27FC236}">
                <a16:creationId xmlns:a16="http://schemas.microsoft.com/office/drawing/2014/main" id="{2112CF60-6C2C-34DE-4BC7-A3E901099110}"/>
              </a:ext>
            </a:extLst>
          </p:cNvPr>
          <p:cNvSpPr>
            <a:spLocks noGrp="1"/>
          </p:cNvSpPr>
          <p:nvPr>
            <p:ph type="sldNum" sz="quarter" idx="12"/>
          </p:nvPr>
        </p:nvSpPr>
        <p:spPr>
          <a:xfrm>
            <a:off x="4724400" y="6558641"/>
            <a:ext cx="2743200" cy="365125"/>
          </a:xfrm>
        </p:spPr>
        <p:txBody>
          <a:bodyPr/>
          <a:lstStyle/>
          <a:p>
            <a:r>
              <a:rPr lang="en-US" dirty="0"/>
              <a:t>10</a:t>
            </a:r>
          </a:p>
        </p:txBody>
      </p:sp>
      <p:pic>
        <p:nvPicPr>
          <p:cNvPr id="3" name="Picture 2" descr="A diagram of the current ADL Hierarchy of current concepts, disarticulated concepts, and intermediate parents not shown.">
            <a:extLst>
              <a:ext uri="{FF2B5EF4-FFF2-40B4-BE49-F238E27FC236}">
                <a16:creationId xmlns:a16="http://schemas.microsoft.com/office/drawing/2014/main" id="{B7825FC9-55BB-473D-328B-1E610C7137C5}"/>
              </a:ext>
            </a:extLst>
          </p:cNvPr>
          <p:cNvPicPr>
            <a:picLocks noChangeAspect="1"/>
          </p:cNvPicPr>
          <p:nvPr/>
        </p:nvPicPr>
        <p:blipFill>
          <a:blip r:embed="rId3"/>
          <a:stretch>
            <a:fillRect/>
          </a:stretch>
        </p:blipFill>
        <p:spPr>
          <a:xfrm>
            <a:off x="2067504" y="767890"/>
            <a:ext cx="7470177" cy="5724985"/>
          </a:xfrm>
          <a:prstGeom prst="rect">
            <a:avLst/>
          </a:prstGeom>
        </p:spPr>
      </p:pic>
      <p:cxnSp>
        <p:nvCxnSpPr>
          <p:cNvPr id="5" name="Straight Arrow Connector 4">
            <a:extLst>
              <a:ext uri="{FF2B5EF4-FFF2-40B4-BE49-F238E27FC236}">
                <a16:creationId xmlns:a16="http://schemas.microsoft.com/office/drawing/2014/main" id="{A1399542-6EC0-B94D-2520-877968C82F56}"/>
              </a:ext>
            </a:extLst>
          </p:cNvPr>
          <p:cNvCxnSpPr/>
          <p:nvPr/>
        </p:nvCxnSpPr>
        <p:spPr>
          <a:xfrm>
            <a:off x="3111062" y="1051034"/>
            <a:ext cx="515007" cy="430925"/>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7" name="Straight Arrow Connector 6">
            <a:extLst>
              <a:ext uri="{FF2B5EF4-FFF2-40B4-BE49-F238E27FC236}">
                <a16:creationId xmlns:a16="http://schemas.microsoft.com/office/drawing/2014/main" id="{8B96EAEC-1C31-29FE-6EB6-085DA1767E04}"/>
              </a:ext>
            </a:extLst>
          </p:cNvPr>
          <p:cNvCxnSpPr>
            <a:cxnSpLocks/>
          </p:cNvCxnSpPr>
          <p:nvPr/>
        </p:nvCxnSpPr>
        <p:spPr>
          <a:xfrm flipH="1" flipV="1">
            <a:off x="4582510" y="2827283"/>
            <a:ext cx="557049" cy="115614"/>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0806276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7833C-5A53-8E45-5509-526A3EEC89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60E4B8-A2C3-DC42-FBB3-858D64E903AA}"/>
              </a:ext>
            </a:extLst>
          </p:cNvPr>
          <p:cNvSpPr>
            <a:spLocks noGrp="1"/>
          </p:cNvSpPr>
          <p:nvPr>
            <p:ph type="ctrTitle"/>
          </p:nvPr>
        </p:nvSpPr>
        <p:spPr>
          <a:xfrm>
            <a:off x="786016" y="135268"/>
            <a:ext cx="8662784" cy="511277"/>
          </a:xfrm>
        </p:spPr>
        <p:txBody>
          <a:bodyPr>
            <a:noAutofit/>
          </a:bodyPr>
          <a:lstStyle/>
          <a:p>
            <a:r>
              <a:rPr lang="en-US" sz="3200" dirty="0"/>
              <a:t>Proposed Observable Hierarchy Modification</a:t>
            </a:r>
          </a:p>
        </p:txBody>
      </p:sp>
      <p:sp>
        <p:nvSpPr>
          <p:cNvPr id="6" name="Slide Number Placeholder 5">
            <a:extLst>
              <a:ext uri="{FF2B5EF4-FFF2-40B4-BE49-F238E27FC236}">
                <a16:creationId xmlns:a16="http://schemas.microsoft.com/office/drawing/2014/main" id="{5ECE4FB3-ABC2-E578-86D8-1077C283B56E}"/>
              </a:ext>
            </a:extLst>
          </p:cNvPr>
          <p:cNvSpPr>
            <a:spLocks noGrp="1"/>
          </p:cNvSpPr>
          <p:nvPr>
            <p:ph type="sldNum" sz="quarter" idx="12"/>
          </p:nvPr>
        </p:nvSpPr>
        <p:spPr/>
        <p:txBody>
          <a:bodyPr/>
          <a:lstStyle/>
          <a:p>
            <a:r>
              <a:rPr lang="en-US" dirty="0"/>
              <a:t>11</a:t>
            </a:r>
          </a:p>
        </p:txBody>
      </p:sp>
      <p:pic>
        <p:nvPicPr>
          <p:cNvPr id="3" name="Picture 2" descr="A diagram of proposed hierarchy modification">
            <a:extLst>
              <a:ext uri="{FF2B5EF4-FFF2-40B4-BE49-F238E27FC236}">
                <a16:creationId xmlns:a16="http://schemas.microsoft.com/office/drawing/2014/main" id="{77743A99-02E4-E0EC-D431-3AC850E06FDC}"/>
              </a:ext>
            </a:extLst>
          </p:cNvPr>
          <p:cNvPicPr>
            <a:picLocks noChangeAspect="1"/>
          </p:cNvPicPr>
          <p:nvPr/>
        </p:nvPicPr>
        <p:blipFill>
          <a:blip r:embed="rId3"/>
          <a:stretch>
            <a:fillRect/>
          </a:stretch>
        </p:blipFill>
        <p:spPr>
          <a:xfrm>
            <a:off x="2129140" y="601642"/>
            <a:ext cx="7504388" cy="5821566"/>
          </a:xfrm>
          <a:prstGeom prst="rect">
            <a:avLst/>
          </a:prstGeom>
        </p:spPr>
      </p:pic>
    </p:spTree>
    <p:extLst>
      <p:ext uri="{BB962C8B-B14F-4D97-AF65-F5344CB8AC3E}">
        <p14:creationId xmlns:p14="http://schemas.microsoft.com/office/powerpoint/2010/main" val="1216151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8048E-D7C4-5E19-76A3-C83559F1CE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5467E0-7D15-FC31-DAC1-3596CD22EAF0}"/>
              </a:ext>
            </a:extLst>
          </p:cNvPr>
          <p:cNvSpPr>
            <a:spLocks noGrp="1"/>
          </p:cNvSpPr>
          <p:nvPr>
            <p:ph type="ctrTitle"/>
          </p:nvPr>
        </p:nvSpPr>
        <p:spPr>
          <a:xfrm>
            <a:off x="786016" y="246100"/>
            <a:ext cx="8856748" cy="651094"/>
          </a:xfrm>
        </p:spPr>
        <p:txBody>
          <a:bodyPr>
            <a:normAutofit fontScale="90000"/>
          </a:bodyPr>
          <a:lstStyle/>
          <a:p>
            <a:r>
              <a:rPr lang="en-US" sz="4400" dirty="0"/>
              <a:t>Current ADL Clinical Finding Hierarchy</a:t>
            </a:r>
            <a:endParaRPr lang="en-US" dirty="0"/>
          </a:p>
        </p:txBody>
      </p:sp>
      <p:sp>
        <p:nvSpPr>
          <p:cNvPr id="6" name="Slide Number Placeholder 5">
            <a:extLst>
              <a:ext uri="{FF2B5EF4-FFF2-40B4-BE49-F238E27FC236}">
                <a16:creationId xmlns:a16="http://schemas.microsoft.com/office/drawing/2014/main" id="{FBC701D5-87B9-94E8-FF69-AF9099115A68}"/>
              </a:ext>
            </a:extLst>
          </p:cNvPr>
          <p:cNvSpPr>
            <a:spLocks noGrp="1"/>
          </p:cNvSpPr>
          <p:nvPr>
            <p:ph type="sldNum" sz="quarter" idx="12"/>
          </p:nvPr>
        </p:nvSpPr>
        <p:spPr/>
        <p:txBody>
          <a:bodyPr/>
          <a:lstStyle/>
          <a:p>
            <a:r>
              <a:rPr lang="en-US" dirty="0"/>
              <a:t>12</a:t>
            </a:r>
          </a:p>
        </p:txBody>
      </p:sp>
      <p:pic>
        <p:nvPicPr>
          <p:cNvPr id="3" name="Picture 2" descr="A diagram of the current ADL clinical finding hierarchy">
            <a:extLst>
              <a:ext uri="{FF2B5EF4-FFF2-40B4-BE49-F238E27FC236}">
                <a16:creationId xmlns:a16="http://schemas.microsoft.com/office/drawing/2014/main" id="{3800D0B8-B30E-01AB-C9AC-3F39F6E6E512}"/>
              </a:ext>
            </a:extLst>
          </p:cNvPr>
          <p:cNvPicPr>
            <a:picLocks noChangeAspect="1"/>
          </p:cNvPicPr>
          <p:nvPr/>
        </p:nvPicPr>
        <p:blipFill>
          <a:blip r:embed="rId3"/>
          <a:stretch>
            <a:fillRect/>
          </a:stretch>
        </p:blipFill>
        <p:spPr>
          <a:xfrm>
            <a:off x="1249254" y="897194"/>
            <a:ext cx="7331325" cy="5504321"/>
          </a:xfrm>
          <a:prstGeom prst="rect">
            <a:avLst/>
          </a:prstGeom>
        </p:spPr>
      </p:pic>
      <p:sp>
        <p:nvSpPr>
          <p:cNvPr id="12" name="Rectangle 11">
            <a:extLst>
              <a:ext uri="{FF2B5EF4-FFF2-40B4-BE49-F238E27FC236}">
                <a16:creationId xmlns:a16="http://schemas.microsoft.com/office/drawing/2014/main" id="{4DDF31BC-C411-6CCD-4464-BAC5154FAD7A}"/>
              </a:ext>
            </a:extLst>
          </p:cNvPr>
          <p:cNvSpPr/>
          <p:nvPr/>
        </p:nvSpPr>
        <p:spPr>
          <a:xfrm>
            <a:off x="4931229" y="1678916"/>
            <a:ext cx="1469571" cy="91188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31A09EFA-ADA8-E319-9F12-22B095EE6B92}"/>
              </a:ext>
            </a:extLst>
          </p:cNvPr>
          <p:cNvCxnSpPr/>
          <p:nvPr/>
        </p:nvCxnSpPr>
        <p:spPr>
          <a:xfrm flipV="1">
            <a:off x="5660571" y="1678916"/>
            <a:ext cx="0" cy="11187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Rectangle 14">
            <a:extLst>
              <a:ext uri="{FF2B5EF4-FFF2-40B4-BE49-F238E27FC236}">
                <a16:creationId xmlns:a16="http://schemas.microsoft.com/office/drawing/2014/main" id="{4794AD16-727D-31D4-6810-B2BF992B5514}"/>
              </a:ext>
            </a:extLst>
          </p:cNvPr>
          <p:cNvSpPr/>
          <p:nvPr/>
        </p:nvSpPr>
        <p:spPr>
          <a:xfrm>
            <a:off x="2853370" y="3429001"/>
            <a:ext cx="5155894" cy="7184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3EF45DA-24BE-22E2-3377-290D6666FAB1}"/>
              </a:ext>
            </a:extLst>
          </p:cNvPr>
          <p:cNvSpPr/>
          <p:nvPr/>
        </p:nvSpPr>
        <p:spPr>
          <a:xfrm>
            <a:off x="6470650" y="3924653"/>
            <a:ext cx="1492250" cy="2684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a:extLst>
              <a:ext uri="{FF2B5EF4-FFF2-40B4-BE49-F238E27FC236}">
                <a16:creationId xmlns:a16="http://schemas.microsoft.com/office/drawing/2014/main" id="{EF42F50D-5C27-591D-B804-6B917E06318D}"/>
              </a:ext>
            </a:extLst>
          </p:cNvPr>
          <p:cNvCxnSpPr>
            <a:stCxn id="15" idx="2"/>
          </p:cNvCxnSpPr>
          <p:nvPr/>
        </p:nvCxnSpPr>
        <p:spPr>
          <a:xfrm flipV="1">
            <a:off x="5431317" y="3714750"/>
            <a:ext cx="4283" cy="432709"/>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4F7610C5-A521-E528-E185-D5CE517CA94C}"/>
              </a:ext>
            </a:extLst>
          </p:cNvPr>
          <p:cNvCxnSpPr>
            <a:cxnSpLocks/>
          </p:cNvCxnSpPr>
          <p:nvPr/>
        </p:nvCxnSpPr>
        <p:spPr>
          <a:xfrm flipH="1">
            <a:off x="5431317" y="3714750"/>
            <a:ext cx="15663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06E0F840-4513-2726-333E-D4B2713E8115}"/>
              </a:ext>
            </a:extLst>
          </p:cNvPr>
          <p:cNvCxnSpPr>
            <a:cxnSpLocks/>
          </p:cNvCxnSpPr>
          <p:nvPr/>
        </p:nvCxnSpPr>
        <p:spPr>
          <a:xfrm flipH="1" flipV="1">
            <a:off x="6997700" y="3429000"/>
            <a:ext cx="12700" cy="2857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CB504985-CBE7-D3D2-932D-9ED9AD2F0B58}"/>
              </a:ext>
            </a:extLst>
          </p:cNvPr>
          <p:cNvCxnSpPr>
            <a:cxnSpLocks/>
          </p:cNvCxnSpPr>
          <p:nvPr/>
        </p:nvCxnSpPr>
        <p:spPr>
          <a:xfrm flipV="1">
            <a:off x="6703307" y="3721453"/>
            <a:ext cx="0" cy="471686"/>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50EABFE2-8B57-B6DE-BEA6-4A08B469EA77}"/>
              </a:ext>
            </a:extLst>
          </p:cNvPr>
          <p:cNvCxnSpPr>
            <a:cxnSpLocks/>
          </p:cNvCxnSpPr>
          <p:nvPr/>
        </p:nvCxnSpPr>
        <p:spPr>
          <a:xfrm flipV="1">
            <a:off x="7878057" y="3721453"/>
            <a:ext cx="0" cy="471686"/>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55464C50-8ECC-8535-E9DB-8674722492B1}"/>
              </a:ext>
            </a:extLst>
          </p:cNvPr>
          <p:cNvCxnSpPr>
            <a:cxnSpLocks/>
          </p:cNvCxnSpPr>
          <p:nvPr/>
        </p:nvCxnSpPr>
        <p:spPr>
          <a:xfrm flipH="1" flipV="1">
            <a:off x="6997700" y="3714750"/>
            <a:ext cx="880357" cy="6703"/>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7115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C2690-5F29-D304-92D7-42667C1B02A5}"/>
              </a:ext>
            </a:extLst>
          </p:cNvPr>
          <p:cNvSpPr>
            <a:spLocks noGrp="1"/>
          </p:cNvSpPr>
          <p:nvPr>
            <p:ph type="ctrTitle"/>
          </p:nvPr>
        </p:nvSpPr>
        <p:spPr/>
        <p:txBody>
          <a:bodyPr>
            <a:normAutofit fontScale="90000"/>
          </a:bodyPr>
          <a:lstStyle/>
          <a:p>
            <a:r>
              <a:rPr lang="en-US" sz="4400" dirty="0"/>
              <a:t>Acknowledgements</a:t>
            </a:r>
            <a:endParaRPr lang="en-US" dirty="0"/>
          </a:p>
        </p:txBody>
      </p:sp>
      <p:sp>
        <p:nvSpPr>
          <p:cNvPr id="4" name="Text Placeholder 3">
            <a:extLst>
              <a:ext uri="{FF2B5EF4-FFF2-40B4-BE49-F238E27FC236}">
                <a16:creationId xmlns:a16="http://schemas.microsoft.com/office/drawing/2014/main" id="{8A9DD6DD-E70F-D8CF-BF21-5325BF5773B2}"/>
              </a:ext>
            </a:extLst>
          </p:cNvPr>
          <p:cNvSpPr>
            <a:spLocks noGrp="1"/>
          </p:cNvSpPr>
          <p:nvPr>
            <p:ph type="body" sz="quarter" idx="13"/>
          </p:nvPr>
        </p:nvSpPr>
        <p:spPr>
          <a:xfrm>
            <a:off x="786015" y="1064614"/>
            <a:ext cx="5212013" cy="5630099"/>
          </a:xfrm>
        </p:spPr>
        <p:txBody>
          <a:bodyPr>
            <a:normAutofit fontScale="40000" lnSpcReduction="20000"/>
          </a:bodyPr>
          <a:lstStyle/>
          <a:p>
            <a:pPr marL="0" indent="0">
              <a:buNone/>
            </a:pPr>
            <a:r>
              <a:rPr lang="en-US" sz="4500" b="1" dirty="0">
                <a:solidFill>
                  <a:schemeClr val="tx1"/>
                </a:solidFill>
              </a:rPr>
              <a:t>Veterans Health Administration (VHA) Digital Health Office</a:t>
            </a:r>
          </a:p>
          <a:p>
            <a:pPr marL="342900" indent="-342900">
              <a:lnSpc>
                <a:spcPct val="120000"/>
              </a:lnSpc>
              <a:spcAft>
                <a:spcPts val="0"/>
              </a:spcAft>
              <a:buFont typeface="Arial" panose="020B0604020202020204" pitchFamily="34" charset="0"/>
              <a:buChar char="•"/>
            </a:pPr>
            <a:r>
              <a:rPr lang="en-US" sz="4000" dirty="0"/>
              <a:t>Jonathan Nebeker, MD, MS (Chief Medical Informatics Officer)</a:t>
            </a:r>
          </a:p>
          <a:p>
            <a:pPr marL="342900" indent="-342900">
              <a:lnSpc>
                <a:spcPct val="120000"/>
              </a:lnSpc>
              <a:spcAft>
                <a:spcPts val="0"/>
              </a:spcAft>
              <a:buFont typeface="Arial" panose="020B0604020202020204" pitchFamily="34" charset="0"/>
              <a:buChar char="•"/>
            </a:pPr>
            <a:r>
              <a:rPr lang="en-US" sz="4000" dirty="0"/>
              <a:t>Steven Brown, MD, MS, FACMI, FAMIA, FIAHSI (Director of Knowledge Based Systems)</a:t>
            </a:r>
          </a:p>
          <a:p>
            <a:pPr marL="342900" indent="-342900">
              <a:lnSpc>
                <a:spcPct val="120000"/>
              </a:lnSpc>
              <a:spcAft>
                <a:spcPts val="0"/>
              </a:spcAft>
              <a:buFont typeface="Arial" panose="020B0604020202020204" pitchFamily="34" charset="0"/>
              <a:buChar char="•"/>
            </a:pPr>
            <a:r>
              <a:rPr lang="en-US" sz="4000" dirty="0"/>
              <a:t>Catherine Hoang, MS, RN, FAMIA</a:t>
            </a:r>
          </a:p>
          <a:p>
            <a:pPr marL="342900" indent="-342900">
              <a:lnSpc>
                <a:spcPct val="120000"/>
              </a:lnSpc>
              <a:spcAft>
                <a:spcPts val="0"/>
              </a:spcAft>
              <a:buFont typeface="Arial" panose="020B0604020202020204" pitchFamily="34" charset="0"/>
              <a:buChar char="•"/>
            </a:pPr>
            <a:r>
              <a:rPr lang="en-US" sz="4000" dirty="0"/>
              <a:t>Holly Miller, MS, RN, FAMIA</a:t>
            </a:r>
          </a:p>
          <a:p>
            <a:pPr marL="342900" indent="-342900">
              <a:lnSpc>
                <a:spcPct val="120000"/>
              </a:lnSpc>
              <a:spcAft>
                <a:spcPts val="0"/>
              </a:spcAft>
              <a:buFont typeface="Arial" panose="020B0604020202020204" pitchFamily="34" charset="0"/>
              <a:buChar char="•"/>
            </a:pPr>
            <a:r>
              <a:rPr lang="en-US" sz="4000" dirty="0"/>
              <a:t>Loren Stevenson, MD</a:t>
            </a:r>
          </a:p>
          <a:p>
            <a:pPr marL="342900" indent="-342900">
              <a:lnSpc>
                <a:spcPct val="120000"/>
              </a:lnSpc>
              <a:spcAft>
                <a:spcPts val="0"/>
              </a:spcAft>
              <a:buFont typeface="Arial" panose="020B0604020202020204" pitchFamily="34" charset="0"/>
              <a:buChar char="•"/>
            </a:pPr>
            <a:r>
              <a:rPr lang="en-US" sz="4000" dirty="0"/>
              <a:t>Melanie Loucks</a:t>
            </a:r>
          </a:p>
          <a:p>
            <a:pPr marL="342900" indent="-342900">
              <a:lnSpc>
                <a:spcPct val="120000"/>
              </a:lnSpc>
              <a:spcAft>
                <a:spcPts val="0"/>
              </a:spcAft>
              <a:buFont typeface="Arial" panose="020B0604020202020204" pitchFamily="34" charset="0"/>
              <a:buChar char="•"/>
            </a:pPr>
            <a:r>
              <a:rPr lang="en-US" sz="4000" dirty="0"/>
              <a:t>Pamela Nobel</a:t>
            </a:r>
          </a:p>
          <a:p>
            <a:pPr marL="342900" indent="-342900">
              <a:lnSpc>
                <a:spcPct val="120000"/>
              </a:lnSpc>
              <a:spcAft>
                <a:spcPts val="0"/>
              </a:spcAft>
              <a:buFont typeface="Arial" panose="020B0604020202020204" pitchFamily="34" charset="0"/>
              <a:buChar char="•"/>
            </a:pPr>
            <a:endParaRPr lang="en-US" sz="2900" dirty="0"/>
          </a:p>
          <a:p>
            <a:pPr marL="0" indent="0">
              <a:buNone/>
            </a:pPr>
            <a:endParaRPr lang="en-US" sz="2900" dirty="0"/>
          </a:p>
          <a:p>
            <a:pPr marL="0" indent="0">
              <a:buNone/>
            </a:pPr>
            <a:r>
              <a:rPr lang="en-US" sz="4500" b="1" dirty="0">
                <a:solidFill>
                  <a:schemeClr val="tx1"/>
                </a:solidFill>
              </a:rPr>
              <a:t>J P Systems</a:t>
            </a:r>
          </a:p>
          <a:p>
            <a:pPr marL="285750" indent="-285750">
              <a:spcAft>
                <a:spcPts val="0"/>
              </a:spcAft>
              <a:buFont typeface="Arial" panose="020B0604020202020204" pitchFamily="34" charset="0"/>
              <a:buChar char="•"/>
            </a:pPr>
            <a:r>
              <a:rPr lang="en-US" sz="4000" dirty="0">
                <a:solidFill>
                  <a:schemeClr val="tx1"/>
                </a:solidFill>
              </a:rPr>
              <a:t>Carol Davis, PMP, CSM</a:t>
            </a:r>
          </a:p>
          <a:p>
            <a:pPr marL="285750" indent="-285750">
              <a:spcAft>
                <a:spcPts val="0"/>
              </a:spcAft>
              <a:buFont typeface="Arial" panose="020B0604020202020204" pitchFamily="34" charset="0"/>
              <a:buChar char="•"/>
            </a:pPr>
            <a:r>
              <a:rPr lang="en-US" sz="4000" dirty="0">
                <a:solidFill>
                  <a:schemeClr val="tx1"/>
                </a:solidFill>
              </a:rPr>
              <a:t>Seth DeBartolo </a:t>
            </a:r>
          </a:p>
          <a:p>
            <a:pPr marL="285750" indent="-285750">
              <a:spcAft>
                <a:spcPts val="0"/>
              </a:spcAft>
              <a:buFont typeface="Arial" panose="020B0604020202020204" pitchFamily="34" charset="0"/>
              <a:buChar char="•"/>
            </a:pPr>
            <a:r>
              <a:rPr lang="en-US" sz="4000" dirty="0">
                <a:solidFill>
                  <a:schemeClr val="tx1"/>
                </a:solidFill>
              </a:rPr>
              <a:t>Carrie Densmore, MHI, RHIA</a:t>
            </a:r>
          </a:p>
          <a:p>
            <a:pPr marL="285750" indent="-285750">
              <a:spcAft>
                <a:spcPts val="0"/>
              </a:spcAft>
              <a:buFont typeface="Arial" panose="020B0604020202020204" pitchFamily="34" charset="0"/>
              <a:buChar char="•"/>
            </a:pPr>
            <a:r>
              <a:rPr lang="en-US" sz="4000" dirty="0">
                <a:solidFill>
                  <a:schemeClr val="tx1"/>
                </a:solidFill>
              </a:rPr>
              <a:t>H. Alpha Garrett, MD</a:t>
            </a:r>
          </a:p>
          <a:p>
            <a:pPr marL="285750" indent="-285750">
              <a:spcAft>
                <a:spcPts val="0"/>
              </a:spcAft>
              <a:buFont typeface="Arial" panose="020B0604020202020204" pitchFamily="34" charset="0"/>
              <a:buChar char="•"/>
            </a:pPr>
            <a:r>
              <a:rPr lang="en-US" sz="4000" dirty="0">
                <a:solidFill>
                  <a:schemeClr val="tx1"/>
                </a:solidFill>
              </a:rPr>
              <a:t>Donna Redley, MSN, BSN, RN</a:t>
            </a:r>
          </a:p>
          <a:p>
            <a:pPr marL="285750" indent="-285750">
              <a:spcAft>
                <a:spcPts val="0"/>
              </a:spcAft>
              <a:buFont typeface="Arial" panose="020B0604020202020204" pitchFamily="34" charset="0"/>
              <a:buChar char="•"/>
            </a:pPr>
            <a:r>
              <a:rPr lang="en-US" sz="4000" dirty="0">
                <a:solidFill>
                  <a:schemeClr val="tx1"/>
                </a:solidFill>
              </a:rPr>
              <a:t>Elizabeth Rivera</a:t>
            </a:r>
          </a:p>
          <a:p>
            <a:pPr marL="285750" indent="-285750">
              <a:spcAft>
                <a:spcPts val="0"/>
              </a:spcAft>
              <a:buFont typeface="Arial" panose="020B0604020202020204" pitchFamily="34" charset="0"/>
              <a:buChar char="•"/>
            </a:pPr>
            <a:r>
              <a:rPr lang="en-US" sz="4000" dirty="0"/>
              <a:t>Susan A. Matney, PhD, RNC-OB, FAAN, FACMI, FAMIA, FHIMSS, FHL7, AL2 (former JP Systems contractor and principal author of abstract)</a:t>
            </a:r>
          </a:p>
          <a:p>
            <a:pPr marL="0" indent="0">
              <a:buNone/>
            </a:pPr>
            <a:endParaRPr lang="en-US" sz="1600" dirty="0"/>
          </a:p>
          <a:p>
            <a:pPr marL="127000" indent="0">
              <a:buNone/>
            </a:pPr>
            <a:endParaRPr lang="en-US" sz="1600" dirty="0">
              <a:solidFill>
                <a:schemeClr val="tx1"/>
              </a:solidFill>
            </a:endParaRPr>
          </a:p>
          <a:p>
            <a:endParaRPr lang="en-US" dirty="0"/>
          </a:p>
        </p:txBody>
      </p:sp>
      <p:sp>
        <p:nvSpPr>
          <p:cNvPr id="6" name="Slide Number Placeholder 5">
            <a:extLst>
              <a:ext uri="{FF2B5EF4-FFF2-40B4-BE49-F238E27FC236}">
                <a16:creationId xmlns:a16="http://schemas.microsoft.com/office/drawing/2014/main" id="{1BBF4E00-B054-E72A-A3C0-DE406785E7FF}"/>
              </a:ext>
            </a:extLst>
          </p:cNvPr>
          <p:cNvSpPr>
            <a:spLocks noGrp="1"/>
          </p:cNvSpPr>
          <p:nvPr>
            <p:ph type="sldNum" sz="quarter" idx="12"/>
          </p:nvPr>
        </p:nvSpPr>
        <p:spPr/>
        <p:txBody>
          <a:bodyPr/>
          <a:lstStyle/>
          <a:p>
            <a:r>
              <a:rPr lang="en-US" dirty="0"/>
              <a:t>1</a:t>
            </a:r>
          </a:p>
        </p:txBody>
      </p:sp>
      <p:sp>
        <p:nvSpPr>
          <p:cNvPr id="3" name="Text Placeholder 3">
            <a:extLst>
              <a:ext uri="{FF2B5EF4-FFF2-40B4-BE49-F238E27FC236}">
                <a16:creationId xmlns:a16="http://schemas.microsoft.com/office/drawing/2014/main" id="{201D8793-DE0E-A59A-7F8E-207128ADA512}"/>
              </a:ext>
            </a:extLst>
          </p:cNvPr>
          <p:cNvSpPr txBox="1">
            <a:spLocks/>
          </p:cNvSpPr>
          <p:nvPr/>
        </p:nvSpPr>
        <p:spPr>
          <a:xfrm>
            <a:off x="7022776" y="636963"/>
            <a:ext cx="4383208" cy="5040912"/>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900" b="1" dirty="0"/>
          </a:p>
          <a:p>
            <a:r>
              <a:rPr lang="en-US" b="1" dirty="0"/>
              <a:t>termMed</a:t>
            </a:r>
          </a:p>
          <a:p>
            <a:pPr marL="342900" marR="0" lvl="0" indent="-342900">
              <a:spcAft>
                <a:spcPts val="0"/>
              </a:spcAft>
              <a:buFont typeface="Arial" panose="020B0604020202020204" pitchFamily="34" charset="0"/>
              <a:buChar char="•"/>
            </a:pPr>
            <a:r>
              <a:rPr lang="en-US" sz="1600" dirty="0"/>
              <a:t>Guillermo Reynoso, MD</a:t>
            </a:r>
          </a:p>
          <a:p>
            <a:pPr marL="342900" marR="0" lvl="0" indent="-342900">
              <a:spcAft>
                <a:spcPts val="0"/>
              </a:spcAft>
              <a:buFont typeface="Arial" panose="020B0604020202020204" pitchFamily="34" charset="0"/>
              <a:buChar char="•"/>
            </a:pPr>
            <a:r>
              <a:rPr lang="en-US" sz="1600" dirty="0"/>
              <a:t>Maria Yunes, MD</a:t>
            </a:r>
          </a:p>
          <a:p>
            <a:pPr marL="342900" marR="0" lvl="0" indent="-342900">
              <a:spcAft>
                <a:spcPts val="0"/>
              </a:spcAft>
              <a:buFont typeface="Arial" panose="020B0604020202020204" pitchFamily="34" charset="0"/>
              <a:buChar char="•"/>
            </a:pPr>
            <a:r>
              <a:rPr lang="en-US" sz="1600" dirty="0"/>
              <a:t>Megan Berry</a:t>
            </a:r>
          </a:p>
          <a:p>
            <a:pPr marL="342900" marR="0" lvl="0" indent="-342900">
              <a:spcAft>
                <a:spcPts val="0"/>
              </a:spcAft>
              <a:buFont typeface="Arial" panose="020B0604020202020204" pitchFamily="34" charset="0"/>
              <a:buChar char="•"/>
            </a:pPr>
            <a:r>
              <a:rPr lang="en-US" sz="1600" dirty="0"/>
              <a:t>Alejandro Rodriguez</a:t>
            </a:r>
          </a:p>
          <a:p>
            <a:pPr marL="342900" marR="0" lvl="0" indent="-342900">
              <a:spcAft>
                <a:spcPts val="0"/>
              </a:spcAft>
              <a:buFont typeface="Arial" panose="020B0604020202020204" pitchFamily="34" charset="0"/>
              <a:buChar char="•"/>
            </a:pPr>
            <a:r>
              <a:rPr lang="en-US" sz="1600" dirty="0"/>
              <a:t>Patricio Goyal</a:t>
            </a:r>
          </a:p>
          <a:p>
            <a:pPr marL="342900" marR="0" lvl="0" indent="-342900">
              <a:buFont typeface="Arial" panose="020B0604020202020204" pitchFamily="34" charset="0"/>
              <a:buChar char="•"/>
            </a:pPr>
            <a:endParaRPr lang="en-US" sz="1600" dirty="0">
              <a:effectLst/>
              <a:latin typeface="Aptos" panose="020B0004020202020204" pitchFamily="34" charset="0"/>
              <a:ea typeface="Calibri" panose="020F0502020204030204" pitchFamily="34" charset="0"/>
              <a:cs typeface="Aptos" panose="020B0004020202020204" pitchFamily="34" charset="0"/>
            </a:endParaRPr>
          </a:p>
          <a:p>
            <a:pPr marL="342900" marR="0" lvl="0" indent="-342900">
              <a:buFont typeface="Arial" panose="020B0604020202020204" pitchFamily="34" charset="0"/>
              <a:buChar char="•"/>
            </a:pPr>
            <a:endParaRPr lang="en-US" sz="1600" dirty="0">
              <a:effectLst/>
              <a:latin typeface="Aptos" panose="020B0004020202020204" pitchFamily="34" charset="0"/>
              <a:ea typeface="Calibri" panose="020F0502020204030204" pitchFamily="34" charset="0"/>
              <a:cs typeface="Aptos" panose="020B0004020202020204" pitchFamily="34" charset="0"/>
            </a:endParaRPr>
          </a:p>
          <a:p>
            <a:pPr marL="0" indent="0">
              <a:buNone/>
            </a:pPr>
            <a:r>
              <a:rPr lang="en-US" b="1" dirty="0">
                <a:solidFill>
                  <a:schemeClr val="tx1"/>
                </a:solidFill>
              </a:rPr>
              <a:t>Apelon</a:t>
            </a:r>
          </a:p>
          <a:p>
            <a:pPr marL="342900" indent="-342900">
              <a:spcAft>
                <a:spcPts val="0"/>
              </a:spcAft>
              <a:buFont typeface="Arial" panose="020B0604020202020204" pitchFamily="34" charset="0"/>
              <a:buChar char="•"/>
            </a:pPr>
            <a:r>
              <a:rPr lang="en-US" sz="1600" dirty="0"/>
              <a:t>Shapoor Shayegani, MD, MS</a:t>
            </a:r>
          </a:p>
          <a:p>
            <a:pPr marL="342900" indent="-342900">
              <a:spcAft>
                <a:spcPts val="0"/>
              </a:spcAft>
              <a:buFont typeface="Arial" panose="020B0604020202020204" pitchFamily="34" charset="0"/>
              <a:buChar char="•"/>
            </a:pPr>
            <a:r>
              <a:rPr lang="en-US" sz="1600" dirty="0"/>
              <a:t>David Sperzel, MD, MS</a:t>
            </a:r>
          </a:p>
          <a:p>
            <a:pPr marL="342900" marR="0" lvl="0" indent="-342900">
              <a:buFont typeface="Arial" panose="020B0604020202020204" pitchFamily="34" charset="0"/>
              <a:buChar char="•"/>
            </a:pPr>
            <a:endParaRPr lang="en-US" sz="1900" dirty="0">
              <a:effectLst/>
              <a:latin typeface="Aptos" panose="020B0004020202020204" pitchFamily="34" charset="0"/>
              <a:ea typeface="Calibri" panose="020F0502020204030204" pitchFamily="34" charset="0"/>
              <a:cs typeface="Aptos" panose="020B0004020202020204" pitchFamily="34" charset="0"/>
            </a:endParaRPr>
          </a:p>
          <a:p>
            <a:endParaRPr lang="en-US" sz="1900" dirty="0"/>
          </a:p>
          <a:p>
            <a:endParaRPr lang="en-US" sz="1900" dirty="0">
              <a:solidFill>
                <a:schemeClr val="tx1"/>
              </a:solidFill>
            </a:endParaRPr>
          </a:p>
          <a:p>
            <a:endParaRPr lang="en-US" dirty="0"/>
          </a:p>
        </p:txBody>
      </p:sp>
    </p:spTree>
    <p:extLst>
      <p:ext uri="{BB962C8B-B14F-4D97-AF65-F5344CB8AC3E}">
        <p14:creationId xmlns:p14="http://schemas.microsoft.com/office/powerpoint/2010/main" val="583870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7F9689-13B5-2C66-CCB5-0A5C93D3C5AC}"/>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4EDCFD3-E5ED-B023-44A8-8731E8CBCE53}"/>
              </a:ext>
            </a:extLst>
          </p:cNvPr>
          <p:cNvSpPr>
            <a:spLocks noGrp="1"/>
          </p:cNvSpPr>
          <p:nvPr>
            <p:ph type="sldNum" sz="quarter" idx="12"/>
          </p:nvPr>
        </p:nvSpPr>
        <p:spPr/>
        <p:txBody>
          <a:bodyPr/>
          <a:lstStyle/>
          <a:p>
            <a:r>
              <a:rPr lang="en-US" dirty="0"/>
              <a:t>13</a:t>
            </a:r>
          </a:p>
        </p:txBody>
      </p:sp>
      <p:pic>
        <p:nvPicPr>
          <p:cNvPr id="3" name="Picture 2" descr="A diagram of the proposed clinical finding hierarchy">
            <a:extLst>
              <a:ext uri="{FF2B5EF4-FFF2-40B4-BE49-F238E27FC236}">
                <a16:creationId xmlns:a16="http://schemas.microsoft.com/office/drawing/2014/main" id="{9A7A1A31-167C-EBA1-1EFD-EB4C95C31D21}"/>
              </a:ext>
            </a:extLst>
          </p:cNvPr>
          <p:cNvPicPr>
            <a:picLocks noChangeAspect="1"/>
          </p:cNvPicPr>
          <p:nvPr/>
        </p:nvPicPr>
        <p:blipFill>
          <a:blip r:embed="rId3"/>
          <a:stretch>
            <a:fillRect/>
          </a:stretch>
        </p:blipFill>
        <p:spPr>
          <a:xfrm>
            <a:off x="2715492" y="67880"/>
            <a:ext cx="8100291" cy="6325774"/>
          </a:xfrm>
          <a:prstGeom prst="rect">
            <a:avLst/>
          </a:prstGeom>
        </p:spPr>
      </p:pic>
      <p:sp>
        <p:nvSpPr>
          <p:cNvPr id="2" name="Title 1">
            <a:extLst>
              <a:ext uri="{FF2B5EF4-FFF2-40B4-BE49-F238E27FC236}">
                <a16:creationId xmlns:a16="http://schemas.microsoft.com/office/drawing/2014/main" id="{0A7E1B62-087B-591F-B14B-6E265485047B}"/>
              </a:ext>
            </a:extLst>
          </p:cNvPr>
          <p:cNvSpPr>
            <a:spLocks noGrp="1"/>
          </p:cNvSpPr>
          <p:nvPr>
            <p:ph type="ctrTitle"/>
          </p:nvPr>
        </p:nvSpPr>
        <p:spPr>
          <a:xfrm>
            <a:off x="2119744" y="227633"/>
            <a:ext cx="3218873" cy="2081458"/>
          </a:xfrm>
        </p:spPr>
        <p:txBody>
          <a:bodyPr>
            <a:noAutofit/>
          </a:bodyPr>
          <a:lstStyle/>
          <a:p>
            <a:r>
              <a:rPr lang="en-US" sz="3600" dirty="0"/>
              <a:t>Proposed Clinical Finding </a:t>
            </a:r>
            <a:br>
              <a:rPr lang="en-US" sz="3600" dirty="0"/>
            </a:br>
            <a:r>
              <a:rPr lang="en-US" sz="3600" dirty="0"/>
              <a:t>Hierarchy Modification</a:t>
            </a:r>
          </a:p>
        </p:txBody>
      </p:sp>
      <p:sp>
        <p:nvSpPr>
          <p:cNvPr id="4" name="Rectangle 3">
            <a:extLst>
              <a:ext uri="{FF2B5EF4-FFF2-40B4-BE49-F238E27FC236}">
                <a16:creationId xmlns:a16="http://schemas.microsoft.com/office/drawing/2014/main" id="{F45AC3DD-7DCB-FFBD-F80F-11723B4E1BE2}"/>
              </a:ext>
            </a:extLst>
          </p:cNvPr>
          <p:cNvSpPr/>
          <p:nvPr/>
        </p:nvSpPr>
        <p:spPr>
          <a:xfrm>
            <a:off x="7097487" y="827314"/>
            <a:ext cx="1480457" cy="10450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4AFA3E78-F397-7FAB-2678-E3DD66923003}"/>
              </a:ext>
            </a:extLst>
          </p:cNvPr>
          <p:cNvCxnSpPr>
            <a:cxnSpLocks/>
          </p:cNvCxnSpPr>
          <p:nvPr/>
        </p:nvCxnSpPr>
        <p:spPr>
          <a:xfrm flipV="1">
            <a:off x="7815944" y="827314"/>
            <a:ext cx="0" cy="12627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3846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F0915-176D-71A5-177A-D1CEC1E6B9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D50ED6-1EAE-2F53-0950-87825781E57D}"/>
              </a:ext>
            </a:extLst>
          </p:cNvPr>
          <p:cNvSpPr>
            <a:spLocks noGrp="1"/>
          </p:cNvSpPr>
          <p:nvPr>
            <p:ph type="ctrTitle"/>
          </p:nvPr>
        </p:nvSpPr>
        <p:spPr/>
        <p:txBody>
          <a:bodyPr>
            <a:normAutofit fontScale="90000"/>
          </a:bodyPr>
          <a:lstStyle/>
          <a:p>
            <a:r>
              <a:rPr lang="en-US" sz="4400" dirty="0"/>
              <a:t>Conclusion</a:t>
            </a:r>
            <a:endParaRPr lang="en-US" dirty="0"/>
          </a:p>
        </p:txBody>
      </p:sp>
      <p:sp>
        <p:nvSpPr>
          <p:cNvPr id="4" name="Text Placeholder 3">
            <a:extLst>
              <a:ext uri="{FF2B5EF4-FFF2-40B4-BE49-F238E27FC236}">
                <a16:creationId xmlns:a16="http://schemas.microsoft.com/office/drawing/2014/main" id="{506A6F5F-68CF-B34A-D842-2DE543E157D1}"/>
              </a:ext>
            </a:extLst>
          </p:cNvPr>
          <p:cNvSpPr>
            <a:spLocks noGrp="1"/>
          </p:cNvSpPr>
          <p:nvPr>
            <p:ph type="body" sz="quarter" idx="13"/>
          </p:nvPr>
        </p:nvSpPr>
        <p:spPr>
          <a:xfrm>
            <a:off x="828872" y="1250160"/>
            <a:ext cx="10534255" cy="5040912"/>
          </a:xfrm>
        </p:spPr>
        <p:txBody>
          <a:bodyPr>
            <a:normAutofit/>
          </a:bodyPr>
          <a:lstStyle/>
          <a:p>
            <a:pPr marL="457200" indent="-457200">
              <a:buFont typeface="Arial" panose="020B0604020202020204" pitchFamily="34" charset="0"/>
              <a:buChar char="•"/>
            </a:pPr>
            <a:r>
              <a:rPr lang="en-US" sz="3200" dirty="0">
                <a:latin typeface="Calibri"/>
                <a:ea typeface="Aptos" panose="020B0004020202020204" pitchFamily="34" charset="0"/>
              </a:rPr>
              <a:t>VA data element mapping to ADL SNOMED CT clinical concepts was performed including:</a:t>
            </a:r>
          </a:p>
          <a:p>
            <a:pPr marL="914400" lvl="1" indent="-457200">
              <a:buFont typeface="Arial" panose="020B0604020202020204" pitchFamily="34" charset="0"/>
              <a:buChar char="•"/>
            </a:pPr>
            <a:r>
              <a:rPr lang="en-US" sz="2800" dirty="0">
                <a:latin typeface="Calibri"/>
                <a:ea typeface="Aptos" panose="020B0004020202020204" pitchFamily="34" charset="0"/>
              </a:rPr>
              <a:t>Assessment related observable entities and qualifier values are used for the observation</a:t>
            </a:r>
          </a:p>
          <a:p>
            <a:pPr marL="914400" lvl="1" indent="-457200">
              <a:buFont typeface="Arial" panose="020B0604020202020204" pitchFamily="34" charset="0"/>
              <a:buChar char="•"/>
            </a:pPr>
            <a:r>
              <a:rPr lang="en-US" sz="2800" dirty="0">
                <a:latin typeface="Calibri"/>
                <a:ea typeface="Aptos" panose="020B0004020202020204" pitchFamily="34" charset="0"/>
              </a:rPr>
              <a:t>Clinical findings for ability to ADLs are well represented in SNOMED CT</a:t>
            </a:r>
          </a:p>
          <a:p>
            <a:pPr marL="914400" lvl="1" indent="-457200">
              <a:buFont typeface="Arial" panose="020B0604020202020204" pitchFamily="34" charset="0"/>
              <a:buChar char="•"/>
            </a:pPr>
            <a:r>
              <a:rPr lang="en-US" sz="2800" dirty="0">
                <a:latin typeface="Calibri"/>
                <a:ea typeface="Aptos" panose="020B0004020202020204" pitchFamily="34" charset="0"/>
              </a:rPr>
              <a:t>Evaluation of the SNOMED CT Hierarchy</a:t>
            </a:r>
          </a:p>
          <a:p>
            <a:pPr marL="457200" indent="-457200">
              <a:buFont typeface="Arial" panose="020B0604020202020204" pitchFamily="34" charset="0"/>
              <a:buChar char="•"/>
            </a:pPr>
            <a:r>
              <a:rPr lang="en-US" sz="3200" dirty="0">
                <a:latin typeface="Calibri"/>
                <a:ea typeface="Aptos" panose="020B0004020202020204" pitchFamily="34" charset="0"/>
              </a:rPr>
              <a:t>A large percentage of VA data elements </a:t>
            </a:r>
            <a:r>
              <a:rPr lang="en-US" sz="3200">
                <a:latin typeface="Calibri"/>
                <a:ea typeface="Aptos" panose="020B0004020202020204" pitchFamily="34" charset="0"/>
              </a:rPr>
              <a:t>mapped to SNOMED </a:t>
            </a:r>
            <a:r>
              <a:rPr lang="en-US" sz="3200" dirty="0">
                <a:latin typeface="Calibri"/>
                <a:ea typeface="Aptos" panose="020B0004020202020204" pitchFamily="34" charset="0"/>
              </a:rPr>
              <a:t>CT concepts</a:t>
            </a:r>
          </a:p>
          <a:p>
            <a:pPr marL="457200" indent="-457200">
              <a:buFont typeface="Arial" panose="020B0604020202020204" pitchFamily="34" charset="0"/>
              <a:buChar char="•"/>
            </a:pPr>
            <a:r>
              <a:rPr lang="en-US" sz="3200" dirty="0">
                <a:latin typeface="Calibri"/>
                <a:ea typeface="Aptos" panose="020B0004020202020204" pitchFamily="34" charset="0"/>
              </a:rPr>
              <a:t>Hierarchical issues were identified and solutions proposed</a:t>
            </a:r>
          </a:p>
          <a:p>
            <a:endParaRPr lang="en-US" dirty="0"/>
          </a:p>
        </p:txBody>
      </p:sp>
      <p:sp>
        <p:nvSpPr>
          <p:cNvPr id="6" name="Slide Number Placeholder 5">
            <a:extLst>
              <a:ext uri="{FF2B5EF4-FFF2-40B4-BE49-F238E27FC236}">
                <a16:creationId xmlns:a16="http://schemas.microsoft.com/office/drawing/2014/main" id="{C715F60F-FB74-D2A7-EA28-0305D2724CA1}"/>
              </a:ext>
            </a:extLst>
          </p:cNvPr>
          <p:cNvSpPr>
            <a:spLocks noGrp="1"/>
          </p:cNvSpPr>
          <p:nvPr>
            <p:ph type="sldNum" sz="quarter" idx="12"/>
          </p:nvPr>
        </p:nvSpPr>
        <p:spPr/>
        <p:txBody>
          <a:bodyPr/>
          <a:lstStyle/>
          <a:p>
            <a:r>
              <a:rPr lang="en-US" dirty="0"/>
              <a:t>14</a:t>
            </a:r>
          </a:p>
        </p:txBody>
      </p:sp>
    </p:spTree>
    <p:extLst>
      <p:ext uri="{BB962C8B-B14F-4D97-AF65-F5344CB8AC3E}">
        <p14:creationId xmlns:p14="http://schemas.microsoft.com/office/powerpoint/2010/main" val="25860361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5A40A6D-A1F7-3163-7CCC-C1A3E37CE589}"/>
              </a:ext>
            </a:extLst>
          </p:cNvPr>
          <p:cNvSpPr>
            <a:spLocks noGrp="1"/>
          </p:cNvSpPr>
          <p:nvPr>
            <p:ph type="title"/>
          </p:nvPr>
        </p:nvSpPr>
        <p:spPr>
          <a:xfrm>
            <a:off x="5932055" y="1469747"/>
            <a:ext cx="2703945" cy="1163637"/>
          </a:xfrm>
        </p:spPr>
        <p:txBody>
          <a:bodyPr>
            <a:normAutofit/>
          </a:bodyPr>
          <a:lstStyle/>
          <a:p>
            <a:pPr algn="l"/>
            <a:r>
              <a:rPr lang="en-US" dirty="0"/>
              <a:t>Questions?</a:t>
            </a:r>
          </a:p>
        </p:txBody>
      </p:sp>
    </p:spTree>
    <p:custDataLst>
      <p:tags r:id="rId1"/>
    </p:custDataLst>
    <p:extLst>
      <p:ext uri="{BB962C8B-B14F-4D97-AF65-F5344CB8AC3E}">
        <p14:creationId xmlns:p14="http://schemas.microsoft.com/office/powerpoint/2010/main" val="4053379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66AC6-D064-5561-0636-DD27320AFB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540191-BB7F-F90F-87F8-AFC85243F04F}"/>
              </a:ext>
            </a:extLst>
          </p:cNvPr>
          <p:cNvSpPr>
            <a:spLocks noGrp="1"/>
          </p:cNvSpPr>
          <p:nvPr>
            <p:ph type="ctrTitle"/>
          </p:nvPr>
        </p:nvSpPr>
        <p:spPr>
          <a:xfrm>
            <a:off x="897006" y="986764"/>
            <a:ext cx="7654787" cy="651094"/>
          </a:xfrm>
        </p:spPr>
        <p:txBody>
          <a:bodyPr>
            <a:normAutofit fontScale="90000"/>
          </a:bodyPr>
          <a:lstStyle/>
          <a:p>
            <a:r>
              <a:rPr lang="en-US" dirty="0"/>
              <a:t>Disclosures</a:t>
            </a:r>
          </a:p>
        </p:txBody>
      </p:sp>
      <p:sp>
        <p:nvSpPr>
          <p:cNvPr id="4" name="Text Placeholder 3">
            <a:extLst>
              <a:ext uri="{FF2B5EF4-FFF2-40B4-BE49-F238E27FC236}">
                <a16:creationId xmlns:a16="http://schemas.microsoft.com/office/drawing/2014/main" id="{C1854E92-52F2-5882-02E7-17381671B0DB}"/>
              </a:ext>
            </a:extLst>
          </p:cNvPr>
          <p:cNvSpPr>
            <a:spLocks noGrp="1"/>
          </p:cNvSpPr>
          <p:nvPr>
            <p:ph type="body" sz="quarter" idx="13"/>
          </p:nvPr>
        </p:nvSpPr>
        <p:spPr>
          <a:xfrm>
            <a:off x="828872" y="2039112"/>
            <a:ext cx="10534255" cy="4251960"/>
          </a:xfrm>
        </p:spPr>
        <p:txBody>
          <a:bodyPr>
            <a:normAutofit/>
          </a:bodyPr>
          <a:lstStyle/>
          <a:p>
            <a:r>
              <a:rPr lang="en-US" sz="2800" dirty="0">
                <a:solidFill>
                  <a:schemeClr val="tx1"/>
                </a:solidFill>
              </a:rPr>
              <a:t>The authors of this presentation have no conflicts of interest to disclose.</a:t>
            </a:r>
          </a:p>
          <a:p>
            <a:endParaRPr lang="en-US" dirty="0"/>
          </a:p>
        </p:txBody>
      </p:sp>
      <p:sp>
        <p:nvSpPr>
          <p:cNvPr id="6" name="Slide Number Placeholder 5">
            <a:extLst>
              <a:ext uri="{FF2B5EF4-FFF2-40B4-BE49-F238E27FC236}">
                <a16:creationId xmlns:a16="http://schemas.microsoft.com/office/drawing/2014/main" id="{9A552665-3D83-558F-E9F6-023ECF1E31BC}"/>
              </a:ext>
            </a:extLst>
          </p:cNvPr>
          <p:cNvSpPr>
            <a:spLocks noGrp="1"/>
          </p:cNvSpPr>
          <p:nvPr>
            <p:ph type="sldNum" sz="quarter" idx="12"/>
          </p:nvPr>
        </p:nvSpPr>
        <p:spPr/>
        <p:txBody>
          <a:bodyPr/>
          <a:lstStyle/>
          <a:p>
            <a:r>
              <a:rPr lang="en-US" dirty="0"/>
              <a:t>2</a:t>
            </a:r>
          </a:p>
        </p:txBody>
      </p:sp>
    </p:spTree>
    <p:extLst>
      <p:ext uri="{BB962C8B-B14F-4D97-AF65-F5344CB8AC3E}">
        <p14:creationId xmlns:p14="http://schemas.microsoft.com/office/powerpoint/2010/main" val="588580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F0DC6-9D67-3156-1FEC-C1DB19A1D7E4}"/>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FBC2D15F-D91F-6C01-2B84-2BFBA138EDD9}"/>
              </a:ext>
            </a:extLst>
          </p:cNvPr>
          <p:cNvSpPr>
            <a:spLocks noGrp="1"/>
          </p:cNvSpPr>
          <p:nvPr>
            <p:ph type="title"/>
          </p:nvPr>
        </p:nvSpPr>
        <p:spPr>
          <a:xfrm>
            <a:off x="506177" y="1451113"/>
            <a:ext cx="5589823" cy="1852475"/>
          </a:xfrm>
        </p:spPr>
        <p:txBody>
          <a:bodyPr/>
          <a:lstStyle/>
          <a:p>
            <a:r>
              <a:rPr lang="en-US" dirty="0"/>
              <a:t>AGENDA</a:t>
            </a:r>
          </a:p>
        </p:txBody>
      </p:sp>
      <p:sp>
        <p:nvSpPr>
          <p:cNvPr id="12" name="Subtitle 11">
            <a:extLst>
              <a:ext uri="{FF2B5EF4-FFF2-40B4-BE49-F238E27FC236}">
                <a16:creationId xmlns:a16="http://schemas.microsoft.com/office/drawing/2014/main" id="{D27062EE-71FF-1289-7947-736B1198F79D}"/>
              </a:ext>
            </a:extLst>
          </p:cNvPr>
          <p:cNvSpPr>
            <a:spLocks noGrp="1"/>
          </p:cNvSpPr>
          <p:nvPr>
            <p:ph type="subTitle" idx="1"/>
          </p:nvPr>
        </p:nvSpPr>
        <p:spPr>
          <a:xfrm>
            <a:off x="6848856" y="628650"/>
            <a:ext cx="5001768" cy="5600700"/>
          </a:xfrm>
        </p:spPr>
        <p:txBody>
          <a:bodyPr/>
          <a:lstStyle/>
          <a:p>
            <a:pPr marL="285750" indent="-285750"/>
            <a:r>
              <a:rPr lang="en-US" sz="2800" dirty="0"/>
              <a:t>Background	</a:t>
            </a:r>
          </a:p>
          <a:p>
            <a:pPr marL="800100" lvl="1" indent="-342900" algn="l">
              <a:buFont typeface="Arial" panose="020B0604020202020204" pitchFamily="34" charset="0"/>
              <a:buChar char="•"/>
            </a:pPr>
            <a:r>
              <a:rPr lang="en-US" sz="2400" dirty="0"/>
              <a:t>How SNOMED CT is used in the VA</a:t>
            </a:r>
          </a:p>
          <a:p>
            <a:pPr marL="800100" lvl="1" indent="-342900" algn="l">
              <a:buFont typeface="Arial" panose="020B0604020202020204" pitchFamily="34" charset="0"/>
              <a:buChar char="•"/>
            </a:pPr>
            <a:r>
              <a:rPr lang="en-US" sz="2400" dirty="0"/>
              <a:t>Basic Activities of Daily Living</a:t>
            </a:r>
          </a:p>
          <a:p>
            <a:pPr marL="285750" indent="-285750"/>
            <a:r>
              <a:rPr lang="en-US" sz="2800" dirty="0"/>
              <a:t>ADL Documentation Process</a:t>
            </a:r>
          </a:p>
          <a:p>
            <a:pPr marL="800100" lvl="1" indent="-342900" algn="l">
              <a:buFont typeface="Arial" panose="020B0604020202020204" pitchFamily="34" charset="0"/>
              <a:buChar char="•"/>
            </a:pPr>
            <a:r>
              <a:rPr lang="en-US" sz="2400" dirty="0"/>
              <a:t>Assessment</a:t>
            </a:r>
          </a:p>
          <a:p>
            <a:pPr marL="800100" lvl="1" indent="-342900" algn="l">
              <a:buFont typeface="Arial" panose="020B0604020202020204" pitchFamily="34" charset="0"/>
              <a:buChar char="•"/>
            </a:pPr>
            <a:r>
              <a:rPr lang="en-US" sz="2400" dirty="0"/>
              <a:t>Clinical Finding</a:t>
            </a:r>
          </a:p>
          <a:p>
            <a:pPr marL="285750" indent="-285750"/>
            <a:r>
              <a:rPr lang="en-US" sz="2800" dirty="0"/>
              <a:t>ADL SNOMED CT Observable Entity and Finding Hierarchies</a:t>
            </a:r>
          </a:p>
          <a:p>
            <a:pPr marL="800100" lvl="1" indent="-342900" algn="l">
              <a:buFont typeface="Arial" panose="020B0604020202020204" pitchFamily="34" charset="0"/>
              <a:buChar char="•"/>
            </a:pPr>
            <a:r>
              <a:rPr lang="en-US" sz="2400" dirty="0"/>
              <a:t>Current</a:t>
            </a:r>
          </a:p>
          <a:p>
            <a:pPr marL="800100" lvl="1" indent="-342900" algn="l">
              <a:buFont typeface="Arial" panose="020B0604020202020204" pitchFamily="34" charset="0"/>
              <a:buChar char="•"/>
            </a:pPr>
            <a:r>
              <a:rPr lang="en-US" sz="2400" dirty="0"/>
              <a:t>Proposed Revisions</a:t>
            </a:r>
          </a:p>
          <a:p>
            <a:endParaRPr lang="en-US" dirty="0"/>
          </a:p>
        </p:txBody>
      </p:sp>
      <p:sp>
        <p:nvSpPr>
          <p:cNvPr id="4" name="Slide Number Placeholder 3">
            <a:extLst>
              <a:ext uri="{FF2B5EF4-FFF2-40B4-BE49-F238E27FC236}">
                <a16:creationId xmlns:a16="http://schemas.microsoft.com/office/drawing/2014/main" id="{0EF87CE7-39BB-AA3E-8398-70E15555E75E}"/>
              </a:ext>
            </a:extLst>
          </p:cNvPr>
          <p:cNvSpPr>
            <a:spLocks noGrp="1"/>
          </p:cNvSpPr>
          <p:nvPr>
            <p:ph type="sldNum" sz="quarter" idx="4294967295"/>
          </p:nvPr>
        </p:nvSpPr>
        <p:spPr>
          <a:xfrm>
            <a:off x="0" y="6492875"/>
            <a:ext cx="2743200" cy="365125"/>
          </a:xfrm>
        </p:spPr>
        <p:txBody>
          <a:bodyPr/>
          <a:lstStyle/>
          <a:p>
            <a:fld id="{57475CDB-D13A-0644-8A3B-498643863F5F}" type="slidenum">
              <a:rPr lang="en-US" smtClean="0"/>
              <a:pPr/>
              <a:t>4</a:t>
            </a:fld>
            <a:endParaRPr lang="en-US" dirty="0"/>
          </a:p>
        </p:txBody>
      </p:sp>
    </p:spTree>
    <p:custDataLst>
      <p:tags r:id="rId1"/>
    </p:custDataLst>
    <p:extLst>
      <p:ext uri="{BB962C8B-B14F-4D97-AF65-F5344CB8AC3E}">
        <p14:creationId xmlns:p14="http://schemas.microsoft.com/office/powerpoint/2010/main" val="763048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B4ED5-0DBD-E866-6EBE-5C892DEE2E6D}"/>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E3A391A3-17FF-9CBC-45C5-980B0BB4CBA9}"/>
              </a:ext>
              <a:ext uri="{C183D7F6-B498-43B3-948B-1728B52AA6E4}">
                <adec:decorative xmlns:adec="http://schemas.microsoft.com/office/drawing/2017/decorative" val="1"/>
              </a:ext>
            </a:extLst>
          </p:cNvPr>
          <p:cNvSpPr/>
          <p:nvPr/>
        </p:nvSpPr>
        <p:spPr>
          <a:xfrm>
            <a:off x="8260080" y="5722620"/>
            <a:ext cx="3390900" cy="929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U.S. Department of Veterans Affairs, Veterans Health Administration, Digital Health Office logo">
            <a:extLst>
              <a:ext uri="{FF2B5EF4-FFF2-40B4-BE49-F238E27FC236}">
                <a16:creationId xmlns:a16="http://schemas.microsoft.com/office/drawing/2014/main" id="{003CC20A-AE9D-532F-6CC6-FB4007174F76}"/>
              </a:ext>
            </a:extLst>
          </p:cNvPr>
          <p:cNvPicPr>
            <a:picLocks noChangeAspect="1"/>
          </p:cNvPicPr>
          <p:nvPr/>
        </p:nvPicPr>
        <p:blipFill>
          <a:blip r:embed="rId3"/>
          <a:stretch>
            <a:fillRect/>
          </a:stretch>
        </p:blipFill>
        <p:spPr>
          <a:xfrm>
            <a:off x="8359114" y="5863456"/>
            <a:ext cx="3103213" cy="637051"/>
          </a:xfrm>
          <a:prstGeom prst="rect">
            <a:avLst/>
          </a:prstGeom>
        </p:spPr>
      </p:pic>
      <p:sp>
        <p:nvSpPr>
          <p:cNvPr id="4" name="Google Shape;489;p35">
            <a:extLst>
              <a:ext uri="{FF2B5EF4-FFF2-40B4-BE49-F238E27FC236}">
                <a16:creationId xmlns:a16="http://schemas.microsoft.com/office/drawing/2014/main" id="{5A8A4811-4973-CBF4-1AFC-B3AC6B7D3497}"/>
              </a:ext>
            </a:extLst>
          </p:cNvPr>
          <p:cNvSpPr txBox="1">
            <a:spLocks/>
          </p:cNvSpPr>
          <p:nvPr/>
        </p:nvSpPr>
        <p:spPr>
          <a:xfrm>
            <a:off x="4474515" y="1269887"/>
            <a:ext cx="6452833" cy="1618200"/>
          </a:xfrm>
          <a:prstGeom prst="rect">
            <a:avLst/>
          </a:prstGeom>
        </p:spPr>
        <p:txBody>
          <a:bodyPr spcFirstLastPara="1" vert="horz" wrap="square" lIns="91425" tIns="91425" rIns="91425" bIns="91425" rtlCol="0" anchor="t" anchorCtr="0">
            <a:noAutofit/>
          </a:bodyPr>
          <a:lstStyle>
            <a:lvl1pPr algn="r" defTabSz="914400" rtl="0" eaLnBrk="1" latinLnBrk="0" hangingPunct="1">
              <a:lnSpc>
                <a:spcPct val="100000"/>
              </a:lnSpc>
              <a:spcBef>
                <a:spcPct val="0"/>
              </a:spcBef>
              <a:spcAft>
                <a:spcPts val="600"/>
              </a:spcAft>
              <a:buNone/>
              <a:defRPr sz="3600" b="1" kern="1200">
                <a:solidFill>
                  <a:srgbClr val="003F72"/>
                </a:solidFill>
                <a:latin typeface="+mj-lt"/>
                <a:ea typeface="+mj-ea"/>
                <a:cs typeface="+mj-cs"/>
              </a:defRPr>
            </a:lvl1pPr>
          </a:lstStyle>
          <a:p>
            <a:pPr algn="ctr"/>
            <a:r>
              <a:rPr lang="en-US" sz="4400" dirty="0"/>
              <a:t>How is SNOMED CT Used by the VA?</a:t>
            </a:r>
            <a:endParaRPr lang="en-US" sz="7200" dirty="0"/>
          </a:p>
        </p:txBody>
      </p:sp>
    </p:spTree>
    <p:custDataLst>
      <p:tags r:id="rId1"/>
    </p:custDataLst>
    <p:extLst>
      <p:ext uri="{BB962C8B-B14F-4D97-AF65-F5344CB8AC3E}">
        <p14:creationId xmlns:p14="http://schemas.microsoft.com/office/powerpoint/2010/main" val="819274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CDA2A6-6169-9F95-7637-710D85F63D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4A6BC6-6C2D-B328-7150-DA4E8FC7FE7A}"/>
              </a:ext>
            </a:extLst>
          </p:cNvPr>
          <p:cNvSpPr>
            <a:spLocks noGrp="1"/>
          </p:cNvSpPr>
          <p:nvPr>
            <p:ph type="ctrTitle"/>
          </p:nvPr>
        </p:nvSpPr>
        <p:spPr/>
        <p:txBody>
          <a:bodyPr>
            <a:normAutofit fontScale="90000"/>
          </a:bodyPr>
          <a:lstStyle/>
          <a:p>
            <a:r>
              <a:rPr lang="en-US" sz="4400" dirty="0"/>
              <a:t>The VA use of SNOMED CT</a:t>
            </a:r>
            <a:br>
              <a:rPr lang="en-US" sz="4400" dirty="0"/>
            </a:br>
            <a:endParaRPr lang="en-US" dirty="0"/>
          </a:p>
        </p:txBody>
      </p:sp>
      <p:sp>
        <p:nvSpPr>
          <p:cNvPr id="4" name="Text Placeholder 3">
            <a:extLst>
              <a:ext uri="{FF2B5EF4-FFF2-40B4-BE49-F238E27FC236}">
                <a16:creationId xmlns:a16="http://schemas.microsoft.com/office/drawing/2014/main" id="{DA4F020E-068E-E840-CE2E-1BA7C347BE9A}"/>
              </a:ext>
            </a:extLst>
          </p:cNvPr>
          <p:cNvSpPr>
            <a:spLocks noGrp="1"/>
          </p:cNvSpPr>
          <p:nvPr>
            <p:ph type="body" sz="quarter" idx="13"/>
          </p:nvPr>
        </p:nvSpPr>
        <p:spPr>
          <a:xfrm>
            <a:off x="828872" y="1250160"/>
            <a:ext cx="10534255" cy="5040912"/>
          </a:xfrm>
        </p:spPr>
        <p:txBody>
          <a:bodyPr>
            <a:normAutofit/>
          </a:bodyPr>
          <a:lstStyle/>
          <a:p>
            <a:pPr marL="285750" indent="-285750">
              <a:buFont typeface="Arial" panose="020B0604020202020204" pitchFamily="34" charset="0"/>
              <a:buChar char="•"/>
            </a:pPr>
            <a:r>
              <a:rPr lang="en-US" sz="2800" dirty="0">
                <a:latin typeface="Calibri"/>
                <a:ea typeface="Aptos" panose="020B0004020202020204" pitchFamily="34" charset="0"/>
              </a:rPr>
              <a:t>SNOMED CT standard is adopted by the United States Department of Veterans Affairs (VA).</a:t>
            </a:r>
          </a:p>
          <a:p>
            <a:pPr marL="285750" indent="-285750">
              <a:buFont typeface="Arial" panose="020B0604020202020204" pitchFamily="34" charset="0"/>
              <a:buChar char="•"/>
            </a:pPr>
            <a:r>
              <a:rPr lang="en-US" sz="2800" dirty="0">
                <a:latin typeface="Calibri"/>
                <a:ea typeface="Aptos" panose="020B0004020202020204" pitchFamily="34" charset="0"/>
              </a:rPr>
              <a:t>SNOMED CT is mandated by the United States Core Data for Interoperability (USCDI) </a:t>
            </a:r>
            <a:r>
              <a:rPr lang="en-US" sz="2800" dirty="0">
                <a:latin typeface="Calibri"/>
                <a:ea typeface="Times New Roman" panose="02020603050405020304" pitchFamily="18" charset="0"/>
              </a:rPr>
              <a:t>standard for documenting observation result values and clinical findings within the medical record.</a:t>
            </a:r>
            <a:endParaRPr lang="en-US" sz="2800" dirty="0">
              <a:latin typeface="Calibri"/>
              <a:ea typeface="Aptos" panose="020B0004020202020204" pitchFamily="34" charset="0"/>
            </a:endParaRPr>
          </a:p>
          <a:p>
            <a:pPr marL="285750" indent="-285750">
              <a:buFont typeface="Arial" panose="020B0604020202020204" pitchFamily="34" charset="0"/>
              <a:buChar char="•"/>
            </a:pPr>
            <a:r>
              <a:rPr lang="en-US" sz="2800" dirty="0">
                <a:latin typeface="Calibri"/>
                <a:ea typeface="Aptos" panose="020B0004020202020204" pitchFamily="34" charset="0"/>
              </a:rPr>
              <a:t>The VA manages its own SNOMED CT Extension.</a:t>
            </a:r>
          </a:p>
          <a:p>
            <a:pPr marL="285750" indent="-285750">
              <a:buFont typeface="Arial" panose="020B0604020202020204" pitchFamily="34" charset="0"/>
              <a:buChar char="•"/>
            </a:pPr>
            <a:r>
              <a:rPr lang="en-US" sz="2800" dirty="0">
                <a:latin typeface="Calibri"/>
                <a:ea typeface="Aptos" panose="020B0004020202020204" pitchFamily="34" charset="0"/>
              </a:rPr>
              <a:t>Problem list entities in the VA medical record are stored as SNOMED CT codes.</a:t>
            </a:r>
          </a:p>
          <a:p>
            <a:pPr marL="285750" indent="-285750">
              <a:buFont typeface="Arial" panose="020B0604020202020204" pitchFamily="34" charset="0"/>
              <a:buChar char="•"/>
            </a:pPr>
            <a:r>
              <a:rPr lang="en-US" sz="2800" dirty="0">
                <a:latin typeface="Calibri"/>
                <a:ea typeface="Aptos" panose="020B0004020202020204" pitchFamily="34" charset="0"/>
              </a:rPr>
              <a:t>The VA Terminology Team has an ongoing project to encode data elements within the electronic medical record to SNOMED CT. </a:t>
            </a:r>
          </a:p>
          <a:p>
            <a:endParaRPr lang="en-US" dirty="0"/>
          </a:p>
        </p:txBody>
      </p:sp>
      <p:sp>
        <p:nvSpPr>
          <p:cNvPr id="3" name="Slide Number Placeholder 5">
            <a:extLst>
              <a:ext uri="{FF2B5EF4-FFF2-40B4-BE49-F238E27FC236}">
                <a16:creationId xmlns:a16="http://schemas.microsoft.com/office/drawing/2014/main" id="{FFEBE4D2-B456-CA3F-9417-3DAAF814914A}"/>
              </a:ext>
            </a:extLst>
          </p:cNvPr>
          <p:cNvSpPr txBox="1">
            <a:spLocks/>
          </p:cNvSpPr>
          <p:nvPr/>
        </p:nvSpPr>
        <p:spPr>
          <a:xfrm>
            <a:off x="4613409" y="6461475"/>
            <a:ext cx="2743200" cy="365125"/>
          </a:xfrm>
          <a:prstGeom prst="rect">
            <a:avLst/>
          </a:prstGeom>
        </p:spPr>
        <p:txBody>
          <a:bodyPr/>
          <a:lstStyle>
            <a:defPPr>
              <a:defRPr lang="en-US"/>
            </a:defPPr>
            <a:lvl1pPr marL="0" algn="ct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Slide Number Placeholder 5">
            <a:extLst>
              <a:ext uri="{FF2B5EF4-FFF2-40B4-BE49-F238E27FC236}">
                <a16:creationId xmlns:a16="http://schemas.microsoft.com/office/drawing/2014/main" id="{C7AE7B33-18A8-EE73-CD0A-23A7765CF96E}"/>
              </a:ext>
            </a:extLst>
          </p:cNvPr>
          <p:cNvSpPr>
            <a:spLocks noGrp="1"/>
          </p:cNvSpPr>
          <p:nvPr>
            <p:ph type="sldNum" sz="quarter" idx="12"/>
          </p:nvPr>
        </p:nvSpPr>
        <p:spPr>
          <a:xfrm>
            <a:off x="4724400" y="6492875"/>
            <a:ext cx="2743200" cy="365125"/>
          </a:xfrm>
        </p:spPr>
        <p:txBody>
          <a:bodyPr/>
          <a:lstStyle/>
          <a:p>
            <a:r>
              <a:rPr lang="en-US" dirty="0"/>
              <a:t>3</a:t>
            </a:r>
          </a:p>
        </p:txBody>
      </p:sp>
    </p:spTree>
    <p:extLst>
      <p:ext uri="{BB962C8B-B14F-4D97-AF65-F5344CB8AC3E}">
        <p14:creationId xmlns:p14="http://schemas.microsoft.com/office/powerpoint/2010/main" val="1417653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CDA442-4AF6-14C6-B61F-83CAE17FE49E}"/>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5B699AC-AD01-AFCD-B380-1626DA6B9DBF}"/>
              </a:ext>
              <a:ext uri="{C183D7F6-B498-43B3-948B-1728B52AA6E4}">
                <adec:decorative xmlns:adec="http://schemas.microsoft.com/office/drawing/2017/decorative" val="1"/>
              </a:ext>
            </a:extLst>
          </p:cNvPr>
          <p:cNvSpPr/>
          <p:nvPr/>
        </p:nvSpPr>
        <p:spPr>
          <a:xfrm>
            <a:off x="8260080" y="5722620"/>
            <a:ext cx="3390900" cy="929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U.S. Department of Veterans Affairs, Veterans Health Administration, Digital Health Office logo">
            <a:extLst>
              <a:ext uri="{FF2B5EF4-FFF2-40B4-BE49-F238E27FC236}">
                <a16:creationId xmlns:a16="http://schemas.microsoft.com/office/drawing/2014/main" id="{00898D2E-DA87-93BE-802F-B683F723A458}"/>
              </a:ext>
            </a:extLst>
          </p:cNvPr>
          <p:cNvPicPr>
            <a:picLocks noChangeAspect="1"/>
          </p:cNvPicPr>
          <p:nvPr/>
        </p:nvPicPr>
        <p:blipFill>
          <a:blip r:embed="rId3"/>
          <a:stretch>
            <a:fillRect/>
          </a:stretch>
        </p:blipFill>
        <p:spPr>
          <a:xfrm>
            <a:off x="8359114" y="5863456"/>
            <a:ext cx="3103213" cy="637051"/>
          </a:xfrm>
          <a:prstGeom prst="rect">
            <a:avLst/>
          </a:prstGeom>
        </p:spPr>
      </p:pic>
      <p:sp>
        <p:nvSpPr>
          <p:cNvPr id="4" name="Google Shape;489;p35">
            <a:extLst>
              <a:ext uri="{FF2B5EF4-FFF2-40B4-BE49-F238E27FC236}">
                <a16:creationId xmlns:a16="http://schemas.microsoft.com/office/drawing/2014/main" id="{7CF6370C-7E63-9ACB-2053-4CFAEB29F5FA}"/>
              </a:ext>
            </a:extLst>
          </p:cNvPr>
          <p:cNvSpPr txBox="1">
            <a:spLocks/>
          </p:cNvSpPr>
          <p:nvPr/>
        </p:nvSpPr>
        <p:spPr>
          <a:xfrm>
            <a:off x="4474515" y="1269887"/>
            <a:ext cx="6452833" cy="1618200"/>
          </a:xfrm>
          <a:prstGeom prst="rect">
            <a:avLst/>
          </a:prstGeom>
        </p:spPr>
        <p:txBody>
          <a:bodyPr spcFirstLastPara="1" vert="horz" wrap="square" lIns="91425" tIns="91425" rIns="91425" bIns="91425" rtlCol="0" anchor="t" anchorCtr="0">
            <a:noAutofit/>
          </a:bodyPr>
          <a:lstStyle>
            <a:lvl1pPr algn="r" defTabSz="914400" rtl="0" eaLnBrk="1" latinLnBrk="0" hangingPunct="1">
              <a:lnSpc>
                <a:spcPct val="100000"/>
              </a:lnSpc>
              <a:spcBef>
                <a:spcPct val="0"/>
              </a:spcBef>
              <a:spcAft>
                <a:spcPts val="600"/>
              </a:spcAft>
              <a:buNone/>
              <a:defRPr sz="3600" b="1" kern="1200">
                <a:solidFill>
                  <a:srgbClr val="003F72"/>
                </a:solidFill>
                <a:latin typeface="+mj-lt"/>
                <a:ea typeface="+mj-ea"/>
                <a:cs typeface="+mj-cs"/>
              </a:defRPr>
            </a:lvl1pPr>
          </a:lstStyle>
          <a:p>
            <a:pPr algn="ctr"/>
            <a:r>
              <a:rPr lang="en-US" sz="4400" dirty="0"/>
              <a:t>Scope</a:t>
            </a:r>
            <a:endParaRPr lang="en-US" sz="7200" dirty="0"/>
          </a:p>
        </p:txBody>
      </p:sp>
    </p:spTree>
    <p:custDataLst>
      <p:tags r:id="rId1"/>
    </p:custDataLst>
    <p:extLst>
      <p:ext uri="{BB962C8B-B14F-4D97-AF65-F5344CB8AC3E}">
        <p14:creationId xmlns:p14="http://schemas.microsoft.com/office/powerpoint/2010/main" val="2538722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1ABE02-1BF2-49A1-D53D-A85BED07CC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A5BFDC-3799-A2AE-BD38-0FBA6FA48BC8}"/>
              </a:ext>
            </a:extLst>
          </p:cNvPr>
          <p:cNvSpPr>
            <a:spLocks noGrp="1"/>
          </p:cNvSpPr>
          <p:nvPr>
            <p:ph type="ctrTitle"/>
          </p:nvPr>
        </p:nvSpPr>
        <p:spPr/>
        <p:txBody>
          <a:bodyPr>
            <a:normAutofit fontScale="90000"/>
          </a:bodyPr>
          <a:lstStyle/>
          <a:p>
            <a:r>
              <a:rPr lang="en-US" sz="4400" dirty="0"/>
              <a:t>Activities of Daily Living (ADLs)</a:t>
            </a:r>
            <a:endParaRPr lang="en-US" dirty="0"/>
          </a:p>
        </p:txBody>
      </p:sp>
      <p:sp>
        <p:nvSpPr>
          <p:cNvPr id="4" name="Text Placeholder 3">
            <a:extLst>
              <a:ext uri="{FF2B5EF4-FFF2-40B4-BE49-F238E27FC236}">
                <a16:creationId xmlns:a16="http://schemas.microsoft.com/office/drawing/2014/main" id="{6E81CBC3-0F58-5A9E-AE5D-85765188F9FE}"/>
              </a:ext>
            </a:extLst>
          </p:cNvPr>
          <p:cNvSpPr>
            <a:spLocks noGrp="1"/>
          </p:cNvSpPr>
          <p:nvPr>
            <p:ph type="body" sz="quarter" idx="13"/>
          </p:nvPr>
        </p:nvSpPr>
        <p:spPr>
          <a:xfrm>
            <a:off x="828872" y="1250160"/>
            <a:ext cx="10534255" cy="5040912"/>
          </a:xfrm>
        </p:spPr>
        <p:txBody>
          <a:bodyPr>
            <a:normAutofit/>
          </a:bodyPr>
          <a:lstStyle/>
          <a:p>
            <a:pPr marL="342900" indent="-342900">
              <a:lnSpc>
                <a:spcPct val="107000"/>
              </a:lnSpc>
              <a:buFont typeface="Arial" panose="020B0604020202020204" pitchFamily="34" charset="0"/>
              <a:buChar char="•"/>
            </a:pPr>
            <a:r>
              <a:rPr lang="en-US" sz="2800" kern="100" dirty="0">
                <a:latin typeface="Calibri"/>
                <a:ea typeface="Times New Roman" panose="02020603050405020304" pitchFamily="18" charset="0"/>
              </a:rPr>
              <a:t>Describe fundamental skills (activities) required to independently care for oneself. </a:t>
            </a:r>
            <a:endParaRPr lang="en-US" sz="2800" dirty="0"/>
          </a:p>
          <a:p>
            <a:pPr marL="342900" indent="-342900">
              <a:lnSpc>
                <a:spcPct val="107000"/>
              </a:lnSpc>
              <a:buFont typeface="Arial" panose="020B0604020202020204" pitchFamily="34" charset="0"/>
              <a:buChar char="•"/>
            </a:pPr>
            <a:r>
              <a:rPr lang="en-US" sz="2800" kern="100" dirty="0">
                <a:latin typeface="Calibri"/>
                <a:ea typeface="Times New Roman" panose="02020603050405020304" pitchFamily="18" charset="0"/>
              </a:rPr>
              <a:t>Used as an indicator of functional status and identifies the areas of disability where assistance may be required</a:t>
            </a:r>
            <a:r>
              <a:rPr lang="en-US" sz="2800" kern="100" dirty="0">
                <a:solidFill>
                  <a:schemeClr val="tx1"/>
                </a:solidFill>
                <a:latin typeface="Calibri"/>
                <a:ea typeface="Times New Roman" panose="02020603050405020304" pitchFamily="18" charset="0"/>
              </a:rPr>
              <a:t>.</a:t>
            </a:r>
            <a:r>
              <a:rPr lang="en-US" sz="2800" kern="100" dirty="0">
                <a:solidFill>
                  <a:srgbClr val="FF0000"/>
                </a:solidFill>
                <a:latin typeface="Calibri"/>
                <a:ea typeface="Times New Roman" panose="02020603050405020304" pitchFamily="18" charset="0"/>
              </a:rPr>
              <a:t> </a:t>
            </a:r>
          </a:p>
          <a:p>
            <a:pPr marL="342900" indent="-342900">
              <a:lnSpc>
                <a:spcPct val="107000"/>
              </a:lnSpc>
              <a:buFont typeface="Arial" panose="020B0604020202020204" pitchFamily="34" charset="0"/>
              <a:buChar char="•"/>
            </a:pPr>
            <a:r>
              <a:rPr lang="en-US" sz="2800" kern="100" dirty="0">
                <a:latin typeface="Calibri"/>
                <a:ea typeface="Times New Roman" panose="02020603050405020304" pitchFamily="18" charset="0"/>
              </a:rPr>
              <a:t>Are an important predictor of the need for alternative living arrangements beyond living independently at home. </a:t>
            </a:r>
            <a:endParaRPr lang="en-US" sz="2800" kern="100" dirty="0">
              <a:latin typeface="Calibri" panose="020F0502020204030204" pitchFamily="34" charset="0"/>
              <a:ea typeface="Times New Roman" panose="02020603050405020304" pitchFamily="18" charset="0"/>
              <a:cs typeface="Arial" panose="020B0604020202020204" pitchFamily="34" charset="0"/>
            </a:endParaRPr>
          </a:p>
          <a:p>
            <a:pPr marL="342900" indent="-342900">
              <a:lnSpc>
                <a:spcPct val="107000"/>
              </a:lnSpc>
              <a:buFont typeface="Arial" panose="020B0604020202020204" pitchFamily="34" charset="0"/>
              <a:buChar char="•"/>
            </a:pPr>
            <a:r>
              <a:rPr lang="en-US" sz="2800" kern="100" dirty="0">
                <a:latin typeface="Calibri"/>
                <a:ea typeface="Times New Roman" panose="02020603050405020304" pitchFamily="18" charset="0"/>
              </a:rPr>
              <a:t>ADL assessments are performed by many different clinical roles such as nurses and occupational therapists.</a:t>
            </a:r>
          </a:p>
          <a:p>
            <a:endParaRPr lang="en-US" dirty="0"/>
          </a:p>
        </p:txBody>
      </p:sp>
      <p:sp>
        <p:nvSpPr>
          <p:cNvPr id="5" name="Slide Number Placeholder 5">
            <a:extLst>
              <a:ext uri="{FF2B5EF4-FFF2-40B4-BE49-F238E27FC236}">
                <a16:creationId xmlns:a16="http://schemas.microsoft.com/office/drawing/2014/main" id="{F6053086-9BC2-7E6C-7995-8A35E7266A71}"/>
              </a:ext>
            </a:extLst>
          </p:cNvPr>
          <p:cNvSpPr>
            <a:spLocks noGrp="1"/>
          </p:cNvSpPr>
          <p:nvPr>
            <p:ph type="sldNum" sz="quarter" idx="12"/>
          </p:nvPr>
        </p:nvSpPr>
        <p:spPr>
          <a:xfrm>
            <a:off x="4724399" y="6429337"/>
            <a:ext cx="2743200" cy="365125"/>
          </a:xfrm>
        </p:spPr>
        <p:txBody>
          <a:bodyPr/>
          <a:lstStyle/>
          <a:p>
            <a:r>
              <a:rPr lang="en-US" dirty="0"/>
              <a:t>4</a:t>
            </a:r>
          </a:p>
        </p:txBody>
      </p:sp>
    </p:spTree>
    <p:extLst>
      <p:ext uri="{BB962C8B-B14F-4D97-AF65-F5344CB8AC3E}">
        <p14:creationId xmlns:p14="http://schemas.microsoft.com/office/powerpoint/2010/main" val="306788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18ABC-FBCD-ACA6-F442-1AB6CCE06F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B17460-BD5D-C5D7-AA1F-4C19540A0BA4}"/>
              </a:ext>
            </a:extLst>
          </p:cNvPr>
          <p:cNvSpPr>
            <a:spLocks noGrp="1"/>
          </p:cNvSpPr>
          <p:nvPr>
            <p:ph type="ctrTitle"/>
          </p:nvPr>
        </p:nvSpPr>
        <p:spPr/>
        <p:txBody>
          <a:bodyPr>
            <a:normAutofit fontScale="90000"/>
          </a:bodyPr>
          <a:lstStyle/>
          <a:p>
            <a:r>
              <a:rPr lang="en-US" sz="4400" dirty="0"/>
              <a:t>ADL Care Documentation Process</a:t>
            </a:r>
            <a:endParaRPr lang="en-US" dirty="0"/>
          </a:p>
        </p:txBody>
      </p:sp>
      <p:sp>
        <p:nvSpPr>
          <p:cNvPr id="4" name="Text Placeholder 3">
            <a:extLst>
              <a:ext uri="{FF2B5EF4-FFF2-40B4-BE49-F238E27FC236}">
                <a16:creationId xmlns:a16="http://schemas.microsoft.com/office/drawing/2014/main" id="{5D1E26D5-3074-17BF-B552-12405E765AA3}"/>
              </a:ext>
            </a:extLst>
          </p:cNvPr>
          <p:cNvSpPr>
            <a:spLocks noGrp="1"/>
          </p:cNvSpPr>
          <p:nvPr>
            <p:ph type="body" sz="quarter" idx="13"/>
          </p:nvPr>
        </p:nvSpPr>
        <p:spPr>
          <a:xfrm>
            <a:off x="828872" y="1042417"/>
            <a:ext cx="10534255" cy="5450458"/>
          </a:xfrm>
        </p:spPr>
        <p:txBody>
          <a:bodyPr>
            <a:normAutofit fontScale="92500" lnSpcReduction="10000"/>
          </a:bodyPr>
          <a:lstStyle/>
          <a:p>
            <a:pPr marL="0" marR="0" lvl="0"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lang="en-US" sz="2600" kern="100" dirty="0">
                <a:solidFill>
                  <a:prstClr val="black"/>
                </a:solidFill>
                <a:latin typeface="Calibri"/>
                <a:ea typeface="Times New Roman" panose="02020603050405020304" pitchFamily="18" charset="0"/>
              </a:rPr>
              <a:t>8 basic ADLs are used in patient assessments:</a:t>
            </a:r>
            <a:r>
              <a:rPr kumimoji="0" lang="en-US" sz="26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  </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Bathing/showering </a:t>
            </a:r>
          </a:p>
          <a:p>
            <a:pPr marL="4572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Toileting and toilet hygiene</a:t>
            </a:r>
          </a:p>
          <a:p>
            <a:pPr marL="4572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Dressing</a:t>
            </a:r>
          </a:p>
          <a:p>
            <a:pPr marL="4572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Eating/swallowing</a:t>
            </a:r>
          </a:p>
          <a:p>
            <a:pPr marL="4572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Feeding (the setting up and bringing food to the mouth)</a:t>
            </a:r>
          </a:p>
          <a:p>
            <a:pPr marL="4572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Functional mobility</a:t>
            </a:r>
          </a:p>
          <a:p>
            <a:pPr marL="4572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Personal device care (utilizing personal care items such as hearing aids, contact lenses, glasses, orthotics, walker, etc.)</a:t>
            </a:r>
          </a:p>
          <a:p>
            <a:pPr marL="4572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Personal hygiene and grooming</a:t>
            </a:r>
            <a:r>
              <a:rPr kumimoji="0" lang="en-US" sz="26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 </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6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These eight ADLs are assessed to determine if the patient:</a:t>
            </a:r>
          </a:p>
          <a:p>
            <a:pPr marL="9144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Can perform the activity</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Has difficulty performing the activity</a:t>
            </a:r>
            <a:endParaRPr kumimoji="0" lang="en-US" sz="22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endParaRPr>
          </a:p>
          <a:p>
            <a:pPr marL="914400" marR="0" lvl="1"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2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Unable to perform the activity</a:t>
            </a:r>
            <a:r>
              <a:rPr kumimoji="0" lang="en-US" sz="26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 </a:t>
            </a:r>
            <a:endParaRPr kumimoji="0" lang="en-US" sz="2600" b="0" i="0" u="none" strike="noStrike" kern="100" cap="none" spc="0" normalizeH="0" baseline="0" noProof="0" dirty="0">
              <a:ln>
                <a:noFill/>
              </a:ln>
              <a:solidFill>
                <a:prstClr val="black"/>
              </a:solidFill>
              <a:effectLst/>
              <a:uLnTx/>
              <a:uFillTx/>
              <a:latin typeface="Times New Roman"/>
              <a:ea typeface="Times New Roman" panose="02020603050405020304" pitchFamily="18" charset="0"/>
              <a:cs typeface="Arial" panose="020B0604020202020204" pitchFamily="34" charset="0"/>
            </a:endParaRPr>
          </a:p>
          <a:p>
            <a:pPr marL="457200" marR="0" lvl="0" indent="-330200" algn="l" defTabSz="914400" rtl="0" eaLnBrk="1" fontAlgn="auto" latinLnBrk="0" hangingPunct="1">
              <a:lnSpc>
                <a:spcPct val="107000"/>
              </a:lnSpc>
              <a:spcBef>
                <a:spcPts val="0"/>
              </a:spcBef>
              <a:spcAft>
                <a:spcPts val="0"/>
              </a:spcAft>
              <a:buClr>
                <a:prstClr val="black"/>
              </a:buClr>
              <a:buSzPts val="1600"/>
              <a:buFont typeface="Arial" panose="020B0604020202020204" pitchFamily="34" charset="0"/>
              <a:buChar char="●"/>
              <a:tabLst/>
              <a:defRPr/>
            </a:pPr>
            <a:r>
              <a:rPr kumimoji="0" lang="en-US" sz="26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Following the assessment, a SNOMED CT finding concept may be placed </a:t>
            </a:r>
            <a:r>
              <a:rPr lang="en-US" sz="2600" kern="100" dirty="0">
                <a:solidFill>
                  <a:prstClr val="black"/>
                </a:solidFill>
                <a:latin typeface="Calibri"/>
                <a:ea typeface="Times New Roman" panose="02020603050405020304" pitchFamily="18" charset="0"/>
              </a:rPr>
              <a:t>in patient’s problem list </a:t>
            </a:r>
            <a:r>
              <a:rPr kumimoji="0" lang="en-US" sz="2600" b="0" i="0" u="none" strike="noStrike" kern="100" cap="none" spc="0" normalizeH="0" baseline="0" noProof="0" dirty="0">
                <a:ln>
                  <a:noFill/>
                </a:ln>
                <a:solidFill>
                  <a:prstClr val="black"/>
                </a:solidFill>
                <a:effectLst/>
                <a:uLnTx/>
                <a:uFillTx/>
                <a:latin typeface="Calibri"/>
                <a:ea typeface="Times New Roman" panose="02020603050405020304" pitchFamily="18" charset="0"/>
                <a:cs typeface="+mn-cs"/>
              </a:rPr>
              <a:t>such as “Difficulty bathing”</a:t>
            </a:r>
            <a:endParaRPr kumimoji="0" lang="en-US" sz="2600" b="0" i="0" u="none" strike="noStrike" kern="100" cap="none" spc="0" normalizeH="0" baseline="0" noProof="0" dirty="0">
              <a:ln>
                <a:noFill/>
              </a:ln>
              <a:solidFill>
                <a:prstClr val="black"/>
              </a:solidFill>
              <a:effectLst/>
              <a:uLnTx/>
              <a:uFillTx/>
              <a:latin typeface="Times New Roman"/>
              <a:ea typeface="Aptos" panose="020B0004020202020204" pitchFamily="34" charset="0"/>
              <a:cs typeface="Arial" panose="020B0604020202020204" pitchFamily="34" charset="0"/>
            </a:endParaRPr>
          </a:p>
          <a:p>
            <a:endParaRPr lang="en-US" dirty="0"/>
          </a:p>
        </p:txBody>
      </p:sp>
      <p:sp>
        <p:nvSpPr>
          <p:cNvPr id="6" name="Slide Number Placeholder 5">
            <a:extLst>
              <a:ext uri="{FF2B5EF4-FFF2-40B4-BE49-F238E27FC236}">
                <a16:creationId xmlns:a16="http://schemas.microsoft.com/office/drawing/2014/main" id="{C02B1E52-00B8-E800-4ED7-57EB6B1B5687}"/>
              </a:ext>
            </a:extLst>
          </p:cNvPr>
          <p:cNvSpPr>
            <a:spLocks noGrp="1"/>
          </p:cNvSpPr>
          <p:nvPr>
            <p:ph type="sldNum" sz="quarter" idx="12"/>
          </p:nvPr>
        </p:nvSpPr>
        <p:spPr>
          <a:xfrm>
            <a:off x="4724399" y="6492875"/>
            <a:ext cx="2743200" cy="365125"/>
          </a:xfrm>
        </p:spPr>
        <p:txBody>
          <a:bodyPr/>
          <a:lstStyle/>
          <a:p>
            <a:r>
              <a:rPr lang="en-US" dirty="0"/>
              <a:t>5</a:t>
            </a:r>
          </a:p>
        </p:txBody>
      </p:sp>
    </p:spTree>
    <p:extLst>
      <p:ext uri="{BB962C8B-B14F-4D97-AF65-F5344CB8AC3E}">
        <p14:creationId xmlns:p14="http://schemas.microsoft.com/office/powerpoint/2010/main" val="15713141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EtBwYxAl"/>
  <p:tag name="ARTICULATE_SLIDE_COUNT" val="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140BA3800C2F469E8D0390A2844DBC" ma:contentTypeVersion="10" ma:contentTypeDescription="Create a new document." ma:contentTypeScope="" ma:versionID="34bdb0cab65519975d135fc264840c92">
  <xsd:schema xmlns:xsd="http://www.w3.org/2001/XMLSchema" xmlns:xs="http://www.w3.org/2001/XMLSchema" xmlns:p="http://schemas.microsoft.com/office/2006/metadata/properties" xmlns:ns2="409f41d9-7977-475e-b61a-78e12963e369" xmlns:ns3="398eb7ac-e99e-49de-a4cd-8678af83857f" targetNamespace="http://schemas.microsoft.com/office/2006/metadata/properties" ma:root="true" ma:fieldsID="d542d0bddecaa9f5cc7b5fb3238a04c5" ns2:_="" ns3:_="">
    <xsd:import namespace="409f41d9-7977-475e-b61a-78e12963e369"/>
    <xsd:import namespace="398eb7ac-e99e-49de-a4cd-8678af83857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9f41d9-7977-475e-b61a-78e12963e36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98eb7ac-e99e-49de-a4cd-8678af83857f"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82A2E6-0AFD-4843-ABC0-622E5F4BB386}">
  <ds:schemaRefs>
    <ds:schemaRef ds:uri="398eb7ac-e99e-49de-a4cd-8678af83857f"/>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409f41d9-7977-475e-b61a-78e12963e369"/>
    <ds:schemaRef ds:uri="http://purl.org/dc/dcmitype/"/>
    <ds:schemaRef ds:uri="http://schemas.microsoft.com/office/2006/metadata/properties"/>
    <ds:schemaRef ds:uri="http://purl.org/dc/terms/"/>
    <ds:schemaRef ds:uri="http://purl.org/dc/elements/1.1/"/>
  </ds:schemaRefs>
</ds:datastoreItem>
</file>

<file path=customXml/itemProps2.xml><?xml version="1.0" encoding="utf-8"?>
<ds:datastoreItem xmlns:ds="http://schemas.openxmlformats.org/officeDocument/2006/customXml" ds:itemID="{86D6BC34-9EE1-45AE-9FA1-277FB282E0A6}">
  <ds:schemaRefs>
    <ds:schemaRef ds:uri="http://schemas.microsoft.com/sharepoint/v3/contenttype/forms"/>
  </ds:schemaRefs>
</ds:datastoreItem>
</file>

<file path=customXml/itemProps3.xml><?xml version="1.0" encoding="utf-8"?>
<ds:datastoreItem xmlns:ds="http://schemas.openxmlformats.org/officeDocument/2006/customXml" ds:itemID="{86A06BF8-5895-4686-9408-4D2CF527EA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9f41d9-7977-475e-b61a-78e12963e369"/>
    <ds:schemaRef ds:uri="398eb7ac-e99e-49de-a4cd-8678af8385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e95f1b23-abaf-45ee-821d-b7ab251ab3bf}" enabled="0" method="" siteId="{e95f1b23-abaf-45ee-821d-b7ab251ab3bf}" removed="1"/>
</clbl:labelList>
</file>

<file path=docProps/app.xml><?xml version="1.0" encoding="utf-8"?>
<Properties xmlns="http://schemas.openxmlformats.org/officeDocument/2006/extended-properties" xmlns:vt="http://schemas.openxmlformats.org/officeDocument/2006/docPropsVTypes">
  <TotalTime>4337</TotalTime>
  <Words>2001</Words>
  <Application>Microsoft Office PowerPoint</Application>
  <PresentationFormat>Widescreen</PresentationFormat>
  <Paragraphs>201</Paragraphs>
  <Slides>22</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Calibri Light</vt:lpstr>
      <vt:lpstr>Source Sans Pro</vt:lpstr>
      <vt:lpstr>Times New Roman</vt:lpstr>
      <vt:lpstr>Arial</vt:lpstr>
      <vt:lpstr>Calibri</vt:lpstr>
      <vt:lpstr>Aptos</vt:lpstr>
      <vt:lpstr>Helvetica Neue</vt:lpstr>
      <vt:lpstr>Helvetica</vt:lpstr>
      <vt:lpstr>Office Theme</vt:lpstr>
      <vt:lpstr>Challenges in Documenting Activities of Daily Living using SNOMED CT</vt:lpstr>
      <vt:lpstr>Acknowledgements</vt:lpstr>
      <vt:lpstr>Disclosures</vt:lpstr>
      <vt:lpstr>AGENDA</vt:lpstr>
      <vt:lpstr>PowerPoint Presentation</vt:lpstr>
      <vt:lpstr>The VA use of SNOMED CT </vt:lpstr>
      <vt:lpstr>PowerPoint Presentation</vt:lpstr>
      <vt:lpstr>Activities of Daily Living (ADLs)</vt:lpstr>
      <vt:lpstr>ADL Care Documentation Process</vt:lpstr>
      <vt:lpstr>ADL Assessment Question</vt:lpstr>
      <vt:lpstr>ADL Observable Entities</vt:lpstr>
      <vt:lpstr>ADL Assessment Values</vt:lpstr>
      <vt:lpstr>ADL Clinical Finding</vt:lpstr>
      <vt:lpstr>ECL for Toileting Findings</vt:lpstr>
      <vt:lpstr>PowerPoint Presentation</vt:lpstr>
      <vt:lpstr>Summary of Mapping Results</vt:lpstr>
      <vt:lpstr>Current ADL Observable Entity Hierarchy</vt:lpstr>
      <vt:lpstr>Proposed Observable Hierarchy Modification</vt:lpstr>
      <vt:lpstr>Current ADL Clinical Finding Hierarchy</vt:lpstr>
      <vt:lpstr>Proposed Clinical Finding  Hierarchy Modification</vt:lpstr>
      <vt:lpstr>Conclusion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VHA-DigitalHealth-PPT-Template-FINAL</dc:title>
  <dc:creator>Delbbie Dela Paz</dc:creator>
  <cp:lastModifiedBy>Michael Stearns</cp:lastModifiedBy>
  <cp:revision>13</cp:revision>
  <dcterms:created xsi:type="dcterms:W3CDTF">2024-05-15T16:09:03Z</dcterms:created>
  <dcterms:modified xsi:type="dcterms:W3CDTF">2024-12-10T19:16:38Z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03e25a3-56e7-4f07-9acc-ed14a1e5b460_Enabled">
    <vt:lpwstr>true</vt:lpwstr>
  </property>
  <property fmtid="{D5CDD505-2E9C-101B-9397-08002B2CF9AE}" pid="3" name="MSIP_Label_303e25a3-56e7-4f07-9acc-ed14a1e5b460_SetDate">
    <vt:lpwstr>2024-05-15T16:11:03Z</vt:lpwstr>
  </property>
  <property fmtid="{D5CDD505-2E9C-101B-9397-08002B2CF9AE}" pid="4" name="MSIP_Label_303e25a3-56e7-4f07-9acc-ed14a1e5b460_Method">
    <vt:lpwstr>Privileged</vt:lpwstr>
  </property>
  <property fmtid="{D5CDD505-2E9C-101B-9397-08002B2CF9AE}" pid="5" name="MSIP_Label_303e25a3-56e7-4f07-9acc-ed14a1e5b460_Name">
    <vt:lpwstr>Public External v2</vt:lpwstr>
  </property>
  <property fmtid="{D5CDD505-2E9C-101B-9397-08002B2CF9AE}" pid="6" name="MSIP_Label_303e25a3-56e7-4f07-9acc-ed14a1e5b460_SiteId">
    <vt:lpwstr>8a628aaf-2f06-4dc5-a007-33a134d5e988</vt:lpwstr>
  </property>
  <property fmtid="{D5CDD505-2E9C-101B-9397-08002B2CF9AE}" pid="7" name="MSIP_Label_303e25a3-56e7-4f07-9acc-ed14a1e5b460_ActionId">
    <vt:lpwstr>88f9ad44-21a0-4f36-9c32-da25eb359eb9</vt:lpwstr>
  </property>
  <property fmtid="{D5CDD505-2E9C-101B-9397-08002B2CF9AE}" pid="8" name="MSIP_Label_303e25a3-56e7-4f07-9acc-ed14a1e5b460_ContentBits">
    <vt:lpwstr>0</vt:lpwstr>
  </property>
  <property fmtid="{D5CDD505-2E9C-101B-9397-08002B2CF9AE}" pid="9" name="ContentTypeId">
    <vt:lpwstr>0x010100B5140BA3800C2F469E8D0390A2844DBC</vt:lpwstr>
  </property>
  <property fmtid="{D5CDD505-2E9C-101B-9397-08002B2CF9AE}" pid="10" name="MediaServiceImageTags">
    <vt:lpwstr/>
  </property>
  <property fmtid="{D5CDD505-2E9C-101B-9397-08002B2CF9AE}" pid="11" name="ArticulateGUID">
    <vt:lpwstr>D19CCC7E-D25A-4625-9A6D-9741751BD60D</vt:lpwstr>
  </property>
  <property fmtid="{D5CDD505-2E9C-101B-9397-08002B2CF9AE}" pid="12" name="ArticulatePath">
    <vt:lpwstr>https://accesshub-my.sharepoint.com/personal/kgumienny_guidehouse_com/Documents/Desktop/VHA-DigitalHealth-PPT-Template-FINAL</vt:lpwstr>
  </property>
</Properties>
</file>