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1B1D"/>
    <a:srgbClr val="787F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0B4105-23D9-589C-8A32-215C39F3E6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A2D91EB-6968-B219-8619-C07D7F1B1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F4ADDB-BAA5-F645-4E78-B6BE3D669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E6DC77-E45E-A027-A814-5D544B66F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EB7647-88F6-B720-8906-57FC0EC7F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2146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8D4BDA-34D7-5AB3-7F90-D02C01F50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27B7B4C-2A63-627F-A8DF-E6A4AB3640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CD12BF-2AC3-FBFE-61E0-51386C2D7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D35099-1794-3585-46A9-B55DCF5B8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02BBE-FD62-5AEC-4EB9-1DFFD8AC1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737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A30FDC1-6D5D-D111-CA0B-01C7A0D38B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946E07E-8EDA-46A0-91AD-466442CACF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411C99-37AA-5A3F-2DA0-7E4B112F0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6C1287-3F87-3874-5C8C-925AC06CA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C9D872-08AA-E635-A8C6-C9225072B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668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51A597-7B70-6BD0-E60E-913EEF247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59CBCB-5B2B-0BC8-FDFF-31E1564CB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A205A5-1778-8A3D-F044-F28F6854F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71AE90-24B1-3B8A-1DED-B6E4EF8F1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C38FAE-1133-45AA-5B15-449E51EBF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011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DD8383-46D1-83B9-8AB1-3181F8EBA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64DC43-939B-EAB9-2CF0-59C376E4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46D2E4-6AD3-D5AF-16DE-AED29F115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08DABE-500D-D41F-CF8F-652143E71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66F498-CA69-1A3C-9BC8-069DF9694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19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2D42A8-9B78-A12B-B6AE-7C9BD3399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0BE4B1A-7D34-F9CB-5537-B214337581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044ECD6-F7F6-5785-2E5B-0EC95E02B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5290CE8-5A4D-A2C4-7A60-AB2F7F9C1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4B5F1E7-DAFD-531E-53F3-3BE67F043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8207EA-00F2-2082-59AA-67C5002FF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1739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09E9BC-27BA-DBAB-B66D-7922F0B3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CB15E6-79C1-2C27-B143-C7B7977E41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CA936D-75DC-757D-6171-C89BD24394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CC50A4B-2A9E-A698-9F3D-35618E1145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8060930-EC21-A124-5F1E-B7FC685917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C037A3F-796B-5A7D-B4AD-3B785D774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386FE94-FDEB-C97D-E3C5-1270AA9FF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6E75E1A-EAC7-C314-7FD7-8D26909FF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337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13AE45-491A-4C98-87D1-FBF78B7A0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20A82A-2586-4488-BC36-9DD3BA50C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608E22-4109-7529-C697-79EDE0113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B644BA5-E5A2-EC86-6F61-DCDA3F74F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304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806B541-AEC1-2869-33CC-109BD3366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3DB1800-8B49-23FB-7927-89D49AD4C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88485FD-BB89-936A-D422-DBE3BED4E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9476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CF274B-BA89-15D7-CCDD-44D78DF2F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3272CA-58DE-D818-1E08-410DB0849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DB94D60-B18A-8414-E193-C3CEB997B3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526978-9A52-C82C-704A-94D781004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E929D3C-5C7B-1DD8-D950-4A1714A44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E6929C5-3954-9033-6C10-E7695D77A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89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CF2E68-5548-1602-6BCE-27F09B450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7AA3951-9518-E0A4-C9FC-655B703F4E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24B95EF-8B04-5235-FE90-9B6BF872F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1785542-8BBC-20CA-E739-6CBFFC065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877A6BF-6940-72F9-9059-6143E881C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736C6C4-5FE1-7EC7-013D-0A53E1FC0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7810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DE90D3B-751B-EBE3-E6DB-9AA0BFB38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4678DA-4439-2F41-B036-4CA217054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903801-23EE-B4BD-924F-F7C9179EFA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FE8762-2FC5-46D3-A84D-5F94B0EFFDB8}" type="datetimeFigureOut">
              <a:rPr lang="fr-FR" smtClean="0"/>
              <a:t>12/08/2024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DBEB9E-DB89-8E5C-CFAA-AE55B07BD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BAFC18-6C5C-35D4-CEB6-7ED8A219DB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969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658C9D4-0C21-A7CA-32BF-DCB45AD61400}"/>
              </a:ext>
            </a:extLst>
          </p:cNvPr>
          <p:cNvSpPr/>
          <p:nvPr/>
        </p:nvSpPr>
        <p:spPr>
          <a:xfrm>
            <a:off x="5082955" y="2121591"/>
            <a:ext cx="3223464" cy="35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noProof="1">
                <a:solidFill>
                  <a:schemeClr val="tx1"/>
                </a:solidFill>
              </a:rPr>
              <a:t>Traumatic or non-traumatic </a:t>
            </a:r>
            <a:r>
              <a:rPr lang="fr-FR" sz="1600" b="1" noProof="1">
                <a:solidFill>
                  <a:srgbClr val="0070C0"/>
                </a:solidFill>
              </a:rPr>
              <a:t>injury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35936A-C68A-088B-B1F4-02B496856EEC}"/>
              </a:ext>
            </a:extLst>
          </p:cNvPr>
          <p:cNvSpPr/>
          <p:nvPr/>
        </p:nvSpPr>
        <p:spPr>
          <a:xfrm>
            <a:off x="202062" y="3677013"/>
            <a:ext cx="837156" cy="5300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noProof="1">
                <a:solidFill>
                  <a:schemeClr val="tx1"/>
                </a:solidFill>
              </a:rPr>
              <a:t>Lesion of X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95B5BD7-9AAB-4737-5212-0A6B96006277}"/>
              </a:ext>
            </a:extLst>
          </p:cNvPr>
          <p:cNvSpPr/>
          <p:nvPr/>
        </p:nvSpPr>
        <p:spPr>
          <a:xfrm>
            <a:off x="3366889" y="2121591"/>
            <a:ext cx="1002223" cy="5362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noProof="1">
                <a:solidFill>
                  <a:schemeClr val="tx1"/>
                </a:solidFill>
              </a:rPr>
              <a:t>Disorder of Y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3A6D2E35-E85B-C900-980B-B6D109AFE5D3}"/>
              </a:ext>
            </a:extLst>
          </p:cNvPr>
          <p:cNvCxnSpPr>
            <a:cxnSpLocks/>
            <a:stCxn id="30" idx="2"/>
            <a:endCxn id="13" idx="0"/>
          </p:cNvCxnSpPr>
          <p:nvPr/>
        </p:nvCxnSpPr>
        <p:spPr>
          <a:xfrm flipH="1">
            <a:off x="620640" y="2657823"/>
            <a:ext cx="3247361" cy="101919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AB8A1E80-FFFA-A06F-DCB2-35BDE86CBCCC}"/>
              </a:ext>
            </a:extLst>
          </p:cNvPr>
          <p:cNvSpPr/>
          <p:nvPr/>
        </p:nvSpPr>
        <p:spPr>
          <a:xfrm>
            <a:off x="6220654" y="3678707"/>
            <a:ext cx="965884" cy="53006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noProof="1">
                <a:solidFill>
                  <a:srgbClr val="0070C0"/>
                </a:solidFill>
              </a:rPr>
              <a:t>injury</a:t>
            </a:r>
            <a:r>
              <a:rPr lang="fr-FR" sz="1600" noProof="1">
                <a:solidFill>
                  <a:schemeClr val="tx1"/>
                </a:solidFill>
              </a:rPr>
              <a:t> of X</a:t>
            </a: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49F7FE09-6030-0FC7-BEE3-95C50E79CDE0}"/>
              </a:ext>
            </a:extLst>
          </p:cNvPr>
          <p:cNvCxnSpPr>
            <a:cxnSpLocks/>
            <a:stCxn id="40" idx="0"/>
            <a:endCxn id="12" idx="2"/>
          </p:cNvCxnSpPr>
          <p:nvPr/>
        </p:nvCxnSpPr>
        <p:spPr>
          <a:xfrm flipH="1" flipV="1">
            <a:off x="6694687" y="2477191"/>
            <a:ext cx="8909" cy="1201516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E3C11018-3C08-F76E-3CDF-1386AF5763B7}"/>
              </a:ext>
            </a:extLst>
          </p:cNvPr>
          <p:cNvSpPr/>
          <p:nvPr/>
        </p:nvSpPr>
        <p:spPr>
          <a:xfrm>
            <a:off x="3868001" y="1325389"/>
            <a:ext cx="1366482" cy="35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noProof="1">
                <a:solidFill>
                  <a:schemeClr val="tx1"/>
                </a:solidFill>
              </a:rPr>
              <a:t>Disease</a:t>
            </a:r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CC135D5B-FD22-7369-5960-9B51FC381568}"/>
              </a:ext>
            </a:extLst>
          </p:cNvPr>
          <p:cNvCxnSpPr>
            <a:cxnSpLocks/>
            <a:stCxn id="51" idx="2"/>
            <a:endCxn id="30" idx="0"/>
          </p:cNvCxnSpPr>
          <p:nvPr/>
        </p:nvCxnSpPr>
        <p:spPr>
          <a:xfrm flipH="1">
            <a:off x="3868001" y="1680989"/>
            <a:ext cx="683241" cy="44060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EF9EA514-3534-CBF7-070B-0465F6793F1B}"/>
              </a:ext>
            </a:extLst>
          </p:cNvPr>
          <p:cNvCxnSpPr>
            <a:cxnSpLocks/>
            <a:stCxn id="12" idx="0"/>
            <a:endCxn id="51" idx="2"/>
          </p:cNvCxnSpPr>
          <p:nvPr/>
        </p:nvCxnSpPr>
        <p:spPr>
          <a:xfrm flipH="1" flipV="1">
            <a:off x="4551242" y="1680989"/>
            <a:ext cx="2143445" cy="44060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ZoneTexte 110">
            <a:extLst>
              <a:ext uri="{FF2B5EF4-FFF2-40B4-BE49-F238E27FC236}">
                <a16:creationId xmlns:a16="http://schemas.microsoft.com/office/drawing/2014/main" id="{6001D653-8FE9-F5D5-408D-8944CCB9EB5B}"/>
              </a:ext>
            </a:extLst>
          </p:cNvPr>
          <p:cNvSpPr txBox="1"/>
          <p:nvPr/>
        </p:nvSpPr>
        <p:spPr>
          <a:xfrm>
            <a:off x="6368695" y="4175458"/>
            <a:ext cx="65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lang="fr-FR" noProof="1"/>
              <a:t>729</a:t>
            </a:r>
          </a:p>
        </p:txBody>
      </p:sp>
      <p:sp>
        <p:nvSpPr>
          <p:cNvPr id="131" name="ZoneTexte 130">
            <a:extLst>
              <a:ext uri="{FF2B5EF4-FFF2-40B4-BE49-F238E27FC236}">
                <a16:creationId xmlns:a16="http://schemas.microsoft.com/office/drawing/2014/main" id="{FD436C75-2B03-C10F-EFD0-8C2ECAACB3C8}"/>
              </a:ext>
            </a:extLst>
          </p:cNvPr>
          <p:cNvSpPr txBox="1"/>
          <p:nvPr/>
        </p:nvSpPr>
        <p:spPr>
          <a:xfrm>
            <a:off x="272095" y="4175458"/>
            <a:ext cx="68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noProof="1">
                <a:solidFill>
                  <a:srgbClr val="7030A0"/>
                </a:solidFill>
              </a:rPr>
              <a:t>367</a:t>
            </a:r>
          </a:p>
        </p:txBody>
      </p: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8812F556-D1AC-2020-2389-222503E6092C}"/>
              </a:ext>
            </a:extLst>
          </p:cNvPr>
          <p:cNvCxnSpPr>
            <a:cxnSpLocks/>
            <a:stCxn id="30" idx="2"/>
            <a:endCxn id="40" idx="0"/>
          </p:cNvCxnSpPr>
          <p:nvPr/>
        </p:nvCxnSpPr>
        <p:spPr>
          <a:xfrm>
            <a:off x="3868001" y="2657823"/>
            <a:ext cx="2835595" cy="1020884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8FF506C-6E41-AD95-6E5D-39C6C4A7D12A}"/>
              </a:ext>
            </a:extLst>
          </p:cNvPr>
          <p:cNvSpPr/>
          <p:nvPr/>
        </p:nvSpPr>
        <p:spPr>
          <a:xfrm>
            <a:off x="269968" y="1325389"/>
            <a:ext cx="1749998" cy="12663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noProof="1">
                <a:solidFill>
                  <a:srgbClr val="7030A0"/>
                </a:solidFill>
              </a:rPr>
              <a:t>Effectifs de l’édition internationale 20240801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83BD619-670C-1FC0-ECA0-97CDF3E3F34E}"/>
              </a:ext>
            </a:extLst>
          </p:cNvPr>
          <p:cNvSpPr txBox="1">
            <a:spLocks/>
          </p:cNvSpPr>
          <p:nvPr/>
        </p:nvSpPr>
        <p:spPr>
          <a:xfrm>
            <a:off x="202062" y="179259"/>
            <a:ext cx="11664589" cy="7905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noProof="1"/>
              <a:t>pa32 : </a:t>
            </a:r>
            <a:r>
              <a:rPr lang="fr-FR" sz="2800" noProof="1"/>
              <a:t>Concepts &lt;</a:t>
            </a:r>
            <a:r>
              <a:rPr lang="fr-FR" sz="2800" noProof="1">
                <a:solidFill>
                  <a:srgbClr val="0070C0"/>
                </a:solidFill>
              </a:rPr>
              <a:t>injury of X</a:t>
            </a:r>
            <a:r>
              <a:rPr lang="fr-FR" sz="2800" noProof="1"/>
              <a:t>&gt; ne spécifiant pas une origine traumatique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6EB2F0C-83FA-A42F-04CD-4D6CACE96F40}"/>
              </a:ext>
            </a:extLst>
          </p:cNvPr>
          <p:cNvSpPr txBox="1"/>
          <p:nvPr/>
        </p:nvSpPr>
        <p:spPr>
          <a:xfrm>
            <a:off x="226978" y="4705522"/>
            <a:ext cx="5516276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rIns="0" rtlCol="0">
            <a:spAutoFit/>
          </a:bodyPr>
          <a:lstStyle/>
          <a:p>
            <a:r>
              <a:rPr lang="fr-FR" sz="1400" dirty="0"/>
              <a:t>(</a:t>
            </a:r>
          </a:p>
          <a:p>
            <a:r>
              <a:rPr lang="fr-FR" sz="1400" dirty="0"/>
              <a:t>    ( &lt;64572001 |</a:t>
            </a:r>
            <a:r>
              <a:rPr lang="fr-FR" sz="1400" dirty="0" err="1"/>
              <a:t>Disease</a:t>
            </a:r>
            <a:r>
              <a:rPr lang="fr-FR" sz="1400" dirty="0"/>
              <a:t> (</a:t>
            </a:r>
            <a:r>
              <a:rPr lang="fr-FR" sz="1400" dirty="0" err="1"/>
              <a:t>disorder</a:t>
            </a:r>
            <a:r>
              <a:rPr lang="fr-FR" sz="1400" dirty="0"/>
              <a:t>)| : 363698007 |</a:t>
            </a:r>
            <a:r>
              <a:rPr lang="fr-FR" sz="1400" dirty="0" err="1"/>
              <a:t>Finding</a:t>
            </a:r>
            <a:r>
              <a:rPr lang="fr-FR" sz="1400" dirty="0"/>
              <a:t> site| = *, </a:t>
            </a:r>
          </a:p>
          <a:p>
            <a:r>
              <a:rPr lang="fr-FR" sz="1400" dirty="0"/>
              <a:t>                   116676008 |morphologie associée (attribut)| </a:t>
            </a:r>
          </a:p>
          <a:p>
            <a:r>
              <a:rPr lang="fr-FR" sz="1400" dirty="0"/>
              <a:t>                    = &lt;&lt;52988006 |</a:t>
            </a:r>
            <a:r>
              <a:rPr lang="fr-FR" sz="1400" dirty="0" err="1"/>
              <a:t>Lesion</a:t>
            </a:r>
            <a:r>
              <a:rPr lang="fr-FR" sz="1400" dirty="0"/>
              <a:t> (</a:t>
            </a:r>
            <a:r>
              <a:rPr lang="fr-FR" sz="1400" dirty="0" err="1"/>
              <a:t>morphologic</a:t>
            </a:r>
            <a:r>
              <a:rPr lang="fr-FR" sz="1400" dirty="0"/>
              <a:t> </a:t>
            </a:r>
            <a:r>
              <a:rPr lang="fr-FR" sz="1400" dirty="0" err="1"/>
              <a:t>abnormality</a:t>
            </a:r>
            <a:r>
              <a:rPr lang="fr-FR" sz="1400" dirty="0"/>
              <a:t>)|</a:t>
            </a:r>
          </a:p>
          <a:p>
            <a:r>
              <a:rPr lang="fr-FR" sz="1400" dirty="0"/>
              <a:t>    )  </a:t>
            </a:r>
          </a:p>
          <a:p>
            <a:r>
              <a:rPr lang="fr-FR" sz="1400" dirty="0"/>
              <a:t>    MINUS ( &lt;417163006 |</a:t>
            </a:r>
            <a:r>
              <a:rPr lang="fr-FR" sz="1400" dirty="0" err="1"/>
              <a:t>Traumatic</a:t>
            </a:r>
            <a:r>
              <a:rPr lang="fr-FR" sz="1400" dirty="0"/>
              <a:t> or non-</a:t>
            </a:r>
            <a:r>
              <a:rPr lang="fr-FR" sz="1400" dirty="0" err="1"/>
              <a:t>traumatic</a:t>
            </a:r>
            <a:r>
              <a:rPr lang="fr-FR" sz="1400" dirty="0"/>
              <a:t> </a:t>
            </a:r>
            <a:r>
              <a:rPr lang="fr-FR" sz="1400" dirty="0" err="1"/>
              <a:t>injury</a:t>
            </a:r>
            <a:r>
              <a:rPr lang="fr-FR" sz="1400" dirty="0"/>
              <a:t> (</a:t>
            </a:r>
            <a:r>
              <a:rPr lang="fr-FR" sz="1400" dirty="0" err="1"/>
              <a:t>disorder</a:t>
            </a:r>
            <a:r>
              <a:rPr lang="fr-FR" sz="1400" dirty="0"/>
              <a:t>)| )</a:t>
            </a:r>
          </a:p>
          <a:p>
            <a:r>
              <a:rPr lang="fr-FR" sz="1400" dirty="0"/>
              <a:t>)</a:t>
            </a:r>
          </a:p>
          <a:p>
            <a:r>
              <a:rPr lang="fr-FR" sz="1400" dirty="0"/>
              <a:t>{{D </a:t>
            </a:r>
            <a:r>
              <a:rPr lang="fr-FR" sz="1400" dirty="0" err="1"/>
              <a:t>term</a:t>
            </a:r>
            <a:r>
              <a:rPr lang="fr-FR" sz="1400" dirty="0"/>
              <a:t> = "</a:t>
            </a:r>
            <a:r>
              <a:rPr lang="fr-FR" sz="1400" dirty="0" err="1"/>
              <a:t>lesion</a:t>
            </a:r>
            <a:r>
              <a:rPr lang="fr-FR" sz="1400" dirty="0"/>
              <a:t>", type = </a:t>
            </a:r>
            <a:r>
              <a:rPr lang="fr-FR" sz="1400" dirty="0" err="1"/>
              <a:t>syn</a:t>
            </a:r>
            <a:r>
              <a:rPr lang="fr-FR" sz="1400" dirty="0"/>
              <a:t>}}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8077876-DA23-7068-D264-DED11205D601}"/>
              </a:ext>
            </a:extLst>
          </p:cNvPr>
          <p:cNvSpPr txBox="1"/>
          <p:nvPr/>
        </p:nvSpPr>
        <p:spPr>
          <a:xfrm>
            <a:off x="6131200" y="4693905"/>
            <a:ext cx="4887596" cy="1600438"/>
          </a:xfrm>
          <a:prstGeom prst="rect">
            <a:avLst/>
          </a:prstGeom>
          <a:solidFill>
            <a:srgbClr val="FFFF00"/>
          </a:solidFill>
        </p:spPr>
        <p:txBody>
          <a:bodyPr wrap="square" lIns="0" rIns="0" rtlCol="0">
            <a:spAutoFit/>
          </a:bodyPr>
          <a:lstStyle/>
          <a:p>
            <a:r>
              <a:rPr lang="fr-FR" sz="1400" dirty="0"/>
              <a:t>( </a:t>
            </a:r>
          </a:p>
          <a:p>
            <a:r>
              <a:rPr lang="fr-FR" sz="1400" dirty="0"/>
              <a:t>     (   &lt;417163006 |</a:t>
            </a:r>
            <a:r>
              <a:rPr lang="fr-FR" sz="1400" dirty="0" err="1"/>
              <a:t>Traumatic</a:t>
            </a:r>
            <a:r>
              <a:rPr lang="fr-FR" sz="1400" dirty="0"/>
              <a:t> or non-</a:t>
            </a:r>
            <a:r>
              <a:rPr lang="fr-FR" sz="1400" dirty="0" err="1"/>
              <a:t>traumatic</a:t>
            </a:r>
            <a:r>
              <a:rPr lang="fr-FR" sz="1400" dirty="0"/>
              <a:t> </a:t>
            </a:r>
            <a:r>
              <a:rPr lang="fr-FR" sz="1400" dirty="0" err="1"/>
              <a:t>injury</a:t>
            </a:r>
            <a:r>
              <a:rPr lang="fr-FR" sz="1400" dirty="0"/>
              <a:t> (</a:t>
            </a:r>
            <a:r>
              <a:rPr lang="fr-FR" sz="1400" dirty="0" err="1"/>
              <a:t>disorder</a:t>
            </a:r>
            <a:r>
              <a:rPr lang="fr-FR" sz="1400" dirty="0"/>
              <a:t>)| </a:t>
            </a:r>
          </a:p>
          <a:p>
            <a:r>
              <a:rPr lang="fr-FR" sz="1400" dirty="0"/>
              <a:t>          MINUS &lt; 417746004 |</a:t>
            </a:r>
            <a:r>
              <a:rPr lang="fr-FR" sz="1400" dirty="0" err="1"/>
              <a:t>Traumatic</a:t>
            </a:r>
            <a:r>
              <a:rPr lang="fr-FR" sz="1400" dirty="0"/>
              <a:t> </a:t>
            </a:r>
            <a:r>
              <a:rPr lang="fr-FR" sz="1400" dirty="0" err="1"/>
              <a:t>injury</a:t>
            </a:r>
            <a:r>
              <a:rPr lang="fr-FR" sz="1400" dirty="0"/>
              <a:t> (trouble)| </a:t>
            </a:r>
          </a:p>
          <a:p>
            <a:r>
              <a:rPr lang="fr-FR" sz="1400" dirty="0"/>
              <a:t>     )</a:t>
            </a:r>
          </a:p>
          <a:p>
            <a:r>
              <a:rPr lang="fr-FR" sz="1400" dirty="0"/>
              <a:t>     :  [0..0]116676008 |morphologie associée (attribut)| = * </a:t>
            </a:r>
          </a:p>
          <a:p>
            <a:r>
              <a:rPr lang="fr-FR" sz="1400" dirty="0"/>
              <a:t>)</a:t>
            </a:r>
          </a:p>
          <a:p>
            <a:r>
              <a:rPr lang="fr-FR" sz="1400" dirty="0"/>
              <a:t>{{D </a:t>
            </a:r>
            <a:r>
              <a:rPr lang="fr-FR" sz="1400" dirty="0" err="1"/>
              <a:t>term</a:t>
            </a:r>
            <a:r>
              <a:rPr lang="fr-FR" sz="1400" dirty="0"/>
              <a:t> = "</a:t>
            </a:r>
            <a:r>
              <a:rPr lang="fr-FR" sz="1400" dirty="0" err="1"/>
              <a:t>injury</a:t>
            </a:r>
            <a:r>
              <a:rPr lang="fr-FR" sz="1400" dirty="0"/>
              <a:t>", type = </a:t>
            </a:r>
            <a:r>
              <a:rPr lang="fr-FR" sz="1400" dirty="0" err="1"/>
              <a:t>syn</a:t>
            </a:r>
            <a:r>
              <a:rPr lang="fr-FR" sz="1400" dirty="0"/>
              <a:t>}}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5F4BEE4-B3AA-FAB9-F401-78EA7478EF6C}"/>
              </a:ext>
            </a:extLst>
          </p:cNvPr>
          <p:cNvSpPr txBox="1"/>
          <p:nvPr/>
        </p:nvSpPr>
        <p:spPr>
          <a:xfrm>
            <a:off x="7561785" y="3602864"/>
            <a:ext cx="4471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Qu’on ne peut traduire </a:t>
            </a:r>
          </a:p>
          <a:p>
            <a:pPr marL="285750" indent="-285750">
              <a:buFontTx/>
              <a:buChar char="-"/>
            </a:pPr>
            <a:r>
              <a:rPr lang="fr-FR" dirty="0"/>
              <a:t>ni par lésion de X (actuellement 626)</a:t>
            </a:r>
          </a:p>
          <a:p>
            <a:pPr marL="285750" indent="-285750">
              <a:buFontTx/>
              <a:buChar char="-"/>
            </a:pPr>
            <a:r>
              <a:rPr lang="fr-FR" dirty="0"/>
              <a:t>ni par atteinte de X</a:t>
            </a:r>
          </a:p>
        </p:txBody>
      </p:sp>
    </p:spTree>
    <p:extLst>
      <p:ext uri="{BB962C8B-B14F-4D97-AF65-F5344CB8AC3E}">
        <p14:creationId xmlns:p14="http://schemas.microsoft.com/office/powerpoint/2010/main" val="353719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ED9523-3488-0A4A-7E9E-B857C537B02D}"/>
              </a:ext>
            </a:extLst>
          </p:cNvPr>
          <p:cNvSpPr txBox="1">
            <a:spLocks/>
          </p:cNvSpPr>
          <p:nvPr/>
        </p:nvSpPr>
        <p:spPr>
          <a:xfrm>
            <a:off x="202811" y="199806"/>
            <a:ext cx="3588352" cy="214270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noProof="1"/>
              <a:t>Exemple : </a:t>
            </a:r>
          </a:p>
          <a:p>
            <a:r>
              <a:rPr lang="fr-FR" sz="3200" noProof="1"/>
              <a:t>	</a:t>
            </a:r>
          </a:p>
          <a:p>
            <a:r>
              <a:rPr lang="fr-FR" sz="2800" noProof="1"/>
              <a:t>282770002 </a:t>
            </a:r>
          </a:p>
          <a:p>
            <a:r>
              <a:rPr lang="fr-FR" sz="2800" noProof="1"/>
              <a:t>|Injury of ribs (disorder)|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5108F51-5236-C9D0-912F-A0C4FEE3C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8927" y="168984"/>
            <a:ext cx="7977386" cy="6560588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D8F578DB-CA67-CA21-8595-75251CC4E9D5}"/>
              </a:ext>
            </a:extLst>
          </p:cNvPr>
          <p:cNvCxnSpPr>
            <a:cxnSpLocks/>
          </p:cNvCxnSpPr>
          <p:nvPr/>
        </p:nvCxnSpPr>
        <p:spPr>
          <a:xfrm>
            <a:off x="4890499" y="5907640"/>
            <a:ext cx="135618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2D265EA-B65A-BF6F-6904-DFB1ACC5BCAF}"/>
              </a:ext>
            </a:extLst>
          </p:cNvPr>
          <p:cNvCxnSpPr>
            <a:cxnSpLocks/>
          </p:cNvCxnSpPr>
          <p:nvPr/>
        </p:nvCxnSpPr>
        <p:spPr>
          <a:xfrm>
            <a:off x="4890499" y="6133671"/>
            <a:ext cx="46404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0860BBA4-8510-845F-CCD0-684C5259BEF3}"/>
              </a:ext>
            </a:extLst>
          </p:cNvPr>
          <p:cNvCxnSpPr>
            <a:cxnSpLocks/>
          </p:cNvCxnSpPr>
          <p:nvPr/>
        </p:nvCxnSpPr>
        <p:spPr>
          <a:xfrm>
            <a:off x="5125093" y="3306565"/>
            <a:ext cx="135618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4E334EF-264B-D3F5-EDBC-521E8F210B8D}"/>
              </a:ext>
            </a:extLst>
          </p:cNvPr>
          <p:cNvCxnSpPr>
            <a:cxnSpLocks/>
          </p:cNvCxnSpPr>
          <p:nvPr/>
        </p:nvCxnSpPr>
        <p:spPr>
          <a:xfrm>
            <a:off x="4962418" y="3890480"/>
            <a:ext cx="44178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3950BF07-B961-A8C8-041A-992F24B2EB66}"/>
              </a:ext>
            </a:extLst>
          </p:cNvPr>
          <p:cNvCxnSpPr>
            <a:cxnSpLocks/>
          </p:cNvCxnSpPr>
          <p:nvPr/>
        </p:nvCxnSpPr>
        <p:spPr>
          <a:xfrm>
            <a:off x="4828855" y="4198704"/>
            <a:ext cx="135618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30989375-7055-66FD-3541-907257BE5B31}"/>
              </a:ext>
            </a:extLst>
          </p:cNvPr>
          <p:cNvCxnSpPr>
            <a:cxnSpLocks/>
          </p:cNvCxnSpPr>
          <p:nvPr/>
        </p:nvCxnSpPr>
        <p:spPr>
          <a:xfrm>
            <a:off x="4869951" y="2719226"/>
            <a:ext cx="131509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B335C7F7-BD24-D795-329C-8D6A8461D7AB}"/>
              </a:ext>
            </a:extLst>
          </p:cNvPr>
          <p:cNvCxnSpPr>
            <a:cxnSpLocks/>
          </p:cNvCxnSpPr>
          <p:nvPr/>
        </p:nvCxnSpPr>
        <p:spPr>
          <a:xfrm>
            <a:off x="4962418" y="2142161"/>
            <a:ext cx="914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201C3054-8FB6-9F2C-3787-F02551BC4697}"/>
              </a:ext>
            </a:extLst>
          </p:cNvPr>
          <p:cNvCxnSpPr>
            <a:cxnSpLocks/>
          </p:cNvCxnSpPr>
          <p:nvPr/>
        </p:nvCxnSpPr>
        <p:spPr>
          <a:xfrm>
            <a:off x="5166189" y="1833936"/>
            <a:ext cx="131509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Bulle narrative : ronde 21">
            <a:extLst>
              <a:ext uri="{FF2B5EF4-FFF2-40B4-BE49-F238E27FC236}">
                <a16:creationId xmlns:a16="http://schemas.microsoft.com/office/drawing/2014/main" id="{D9239E0C-CE23-F3AF-595C-946BBA5D6FC5}"/>
              </a:ext>
            </a:extLst>
          </p:cNvPr>
          <p:cNvSpPr/>
          <p:nvPr/>
        </p:nvSpPr>
        <p:spPr>
          <a:xfrm>
            <a:off x="9972030" y="5527498"/>
            <a:ext cx="2034283" cy="1161518"/>
          </a:xfrm>
          <a:prstGeom prst="wedgeEllipseCallout">
            <a:avLst>
              <a:gd name="adj1" fmla="val -5510"/>
              <a:gd name="adj2" fmla="val -8113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/>
              <a:t>Pas de morphologie associée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CCA4A784-5664-0FD9-FDAD-0F7F7B5FBCAF}"/>
              </a:ext>
            </a:extLst>
          </p:cNvPr>
          <p:cNvCxnSpPr>
            <a:cxnSpLocks/>
          </p:cNvCxnSpPr>
          <p:nvPr/>
        </p:nvCxnSpPr>
        <p:spPr>
          <a:xfrm>
            <a:off x="5354548" y="1525711"/>
            <a:ext cx="44178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Bulle narrative : ronde 23">
            <a:extLst>
              <a:ext uri="{FF2B5EF4-FFF2-40B4-BE49-F238E27FC236}">
                <a16:creationId xmlns:a16="http://schemas.microsoft.com/office/drawing/2014/main" id="{73800C4D-E9AD-D648-C7B4-09D52364645E}"/>
              </a:ext>
            </a:extLst>
          </p:cNvPr>
          <p:cNvSpPr/>
          <p:nvPr/>
        </p:nvSpPr>
        <p:spPr>
          <a:xfrm>
            <a:off x="8753582" y="1190651"/>
            <a:ext cx="2875051" cy="1903019"/>
          </a:xfrm>
          <a:prstGeom prst="wedgeEllipseCallout">
            <a:avLst>
              <a:gd name="adj1" fmla="val -42318"/>
              <a:gd name="adj2" fmla="val 5491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/>
              <a:t>N’est pas  un descendant de </a:t>
            </a:r>
          </a:p>
          <a:p>
            <a:pPr algn="ctr"/>
            <a:r>
              <a:rPr lang="fr-FR" noProof="1"/>
              <a:t>417746004 |Traumatic injury (disorder)|</a:t>
            </a:r>
          </a:p>
        </p:txBody>
      </p:sp>
      <p:sp>
        <p:nvSpPr>
          <p:cNvPr id="25" name="Bulle narrative : ronde 24">
            <a:extLst>
              <a:ext uri="{FF2B5EF4-FFF2-40B4-BE49-F238E27FC236}">
                <a16:creationId xmlns:a16="http://schemas.microsoft.com/office/drawing/2014/main" id="{6E2E76F8-8CD4-0414-62E4-9C69D9391906}"/>
              </a:ext>
            </a:extLst>
          </p:cNvPr>
          <p:cNvSpPr/>
          <p:nvPr/>
        </p:nvSpPr>
        <p:spPr>
          <a:xfrm>
            <a:off x="7578174" y="5578056"/>
            <a:ext cx="2274974" cy="1161518"/>
          </a:xfrm>
          <a:prstGeom prst="wedgeEllipseCallout">
            <a:avLst>
              <a:gd name="adj1" fmla="val 23845"/>
              <a:gd name="adj2" fmla="val -8378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/>
              <a:t>Pas de due to = traumatic event</a:t>
            </a:r>
          </a:p>
        </p:txBody>
      </p:sp>
    </p:spTree>
    <p:extLst>
      <p:ext uri="{BB962C8B-B14F-4D97-AF65-F5344CB8AC3E}">
        <p14:creationId xmlns:p14="http://schemas.microsoft.com/office/powerpoint/2010/main" val="41682439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4704</TotalTime>
  <Words>202</Words>
  <Application>Microsoft Office PowerPoint</Application>
  <PresentationFormat>Grand écran</PresentationFormat>
  <Paragraphs>35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François Macary</dc:creator>
  <cp:lastModifiedBy>François Macary</cp:lastModifiedBy>
  <cp:revision>55</cp:revision>
  <dcterms:created xsi:type="dcterms:W3CDTF">2024-04-14T13:52:21Z</dcterms:created>
  <dcterms:modified xsi:type="dcterms:W3CDTF">2024-08-12T09:28:53Z</dcterms:modified>
</cp:coreProperties>
</file>