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46" autoAdjust="0"/>
    <p:restoredTop sz="94660"/>
  </p:normalViewPr>
  <p:slideViewPr>
    <p:cSldViewPr snapToGrid="0">
      <p:cViewPr varScale="1">
        <p:scale>
          <a:sx n="82" d="100"/>
          <a:sy n="82" d="100"/>
        </p:scale>
        <p:origin x="1037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F58BB0-DF25-4FB6-83B9-38DE716041DA}" type="datetimeFigureOut">
              <a:rPr lang="fr-CA" smtClean="0"/>
              <a:t>2024-09-19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52A308-250C-4CEB-A4DD-88AEED1DE9A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7633199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 hasCustomPrompt="1"/>
          </p:nvPr>
        </p:nvSpPr>
        <p:spPr>
          <a:xfrm>
            <a:off x="762000" y="1722920"/>
            <a:ext cx="6934200" cy="155448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defRPr sz="3733" b="1">
                <a:solidFill>
                  <a:srgbClr val="181F2D"/>
                </a:solidFill>
              </a:defRPr>
            </a:lvl1pPr>
          </a:lstStyle>
          <a:p>
            <a:r>
              <a:rPr lang="fr-CA" noProof="0" dirty="0"/>
              <a:t>Cliquez pour modifier le style du titre du masque</a:t>
            </a:r>
            <a:endParaRPr dirty="0"/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762000" y="3877087"/>
            <a:ext cx="6934200" cy="2099835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Tx/>
              <a:buNone/>
              <a:defRPr sz="2133" b="0" i="0">
                <a:solidFill>
                  <a:srgbClr val="181F2D"/>
                </a:solidFill>
                <a:latin typeface="+mn-lt"/>
                <a:ea typeface="Helvetica Neue Light" panose="02000403000000020004" pitchFamily="2" charset="0"/>
              </a:defRPr>
            </a:lvl1pPr>
            <a:lvl2pPr marL="0" indent="114297">
              <a:lnSpc>
                <a:spcPct val="130000"/>
              </a:lnSpc>
              <a:spcBef>
                <a:spcPts val="0"/>
              </a:spcBef>
              <a:buSzTx/>
              <a:buNone/>
              <a:defRPr sz="24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2pPr>
            <a:lvl3pPr marL="0" indent="228594">
              <a:lnSpc>
                <a:spcPct val="130000"/>
              </a:lnSpc>
              <a:spcBef>
                <a:spcPts val="0"/>
              </a:spcBef>
              <a:buSzTx/>
              <a:buNone/>
              <a:defRPr sz="24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3pPr>
            <a:lvl4pPr marL="0" indent="342891">
              <a:lnSpc>
                <a:spcPct val="130000"/>
              </a:lnSpc>
              <a:spcBef>
                <a:spcPts val="0"/>
              </a:spcBef>
              <a:buSzTx/>
              <a:buNone/>
              <a:defRPr sz="24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4pPr>
            <a:lvl5pPr marL="0" indent="457189">
              <a:lnSpc>
                <a:spcPct val="130000"/>
              </a:lnSpc>
              <a:spcBef>
                <a:spcPts val="0"/>
              </a:spcBef>
              <a:buSzTx/>
              <a:buNone/>
              <a:defRPr sz="24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5pPr>
          </a:lstStyle>
          <a:p>
            <a:pPr lvl="0"/>
            <a:r>
              <a:rPr lang="fr-FR" dirty="0"/>
              <a:t>Cliquez pour modifier le style du texte</a:t>
            </a:r>
          </a:p>
        </p:txBody>
      </p:sp>
      <p:sp>
        <p:nvSpPr>
          <p:cNvPr id="8" name="Body Level One…">
            <a:extLst>
              <a:ext uri="{FF2B5EF4-FFF2-40B4-BE49-F238E27FC236}">
                <a16:creationId xmlns:a16="http://schemas.microsoft.com/office/drawing/2014/main" id="{C79EAFE0-671A-4AB5-9421-FBBCE1866F06}"/>
              </a:ext>
            </a:extLst>
          </p:cNvPr>
          <p:cNvSpPr txBox="1">
            <a:spLocks noGrp="1"/>
          </p:cNvSpPr>
          <p:nvPr>
            <p:ph type="body" sz="quarter" idx="10" hasCustomPrompt="1"/>
          </p:nvPr>
        </p:nvSpPr>
        <p:spPr>
          <a:xfrm>
            <a:off x="762000" y="3277400"/>
            <a:ext cx="6934200" cy="599687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SzTx/>
              <a:buNone/>
              <a:defRPr sz="2400" b="0" i="0">
                <a:solidFill>
                  <a:srgbClr val="181F2D"/>
                </a:solidFill>
                <a:latin typeface="+mn-lt"/>
                <a:ea typeface="Helvetica Neue Light" panose="02000403000000020004" pitchFamily="2" charset="0"/>
              </a:defRPr>
            </a:lvl1pPr>
            <a:lvl2pPr marL="0" indent="114297">
              <a:lnSpc>
                <a:spcPct val="130000"/>
              </a:lnSpc>
              <a:spcBef>
                <a:spcPts val="0"/>
              </a:spcBef>
              <a:buSzTx/>
              <a:buNone/>
              <a:defRPr sz="24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2pPr>
            <a:lvl3pPr marL="0" indent="228594">
              <a:lnSpc>
                <a:spcPct val="130000"/>
              </a:lnSpc>
              <a:spcBef>
                <a:spcPts val="0"/>
              </a:spcBef>
              <a:buSzTx/>
              <a:buNone/>
              <a:defRPr sz="24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3pPr>
            <a:lvl4pPr marL="0" indent="342891">
              <a:lnSpc>
                <a:spcPct val="130000"/>
              </a:lnSpc>
              <a:spcBef>
                <a:spcPts val="0"/>
              </a:spcBef>
              <a:buSzTx/>
              <a:buNone/>
              <a:defRPr sz="24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4pPr>
            <a:lvl5pPr marL="0" indent="457189">
              <a:lnSpc>
                <a:spcPct val="130000"/>
              </a:lnSpc>
              <a:spcBef>
                <a:spcPts val="0"/>
              </a:spcBef>
              <a:buSzTx/>
              <a:buNone/>
              <a:defRPr sz="24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5pPr>
          </a:lstStyle>
          <a:p>
            <a:pPr lvl="0"/>
            <a:r>
              <a:rPr lang="fr-FR" dirty="0"/>
              <a:t>Cliquez pour modifier le style du texte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830F321-87BB-1449-98EA-0DDE4B9DB95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91779" y="705872"/>
            <a:ext cx="3952239" cy="529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0222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PLEIN ÉCR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1B8C854-3B3D-42AD-9797-2DCFFFD9D6C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B4A08D6-0C0B-48E2-B98D-F8B8BA612A3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endParaRPr lang="en-CA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F5BA5CF1-E3D0-44E8-B6B2-6C6497D505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108" y="6413712"/>
            <a:ext cx="2952120" cy="19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© 2023 Inforoute Santé du Canada</a:t>
            </a:r>
            <a:endParaRPr lang="fr-CA" noProof="0" dirty="0"/>
          </a:p>
        </p:txBody>
      </p:sp>
    </p:spTree>
    <p:extLst>
      <p:ext uri="{BB962C8B-B14F-4D97-AF65-F5344CB8AC3E}">
        <p14:creationId xmlns:p14="http://schemas.microsoft.com/office/powerpoint/2010/main" val="2986961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ROGN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1B8C854-3B3D-42AD-9797-2DCFFFD9D6C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B4A08D6-0C0B-48E2-B98D-F8B8BA612A3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16323" y="0"/>
            <a:ext cx="5075676" cy="6858000"/>
          </a:xfrm>
        </p:spPr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endParaRPr lang="en-CA"/>
          </a:p>
        </p:txBody>
      </p:sp>
      <p:sp>
        <p:nvSpPr>
          <p:cNvPr id="7" name="Title Text">
            <a:extLst>
              <a:ext uri="{FF2B5EF4-FFF2-40B4-BE49-F238E27FC236}">
                <a16:creationId xmlns:a16="http://schemas.microsoft.com/office/drawing/2014/main" id="{100864CA-6E58-439E-8194-65F1560D42CA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630112" y="2330285"/>
            <a:ext cx="6558088" cy="727231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4267" b="1">
                <a:solidFill>
                  <a:srgbClr val="181F2D"/>
                </a:solidFill>
                <a:latin typeface="+mj-lt"/>
              </a:defRPr>
            </a:lvl1pPr>
          </a:lstStyle>
          <a:p>
            <a:r>
              <a:rPr lang="fr-CA" noProof="0" dirty="0"/>
              <a:t>Cliquez pour modifier le style du titre du masque</a:t>
            </a:r>
            <a:endParaRPr dirty="0"/>
          </a:p>
        </p:txBody>
      </p:sp>
      <p:sp>
        <p:nvSpPr>
          <p:cNvPr id="8" name="Body Level One…">
            <a:extLst>
              <a:ext uri="{FF2B5EF4-FFF2-40B4-BE49-F238E27FC236}">
                <a16:creationId xmlns:a16="http://schemas.microsoft.com/office/drawing/2014/main" id="{13188AC0-C894-4729-AEF7-89DF69E54A44}"/>
              </a:ext>
            </a:extLst>
          </p:cNvPr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630112" y="3243257"/>
            <a:ext cx="6558088" cy="163654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SzTx/>
              <a:buNone/>
              <a:defRPr sz="2400" b="0" i="0">
                <a:solidFill>
                  <a:srgbClr val="181F2D"/>
                </a:solidFill>
                <a:latin typeface="+mn-lt"/>
                <a:ea typeface="Helvetica Neue Light" panose="02000403000000020004" pitchFamily="2" charset="0"/>
              </a:defRPr>
            </a:lvl1pPr>
            <a:lvl2pPr marL="0" indent="114297">
              <a:lnSpc>
                <a:spcPct val="130000"/>
              </a:lnSpc>
              <a:spcBef>
                <a:spcPts val="0"/>
              </a:spcBef>
              <a:buSzTx/>
              <a:buNone/>
              <a:defRPr sz="24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2pPr>
            <a:lvl3pPr marL="0" indent="228594">
              <a:lnSpc>
                <a:spcPct val="130000"/>
              </a:lnSpc>
              <a:spcBef>
                <a:spcPts val="0"/>
              </a:spcBef>
              <a:buSzTx/>
              <a:buNone/>
              <a:defRPr sz="24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3pPr>
            <a:lvl4pPr marL="0" indent="342891">
              <a:lnSpc>
                <a:spcPct val="130000"/>
              </a:lnSpc>
              <a:spcBef>
                <a:spcPts val="0"/>
              </a:spcBef>
              <a:buSzTx/>
              <a:buNone/>
              <a:defRPr sz="24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4pPr>
            <a:lvl5pPr marL="0" indent="457189">
              <a:lnSpc>
                <a:spcPct val="130000"/>
              </a:lnSpc>
              <a:spcBef>
                <a:spcPts val="0"/>
              </a:spcBef>
              <a:buSzTx/>
              <a:buNone/>
              <a:defRPr sz="24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5pPr>
          </a:lstStyle>
          <a:p>
            <a:pPr lvl="0"/>
            <a:r>
              <a:rPr lang="fr-CA" noProof="0" dirty="0"/>
              <a:t>Cliquez pour modifier le style du texte du masque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89726E0-7DC6-1846-AE6D-FAE9C79DDE7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91779" y="705872"/>
            <a:ext cx="3952239" cy="529968"/>
          </a:xfrm>
          <a:prstGeom prst="rect">
            <a:avLst/>
          </a:prstGeom>
        </p:spPr>
      </p:pic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9F793D0D-5AD0-45A5-965B-21B4AEA115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108" y="6413712"/>
            <a:ext cx="2952120" cy="19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© 2023 Inforoute Santé du Canada</a:t>
            </a:r>
            <a:endParaRPr lang="fr-CA" noProof="0" dirty="0"/>
          </a:p>
        </p:txBody>
      </p:sp>
    </p:spTree>
    <p:extLst>
      <p:ext uri="{BB962C8B-B14F-4D97-AF65-F5344CB8AC3E}">
        <p14:creationId xmlns:p14="http://schemas.microsoft.com/office/powerpoint/2010/main" val="404465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Merci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Text"/>
          <p:cNvSpPr txBox="1">
            <a:spLocks noGrp="1"/>
          </p:cNvSpPr>
          <p:nvPr>
            <p:ph type="title" hasCustomPrompt="1"/>
          </p:nvPr>
        </p:nvSpPr>
        <p:spPr>
          <a:xfrm>
            <a:off x="630112" y="2330285"/>
            <a:ext cx="6725728" cy="727231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4400" b="1">
                <a:solidFill>
                  <a:srgbClr val="181F2D"/>
                </a:solidFill>
                <a:latin typeface="+mj-lt"/>
              </a:defRPr>
            </a:lvl1pPr>
          </a:lstStyle>
          <a:p>
            <a:r>
              <a:rPr lang="fr-CA" noProof="0" dirty="0"/>
              <a:t>Cliquez pour modifier le style du titre du masque</a:t>
            </a:r>
          </a:p>
        </p:txBody>
      </p:sp>
      <p:sp>
        <p:nvSpPr>
          <p:cNvPr id="23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630112" y="3243257"/>
            <a:ext cx="6558088" cy="163654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SzTx/>
              <a:buNone/>
              <a:defRPr sz="2400" b="0" i="0">
                <a:solidFill>
                  <a:srgbClr val="181F2D"/>
                </a:solidFill>
                <a:latin typeface="+mn-lt"/>
                <a:ea typeface="Helvetica Neue Light" panose="02000403000000020004" pitchFamily="2" charset="0"/>
              </a:defRPr>
            </a:lvl1pPr>
            <a:lvl2pPr marL="0" indent="114297">
              <a:lnSpc>
                <a:spcPct val="130000"/>
              </a:lnSpc>
              <a:spcBef>
                <a:spcPts val="0"/>
              </a:spcBef>
              <a:buSzTx/>
              <a:buNone/>
              <a:defRPr sz="24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2pPr>
            <a:lvl3pPr marL="0" indent="228594">
              <a:lnSpc>
                <a:spcPct val="130000"/>
              </a:lnSpc>
              <a:spcBef>
                <a:spcPts val="0"/>
              </a:spcBef>
              <a:buSzTx/>
              <a:buNone/>
              <a:defRPr sz="24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3pPr>
            <a:lvl4pPr marL="0" indent="342891">
              <a:lnSpc>
                <a:spcPct val="130000"/>
              </a:lnSpc>
              <a:spcBef>
                <a:spcPts val="0"/>
              </a:spcBef>
              <a:buSzTx/>
              <a:buNone/>
              <a:defRPr sz="24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4pPr>
            <a:lvl5pPr marL="0" indent="457189">
              <a:lnSpc>
                <a:spcPct val="130000"/>
              </a:lnSpc>
              <a:spcBef>
                <a:spcPts val="0"/>
              </a:spcBef>
              <a:buSzTx/>
              <a:buNone/>
              <a:defRPr sz="24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5pPr>
          </a:lstStyle>
          <a:p>
            <a:pPr lvl="0"/>
            <a:r>
              <a:rPr lang="fr-CA" noProof="0" dirty="0"/>
              <a:t>Cliquez pour modifier le style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F171A38-97DD-4F7E-B0FC-095A26BDF8CD}"/>
              </a:ext>
            </a:extLst>
          </p:cNvPr>
          <p:cNvSpPr/>
          <p:nvPr userDrawn="1"/>
        </p:nvSpPr>
        <p:spPr>
          <a:xfrm>
            <a:off x="3672058" y="5196441"/>
            <a:ext cx="3820887" cy="502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fr-CA" sz="1333" b="1" noProof="0" dirty="0">
                <a:solidFill>
                  <a:srgbClr val="181F2D"/>
                </a:solidFill>
              </a:rPr>
              <a:t>Restons en contact sur LinkedIn</a:t>
            </a:r>
          </a:p>
          <a:p>
            <a:pPr algn="l"/>
            <a:r>
              <a:rPr lang="fr-CA" sz="1333" b="0" cap="none" noProof="0" dirty="0">
                <a:solidFill>
                  <a:srgbClr val="181F2D"/>
                </a:solidFill>
              </a:rPr>
              <a:t>linkedin.com/</a:t>
            </a:r>
            <a:r>
              <a:rPr lang="fr-CA" sz="1333" b="0" cap="none" noProof="0" dirty="0" err="1">
                <a:solidFill>
                  <a:srgbClr val="181F2D"/>
                </a:solidFill>
              </a:rPr>
              <a:t>company</a:t>
            </a:r>
            <a:r>
              <a:rPr lang="fr-CA" sz="1333" b="0" cap="none" noProof="0" dirty="0">
                <a:solidFill>
                  <a:srgbClr val="181F2D"/>
                </a:solidFill>
              </a:rPr>
              <a:t>/canada-</a:t>
            </a:r>
            <a:r>
              <a:rPr lang="fr-CA" sz="1333" b="0" cap="none" noProof="0" dirty="0" err="1">
                <a:solidFill>
                  <a:srgbClr val="181F2D"/>
                </a:solidFill>
              </a:rPr>
              <a:t>health</a:t>
            </a:r>
            <a:r>
              <a:rPr lang="fr-CA" sz="1333" b="0" cap="none" noProof="0" dirty="0">
                <a:solidFill>
                  <a:srgbClr val="181F2D"/>
                </a:solidFill>
              </a:rPr>
              <a:t>-infoway/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138D203-AF26-46CF-A577-C5AB104B2482}"/>
              </a:ext>
            </a:extLst>
          </p:cNvPr>
          <p:cNvSpPr/>
          <p:nvPr userDrawn="1"/>
        </p:nvSpPr>
        <p:spPr>
          <a:xfrm>
            <a:off x="3672056" y="5997493"/>
            <a:ext cx="4046547" cy="502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fr-CA" sz="1333" b="1" noProof="0" dirty="0">
                <a:solidFill>
                  <a:srgbClr val="181F2D"/>
                </a:solidFill>
              </a:rPr>
              <a:t>Restons en contact sur Twitter</a:t>
            </a:r>
          </a:p>
          <a:p>
            <a:pPr algn="l"/>
            <a:r>
              <a:rPr kumimoji="0" lang="fr-CA" sz="1333" b="0" i="0" u="none" strike="noStrike" cap="none" spc="0" normalizeH="0" baseline="0" noProof="0" dirty="0">
                <a:ln>
                  <a:noFill/>
                </a:ln>
                <a:solidFill>
                  <a:srgbClr val="181F2D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@InforouteSante</a:t>
            </a:r>
            <a:endParaRPr lang="fr-CA" sz="1333" b="0" cap="none" noProof="0" dirty="0">
              <a:solidFill>
                <a:srgbClr val="181F2D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44F3E43-1555-4380-8581-55C414910EFF}"/>
              </a:ext>
            </a:extLst>
          </p:cNvPr>
          <p:cNvSpPr/>
          <p:nvPr userDrawn="1"/>
        </p:nvSpPr>
        <p:spPr>
          <a:xfrm>
            <a:off x="699251" y="5191188"/>
            <a:ext cx="2498611" cy="502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r-CA" sz="1333" b="1" noProof="0" dirty="0">
                <a:solidFill>
                  <a:srgbClr val="181F2D"/>
                </a:solidFill>
              </a:rPr>
              <a:t>Visitez notre SITE WEB</a:t>
            </a:r>
          </a:p>
          <a:p>
            <a:pPr algn="r"/>
            <a:r>
              <a:rPr lang="fr-CA" sz="1333" b="0" cap="none" noProof="0" dirty="0">
                <a:solidFill>
                  <a:srgbClr val="181F2D"/>
                </a:solidFill>
              </a:rPr>
              <a:t>infoway-inforoute.ca/</a:t>
            </a:r>
            <a:r>
              <a:rPr lang="fr-CA" sz="1333" b="0" cap="none" noProof="0" dirty="0" err="1">
                <a:solidFill>
                  <a:srgbClr val="181F2D"/>
                </a:solidFill>
              </a:rPr>
              <a:t>fr</a:t>
            </a:r>
            <a:endParaRPr lang="fr-CA" sz="1333" b="0" cap="none" noProof="0" dirty="0">
              <a:solidFill>
                <a:srgbClr val="181F2D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05D811F-C4B6-4F8C-B415-49F6EDD14031}"/>
              </a:ext>
            </a:extLst>
          </p:cNvPr>
          <p:cNvSpPr/>
          <p:nvPr userDrawn="1"/>
        </p:nvSpPr>
        <p:spPr>
          <a:xfrm>
            <a:off x="358603" y="6009242"/>
            <a:ext cx="2927472" cy="707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r-CA" sz="1333" b="1" noProof="0" dirty="0">
                <a:solidFill>
                  <a:srgbClr val="181F2D"/>
                </a:solidFill>
              </a:rPr>
              <a:t>visitez notre site web sur nos sondages</a:t>
            </a:r>
          </a:p>
          <a:p>
            <a:pPr algn="r"/>
            <a:r>
              <a:rPr lang="fr-CA" sz="1333" b="0" cap="none" noProof="0" dirty="0">
                <a:solidFill>
                  <a:srgbClr val="181F2D"/>
                </a:solidFill>
              </a:rPr>
              <a:t>regards.infoway-inforoute.ca/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CB0A8F1-F1B1-4F13-A717-B7BBB3241E4A}"/>
              </a:ext>
            </a:extLst>
          </p:cNvPr>
          <p:cNvCxnSpPr>
            <a:cxnSpLocks/>
          </p:cNvCxnSpPr>
          <p:nvPr userDrawn="1"/>
        </p:nvCxnSpPr>
        <p:spPr>
          <a:xfrm>
            <a:off x="3434959" y="5108684"/>
            <a:ext cx="0" cy="1558005"/>
          </a:xfrm>
          <a:prstGeom prst="line">
            <a:avLst/>
          </a:prstGeom>
          <a:noFill/>
          <a:ln w="19050" cap="flat">
            <a:solidFill>
              <a:srgbClr val="181F2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7AF5554A-CFEA-9347-870C-38F3A545EB6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91779" y="705872"/>
            <a:ext cx="3952239" cy="529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5843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 log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2407C80-0394-1B45-B6CA-84CC785D822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8592" y="1382062"/>
            <a:ext cx="6822665" cy="914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3936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 hasCustomPrompt="1"/>
          </p:nvPr>
        </p:nvSpPr>
        <p:spPr>
          <a:xfrm>
            <a:off x="793873" y="2578955"/>
            <a:ext cx="5907404" cy="1554480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ct val="100000"/>
              </a:lnSpc>
              <a:defRPr sz="4800" b="1">
                <a:solidFill>
                  <a:srgbClr val="181F2D"/>
                </a:solidFill>
              </a:defRPr>
            </a:lvl1pPr>
          </a:lstStyle>
          <a:p>
            <a:r>
              <a:rPr lang="fr-CA" noProof="0" dirty="0"/>
              <a:t>Cliquez pour modifier le style du titre du masque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030008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 hasCustomPrompt="1"/>
          </p:nvPr>
        </p:nvSpPr>
        <p:spPr>
          <a:xfrm>
            <a:off x="762000" y="2022764"/>
            <a:ext cx="5817809" cy="155448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0000"/>
              </a:lnSpc>
              <a:defRPr sz="3733" b="1">
                <a:solidFill>
                  <a:srgbClr val="181F2D"/>
                </a:solidFill>
              </a:defRPr>
            </a:lvl1pPr>
          </a:lstStyle>
          <a:p>
            <a:r>
              <a:rPr lang="fr-CA" noProof="0" dirty="0"/>
              <a:t>Cliquez pour modifier le style du titre du masque</a:t>
            </a:r>
            <a:endParaRPr dirty="0"/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761999" y="4247129"/>
            <a:ext cx="5546876" cy="2099835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Tx/>
              <a:buNone/>
              <a:defRPr sz="2133" b="0" i="0">
                <a:solidFill>
                  <a:srgbClr val="181F2D"/>
                </a:solidFill>
                <a:latin typeface="+mn-lt"/>
                <a:ea typeface="Helvetica Neue Light" panose="02000403000000020004" pitchFamily="2" charset="0"/>
              </a:defRPr>
            </a:lvl1pPr>
            <a:lvl2pPr marL="0" indent="114297">
              <a:lnSpc>
                <a:spcPct val="130000"/>
              </a:lnSpc>
              <a:spcBef>
                <a:spcPts val="0"/>
              </a:spcBef>
              <a:buSzTx/>
              <a:buNone/>
              <a:defRPr sz="24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2pPr>
            <a:lvl3pPr marL="0" indent="228594">
              <a:lnSpc>
                <a:spcPct val="130000"/>
              </a:lnSpc>
              <a:spcBef>
                <a:spcPts val="0"/>
              </a:spcBef>
              <a:buSzTx/>
              <a:buNone/>
              <a:defRPr sz="24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3pPr>
            <a:lvl4pPr marL="0" indent="342891">
              <a:lnSpc>
                <a:spcPct val="130000"/>
              </a:lnSpc>
              <a:spcBef>
                <a:spcPts val="0"/>
              </a:spcBef>
              <a:buSzTx/>
              <a:buNone/>
              <a:defRPr sz="24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4pPr>
            <a:lvl5pPr marL="0" indent="457189">
              <a:lnSpc>
                <a:spcPct val="130000"/>
              </a:lnSpc>
              <a:spcBef>
                <a:spcPts val="0"/>
              </a:spcBef>
              <a:buSzTx/>
              <a:buNone/>
              <a:defRPr sz="24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5pPr>
          </a:lstStyle>
          <a:p>
            <a:pPr lvl="0"/>
            <a:r>
              <a:rPr lang="fr-FR" dirty="0"/>
              <a:t>Cliquez pour modifier le style du texte</a:t>
            </a:r>
          </a:p>
        </p:txBody>
      </p:sp>
      <p:sp>
        <p:nvSpPr>
          <p:cNvPr id="8" name="Body Level One…">
            <a:extLst>
              <a:ext uri="{FF2B5EF4-FFF2-40B4-BE49-F238E27FC236}">
                <a16:creationId xmlns:a16="http://schemas.microsoft.com/office/drawing/2014/main" id="{C79EAFE0-671A-4AB5-9421-FBBCE1866F06}"/>
              </a:ext>
            </a:extLst>
          </p:cNvPr>
          <p:cNvSpPr txBox="1">
            <a:spLocks noGrp="1"/>
          </p:cNvSpPr>
          <p:nvPr>
            <p:ph type="body" sz="quarter" idx="10" hasCustomPrompt="1"/>
          </p:nvPr>
        </p:nvSpPr>
        <p:spPr>
          <a:xfrm>
            <a:off x="761999" y="3722031"/>
            <a:ext cx="5546877" cy="599687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SzTx/>
              <a:buNone/>
              <a:defRPr sz="2400" b="0" i="0">
                <a:solidFill>
                  <a:srgbClr val="181F2D"/>
                </a:solidFill>
                <a:latin typeface="+mn-lt"/>
                <a:ea typeface="Helvetica Neue Light" panose="02000403000000020004" pitchFamily="2" charset="0"/>
              </a:defRPr>
            </a:lvl1pPr>
            <a:lvl2pPr marL="0" indent="114297">
              <a:lnSpc>
                <a:spcPct val="130000"/>
              </a:lnSpc>
              <a:spcBef>
                <a:spcPts val="0"/>
              </a:spcBef>
              <a:buSzTx/>
              <a:buNone/>
              <a:defRPr sz="24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2pPr>
            <a:lvl3pPr marL="0" indent="228594">
              <a:lnSpc>
                <a:spcPct val="130000"/>
              </a:lnSpc>
              <a:spcBef>
                <a:spcPts val="0"/>
              </a:spcBef>
              <a:buSzTx/>
              <a:buNone/>
              <a:defRPr sz="24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3pPr>
            <a:lvl4pPr marL="0" indent="342891">
              <a:lnSpc>
                <a:spcPct val="130000"/>
              </a:lnSpc>
              <a:spcBef>
                <a:spcPts val="0"/>
              </a:spcBef>
              <a:buSzTx/>
              <a:buNone/>
              <a:defRPr sz="24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4pPr>
            <a:lvl5pPr marL="0" indent="457189">
              <a:lnSpc>
                <a:spcPct val="130000"/>
              </a:lnSpc>
              <a:spcBef>
                <a:spcPts val="0"/>
              </a:spcBef>
              <a:buSzTx/>
              <a:buNone/>
              <a:defRPr sz="24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5pPr>
          </a:lstStyle>
          <a:p>
            <a:pPr lvl="0"/>
            <a:r>
              <a:rPr lang="fr-FR" dirty="0"/>
              <a:t>Cliquez pour modifier le style du texte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477F427-F351-1C4E-96C4-5296762E2B3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91779" y="705872"/>
            <a:ext cx="3952239" cy="529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7432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Nouvell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Text"/>
          <p:cNvSpPr txBox="1">
            <a:spLocks noGrp="1"/>
          </p:cNvSpPr>
          <p:nvPr>
            <p:ph type="title" hasCustomPrompt="1"/>
          </p:nvPr>
        </p:nvSpPr>
        <p:spPr>
          <a:xfrm>
            <a:off x="977901" y="1932094"/>
            <a:ext cx="5916676" cy="727231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3200" b="1">
                <a:solidFill>
                  <a:srgbClr val="181F2D"/>
                </a:solidFill>
                <a:latin typeface="+mj-lt"/>
              </a:defRPr>
            </a:lvl1pPr>
          </a:lstStyle>
          <a:p>
            <a:r>
              <a:rPr lang="fr-CA" noProof="0" dirty="0"/>
              <a:t>Cliquez pour modifier le style du titre du masque</a:t>
            </a:r>
          </a:p>
        </p:txBody>
      </p:sp>
      <p:sp>
        <p:nvSpPr>
          <p:cNvPr id="23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977901" y="2790979"/>
            <a:ext cx="5916676" cy="2850751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SzTx/>
              <a:buNone/>
              <a:defRPr sz="2400" b="0" i="0">
                <a:solidFill>
                  <a:srgbClr val="181F2D"/>
                </a:solidFill>
                <a:latin typeface="+mn-lt"/>
                <a:ea typeface="Helvetica Neue Light" panose="02000403000000020004" pitchFamily="2" charset="0"/>
              </a:defRPr>
            </a:lvl1pPr>
            <a:lvl2pPr marL="0" indent="0">
              <a:lnSpc>
                <a:spcPct val="130000"/>
              </a:lnSpc>
              <a:spcBef>
                <a:spcPts val="0"/>
              </a:spcBef>
              <a:buSzTx/>
              <a:buNone/>
              <a:defRPr sz="2133" b="0" i="0">
                <a:solidFill>
                  <a:srgbClr val="181F2D"/>
                </a:solidFill>
                <a:latin typeface="+mn-lt"/>
                <a:ea typeface="Helvetica Neue Light" panose="02000403000000020004" pitchFamily="2" charset="0"/>
              </a:defRPr>
            </a:lvl2pPr>
            <a:lvl3pPr marL="0" indent="0">
              <a:lnSpc>
                <a:spcPct val="130000"/>
              </a:lnSpc>
              <a:spcBef>
                <a:spcPts val="0"/>
              </a:spcBef>
              <a:buSzTx/>
              <a:buNone/>
              <a:defRPr sz="1867" b="0" i="0">
                <a:solidFill>
                  <a:srgbClr val="181F2D"/>
                </a:solidFill>
                <a:latin typeface="+mn-lt"/>
                <a:ea typeface="Helvetica Neue Light" panose="02000403000000020004" pitchFamily="2" charset="0"/>
              </a:defRPr>
            </a:lvl3pPr>
            <a:lvl4pPr marL="0" indent="0">
              <a:lnSpc>
                <a:spcPct val="130000"/>
              </a:lnSpc>
              <a:spcBef>
                <a:spcPts val="0"/>
              </a:spcBef>
              <a:buSzTx/>
              <a:buNone/>
              <a:defRPr sz="1600" b="0" i="0">
                <a:solidFill>
                  <a:srgbClr val="181F2D"/>
                </a:solidFill>
                <a:latin typeface="+mn-lt"/>
                <a:ea typeface="Helvetica Neue Light" panose="02000403000000020004" pitchFamily="2" charset="0"/>
              </a:defRPr>
            </a:lvl4pPr>
            <a:lvl5pPr marL="0" indent="0">
              <a:lnSpc>
                <a:spcPct val="130000"/>
              </a:lnSpc>
              <a:spcBef>
                <a:spcPts val="0"/>
              </a:spcBef>
              <a:buSzTx/>
              <a:buNone/>
              <a:defRPr sz="1400" b="0" i="0">
                <a:solidFill>
                  <a:srgbClr val="181F2D"/>
                </a:solidFill>
                <a:latin typeface="+mn-lt"/>
                <a:ea typeface="Helvetica Neue Light" panose="02000403000000020004" pitchFamily="2" charset="0"/>
              </a:defRPr>
            </a:lvl5pPr>
          </a:lstStyle>
          <a:p>
            <a:pPr lvl="0"/>
            <a:r>
              <a:rPr lang="fr-CA" noProof="0" dirty="0"/>
              <a:t>Cliquez pour modifier le style du texte du masque</a:t>
            </a:r>
          </a:p>
          <a:p>
            <a:pPr lvl="1"/>
            <a:r>
              <a:rPr lang="fr-CA" noProof="0" dirty="0"/>
              <a:t>Deuxième niveau</a:t>
            </a:r>
          </a:p>
          <a:p>
            <a:pPr lvl="2"/>
            <a:r>
              <a:rPr lang="fr-CA" noProof="0" dirty="0"/>
              <a:t>Troisième niveau</a:t>
            </a:r>
          </a:p>
          <a:p>
            <a:pPr lvl="3"/>
            <a:r>
              <a:rPr lang="fr-CA" noProof="0" dirty="0"/>
              <a:t>Quatrième niveau</a:t>
            </a:r>
          </a:p>
          <a:p>
            <a:pPr lvl="4"/>
            <a:r>
              <a:rPr lang="fr-CA" noProof="0" dirty="0"/>
              <a:t>Cinquième niveau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C93561C-51C4-BC4D-8677-DE2BDA4A481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91779" y="705872"/>
            <a:ext cx="3952239" cy="529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0302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out type de contenu, un espace réserv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itle Text"/>
          <p:cNvSpPr txBox="1">
            <a:spLocks noGrp="1"/>
          </p:cNvSpPr>
          <p:nvPr>
            <p:ph type="title" hasCustomPrompt="1"/>
          </p:nvPr>
        </p:nvSpPr>
        <p:spPr>
          <a:xfrm>
            <a:off x="977900" y="512064"/>
            <a:ext cx="10191545" cy="635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 i="0" u="none" strike="noStrike" cap="none" spc="0" baseline="0" dirty="0">
                <a:ln>
                  <a:noFill/>
                </a:ln>
                <a:solidFill>
                  <a:srgbClr val="181F2D"/>
                </a:solidFill>
                <a:uFillTx/>
                <a:latin typeface="+mj-lt"/>
                <a:ea typeface="+mn-ea"/>
                <a:cs typeface="+mn-cs"/>
                <a:sym typeface="Helvetica Neue"/>
              </a:defRPr>
            </a:lvl1pPr>
          </a:lstStyle>
          <a:p>
            <a:r>
              <a:rPr lang="fr-CA" noProof="0" dirty="0"/>
              <a:t>Cliquez pour modifier le style du titre du masque</a:t>
            </a:r>
            <a:endParaRPr lang="fr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421B22-0792-4CA5-806B-00E245A923B8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977899" y="1780032"/>
            <a:ext cx="10191547" cy="4267200"/>
          </a:xfrm>
        </p:spPr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  <a:lvl2pPr>
              <a:defRPr>
                <a:solidFill>
                  <a:srgbClr val="181F2D"/>
                </a:solidFill>
              </a:defRPr>
            </a:lvl2pPr>
            <a:lvl3pPr>
              <a:defRPr>
                <a:solidFill>
                  <a:srgbClr val="181F2D"/>
                </a:solidFill>
              </a:defRPr>
            </a:lvl3pPr>
            <a:lvl4pPr>
              <a:defRPr>
                <a:solidFill>
                  <a:srgbClr val="181F2D"/>
                </a:solidFill>
              </a:defRPr>
            </a:lvl4pPr>
            <a:lvl5pPr>
              <a:defRPr>
                <a:solidFill>
                  <a:srgbClr val="181F2D"/>
                </a:solidFill>
              </a:defRPr>
            </a:lvl5pPr>
          </a:lstStyle>
          <a:p>
            <a:pPr lvl="0"/>
            <a:r>
              <a:rPr lang="fr-CA" noProof="0" dirty="0"/>
              <a:t>Cliquez pour modifier le style du texte du masque</a:t>
            </a:r>
          </a:p>
          <a:p>
            <a:pPr lvl="1"/>
            <a:r>
              <a:rPr lang="fr-CA" dirty="0"/>
              <a:t>Deuxième niveau</a:t>
            </a:r>
          </a:p>
          <a:p>
            <a:pPr lvl="2"/>
            <a:r>
              <a:rPr lang="fr-CA" dirty="0"/>
              <a:t>Troisième niveau</a:t>
            </a:r>
          </a:p>
          <a:p>
            <a:pPr lvl="3"/>
            <a:r>
              <a:rPr lang="fr-CA" dirty="0"/>
              <a:t>Quatrième niveau</a:t>
            </a:r>
          </a:p>
          <a:p>
            <a:pPr lvl="4"/>
            <a:r>
              <a:rPr lang="fr-CA" dirty="0"/>
              <a:t>Cinquième niveau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172D3A-AAC6-43D9-A879-6CD7A562FAA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1E575B70-6E77-49EA-A0E1-2836C5F029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108" y="6413712"/>
            <a:ext cx="2952120" cy="19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© 2023 Inforoute Santé du Canada</a:t>
            </a:r>
            <a:endParaRPr lang="fr-CA" noProof="0" dirty="0"/>
          </a:p>
        </p:txBody>
      </p:sp>
    </p:spTree>
    <p:extLst>
      <p:ext uri="{BB962C8B-B14F-4D97-AF65-F5344CB8AC3E}">
        <p14:creationId xmlns:p14="http://schemas.microsoft.com/office/powerpoint/2010/main" val="1510986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ns pu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Text"/>
          <p:cNvSpPr txBox="1">
            <a:spLocks noGrp="1"/>
          </p:cNvSpPr>
          <p:nvPr>
            <p:ph type="title" hasCustomPrompt="1"/>
          </p:nvPr>
        </p:nvSpPr>
        <p:spPr>
          <a:xfrm>
            <a:off x="977900" y="512064"/>
            <a:ext cx="10191545" cy="635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81F2D"/>
                </a:solidFill>
              </a:defRPr>
            </a:lvl1pPr>
          </a:lstStyle>
          <a:p>
            <a:r>
              <a:rPr lang="fr-CA" noProof="0" dirty="0"/>
              <a:t>Cliquez pour modifier le style du titre du masque</a:t>
            </a:r>
            <a:endParaRPr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05812C-D12C-4B79-B7B0-47A61E42D3D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77899" y="1780032"/>
            <a:ext cx="10191547" cy="426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rgbClr val="181F2D"/>
                </a:solidFill>
              </a:defRPr>
            </a:lvl1pPr>
            <a:lvl2pPr marL="317492" indent="0">
              <a:buNone/>
              <a:defRPr sz="2133">
                <a:solidFill>
                  <a:srgbClr val="181F2D"/>
                </a:solidFill>
              </a:defRPr>
            </a:lvl2pPr>
            <a:lvl3pPr marL="634984" indent="0">
              <a:buNone/>
              <a:defRPr sz="1867">
                <a:solidFill>
                  <a:srgbClr val="181F2D"/>
                </a:solidFill>
              </a:defRPr>
            </a:lvl3pPr>
            <a:lvl4pPr marL="952476" indent="0">
              <a:buNone/>
              <a:defRPr sz="1867">
                <a:solidFill>
                  <a:srgbClr val="181F2D"/>
                </a:solidFill>
              </a:defRPr>
            </a:lvl4pPr>
            <a:lvl5pPr marL="1269968" indent="0">
              <a:buNone/>
              <a:defRPr sz="1867">
                <a:solidFill>
                  <a:srgbClr val="181F2D"/>
                </a:solidFill>
              </a:defRPr>
            </a:lvl5pPr>
          </a:lstStyle>
          <a:p>
            <a:pPr lvl="0"/>
            <a:r>
              <a:rPr lang="fr-CA" noProof="0" dirty="0"/>
              <a:t>Cliquez pour modifier le style du texte du masque</a:t>
            </a:r>
          </a:p>
          <a:p>
            <a:pPr lvl="1"/>
            <a:r>
              <a:rPr lang="fr-CA" dirty="0"/>
              <a:t>Deuxième niveau</a:t>
            </a:r>
          </a:p>
          <a:p>
            <a:pPr lvl="2"/>
            <a:r>
              <a:rPr lang="fr-CA" dirty="0"/>
              <a:t>Troisième niveau</a:t>
            </a:r>
          </a:p>
          <a:p>
            <a:pPr lvl="3"/>
            <a:r>
              <a:rPr lang="fr-CA" dirty="0"/>
              <a:t>Quatrième niveau</a:t>
            </a:r>
          </a:p>
          <a:p>
            <a:pPr lvl="4"/>
            <a:r>
              <a:rPr lang="fr-CA" dirty="0"/>
              <a:t>Cinquième niveau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46F3C5C-961C-4423-B1FF-E32FC83E4AB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9C58B87A-7383-4BE7-9B68-0B2360736B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108" y="6413712"/>
            <a:ext cx="2952120" cy="19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© 2023 Inforoute Santé du Canada</a:t>
            </a:r>
            <a:endParaRPr lang="fr-CA" noProof="0" dirty="0"/>
          </a:p>
        </p:txBody>
      </p:sp>
    </p:spTree>
    <p:extLst>
      <p:ext uri="{BB962C8B-B14F-4D97-AF65-F5344CB8AC3E}">
        <p14:creationId xmlns:p14="http://schemas.microsoft.com/office/powerpoint/2010/main" val="120238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e à puces ou numérot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itle Text"/>
          <p:cNvSpPr txBox="1">
            <a:spLocks noGrp="1"/>
          </p:cNvSpPr>
          <p:nvPr>
            <p:ph type="title" hasCustomPrompt="1"/>
          </p:nvPr>
        </p:nvSpPr>
        <p:spPr>
          <a:xfrm>
            <a:off x="977899" y="512064"/>
            <a:ext cx="10191544" cy="635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81F2D"/>
                </a:solidFill>
              </a:defRPr>
            </a:lvl1pPr>
          </a:lstStyle>
          <a:p>
            <a:r>
              <a:rPr lang="fr-CA" noProof="0" dirty="0"/>
              <a:t>Cliquez pour modifier le style du titre du masque</a:t>
            </a:r>
            <a:endParaRPr dirty="0"/>
          </a:p>
        </p:txBody>
      </p:sp>
      <p:sp>
        <p:nvSpPr>
          <p:cNvPr id="139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977900" y="2324635"/>
            <a:ext cx="10191545" cy="3796764"/>
          </a:xfrm>
          <a:prstGeom prst="rect">
            <a:avLst/>
          </a:prstGeom>
        </p:spPr>
        <p:txBody>
          <a:bodyPr anchor="t">
            <a:noAutofit/>
          </a:bodyPr>
          <a:lstStyle>
            <a:lvl1pPr marL="613818" indent="-613818">
              <a:lnSpc>
                <a:spcPct val="130000"/>
              </a:lnSpc>
              <a:spcBef>
                <a:spcPts val="0"/>
              </a:spcBef>
              <a:buClr>
                <a:srgbClr val="E02D3A"/>
              </a:buClr>
              <a:buSzTx/>
              <a:buFont typeface="+mj-lt"/>
              <a:buAutoNum type="arabicPeriod"/>
              <a:defRPr sz="2400">
                <a:solidFill>
                  <a:srgbClr val="181F2D"/>
                </a:solidFill>
                <a:latin typeface="+mn-lt"/>
              </a:defRPr>
            </a:lvl1pPr>
            <a:lvl2pPr marL="912261" indent="-298443">
              <a:lnSpc>
                <a:spcPct val="130000"/>
              </a:lnSpc>
              <a:spcBef>
                <a:spcPts val="0"/>
              </a:spcBef>
              <a:buSzTx/>
              <a:buFont typeface="Arial" panose="020B0604020202020204" pitchFamily="34" charset="0"/>
              <a:buChar char="•"/>
              <a:defRPr sz="2133">
                <a:solidFill>
                  <a:srgbClr val="181F2D"/>
                </a:solidFill>
                <a:latin typeface="+mn-lt"/>
              </a:defRPr>
            </a:lvl2pPr>
            <a:lvl3pPr marL="1219170" indent="-298443" defTabSz="431789">
              <a:lnSpc>
                <a:spcPct val="130000"/>
              </a:lnSpc>
              <a:spcBef>
                <a:spcPts val="0"/>
              </a:spcBef>
              <a:buSzTx/>
              <a:buFont typeface="Arial" panose="020B0604020202020204" pitchFamily="34" charset="0"/>
              <a:buChar char="•"/>
              <a:defRPr sz="1867">
                <a:solidFill>
                  <a:srgbClr val="181F2D"/>
                </a:solidFill>
                <a:latin typeface="+mn-lt"/>
              </a:defRPr>
            </a:lvl3pPr>
            <a:lvl4pPr marL="609585" indent="342891">
              <a:lnSpc>
                <a:spcPct val="130000"/>
              </a:lnSpc>
              <a:spcBef>
                <a:spcPts val="0"/>
              </a:spcBef>
              <a:buSzTx/>
              <a:buNone/>
              <a:defRPr sz="1867">
                <a:solidFill>
                  <a:srgbClr val="000000"/>
                </a:solidFill>
              </a:defRPr>
            </a:lvl4pPr>
            <a:lvl5pPr marL="0" indent="457189">
              <a:lnSpc>
                <a:spcPct val="130000"/>
              </a:lnSpc>
              <a:spcBef>
                <a:spcPts val="0"/>
              </a:spcBef>
              <a:buSzTx/>
              <a:buNone/>
              <a:defRPr sz="1867">
                <a:solidFill>
                  <a:srgbClr val="000000"/>
                </a:solidFill>
              </a:defRPr>
            </a:lvl5pPr>
          </a:lstStyle>
          <a:p>
            <a:pPr lvl="0"/>
            <a:r>
              <a:rPr lang="fr-CA" noProof="0" dirty="0"/>
              <a:t>Cliquez pour modifier le style du texte du masque</a:t>
            </a:r>
          </a:p>
          <a:p>
            <a:pPr lvl="1"/>
            <a:r>
              <a:rPr lang="fr-CA" dirty="0"/>
              <a:t>Deuxième niveau</a:t>
            </a:r>
          </a:p>
          <a:p>
            <a:pPr lvl="2"/>
            <a:r>
              <a:rPr lang="fr-CA" dirty="0"/>
              <a:t>Troisième niveau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BAA267D-646B-42C6-A9CD-6BAFDA8822E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77898" y="1780032"/>
            <a:ext cx="10191545" cy="54460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181F2D"/>
                </a:solidFill>
              </a:defRPr>
            </a:lvl1pPr>
            <a:lvl2pPr marL="317492" indent="0">
              <a:buNone/>
              <a:defRPr/>
            </a:lvl2pPr>
            <a:lvl3pPr marL="634984" indent="0">
              <a:buNone/>
              <a:defRPr/>
            </a:lvl3pPr>
            <a:lvl4pPr marL="952476" indent="0">
              <a:buNone/>
              <a:defRPr/>
            </a:lvl4pPr>
            <a:lvl5pPr marL="1269968" indent="0">
              <a:buNone/>
              <a:defRPr/>
            </a:lvl5pPr>
          </a:lstStyle>
          <a:p>
            <a:pPr lvl="0"/>
            <a:r>
              <a:rPr lang="fr-CA" noProof="0" dirty="0"/>
              <a:t>Cliquez pour modifier le style du texte du masque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09C97EF-7BD4-4119-94E4-6C783B4D3EB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95076F4E-2E8D-4F74-819F-D44ED78BDA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108" y="6413712"/>
            <a:ext cx="2952120" cy="19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© 2023 Inforoute Santé du Canada</a:t>
            </a:r>
            <a:endParaRPr lang="fr-CA" noProof="0" dirty="0"/>
          </a:p>
        </p:txBody>
      </p:sp>
    </p:spTree>
    <p:extLst>
      <p:ext uri="{BB962C8B-B14F-4D97-AF65-F5344CB8AC3E}">
        <p14:creationId xmlns:p14="http://schemas.microsoft.com/office/powerpoint/2010/main" val="1912955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ut type de contenu, deux espaces réservé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Title Text"/>
          <p:cNvSpPr txBox="1">
            <a:spLocks noGrp="1"/>
          </p:cNvSpPr>
          <p:nvPr>
            <p:ph type="title" hasCustomPrompt="1"/>
          </p:nvPr>
        </p:nvSpPr>
        <p:spPr>
          <a:xfrm>
            <a:off x="977899" y="512064"/>
            <a:ext cx="10191547" cy="635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81F2D"/>
                </a:solidFill>
              </a:defRPr>
            </a:lvl1pPr>
          </a:lstStyle>
          <a:p>
            <a:r>
              <a:rPr lang="fr-CA" noProof="0" dirty="0"/>
              <a:t>Cliquez pour modifier le style du titre du masque</a:t>
            </a:r>
            <a:endParaRPr lang="fr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D43F9C-2B95-4EB4-B43D-897CDCBE0DB3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977901" y="1778001"/>
            <a:ext cx="4769892" cy="4267200"/>
          </a:xfrm>
        </p:spPr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  <a:lvl2pPr>
              <a:defRPr>
                <a:solidFill>
                  <a:srgbClr val="181F2D"/>
                </a:solidFill>
              </a:defRPr>
            </a:lvl2pPr>
            <a:lvl3pPr>
              <a:defRPr>
                <a:solidFill>
                  <a:srgbClr val="181F2D"/>
                </a:solidFill>
              </a:defRPr>
            </a:lvl3pPr>
            <a:lvl4pPr>
              <a:defRPr>
                <a:solidFill>
                  <a:srgbClr val="181F2D"/>
                </a:solidFill>
              </a:defRPr>
            </a:lvl4pPr>
            <a:lvl5pPr>
              <a:defRPr>
                <a:solidFill>
                  <a:srgbClr val="181F2D"/>
                </a:solidFill>
              </a:defRPr>
            </a:lvl5pPr>
          </a:lstStyle>
          <a:p>
            <a:pPr lvl="0"/>
            <a:r>
              <a:rPr lang="fr-CA" noProof="0" dirty="0"/>
              <a:t>Cliquez pour modifier le style du texte du masque</a:t>
            </a:r>
          </a:p>
          <a:p>
            <a:pPr lvl="1"/>
            <a:r>
              <a:rPr lang="fr-CA" dirty="0"/>
              <a:t>Deuxième niveau</a:t>
            </a:r>
          </a:p>
          <a:p>
            <a:pPr lvl="2"/>
            <a:r>
              <a:rPr lang="fr-CA" dirty="0"/>
              <a:t>Troisième niveau</a:t>
            </a:r>
          </a:p>
          <a:p>
            <a:pPr lvl="3"/>
            <a:r>
              <a:rPr lang="fr-CA" dirty="0"/>
              <a:t>Quatrième niveau</a:t>
            </a:r>
          </a:p>
          <a:p>
            <a:pPr lvl="4"/>
            <a:r>
              <a:rPr lang="fr-CA" dirty="0"/>
              <a:t>Cinquième niveau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9109F0-8496-4318-80EF-A444125651B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073672" y="1778000"/>
            <a:ext cx="4911187" cy="4267200"/>
          </a:xfrm>
        </p:spPr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  <a:lvl2pPr>
              <a:defRPr>
                <a:solidFill>
                  <a:srgbClr val="181F2D"/>
                </a:solidFill>
              </a:defRPr>
            </a:lvl2pPr>
            <a:lvl3pPr>
              <a:defRPr>
                <a:solidFill>
                  <a:srgbClr val="181F2D"/>
                </a:solidFill>
              </a:defRPr>
            </a:lvl3pPr>
            <a:lvl4pPr>
              <a:defRPr>
                <a:solidFill>
                  <a:srgbClr val="181F2D"/>
                </a:solidFill>
              </a:defRPr>
            </a:lvl4pPr>
            <a:lvl5pPr>
              <a:defRPr>
                <a:solidFill>
                  <a:srgbClr val="181F2D"/>
                </a:solidFill>
              </a:defRPr>
            </a:lvl5pPr>
          </a:lstStyle>
          <a:p>
            <a:pPr lvl="0"/>
            <a:r>
              <a:rPr lang="fr-CA" noProof="0" dirty="0"/>
              <a:t>Cliquez pour modifier le style du texte du masque</a:t>
            </a:r>
          </a:p>
          <a:p>
            <a:pPr lvl="1"/>
            <a:r>
              <a:rPr lang="fr-CA" dirty="0"/>
              <a:t>Deuxième niveau</a:t>
            </a:r>
          </a:p>
          <a:p>
            <a:pPr lvl="2"/>
            <a:r>
              <a:rPr lang="fr-CA" dirty="0"/>
              <a:t>Troisième niveau</a:t>
            </a:r>
          </a:p>
          <a:p>
            <a:pPr lvl="3"/>
            <a:r>
              <a:rPr lang="fr-CA" dirty="0"/>
              <a:t>Quatrième niveau</a:t>
            </a:r>
          </a:p>
          <a:p>
            <a:pPr lvl="4"/>
            <a:r>
              <a:rPr lang="fr-CA" dirty="0"/>
              <a:t>Cinquième niveau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EA4EBAB-DE80-4B25-951E-84CBE8F63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FB87DFC2-3604-4911-9930-BBBDF817E1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108" y="6413712"/>
            <a:ext cx="2952120" cy="19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© 2023 Inforoute Santé du Canada</a:t>
            </a:r>
            <a:endParaRPr lang="fr-CA" noProof="0" dirty="0"/>
          </a:p>
        </p:txBody>
      </p:sp>
    </p:spTree>
    <p:extLst>
      <p:ext uri="{BB962C8B-B14F-4D97-AF65-F5344CB8AC3E}">
        <p14:creationId xmlns:p14="http://schemas.microsoft.com/office/powerpoint/2010/main" val="1073349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itle Text"/>
          <p:cNvSpPr txBox="1">
            <a:spLocks noGrp="1"/>
          </p:cNvSpPr>
          <p:nvPr>
            <p:ph type="title" hasCustomPrompt="1"/>
          </p:nvPr>
        </p:nvSpPr>
        <p:spPr>
          <a:xfrm>
            <a:off x="975360" y="512064"/>
            <a:ext cx="10194085" cy="635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81F2D"/>
                </a:solidFill>
              </a:defRPr>
            </a:lvl1pPr>
          </a:lstStyle>
          <a:p>
            <a:r>
              <a:rPr lang="fr-CA" noProof="0" dirty="0"/>
              <a:t>Cliquez pour modifier le style du titre du masque</a:t>
            </a:r>
            <a:endParaRPr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1B8C854-3B3D-42AD-9797-2DCFFFD9D6C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8035863E-9BA7-4F44-A082-1DAC7991C4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108" y="6413712"/>
            <a:ext cx="2952120" cy="19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© 2023 Inforoute Santé du Canada</a:t>
            </a:r>
            <a:endParaRPr lang="fr-CA" noProof="0" dirty="0"/>
          </a:p>
        </p:txBody>
      </p:sp>
    </p:spTree>
    <p:extLst>
      <p:ext uri="{BB962C8B-B14F-4D97-AF65-F5344CB8AC3E}">
        <p14:creationId xmlns:p14="http://schemas.microsoft.com/office/powerpoint/2010/main" val="3196629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975360" y="512064"/>
            <a:ext cx="10194085" cy="633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rPr lang="fr-CA" noProof="0" dirty="0"/>
              <a:t>Cliquez pour modifier le style du titre du masque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C05E6A-587B-465C-94D9-65A931B8C2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75360" y="1780032"/>
            <a:ext cx="10194085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 style du texte du masque</a:t>
            </a:r>
          </a:p>
          <a:p>
            <a:pPr lvl="1"/>
            <a:r>
              <a:rPr lang="fr-CA" noProof="0" dirty="0"/>
              <a:t>Deuxième niveau</a:t>
            </a:r>
          </a:p>
          <a:p>
            <a:pPr lvl="2"/>
            <a:r>
              <a:rPr lang="fr-CA" noProof="0" dirty="0"/>
              <a:t>Troisième niveau</a:t>
            </a:r>
          </a:p>
          <a:p>
            <a:pPr lvl="3"/>
            <a:r>
              <a:rPr lang="fr-CA" noProof="0" dirty="0"/>
              <a:t>Quatrième niveau</a:t>
            </a:r>
          </a:p>
          <a:p>
            <a:pPr lvl="4"/>
            <a:r>
              <a:rPr lang="fr-CA" noProof="0" dirty="0"/>
              <a:t>Cinquième niveau</a:t>
            </a:r>
          </a:p>
        </p:txBody>
      </p:sp>
      <p:sp>
        <p:nvSpPr>
          <p:cNvPr id="7" name="©2018 Canada Health Infoway">
            <a:extLst>
              <a:ext uri="{FF2B5EF4-FFF2-40B4-BE49-F238E27FC236}">
                <a16:creationId xmlns:a16="http://schemas.microsoft.com/office/drawing/2014/main" id="{DC8229DB-C643-4C6E-A4BB-33D5C2A79B9B}"/>
              </a:ext>
            </a:extLst>
          </p:cNvPr>
          <p:cNvSpPr txBox="1"/>
          <p:nvPr userDrawn="1"/>
        </p:nvSpPr>
        <p:spPr>
          <a:xfrm>
            <a:off x="328108" y="6360918"/>
            <a:ext cx="1946216" cy="1948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5400" tIns="25400" rIns="25400" bIns="25400" anchor="ctr">
            <a:spAutoFit/>
          </a:bodyPr>
          <a:lstStyle>
            <a:lvl1pPr algn="r" defTabSz="457200">
              <a:defRPr sz="2100" b="0" cap="none">
                <a:solidFill>
                  <a:srgbClr val="000000"/>
                </a:solidFill>
              </a:defRPr>
            </a:lvl1pPr>
          </a:lstStyle>
          <a:p>
            <a:endParaRPr lang="fr-CA" sz="933" b="0" i="0" noProof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6C3A846-9A3E-4E78-A290-30942D2916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28109" y="5996742"/>
            <a:ext cx="52434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33"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fr-CA" noProof="0" smtClean="0"/>
              <a:pPr/>
              <a:t>‹N°›</a:t>
            </a:fld>
            <a:endParaRPr lang="fr-CA" noProof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E08CFF-7BA4-4FF3-A24E-133C63B994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108" y="6413712"/>
            <a:ext cx="2952120" cy="19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© 2023 Inforoute Santé du Canada</a:t>
            </a:r>
            <a:endParaRPr lang="fr-CA" noProof="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8135846-E460-4558-B9C1-CB8EEC242490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9279852" y="6225784"/>
            <a:ext cx="2560213" cy="343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373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marL="0" marR="0" indent="0" algn="l" defTabSz="41274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 dirty="0">
          <a:ln>
            <a:noFill/>
          </a:ln>
          <a:solidFill>
            <a:srgbClr val="181F2D"/>
          </a:solidFill>
          <a:uFillTx/>
          <a:latin typeface="+mj-lt"/>
          <a:ea typeface="+mn-ea"/>
          <a:cs typeface="+mn-cs"/>
          <a:sym typeface="Helvetica Neue"/>
        </a:defRPr>
      </a:lvl1pPr>
      <a:lvl2pPr marL="0" marR="0" indent="114297" algn="l" defTabSz="41274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228594" algn="l" defTabSz="41274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342891" algn="l" defTabSz="41274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457189" algn="l" defTabSz="41274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571486" algn="l" defTabSz="41274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685783" algn="l" defTabSz="41274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800080" algn="l" defTabSz="41274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914377" algn="l" defTabSz="41274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256026" marR="0" indent="-253994" algn="l" defTabSz="412740" eaLnBrk="1" latinLnBrk="0" hangingPunct="1">
        <a:lnSpc>
          <a:spcPct val="130000"/>
        </a:lnSpc>
        <a:spcBef>
          <a:spcPts val="400"/>
        </a:spcBef>
        <a:spcAft>
          <a:spcPts val="400"/>
        </a:spcAft>
        <a:buClrTx/>
        <a:buSzPct val="100000"/>
        <a:buFontTx/>
        <a:buChar char="•"/>
        <a:tabLst/>
        <a:defRPr lang="en-US" sz="2400" b="0" i="0" u="none" strike="noStrike" cap="none" spc="0" baseline="0" dirty="0">
          <a:ln>
            <a:noFill/>
          </a:ln>
          <a:solidFill>
            <a:srgbClr val="181F2D"/>
          </a:solidFill>
          <a:uFillTx/>
          <a:latin typeface="+mn-lt"/>
          <a:ea typeface="+mn-ea"/>
          <a:cs typeface="+mn-cs"/>
          <a:sym typeface="Helvetica Neue"/>
        </a:defRPr>
      </a:lvl1pPr>
      <a:lvl2pPr marL="573010" marR="0" indent="-253994" algn="l" defTabSz="412740" eaLnBrk="1" latinLnBrk="0" hangingPunct="1">
        <a:lnSpc>
          <a:spcPct val="130000"/>
        </a:lnSpc>
        <a:spcBef>
          <a:spcPts val="400"/>
        </a:spcBef>
        <a:spcAft>
          <a:spcPts val="400"/>
        </a:spcAft>
        <a:buClrTx/>
        <a:buSzPct val="100000"/>
        <a:buFontTx/>
        <a:buChar char="•"/>
        <a:tabLst/>
        <a:defRPr lang="en-US" sz="2133" b="0" i="0" u="none" strike="noStrike" cap="none" spc="0" baseline="0" dirty="0">
          <a:ln>
            <a:noFill/>
          </a:ln>
          <a:solidFill>
            <a:srgbClr val="181F2D"/>
          </a:solidFill>
          <a:uFillTx/>
          <a:latin typeface="+mn-lt"/>
          <a:ea typeface="+mn-ea"/>
          <a:cs typeface="+mn-cs"/>
          <a:sym typeface="Helvetica Neue"/>
        </a:defRPr>
      </a:lvl2pPr>
      <a:lvl3pPr marL="889994" marR="0" indent="-253994" algn="l" defTabSz="412740" eaLnBrk="1" latinLnBrk="0" hangingPunct="1">
        <a:lnSpc>
          <a:spcPct val="130000"/>
        </a:lnSpc>
        <a:spcBef>
          <a:spcPts val="400"/>
        </a:spcBef>
        <a:spcAft>
          <a:spcPts val="400"/>
        </a:spcAft>
        <a:buClrTx/>
        <a:buSzPct val="100000"/>
        <a:buFontTx/>
        <a:buChar char="•"/>
        <a:tabLst/>
        <a:defRPr lang="en-US" sz="1867" b="0" i="0" u="none" strike="noStrike" cap="none" spc="0" baseline="0" dirty="0">
          <a:ln>
            <a:noFill/>
          </a:ln>
          <a:solidFill>
            <a:srgbClr val="181F2D"/>
          </a:solidFill>
          <a:uFillTx/>
          <a:latin typeface="+mn-lt"/>
          <a:ea typeface="+mn-ea"/>
          <a:cs typeface="+mn-cs"/>
          <a:sym typeface="Helvetica Neue"/>
        </a:defRPr>
      </a:lvl3pPr>
      <a:lvl4pPr marL="1206978" marR="0" indent="-253994" algn="l" defTabSz="412740" eaLnBrk="1" latinLnBrk="0" hangingPunct="1">
        <a:lnSpc>
          <a:spcPct val="130000"/>
        </a:lnSpc>
        <a:spcBef>
          <a:spcPts val="400"/>
        </a:spcBef>
        <a:spcAft>
          <a:spcPts val="400"/>
        </a:spcAft>
        <a:buClrTx/>
        <a:buSzPct val="100000"/>
        <a:buFontTx/>
        <a:buChar char="•"/>
        <a:tabLst/>
        <a:defRPr lang="en-US" sz="1867" b="0" i="0" u="none" strike="noStrike" cap="none" spc="0" baseline="0" dirty="0">
          <a:ln>
            <a:noFill/>
          </a:ln>
          <a:solidFill>
            <a:srgbClr val="181F2D"/>
          </a:solidFill>
          <a:uFillTx/>
          <a:latin typeface="+mn-lt"/>
          <a:ea typeface="+mn-ea"/>
          <a:cs typeface="+mn-cs"/>
          <a:sym typeface="Helvetica Neue"/>
        </a:defRPr>
      </a:lvl4pPr>
      <a:lvl5pPr marL="1523962" marR="0" indent="-253994" algn="l" defTabSz="412740" eaLnBrk="1" latinLnBrk="0" hangingPunct="1">
        <a:lnSpc>
          <a:spcPct val="130000"/>
        </a:lnSpc>
        <a:spcBef>
          <a:spcPts val="400"/>
        </a:spcBef>
        <a:spcAft>
          <a:spcPts val="400"/>
        </a:spcAft>
        <a:buClrTx/>
        <a:buSzPct val="100000"/>
        <a:buFontTx/>
        <a:buChar char="•"/>
        <a:tabLst/>
        <a:defRPr lang="en-CA" sz="1867" b="0" i="0" u="none" strike="noStrike" cap="none" spc="0" baseline="0" dirty="0">
          <a:ln>
            <a:noFill/>
          </a:ln>
          <a:solidFill>
            <a:srgbClr val="181F2D"/>
          </a:solidFill>
          <a:uFillTx/>
          <a:latin typeface="+mn-lt"/>
          <a:ea typeface="+mn-ea"/>
          <a:cs typeface="+mn-cs"/>
          <a:sym typeface="Helvetica Neue"/>
        </a:defRPr>
      </a:lvl5pPr>
      <a:lvl6pPr marL="1746207" marR="0" indent="-158747" algn="l" defTabSz="412740" eaLnBrk="1" latinLnBrk="0" hangingPunct="1">
        <a:lnSpc>
          <a:spcPct val="150000"/>
        </a:lnSpc>
        <a:spcBef>
          <a:spcPts val="2600"/>
        </a:spcBef>
        <a:spcAft>
          <a:spcPts val="0"/>
        </a:spcAft>
        <a:buClrTx/>
        <a:buSzPct val="75000"/>
        <a:buFontTx/>
        <a:buChar char="•"/>
        <a:tabLst/>
        <a:defRPr sz="1300" b="0" i="0" u="none" strike="noStrike" cap="none" spc="0" baseline="0">
          <a:ln>
            <a:noFill/>
          </a:ln>
          <a:solidFill>
            <a:srgbClr val="717172"/>
          </a:solidFill>
          <a:uFillTx/>
          <a:latin typeface="+mn-lt"/>
          <a:ea typeface="+mn-ea"/>
          <a:cs typeface="+mn-cs"/>
          <a:sym typeface="Helvetica Neue"/>
        </a:defRPr>
      </a:lvl6pPr>
      <a:lvl7pPr marL="2063699" marR="0" indent="-158747" algn="l" defTabSz="412740" eaLnBrk="1" latinLnBrk="0" hangingPunct="1">
        <a:lnSpc>
          <a:spcPct val="150000"/>
        </a:lnSpc>
        <a:spcBef>
          <a:spcPts val="2600"/>
        </a:spcBef>
        <a:spcAft>
          <a:spcPts val="0"/>
        </a:spcAft>
        <a:buClrTx/>
        <a:buSzPct val="75000"/>
        <a:buFontTx/>
        <a:buChar char="•"/>
        <a:tabLst/>
        <a:defRPr sz="1300" b="0" i="0" u="none" strike="noStrike" cap="none" spc="0" baseline="0">
          <a:ln>
            <a:noFill/>
          </a:ln>
          <a:solidFill>
            <a:srgbClr val="717172"/>
          </a:solidFill>
          <a:uFillTx/>
          <a:latin typeface="+mn-lt"/>
          <a:ea typeface="+mn-ea"/>
          <a:cs typeface="+mn-cs"/>
          <a:sym typeface="Helvetica Neue"/>
        </a:defRPr>
      </a:lvl7pPr>
      <a:lvl8pPr marL="2381191" marR="0" indent="-158747" algn="l" defTabSz="412740" eaLnBrk="1" latinLnBrk="0" hangingPunct="1">
        <a:lnSpc>
          <a:spcPct val="150000"/>
        </a:lnSpc>
        <a:spcBef>
          <a:spcPts val="2600"/>
        </a:spcBef>
        <a:spcAft>
          <a:spcPts val="0"/>
        </a:spcAft>
        <a:buClrTx/>
        <a:buSzPct val="75000"/>
        <a:buFontTx/>
        <a:buChar char="•"/>
        <a:tabLst/>
        <a:defRPr sz="1300" b="0" i="0" u="none" strike="noStrike" cap="none" spc="0" baseline="0">
          <a:ln>
            <a:noFill/>
          </a:ln>
          <a:solidFill>
            <a:srgbClr val="717172"/>
          </a:solidFill>
          <a:uFillTx/>
          <a:latin typeface="+mn-lt"/>
          <a:ea typeface="+mn-ea"/>
          <a:cs typeface="+mn-cs"/>
          <a:sym typeface="Helvetica Neue"/>
        </a:defRPr>
      </a:lvl8pPr>
      <a:lvl9pPr marL="2698683" marR="0" indent="-158747" algn="l" defTabSz="412740" eaLnBrk="1" latinLnBrk="0" hangingPunct="1">
        <a:lnSpc>
          <a:spcPct val="150000"/>
        </a:lnSpc>
        <a:spcBef>
          <a:spcPts val="2600"/>
        </a:spcBef>
        <a:spcAft>
          <a:spcPts val="0"/>
        </a:spcAft>
        <a:buClrTx/>
        <a:buSzPct val="75000"/>
        <a:buFontTx/>
        <a:buChar char="•"/>
        <a:tabLst/>
        <a:defRPr sz="1300" b="0" i="0" u="none" strike="noStrike" cap="none" spc="0" baseline="0">
          <a:ln>
            <a:noFill/>
          </a:ln>
          <a:solidFill>
            <a:srgbClr val="717172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41274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114297" algn="ctr" defTabSz="41274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228594" algn="ctr" defTabSz="41274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342891" algn="ctr" defTabSz="41274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457189" algn="ctr" defTabSz="41274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571486" algn="ctr" defTabSz="41274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685783" algn="ctr" defTabSz="41274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800080" algn="ctr" defTabSz="41274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914377" algn="ctr" defTabSz="41274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574A17-974F-4689-116A-C84A149F9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CA" sz="2000" u="sng" dirty="0"/>
              <a:t>Usage clinique de </a:t>
            </a:r>
            <a:r>
              <a:rPr lang="fr-CA" sz="2000" i="1" u="sng" dirty="0" err="1"/>
              <a:t>brain</a:t>
            </a:r>
            <a:r>
              <a:rPr lang="fr-CA" sz="2000" u="sng" dirty="0"/>
              <a:t> et </a:t>
            </a:r>
            <a:r>
              <a:rPr lang="fr-CA" sz="2000" i="1" u="sng" dirty="0" err="1"/>
              <a:t>cerebrum</a:t>
            </a:r>
            <a:endParaRPr lang="fr-CA" sz="2000" i="1" u="sng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25C7B2E-523F-C4B6-A24A-03E6460865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77900" y="1147064"/>
            <a:ext cx="10191547" cy="4267200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fr-CA" sz="1800" dirty="0"/>
              <a:t>Anatomiquement et sémantiquement, il ne fait aucun doute que :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fr-CA" sz="1800" dirty="0" err="1"/>
              <a:t>cerebrum</a:t>
            </a:r>
            <a:r>
              <a:rPr lang="fr-CA" sz="1800" dirty="0"/>
              <a:t> = cerveau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fr-CA" sz="1800" dirty="0" err="1"/>
              <a:t>brain</a:t>
            </a:r>
            <a:r>
              <a:rPr lang="fr-CA" sz="1800" dirty="0"/>
              <a:t> = encéphale (qui comprend le cerveau, le cervelet et le tronc cérébral)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fr-CA" sz="1800" dirty="0"/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fr-CA" sz="1200" b="1" u="sng" dirty="0">
                <a:solidFill>
                  <a:srgbClr val="FF0000"/>
                </a:solidFill>
              </a:rPr>
              <a:t>Hors de propos pour le moment, simple questionnement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fr-CA" sz="1200" u="sng" dirty="0"/>
              <a:t>Usage clinique des notions sémantiques EN-FR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fr-CA" sz="1200" dirty="0"/>
              <a:t>Un clinicien anglophone voulant coder une </a:t>
            </a:r>
            <a:r>
              <a:rPr lang="fr-CA" sz="1200" b="1" dirty="0"/>
              <a:t>tumeur du cerveau </a:t>
            </a:r>
            <a:r>
              <a:rPr lang="fr-CA" sz="1200" dirty="0"/>
              <a:t>va-t-il choisir le concept 126952004 </a:t>
            </a:r>
            <a:r>
              <a:rPr lang="fr-CA" sz="1200" dirty="0" err="1"/>
              <a:t>Neoplasm</a:t>
            </a:r>
            <a:r>
              <a:rPr lang="fr-CA" sz="1200" dirty="0"/>
              <a:t> of </a:t>
            </a:r>
            <a:r>
              <a:rPr lang="fr-CA" sz="1200" dirty="0" err="1"/>
              <a:t>brain</a:t>
            </a:r>
            <a:r>
              <a:rPr lang="fr-CA" sz="1200" dirty="0"/>
              <a:t> (</a:t>
            </a:r>
            <a:r>
              <a:rPr lang="fr-CA" sz="1200" i="1" dirty="0"/>
              <a:t>encéphale</a:t>
            </a:r>
            <a:r>
              <a:rPr lang="fr-CA" sz="1200" dirty="0"/>
              <a:t>), ou 126953009 </a:t>
            </a:r>
            <a:r>
              <a:rPr lang="fr-CA" sz="1200" dirty="0" err="1"/>
              <a:t>Neoplasm</a:t>
            </a:r>
            <a:r>
              <a:rPr lang="fr-CA" sz="1200" dirty="0"/>
              <a:t> of </a:t>
            </a:r>
            <a:r>
              <a:rPr lang="fr-CA" sz="1200" dirty="0" err="1"/>
              <a:t>cerebrum</a:t>
            </a:r>
            <a:r>
              <a:rPr lang="fr-CA" sz="1200" dirty="0"/>
              <a:t> (</a:t>
            </a:r>
            <a:r>
              <a:rPr lang="fr-CA" sz="1200" i="1" dirty="0"/>
              <a:t>cerveau</a:t>
            </a:r>
            <a:r>
              <a:rPr lang="fr-CA" sz="1200" dirty="0"/>
              <a:t>)?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fr-CA" sz="1200" dirty="0"/>
              <a:t>Un clinicien francophone voulant coder une </a:t>
            </a:r>
            <a:r>
              <a:rPr lang="fr-CA" sz="1200" b="1" dirty="0"/>
              <a:t>tumeur du cerveau </a:t>
            </a:r>
            <a:r>
              <a:rPr lang="fr-CA" sz="1200" dirty="0"/>
              <a:t>va-t-il choisir 126952004 tumeur/néoplasie/néoplasme de l’encéphale (</a:t>
            </a:r>
            <a:r>
              <a:rPr lang="fr-CA" sz="1200" i="1" dirty="0" err="1"/>
              <a:t>brain</a:t>
            </a:r>
            <a:r>
              <a:rPr lang="fr-CA" sz="1200" dirty="0"/>
              <a:t>), ou 126953009 tumeur/néoplasie/néoplasme du cerveau (</a:t>
            </a:r>
            <a:r>
              <a:rPr lang="fr-CA" sz="1200" i="1" dirty="0" err="1"/>
              <a:t>cerebrum</a:t>
            </a:r>
            <a:r>
              <a:rPr lang="fr-CA" sz="1200" dirty="0"/>
              <a:t>)?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FontTx/>
              <a:buChar char="-"/>
            </a:pPr>
            <a:endParaRPr lang="fr-CA" sz="1800" dirty="0"/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FontTx/>
              <a:buChar char="-"/>
            </a:pPr>
            <a:endParaRPr lang="fr-CA" sz="1800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9C50C92-2A93-40D1-96A8-AAF53CB6DE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5901" y="3990048"/>
            <a:ext cx="4405500" cy="169926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6F3ACE3E-063E-5D32-61B9-C438CE6290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0040" y="3968424"/>
            <a:ext cx="4065861" cy="1742512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687176C3-1736-25FF-4A9D-D1E9ECA0CCD7}"/>
              </a:ext>
            </a:extLst>
          </p:cNvPr>
          <p:cNvSpPr txBox="1"/>
          <p:nvPr/>
        </p:nvSpPr>
        <p:spPr>
          <a:xfrm>
            <a:off x="8411676" y="4868608"/>
            <a:ext cx="32982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800" dirty="0">
                <a:highlight>
                  <a:srgbClr val="FFFF00"/>
                </a:highlight>
              </a:rPr>
              <a:t>ATTENTION, traduction actuelle erronée, car </a:t>
            </a:r>
            <a:r>
              <a:rPr lang="fr-CA" sz="1800" i="1" dirty="0" err="1">
                <a:highlight>
                  <a:srgbClr val="FFFF00"/>
                </a:highlight>
              </a:rPr>
              <a:t>telencephalon</a:t>
            </a:r>
            <a:r>
              <a:rPr lang="fr-CA" sz="1800" dirty="0">
                <a:highlight>
                  <a:srgbClr val="FFFF00"/>
                </a:highlight>
              </a:rPr>
              <a:t> est un enfant de </a:t>
            </a:r>
            <a:r>
              <a:rPr lang="fr-CA" sz="1800" i="1" dirty="0" err="1">
                <a:highlight>
                  <a:srgbClr val="FFFF00"/>
                </a:highlight>
              </a:rPr>
              <a:t>cerebrum</a:t>
            </a:r>
            <a:r>
              <a:rPr lang="fr-CA" sz="1800" i="1" dirty="0">
                <a:highlight>
                  <a:srgbClr val="FFFF00"/>
                </a:highlight>
              </a:rPr>
              <a:t> </a:t>
            </a:r>
            <a:r>
              <a:rPr lang="fr-CA" sz="1800" dirty="0">
                <a:highlight>
                  <a:srgbClr val="FFFF00"/>
                </a:highlight>
              </a:rPr>
              <a:t>dans SNOMED.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348359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977BB98D-AD8A-29BA-CFB9-CCF835CF7B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fr-CA" sz="2000" u="sng" dirty="0"/>
              <a:t>Questionnement quant à l’usage clinique de l’adjectif cérébral</a:t>
            </a:r>
            <a:endParaRPr lang="fr-CA" sz="2000" i="1" u="sng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FB020E97-21FE-777F-3132-C1FA90A839E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00226" y="1147064"/>
            <a:ext cx="10191547" cy="4267200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</a:pPr>
            <a:r>
              <a:rPr lang="fr-CA" sz="1400" dirty="0"/>
              <a:t>Doit-on réserver l’usage de cérébral aux concepts se rapportant au cerveau (</a:t>
            </a:r>
            <a:r>
              <a:rPr lang="fr-CA" sz="1400" i="1" dirty="0" err="1"/>
              <a:t>cerebrum</a:t>
            </a:r>
            <a:r>
              <a:rPr lang="fr-CA" sz="1400" dirty="0"/>
              <a:t>)? Peut-on concrètement employer encéphalique pour les concepts se rapportant à l’encéphale (</a:t>
            </a:r>
            <a:r>
              <a:rPr lang="fr-CA" sz="1400" i="1" dirty="0" err="1"/>
              <a:t>brain</a:t>
            </a:r>
            <a:r>
              <a:rPr lang="fr-CA" sz="1400" dirty="0"/>
              <a:t>)?</a:t>
            </a:r>
          </a:p>
          <a:p>
            <a:pPr algn="l">
              <a:lnSpc>
                <a:spcPct val="100000"/>
              </a:lnSpc>
            </a:pPr>
            <a:r>
              <a:rPr lang="fr-CA" sz="1400" dirty="0"/>
              <a:t>P. ex., doit-on dire « kyste encéphalique » plutôt que « cérébral » ici, vu que le </a:t>
            </a:r>
            <a:r>
              <a:rPr lang="fr-CA" sz="1400" i="1" dirty="0" err="1"/>
              <a:t>Finding</a:t>
            </a:r>
            <a:r>
              <a:rPr lang="fr-CA" sz="1400" i="1" dirty="0"/>
              <a:t> site </a:t>
            </a:r>
            <a:r>
              <a:rPr lang="fr-CA" sz="1400" dirty="0"/>
              <a:t>est </a:t>
            </a:r>
            <a:r>
              <a:rPr lang="fr-CA" sz="1400" i="1" dirty="0"/>
              <a:t>Brain structure </a:t>
            </a:r>
            <a:r>
              <a:rPr lang="fr-CA" sz="1400" dirty="0"/>
              <a:t>(encéphale)? Est-ce que cela est vraiment usité sur le terrain? L’adjectif « cérébral » pourrait-il qualifier une affection/lésion touchant l’encéphale?</a:t>
            </a:r>
          </a:p>
          <a:p>
            <a:pPr algn="l"/>
            <a:endParaRPr lang="fr-CA" sz="1800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EB8C7A4-74EB-1397-D7ED-D77944937D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338"/>
          <a:stretch/>
        </p:blipFill>
        <p:spPr>
          <a:xfrm>
            <a:off x="1075353" y="2464806"/>
            <a:ext cx="4578998" cy="1635716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5DD6D622-1170-A02E-0377-C5D192EC2739}"/>
              </a:ext>
            </a:extLst>
          </p:cNvPr>
          <p:cNvSpPr txBox="1"/>
          <p:nvPr/>
        </p:nvSpPr>
        <p:spPr>
          <a:xfrm>
            <a:off x="1075353" y="4244068"/>
            <a:ext cx="104355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CA" sz="1400" dirty="0"/>
              <a:t>P. ex., doit-on dire « hémorragie encéphalique » plutôt que « cérébrale » ici, vu que le </a:t>
            </a:r>
            <a:r>
              <a:rPr lang="fr-CA" sz="1400" i="1" dirty="0" err="1"/>
              <a:t>Finding</a:t>
            </a:r>
            <a:r>
              <a:rPr lang="fr-CA" sz="1400" i="1" dirty="0"/>
              <a:t> site </a:t>
            </a:r>
            <a:r>
              <a:rPr lang="fr-CA" sz="1400" dirty="0"/>
              <a:t>est </a:t>
            </a:r>
            <a:r>
              <a:rPr lang="fr-CA" sz="1400" i="1" dirty="0"/>
              <a:t>Brain structure </a:t>
            </a:r>
            <a:r>
              <a:rPr lang="fr-CA" sz="1400" dirty="0"/>
              <a:t>(encéphale)? Ou bien cérébral(e) peut s’appliquer à la fois au cerveau et à l’encéphale? Risque de doublon (</a:t>
            </a:r>
            <a:r>
              <a:rPr lang="fr-CA" sz="1400" b="1" dirty="0"/>
              <a:t>voir diapo suivante</a:t>
            </a:r>
            <a:r>
              <a:rPr lang="fr-CA" sz="1400" dirty="0"/>
              <a:t>)?</a:t>
            </a:r>
          </a:p>
          <a:p>
            <a:pPr algn="l"/>
            <a:endParaRPr lang="fr-CA" sz="1400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767BBC7-BDFD-2CED-1C2A-2AECDE641ED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699"/>
          <a:stretch/>
        </p:blipFill>
        <p:spPr>
          <a:xfrm>
            <a:off x="1075353" y="4982732"/>
            <a:ext cx="4282129" cy="1792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205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67C0173-BE8D-BF78-4160-8E7CEDA88F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fr-CA" sz="2000" u="sng" dirty="0"/>
              <a:t>Doublon possible dans l’usage de l’adjectif « cérébral »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A6627E76-055A-D183-A68B-72B6599AD399}"/>
              </a:ext>
            </a:extLst>
          </p:cNvPr>
          <p:cNvSpPr txBox="1"/>
          <p:nvPr/>
        </p:nvSpPr>
        <p:spPr>
          <a:xfrm>
            <a:off x="5410200" y="3429000"/>
            <a:ext cx="65982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CA" dirty="0"/>
          </a:p>
          <a:p>
            <a:r>
              <a:rPr lang="fr-CA" dirty="0">
                <a:solidFill>
                  <a:srgbClr val="C00000"/>
                </a:solidFill>
              </a:rPr>
              <a:t>Puisque l’adjectif cérébral est utilisé pour </a:t>
            </a:r>
            <a:r>
              <a:rPr lang="fr-CA" b="0" i="0" dirty="0">
                <a:effectLst/>
              </a:rPr>
              <a:t>428964000</a:t>
            </a:r>
            <a:r>
              <a:rPr lang="fr-CA" b="0" i="0" dirty="0">
                <a:solidFill>
                  <a:srgbClr val="C00000"/>
                </a:solidFill>
                <a:effectLst/>
              </a:rPr>
              <a:t> | Low grade </a:t>
            </a:r>
            <a:r>
              <a:rPr lang="fr-CA" b="0" i="0" dirty="0" err="1">
                <a:solidFill>
                  <a:srgbClr val="C00000"/>
                </a:solidFill>
                <a:effectLst/>
              </a:rPr>
              <a:t>glioma</a:t>
            </a:r>
            <a:r>
              <a:rPr lang="fr-CA" b="0" i="0" dirty="0">
                <a:solidFill>
                  <a:srgbClr val="C00000"/>
                </a:solidFill>
                <a:effectLst/>
              </a:rPr>
              <a:t> of </a:t>
            </a:r>
            <a:r>
              <a:rPr lang="fr-CA" b="0" i="0" dirty="0" err="1">
                <a:solidFill>
                  <a:srgbClr val="C00000"/>
                </a:solidFill>
                <a:effectLst/>
              </a:rPr>
              <a:t>cerebrum</a:t>
            </a:r>
            <a:r>
              <a:rPr lang="fr-CA" b="0" i="0" dirty="0">
                <a:solidFill>
                  <a:srgbClr val="C00000"/>
                </a:solidFill>
                <a:effectLst/>
              </a:rPr>
              <a:t> (</a:t>
            </a:r>
            <a:r>
              <a:rPr lang="fr-CA" b="0" i="0" dirty="0" err="1">
                <a:solidFill>
                  <a:srgbClr val="C00000"/>
                </a:solidFill>
                <a:effectLst/>
              </a:rPr>
              <a:t>disorder</a:t>
            </a:r>
            <a:r>
              <a:rPr lang="fr-CA" b="0" i="0" dirty="0">
                <a:solidFill>
                  <a:srgbClr val="C00000"/>
                </a:solidFill>
                <a:effectLst/>
              </a:rPr>
              <a:t>) ci-dessus, il NE peut PAS être utilisé pour </a:t>
            </a:r>
            <a:r>
              <a:rPr lang="en-CA" b="0" i="0" dirty="0">
                <a:effectLst/>
              </a:rPr>
              <a:t>429408002 </a:t>
            </a:r>
            <a:r>
              <a:rPr lang="en-CA" b="0" i="0" dirty="0">
                <a:solidFill>
                  <a:srgbClr val="C00000"/>
                </a:solidFill>
                <a:effectLst/>
              </a:rPr>
              <a:t>| Low grade glioma of brain (disorder) (</a:t>
            </a:r>
            <a:r>
              <a:rPr lang="fr-CA" b="0" i="0" dirty="0">
                <a:solidFill>
                  <a:srgbClr val="C00000"/>
                </a:solidFill>
                <a:effectLst/>
              </a:rPr>
              <a:t>ci-contre)</a:t>
            </a:r>
            <a:endParaRPr lang="fr-CA" dirty="0">
              <a:solidFill>
                <a:srgbClr val="C00000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894304B-A8A5-16B8-DA59-ABB4B02B05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376246"/>
            <a:ext cx="4318144" cy="197159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FCB054E9-D79E-65D4-49FE-AA8A61D67C7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425"/>
          <a:stretch/>
        </p:blipFill>
        <p:spPr>
          <a:xfrm>
            <a:off x="838200" y="3837263"/>
            <a:ext cx="4516016" cy="1971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237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758E6EC-2F04-C662-C36E-3773B37D08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fr-CA" sz="2000" u="sng" dirty="0"/>
              <a:t>Propositions 1/2</a:t>
            </a:r>
            <a:br>
              <a:rPr lang="fr-CA" sz="2000" u="sng" dirty="0"/>
            </a:br>
            <a:endParaRPr lang="fr-CA" sz="8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D1BDCF6-01C8-40E7-63AD-622E617FB40E}"/>
              </a:ext>
            </a:extLst>
          </p:cNvPr>
          <p:cNvSpPr txBox="1"/>
          <p:nvPr/>
        </p:nvSpPr>
        <p:spPr>
          <a:xfrm>
            <a:off x="1069910" y="878597"/>
            <a:ext cx="106151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br>
              <a:rPr lang="fr-CA" sz="1600" u="sng" dirty="0"/>
            </a:br>
            <a:r>
              <a:rPr lang="fr-CA" sz="1600" dirty="0"/>
              <a:t>1) Les concepts dont le </a:t>
            </a:r>
            <a:r>
              <a:rPr lang="fr-CA" sz="1600" i="1" dirty="0" err="1"/>
              <a:t>Finding</a:t>
            </a:r>
            <a:r>
              <a:rPr lang="fr-CA" sz="1600" i="1" dirty="0"/>
              <a:t> site </a:t>
            </a:r>
            <a:r>
              <a:rPr lang="fr-CA" sz="1600" dirty="0"/>
              <a:t>est </a:t>
            </a:r>
            <a:r>
              <a:rPr lang="fr-CA" sz="1600" i="1" dirty="0"/>
              <a:t>Brain structure </a:t>
            </a:r>
            <a:r>
              <a:rPr lang="fr-CA" sz="1600" dirty="0"/>
              <a:t>(</a:t>
            </a:r>
            <a:r>
              <a:rPr lang="fr-CA" sz="1600" b="1" dirty="0"/>
              <a:t>encéphale</a:t>
            </a:r>
            <a:r>
              <a:rPr lang="fr-CA" sz="1600" dirty="0"/>
              <a:t>) ne doivent pas contenir de SYN avec cerveau.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3EF3456-70D0-EA86-4E7C-922E29F8B390}"/>
              </a:ext>
            </a:extLst>
          </p:cNvPr>
          <p:cNvSpPr txBox="1"/>
          <p:nvPr/>
        </p:nvSpPr>
        <p:spPr>
          <a:xfrm>
            <a:off x="998116" y="1413532"/>
            <a:ext cx="434184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CA" sz="1400" dirty="0"/>
          </a:p>
          <a:p>
            <a:r>
              <a:rPr lang="fr-CA" sz="1400" dirty="0"/>
              <a:t>126952004 | </a:t>
            </a:r>
            <a:r>
              <a:rPr lang="fr-CA" sz="1400" dirty="0" err="1"/>
              <a:t>Neoplasm</a:t>
            </a:r>
            <a:r>
              <a:rPr lang="fr-CA" sz="1400" dirty="0"/>
              <a:t> of </a:t>
            </a:r>
            <a:r>
              <a:rPr lang="fr-CA" sz="1400" dirty="0" err="1"/>
              <a:t>brain</a:t>
            </a:r>
            <a:r>
              <a:rPr lang="fr-CA" sz="1400" dirty="0"/>
              <a:t> (</a:t>
            </a:r>
            <a:r>
              <a:rPr lang="fr-CA" sz="1400" dirty="0" err="1"/>
              <a:t>disorder</a:t>
            </a:r>
            <a:r>
              <a:rPr lang="fr-CA" sz="1400" dirty="0"/>
              <a:t>) |</a:t>
            </a:r>
          </a:p>
          <a:p>
            <a:r>
              <a:rPr lang="fr-CA" sz="1400" dirty="0"/>
              <a:t>  en   </a:t>
            </a:r>
            <a:r>
              <a:rPr lang="fr-CA" sz="1400" dirty="0" err="1"/>
              <a:t>Neoplasm</a:t>
            </a:r>
            <a:r>
              <a:rPr lang="fr-CA" sz="1400" dirty="0"/>
              <a:t> of </a:t>
            </a:r>
            <a:r>
              <a:rPr lang="fr-CA" sz="1400" dirty="0" err="1"/>
              <a:t>brain</a:t>
            </a:r>
            <a:r>
              <a:rPr lang="fr-CA" sz="1400" dirty="0"/>
              <a:t> (</a:t>
            </a:r>
            <a:r>
              <a:rPr lang="fr-CA" sz="1400" dirty="0" err="1"/>
              <a:t>disorder</a:t>
            </a:r>
            <a:r>
              <a:rPr lang="fr-CA" sz="1400" dirty="0"/>
              <a:t>)</a:t>
            </a:r>
          </a:p>
          <a:p>
            <a:r>
              <a:rPr lang="fr-CA" sz="1400" dirty="0"/>
              <a:t>  en   </a:t>
            </a:r>
            <a:r>
              <a:rPr lang="fr-CA" sz="1400" dirty="0" err="1"/>
              <a:t>Neoplasm</a:t>
            </a:r>
            <a:r>
              <a:rPr lang="fr-CA" sz="1400" dirty="0"/>
              <a:t> of </a:t>
            </a:r>
            <a:r>
              <a:rPr lang="fr-CA" sz="1400" dirty="0" err="1"/>
              <a:t>brain</a:t>
            </a:r>
            <a:endParaRPr lang="fr-CA" sz="1400" dirty="0"/>
          </a:p>
          <a:p>
            <a:r>
              <a:rPr lang="fr-CA" sz="1400" dirty="0"/>
              <a:t>  en   Brain </a:t>
            </a:r>
            <a:r>
              <a:rPr lang="fr-CA" sz="1400" dirty="0" err="1"/>
              <a:t>tumor</a:t>
            </a:r>
            <a:endParaRPr lang="fr-CA" sz="1400" dirty="0"/>
          </a:p>
          <a:p>
            <a:r>
              <a:rPr lang="fr-CA" sz="1400" dirty="0"/>
              <a:t>S      néoplasie de l'encéphale  	Préféré</a:t>
            </a:r>
          </a:p>
          <a:p>
            <a:r>
              <a:rPr lang="fr-CA" sz="1400" strike="dblStrike" dirty="0"/>
              <a:t>S  ✔    tumeur cérébrale	Acceptable</a:t>
            </a:r>
          </a:p>
          <a:p>
            <a:r>
              <a:rPr lang="fr-CA" sz="1400" strike="dblStrike" dirty="0"/>
              <a:t>S  ✔    tumeur du cerveau         	Acceptable </a:t>
            </a:r>
          </a:p>
          <a:p>
            <a:endParaRPr lang="fr-CA" sz="1400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82CC768-3F70-C5EE-FE70-3FD7769C2AF0}"/>
              </a:ext>
            </a:extLst>
          </p:cNvPr>
          <p:cNvSpPr txBox="1"/>
          <p:nvPr/>
        </p:nvSpPr>
        <p:spPr>
          <a:xfrm>
            <a:off x="977900" y="3458130"/>
            <a:ext cx="4382279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CA" sz="1100" dirty="0"/>
          </a:p>
          <a:p>
            <a:r>
              <a:rPr lang="fr-CA" sz="1400" dirty="0"/>
              <a:t>126953009 | </a:t>
            </a:r>
            <a:r>
              <a:rPr lang="fr-CA" sz="1400" dirty="0" err="1"/>
              <a:t>Neoplasm</a:t>
            </a:r>
            <a:r>
              <a:rPr lang="fr-CA" sz="1400" dirty="0"/>
              <a:t> of </a:t>
            </a:r>
            <a:r>
              <a:rPr lang="fr-CA" sz="1400" dirty="0" err="1"/>
              <a:t>cerebrum</a:t>
            </a:r>
            <a:r>
              <a:rPr lang="fr-CA" sz="1400" dirty="0"/>
              <a:t> (</a:t>
            </a:r>
            <a:r>
              <a:rPr lang="fr-CA" sz="1400" dirty="0" err="1"/>
              <a:t>disorder</a:t>
            </a:r>
            <a:r>
              <a:rPr lang="fr-CA" sz="1400" dirty="0"/>
              <a:t>) |</a:t>
            </a:r>
          </a:p>
          <a:p>
            <a:r>
              <a:rPr lang="fr-CA" sz="1400" dirty="0"/>
              <a:t>  en   </a:t>
            </a:r>
            <a:r>
              <a:rPr lang="fr-CA" sz="1400" dirty="0" err="1"/>
              <a:t>Neoplasm</a:t>
            </a:r>
            <a:r>
              <a:rPr lang="fr-CA" sz="1400" dirty="0"/>
              <a:t> of </a:t>
            </a:r>
            <a:r>
              <a:rPr lang="fr-CA" sz="1400" dirty="0" err="1"/>
              <a:t>cerebrum</a:t>
            </a:r>
            <a:r>
              <a:rPr lang="fr-CA" sz="1400" dirty="0"/>
              <a:t> (</a:t>
            </a:r>
            <a:r>
              <a:rPr lang="fr-CA" sz="1400" dirty="0" err="1"/>
              <a:t>disorder</a:t>
            </a:r>
            <a:r>
              <a:rPr lang="fr-CA" sz="1400" dirty="0"/>
              <a:t>)</a:t>
            </a:r>
          </a:p>
          <a:p>
            <a:r>
              <a:rPr lang="fr-CA" sz="1400" dirty="0"/>
              <a:t>  en   </a:t>
            </a:r>
            <a:r>
              <a:rPr lang="fr-CA" sz="1400" dirty="0" err="1"/>
              <a:t>Neoplasm</a:t>
            </a:r>
            <a:r>
              <a:rPr lang="fr-CA" sz="1400" dirty="0"/>
              <a:t> of </a:t>
            </a:r>
            <a:r>
              <a:rPr lang="fr-CA" sz="1400" dirty="0" err="1"/>
              <a:t>cerebrum</a:t>
            </a:r>
            <a:endParaRPr lang="fr-CA" sz="1400" dirty="0"/>
          </a:p>
          <a:p>
            <a:r>
              <a:rPr lang="fr-CA" sz="1400" dirty="0"/>
              <a:t>S      néoplasme du </a:t>
            </a:r>
            <a:r>
              <a:rPr lang="fr-CA" sz="1400" strike="dblStrike" dirty="0"/>
              <a:t>télencéphale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03AA348-D5E4-B55A-EF62-F9438B14C4E0}"/>
              </a:ext>
            </a:extLst>
          </p:cNvPr>
          <p:cNvSpPr txBox="1"/>
          <p:nvPr/>
        </p:nvSpPr>
        <p:spPr>
          <a:xfrm>
            <a:off x="5013776" y="1528172"/>
            <a:ext cx="638213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600" dirty="0">
                <a:solidFill>
                  <a:srgbClr val="C00000"/>
                </a:solidFill>
              </a:rPr>
              <a:t> </a:t>
            </a:r>
          </a:p>
          <a:p>
            <a:r>
              <a:rPr lang="fr-CA" sz="1600" i="1" dirty="0" err="1">
                <a:solidFill>
                  <a:srgbClr val="C00000"/>
                </a:solidFill>
              </a:rPr>
              <a:t>Neoplasm</a:t>
            </a:r>
            <a:r>
              <a:rPr lang="fr-CA" sz="1600" i="1" dirty="0">
                <a:solidFill>
                  <a:srgbClr val="C00000"/>
                </a:solidFill>
              </a:rPr>
              <a:t> of </a:t>
            </a:r>
            <a:r>
              <a:rPr lang="fr-CA" sz="1600" i="1" dirty="0" err="1">
                <a:solidFill>
                  <a:srgbClr val="C00000"/>
                </a:solidFill>
              </a:rPr>
              <a:t>brain</a:t>
            </a:r>
            <a:r>
              <a:rPr lang="fr-CA" sz="1600" i="1" dirty="0">
                <a:solidFill>
                  <a:srgbClr val="C00000"/>
                </a:solidFill>
              </a:rPr>
              <a:t> </a:t>
            </a:r>
            <a:r>
              <a:rPr lang="fr-CA" sz="1600" dirty="0">
                <a:solidFill>
                  <a:srgbClr val="C00000"/>
                </a:solidFill>
              </a:rPr>
              <a:t>doit être rendu uniquement par « néoplasie/néoplasme/tumeur de l'encéphale »…</a:t>
            </a:r>
          </a:p>
          <a:p>
            <a:endParaRPr lang="fr-CA" sz="1600" dirty="0">
              <a:solidFill>
                <a:srgbClr val="C00000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67315DF-DDE2-E5BB-68E0-73CF0EE357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064"/>
          <a:stretch/>
        </p:blipFill>
        <p:spPr>
          <a:xfrm>
            <a:off x="5847185" y="4561287"/>
            <a:ext cx="3393235" cy="2322358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EF4B56F6-C402-A08E-95E6-E948DED84CA2}"/>
              </a:ext>
            </a:extLst>
          </p:cNvPr>
          <p:cNvSpPr txBox="1"/>
          <p:nvPr/>
        </p:nvSpPr>
        <p:spPr>
          <a:xfrm>
            <a:off x="5013776" y="3273138"/>
            <a:ext cx="550817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600" dirty="0">
                <a:solidFill>
                  <a:srgbClr val="C00000"/>
                </a:solidFill>
              </a:rPr>
              <a:t> </a:t>
            </a:r>
          </a:p>
          <a:p>
            <a:r>
              <a:rPr lang="fr-CA" sz="1600" dirty="0">
                <a:solidFill>
                  <a:srgbClr val="C00000"/>
                </a:solidFill>
              </a:rPr>
              <a:t>… car </a:t>
            </a:r>
            <a:r>
              <a:rPr lang="fr-CA" sz="1600" i="1" dirty="0" err="1">
                <a:solidFill>
                  <a:srgbClr val="C00000"/>
                </a:solidFill>
              </a:rPr>
              <a:t>Neoplasm</a:t>
            </a:r>
            <a:r>
              <a:rPr lang="fr-CA" sz="1600" i="1" dirty="0">
                <a:solidFill>
                  <a:srgbClr val="C00000"/>
                </a:solidFill>
              </a:rPr>
              <a:t> of </a:t>
            </a:r>
            <a:r>
              <a:rPr lang="fr-CA" sz="1600" i="1" dirty="0" err="1">
                <a:solidFill>
                  <a:srgbClr val="C00000"/>
                </a:solidFill>
              </a:rPr>
              <a:t>brain</a:t>
            </a:r>
            <a:r>
              <a:rPr lang="fr-CA" sz="1600" i="1" dirty="0">
                <a:solidFill>
                  <a:srgbClr val="C00000"/>
                </a:solidFill>
              </a:rPr>
              <a:t> </a:t>
            </a:r>
            <a:r>
              <a:rPr lang="fr-CA" sz="1600" dirty="0">
                <a:solidFill>
                  <a:srgbClr val="C00000"/>
                </a:solidFill>
              </a:rPr>
              <a:t>est le parent du concept ci-contre, dont le </a:t>
            </a:r>
            <a:r>
              <a:rPr lang="fr-CA" sz="1600" i="1" dirty="0" err="1">
                <a:solidFill>
                  <a:srgbClr val="C00000"/>
                </a:solidFill>
              </a:rPr>
              <a:t>Finding</a:t>
            </a:r>
            <a:r>
              <a:rPr lang="fr-CA" sz="1600" i="1" dirty="0">
                <a:solidFill>
                  <a:srgbClr val="C00000"/>
                </a:solidFill>
              </a:rPr>
              <a:t> site </a:t>
            </a:r>
            <a:r>
              <a:rPr lang="fr-CA" sz="1600" dirty="0">
                <a:solidFill>
                  <a:srgbClr val="C00000"/>
                </a:solidFill>
              </a:rPr>
              <a:t>est </a:t>
            </a:r>
            <a:r>
              <a:rPr lang="fr-CA" sz="1600" i="1" dirty="0">
                <a:solidFill>
                  <a:srgbClr val="C00000"/>
                </a:solidFill>
              </a:rPr>
              <a:t>Structure of </a:t>
            </a:r>
            <a:r>
              <a:rPr lang="fr-CA" sz="1600" dirty="0" err="1">
                <a:solidFill>
                  <a:srgbClr val="C00000"/>
                </a:solidFill>
              </a:rPr>
              <a:t>c</a:t>
            </a:r>
            <a:r>
              <a:rPr lang="fr-CA" sz="1600" i="1" dirty="0" err="1">
                <a:solidFill>
                  <a:srgbClr val="C00000"/>
                </a:solidFill>
              </a:rPr>
              <a:t>erebrum</a:t>
            </a:r>
            <a:r>
              <a:rPr lang="fr-CA" sz="1600" dirty="0">
                <a:solidFill>
                  <a:srgbClr val="C00000"/>
                </a:solidFill>
              </a:rPr>
              <a:t> (cerveau)</a:t>
            </a:r>
            <a:endParaRPr lang="fr-CA" sz="1600" dirty="0">
              <a:solidFill>
                <a:schemeClr val="accent1"/>
              </a:solidFill>
            </a:endParaRPr>
          </a:p>
          <a:p>
            <a:endParaRPr lang="fr-CA" sz="1600" dirty="0">
              <a:solidFill>
                <a:schemeClr val="accent1"/>
              </a:solidFill>
            </a:endParaRPr>
          </a:p>
          <a:p>
            <a:endParaRPr lang="fr-CA" sz="1600" dirty="0">
              <a:solidFill>
                <a:schemeClr val="accent1"/>
              </a:solidFill>
              <a:highlight>
                <a:srgbClr val="FFFF00"/>
              </a:highlight>
            </a:endParaRPr>
          </a:p>
          <a:p>
            <a:endParaRPr lang="fr-CA" sz="1600" dirty="0">
              <a:solidFill>
                <a:schemeClr val="accent1"/>
              </a:solidFill>
              <a:highlight>
                <a:srgbClr val="FFFF00"/>
              </a:highlight>
            </a:endParaRPr>
          </a:p>
          <a:p>
            <a:endParaRPr lang="fr-CA" sz="1600" dirty="0">
              <a:solidFill>
                <a:srgbClr val="C00000"/>
              </a:solidFill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471F8C57-DDFE-92B3-0696-D77BDE32F5D7}"/>
              </a:ext>
            </a:extLst>
          </p:cNvPr>
          <p:cNvSpPr txBox="1"/>
          <p:nvPr/>
        </p:nvSpPr>
        <p:spPr>
          <a:xfrm>
            <a:off x="1670051" y="5013254"/>
            <a:ext cx="40244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800" dirty="0">
                <a:highlight>
                  <a:srgbClr val="FFFF00"/>
                </a:highlight>
              </a:rPr>
              <a:t>ATTENTION, traduction actuelle erronée, car </a:t>
            </a:r>
            <a:r>
              <a:rPr lang="fr-CA" sz="1800" i="1" dirty="0" err="1">
                <a:highlight>
                  <a:srgbClr val="FFFF00"/>
                </a:highlight>
              </a:rPr>
              <a:t>telencephalon</a:t>
            </a:r>
            <a:r>
              <a:rPr lang="fr-CA" sz="1800" dirty="0">
                <a:highlight>
                  <a:srgbClr val="FFFF00"/>
                </a:highlight>
              </a:rPr>
              <a:t> est un enfant de </a:t>
            </a:r>
            <a:r>
              <a:rPr lang="fr-CA" sz="1800" i="1" dirty="0" err="1">
                <a:highlight>
                  <a:srgbClr val="FFFF00"/>
                </a:highlight>
              </a:rPr>
              <a:t>cerebrum</a:t>
            </a:r>
            <a:r>
              <a:rPr lang="fr-CA" sz="1800" i="1" dirty="0">
                <a:highlight>
                  <a:srgbClr val="FFFF00"/>
                </a:highlight>
              </a:rPr>
              <a:t> </a:t>
            </a:r>
            <a:r>
              <a:rPr lang="fr-CA" sz="1800" dirty="0">
                <a:highlight>
                  <a:srgbClr val="FFFF00"/>
                </a:highlight>
              </a:rPr>
              <a:t>dans SNOMED.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411051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7F25E7F5-CB3B-4537-5B3C-98AAB07433FE}"/>
              </a:ext>
            </a:extLst>
          </p:cNvPr>
          <p:cNvSpPr txBox="1"/>
          <p:nvPr/>
        </p:nvSpPr>
        <p:spPr>
          <a:xfrm>
            <a:off x="1200538" y="962856"/>
            <a:ext cx="1061512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CA" sz="1600" dirty="0"/>
          </a:p>
          <a:p>
            <a:r>
              <a:rPr lang="fr-CA" sz="1600" dirty="0"/>
              <a:t>2) L’adjectif cérébral peut qualifier un concept dont le </a:t>
            </a:r>
            <a:r>
              <a:rPr lang="fr-CA" sz="1600" i="1" dirty="0" err="1"/>
              <a:t>Finding</a:t>
            </a:r>
            <a:r>
              <a:rPr lang="fr-CA" sz="1600" i="1" dirty="0"/>
              <a:t> site</a:t>
            </a:r>
            <a:r>
              <a:rPr lang="fr-CA" sz="1600" dirty="0"/>
              <a:t> est </a:t>
            </a:r>
            <a:r>
              <a:rPr lang="fr-CA" sz="1600" i="1" dirty="0"/>
              <a:t>Brain structure </a:t>
            </a:r>
            <a:r>
              <a:rPr lang="fr-CA" sz="1600" dirty="0"/>
              <a:t>(encéphale) UNIQUEMENT s’il n’y a pas de pendant avec </a:t>
            </a:r>
            <a:r>
              <a:rPr lang="fr-CA" sz="1600" i="1" dirty="0" err="1"/>
              <a:t>cerebrum</a:t>
            </a:r>
            <a:r>
              <a:rPr lang="fr-CA" sz="1600" dirty="0"/>
              <a:t> dans la même hiérarchie.</a:t>
            </a:r>
          </a:p>
          <a:p>
            <a:endParaRPr lang="fr-CA" sz="1600" dirty="0"/>
          </a:p>
          <a:p>
            <a:endParaRPr lang="fr-CA" sz="1600" dirty="0"/>
          </a:p>
          <a:p>
            <a:endParaRPr lang="fr-CA" sz="1600" dirty="0"/>
          </a:p>
          <a:p>
            <a:endParaRPr lang="fr-CA" sz="1600" dirty="0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74962FB6-DAD8-4E72-0F52-D3EA2F625FED}"/>
              </a:ext>
            </a:extLst>
          </p:cNvPr>
          <p:cNvSpPr txBox="1">
            <a:spLocks/>
          </p:cNvSpPr>
          <p:nvPr/>
        </p:nvSpPr>
        <p:spPr>
          <a:xfrm>
            <a:off x="852195" y="363269"/>
            <a:ext cx="9144000" cy="77812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A" sz="2000" b="1" u="sng" dirty="0"/>
              <a:t>Propositions 2/2</a:t>
            </a:r>
            <a:br>
              <a:rPr lang="fr-CA" sz="2000" b="1" u="sng" dirty="0"/>
            </a:br>
            <a:endParaRPr lang="fr-CA" sz="800" b="1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13E1031-C860-A469-0049-D175CA991314}"/>
              </a:ext>
            </a:extLst>
          </p:cNvPr>
          <p:cNvSpPr txBox="1"/>
          <p:nvPr/>
        </p:nvSpPr>
        <p:spPr>
          <a:xfrm>
            <a:off x="1107230" y="2098063"/>
            <a:ext cx="544286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600" b="1" dirty="0"/>
              <a:t>EXEMPLE 1</a:t>
            </a:r>
          </a:p>
          <a:p>
            <a:endParaRPr lang="fr-CA" sz="1600" b="1" dirty="0"/>
          </a:p>
          <a:p>
            <a:r>
              <a:rPr lang="fr-CA" sz="1400" dirty="0"/>
              <a:t>8935007 | Structure of </a:t>
            </a:r>
            <a:r>
              <a:rPr lang="fr-CA" sz="1400" dirty="0" err="1"/>
              <a:t>brain</a:t>
            </a:r>
            <a:r>
              <a:rPr lang="fr-CA" sz="1400" dirty="0"/>
              <a:t> </a:t>
            </a:r>
            <a:r>
              <a:rPr lang="fr-CA" sz="1400" dirty="0" err="1"/>
              <a:t>meninges</a:t>
            </a:r>
            <a:r>
              <a:rPr lang="fr-CA" sz="1400" dirty="0"/>
              <a:t> (body structure) |</a:t>
            </a:r>
          </a:p>
          <a:p>
            <a:r>
              <a:rPr lang="fr-CA" sz="1400" dirty="0"/>
              <a:t>  en   Structure of </a:t>
            </a:r>
            <a:r>
              <a:rPr lang="fr-CA" sz="1400" dirty="0" err="1"/>
              <a:t>brain</a:t>
            </a:r>
            <a:r>
              <a:rPr lang="fr-CA" sz="1400" dirty="0"/>
              <a:t> </a:t>
            </a:r>
            <a:r>
              <a:rPr lang="fr-CA" sz="1400" dirty="0" err="1"/>
              <a:t>meninges</a:t>
            </a:r>
            <a:r>
              <a:rPr lang="fr-CA" sz="1400" dirty="0"/>
              <a:t> (body structure)</a:t>
            </a:r>
            <a:br>
              <a:rPr lang="fr-CA" sz="1400" dirty="0"/>
            </a:br>
            <a:r>
              <a:rPr lang="fr-CA" sz="1400" dirty="0"/>
              <a:t>  en   Structure of </a:t>
            </a:r>
            <a:r>
              <a:rPr lang="fr-CA" sz="1400" dirty="0" err="1"/>
              <a:t>brain</a:t>
            </a:r>
            <a:r>
              <a:rPr lang="fr-CA" sz="1400" dirty="0"/>
              <a:t> </a:t>
            </a:r>
            <a:r>
              <a:rPr lang="fr-CA" sz="1400" dirty="0" err="1"/>
              <a:t>meninges</a:t>
            </a:r>
            <a:br>
              <a:rPr lang="fr-CA" sz="1400" dirty="0"/>
            </a:br>
            <a:r>
              <a:rPr lang="fr-CA" sz="1400" dirty="0"/>
              <a:t>  en   Brain </a:t>
            </a:r>
            <a:r>
              <a:rPr lang="fr-CA" sz="1400" dirty="0" err="1"/>
              <a:t>meninges</a:t>
            </a:r>
            <a:r>
              <a:rPr lang="fr-CA" sz="1400" dirty="0"/>
              <a:t> structure</a:t>
            </a:r>
            <a:br>
              <a:rPr lang="fr-CA" sz="1400" dirty="0"/>
            </a:br>
            <a:r>
              <a:rPr lang="fr-CA" sz="1400" dirty="0"/>
              <a:t>  en   </a:t>
            </a:r>
            <a:r>
              <a:rPr lang="fr-CA" sz="1400" dirty="0" err="1"/>
              <a:t>Cerebral</a:t>
            </a:r>
            <a:r>
              <a:rPr lang="fr-CA" sz="1400" dirty="0"/>
              <a:t> </a:t>
            </a:r>
            <a:r>
              <a:rPr lang="fr-CA" sz="1400" dirty="0" err="1"/>
              <a:t>meninges</a:t>
            </a:r>
            <a:br>
              <a:rPr lang="fr-CA" sz="1400" dirty="0"/>
            </a:br>
            <a:r>
              <a:rPr lang="fr-CA" sz="1400" dirty="0"/>
              <a:t>  en   </a:t>
            </a:r>
            <a:r>
              <a:rPr lang="fr-CA" sz="1400" dirty="0" err="1"/>
              <a:t>Cerebral</a:t>
            </a:r>
            <a:r>
              <a:rPr lang="fr-CA" sz="1400" dirty="0"/>
              <a:t> </a:t>
            </a:r>
            <a:r>
              <a:rPr lang="fr-CA" sz="1400" dirty="0" err="1"/>
              <a:t>meninges</a:t>
            </a:r>
            <a:r>
              <a:rPr lang="fr-CA" sz="1400" dirty="0"/>
              <a:t> structure</a:t>
            </a:r>
            <a:br>
              <a:rPr lang="fr-CA" sz="1400" dirty="0"/>
            </a:br>
            <a:r>
              <a:rPr lang="fr-CA" sz="1400" dirty="0"/>
              <a:t>  en   </a:t>
            </a:r>
            <a:r>
              <a:rPr lang="fr-CA" sz="1400" dirty="0" err="1"/>
              <a:t>Meninges</a:t>
            </a:r>
            <a:r>
              <a:rPr lang="fr-CA" sz="1400" dirty="0"/>
              <a:t> of </a:t>
            </a:r>
            <a:r>
              <a:rPr lang="fr-CA" sz="1400" dirty="0" err="1"/>
              <a:t>brain</a:t>
            </a:r>
            <a:endParaRPr lang="fr-CA" sz="1400" dirty="0"/>
          </a:p>
          <a:p>
            <a:r>
              <a:rPr lang="fr-CA" sz="1400" dirty="0"/>
              <a:t>  fr   structure des méninges cérébrales (structure corporelle)</a:t>
            </a:r>
          </a:p>
          <a:p>
            <a:r>
              <a:rPr lang="fr-CA" sz="1400" dirty="0"/>
              <a:t>  fr   méninges cérébrales</a:t>
            </a:r>
            <a:br>
              <a:rPr lang="fr-CA" sz="1400" dirty="0"/>
            </a:br>
            <a:r>
              <a:rPr lang="fr-CA" sz="1400" dirty="0"/>
              <a:t>  fr   méninges du cerveau</a:t>
            </a:r>
            <a:br>
              <a:rPr lang="fr-CA" sz="1400" dirty="0"/>
            </a:br>
            <a:r>
              <a:rPr lang="fr-CA" sz="1600" dirty="0"/>
              <a:t>  </a:t>
            </a:r>
          </a:p>
          <a:p>
            <a:r>
              <a:rPr lang="fr-CA" sz="1600" dirty="0"/>
              <a:t> </a:t>
            </a:r>
          </a:p>
          <a:p>
            <a:endParaRPr lang="fr-CA" sz="1600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6CD5E54-6FF8-1086-A847-7A8688C0DCBF}"/>
              </a:ext>
            </a:extLst>
          </p:cNvPr>
          <p:cNvSpPr txBox="1"/>
          <p:nvPr/>
        </p:nvSpPr>
        <p:spPr>
          <a:xfrm>
            <a:off x="6643397" y="2680815"/>
            <a:ext cx="499187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600" dirty="0">
                <a:solidFill>
                  <a:srgbClr val="C00000"/>
                </a:solidFill>
              </a:rPr>
              <a:t>Il n’existe pas de concept «  Structure of </a:t>
            </a:r>
            <a:r>
              <a:rPr lang="fr-CA" sz="1600" dirty="0" err="1">
                <a:solidFill>
                  <a:srgbClr val="C00000"/>
                </a:solidFill>
              </a:rPr>
              <a:t>cerebrum</a:t>
            </a:r>
            <a:r>
              <a:rPr lang="fr-CA" sz="1600" dirty="0">
                <a:solidFill>
                  <a:srgbClr val="C00000"/>
                </a:solidFill>
              </a:rPr>
              <a:t> </a:t>
            </a:r>
            <a:r>
              <a:rPr lang="fr-CA" sz="1600" dirty="0" err="1">
                <a:solidFill>
                  <a:srgbClr val="C00000"/>
                </a:solidFill>
              </a:rPr>
              <a:t>meninges</a:t>
            </a:r>
            <a:r>
              <a:rPr lang="fr-CA" sz="1600" dirty="0">
                <a:solidFill>
                  <a:srgbClr val="C00000"/>
                </a:solidFill>
              </a:rPr>
              <a:t> ».</a:t>
            </a:r>
          </a:p>
          <a:p>
            <a:endParaRPr lang="fr-CA" sz="1600" dirty="0">
              <a:solidFill>
                <a:srgbClr val="C00000"/>
              </a:solidFill>
            </a:endParaRPr>
          </a:p>
          <a:p>
            <a:r>
              <a:rPr lang="fr-CA" sz="1600" dirty="0">
                <a:solidFill>
                  <a:schemeClr val="accent1"/>
                </a:solidFill>
              </a:rPr>
              <a:t>Les termes « méninges encéphaliques/de l’encéphale » semblent inusités.</a:t>
            </a:r>
          </a:p>
          <a:p>
            <a:endParaRPr lang="fr-CA" sz="1600" dirty="0">
              <a:solidFill>
                <a:srgbClr val="C00000"/>
              </a:solidFill>
            </a:endParaRPr>
          </a:p>
          <a:p>
            <a:endParaRPr lang="fr-CA" sz="1600" dirty="0"/>
          </a:p>
        </p:txBody>
      </p:sp>
    </p:spTree>
    <p:extLst>
      <p:ext uri="{BB962C8B-B14F-4D97-AF65-F5344CB8AC3E}">
        <p14:creationId xmlns:p14="http://schemas.microsoft.com/office/powerpoint/2010/main" val="2331664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7F25E7F5-CB3B-4537-5B3C-98AAB07433FE}"/>
              </a:ext>
            </a:extLst>
          </p:cNvPr>
          <p:cNvSpPr txBox="1"/>
          <p:nvPr/>
        </p:nvSpPr>
        <p:spPr>
          <a:xfrm>
            <a:off x="1200538" y="962856"/>
            <a:ext cx="106151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CA" sz="1600" dirty="0"/>
          </a:p>
          <a:p>
            <a:r>
              <a:rPr lang="fr-CA" sz="1600" dirty="0"/>
              <a:t>2) L’adjectif cérébral peut qualifier un concept dont le </a:t>
            </a:r>
            <a:r>
              <a:rPr lang="fr-CA" sz="1600" i="1" dirty="0" err="1"/>
              <a:t>Finding</a:t>
            </a:r>
            <a:r>
              <a:rPr lang="fr-CA" sz="1600" i="1" dirty="0"/>
              <a:t> site</a:t>
            </a:r>
            <a:r>
              <a:rPr lang="fr-CA" sz="1600" dirty="0"/>
              <a:t> est </a:t>
            </a:r>
            <a:r>
              <a:rPr lang="fr-CA" sz="1600" i="1" dirty="0"/>
              <a:t>Brain structure </a:t>
            </a:r>
            <a:r>
              <a:rPr lang="fr-CA" sz="1600" dirty="0"/>
              <a:t>(encéphale) UNIQUEMENT s’il n’y a pas de pendant avec </a:t>
            </a:r>
            <a:r>
              <a:rPr lang="fr-CA" sz="1600" i="1" dirty="0" err="1"/>
              <a:t>cerebrum</a:t>
            </a:r>
            <a:r>
              <a:rPr lang="fr-CA" sz="1600" dirty="0"/>
              <a:t> dans la même hiérarchie.</a:t>
            </a:r>
          </a:p>
          <a:p>
            <a:endParaRPr lang="fr-CA" sz="1600" dirty="0"/>
          </a:p>
          <a:p>
            <a:r>
              <a:rPr lang="fr-CA" sz="1600" b="1" dirty="0"/>
              <a:t>EXEMPLE 2</a:t>
            </a:r>
          </a:p>
          <a:p>
            <a:endParaRPr lang="fr-CA" sz="1600" dirty="0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74962FB6-DAD8-4E72-0F52-D3EA2F625FED}"/>
              </a:ext>
            </a:extLst>
          </p:cNvPr>
          <p:cNvSpPr txBox="1">
            <a:spLocks/>
          </p:cNvSpPr>
          <p:nvPr/>
        </p:nvSpPr>
        <p:spPr>
          <a:xfrm>
            <a:off x="1300065" y="338857"/>
            <a:ext cx="9144000" cy="77812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br>
              <a:rPr lang="fr-CA" sz="4000" u="sng" dirty="0"/>
            </a:br>
            <a:endParaRPr lang="fr-CA" sz="1200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13E1031-C860-A469-0049-D175CA991314}"/>
              </a:ext>
            </a:extLst>
          </p:cNvPr>
          <p:cNvSpPr txBox="1"/>
          <p:nvPr/>
        </p:nvSpPr>
        <p:spPr>
          <a:xfrm>
            <a:off x="1200537" y="2334355"/>
            <a:ext cx="5769429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400" dirty="0"/>
              <a:t>441986001 | Imaging of </a:t>
            </a:r>
            <a:r>
              <a:rPr lang="fr-CA" sz="1400" dirty="0" err="1"/>
              <a:t>brain</a:t>
            </a:r>
            <a:r>
              <a:rPr lang="fr-CA" sz="1400" dirty="0"/>
              <a:t> (</a:t>
            </a:r>
            <a:r>
              <a:rPr lang="fr-CA" sz="1400" dirty="0" err="1"/>
              <a:t>procedure</a:t>
            </a:r>
            <a:r>
              <a:rPr lang="fr-CA" sz="1400" dirty="0"/>
              <a:t>) |</a:t>
            </a:r>
          </a:p>
          <a:p>
            <a:r>
              <a:rPr lang="fr-CA" sz="1400" dirty="0"/>
              <a:t>  en   Imaging of </a:t>
            </a:r>
            <a:r>
              <a:rPr lang="fr-CA" sz="1400" dirty="0" err="1"/>
              <a:t>brain</a:t>
            </a:r>
            <a:r>
              <a:rPr lang="fr-CA" sz="1400" dirty="0"/>
              <a:t> (</a:t>
            </a:r>
            <a:r>
              <a:rPr lang="fr-CA" sz="1400" dirty="0" err="1"/>
              <a:t>procedure</a:t>
            </a:r>
            <a:r>
              <a:rPr lang="fr-CA" sz="1400" dirty="0"/>
              <a:t>)</a:t>
            </a:r>
          </a:p>
          <a:p>
            <a:r>
              <a:rPr lang="fr-CA" sz="1400" dirty="0"/>
              <a:t>  en   Imaging of </a:t>
            </a:r>
            <a:r>
              <a:rPr lang="fr-CA" sz="1400" dirty="0" err="1"/>
              <a:t>brain</a:t>
            </a:r>
            <a:endParaRPr lang="fr-CA" sz="1400" dirty="0"/>
          </a:p>
          <a:p>
            <a:r>
              <a:rPr lang="fr-CA" sz="1400" dirty="0"/>
              <a:t>  fr   imagerie cérébrale (intervention)</a:t>
            </a:r>
            <a:br>
              <a:rPr lang="fr-CA" sz="1400" dirty="0"/>
            </a:br>
            <a:r>
              <a:rPr lang="fr-CA" sz="1400" dirty="0"/>
              <a:t>  fr   imagerie cérébrale</a:t>
            </a:r>
          </a:p>
          <a:p>
            <a:br>
              <a:rPr lang="fr-CA" sz="1600" dirty="0"/>
            </a:br>
            <a:r>
              <a:rPr lang="fr-CA" sz="1600" i="1" dirty="0">
                <a:solidFill>
                  <a:schemeClr val="accent1"/>
                </a:solidFill>
              </a:rPr>
              <a:t>« imagerie de l’encéphale » devrait-il être ajouté?</a:t>
            </a:r>
          </a:p>
          <a:p>
            <a:endParaRPr lang="fr-CA" sz="1600" dirty="0"/>
          </a:p>
          <a:p>
            <a:r>
              <a:rPr lang="fr-CA" sz="1400" dirty="0"/>
              <a:t>816077007 | Magnetic </a:t>
            </a:r>
            <a:r>
              <a:rPr lang="fr-CA" sz="1400" dirty="0" err="1"/>
              <a:t>resonance</a:t>
            </a:r>
            <a:r>
              <a:rPr lang="fr-CA" sz="1400" dirty="0"/>
              <a:t> </a:t>
            </a:r>
            <a:r>
              <a:rPr lang="fr-CA" sz="1400" dirty="0" err="1"/>
              <a:t>imaging</a:t>
            </a:r>
            <a:r>
              <a:rPr lang="fr-CA" sz="1400" dirty="0"/>
              <a:t> of </a:t>
            </a:r>
            <a:r>
              <a:rPr lang="fr-CA" sz="1400" dirty="0" err="1"/>
              <a:t>brain</a:t>
            </a:r>
            <a:r>
              <a:rPr lang="fr-CA" sz="1400" dirty="0"/>
              <a:t> (</a:t>
            </a:r>
            <a:r>
              <a:rPr lang="fr-CA" sz="1400" dirty="0" err="1"/>
              <a:t>procedure</a:t>
            </a:r>
            <a:r>
              <a:rPr lang="fr-CA" sz="1400" dirty="0"/>
              <a:t>) |</a:t>
            </a:r>
          </a:p>
          <a:p>
            <a:r>
              <a:rPr lang="fr-CA" sz="1400" dirty="0"/>
              <a:t>  en   Magnetic </a:t>
            </a:r>
            <a:r>
              <a:rPr lang="fr-CA" sz="1400" dirty="0" err="1"/>
              <a:t>resonance</a:t>
            </a:r>
            <a:r>
              <a:rPr lang="fr-CA" sz="1400" dirty="0"/>
              <a:t> </a:t>
            </a:r>
            <a:r>
              <a:rPr lang="fr-CA" sz="1400" dirty="0" err="1"/>
              <a:t>imaging</a:t>
            </a:r>
            <a:r>
              <a:rPr lang="fr-CA" sz="1400" dirty="0"/>
              <a:t> of </a:t>
            </a:r>
            <a:r>
              <a:rPr lang="fr-CA" sz="1400" dirty="0" err="1"/>
              <a:t>brain</a:t>
            </a:r>
            <a:r>
              <a:rPr lang="fr-CA" sz="1400" dirty="0"/>
              <a:t> (</a:t>
            </a:r>
            <a:r>
              <a:rPr lang="fr-CA" sz="1400" dirty="0" err="1"/>
              <a:t>procedure</a:t>
            </a:r>
            <a:r>
              <a:rPr lang="fr-CA" sz="1400" dirty="0"/>
              <a:t>)</a:t>
            </a:r>
          </a:p>
          <a:p>
            <a:r>
              <a:rPr lang="fr-CA" sz="1400" dirty="0"/>
              <a:t>  en   MRI of </a:t>
            </a:r>
            <a:r>
              <a:rPr lang="fr-CA" sz="1400" dirty="0" err="1"/>
              <a:t>brain</a:t>
            </a:r>
            <a:endParaRPr lang="fr-CA" sz="1400" dirty="0"/>
          </a:p>
          <a:p>
            <a:r>
              <a:rPr lang="fr-CA" sz="1400" dirty="0"/>
              <a:t>  en   Magnetic </a:t>
            </a:r>
            <a:r>
              <a:rPr lang="fr-CA" sz="1400" dirty="0" err="1"/>
              <a:t>resonance</a:t>
            </a:r>
            <a:r>
              <a:rPr lang="fr-CA" sz="1400" dirty="0"/>
              <a:t> </a:t>
            </a:r>
            <a:r>
              <a:rPr lang="fr-CA" sz="1400" dirty="0" err="1"/>
              <a:t>imaging</a:t>
            </a:r>
            <a:r>
              <a:rPr lang="fr-CA" sz="1400" dirty="0"/>
              <a:t> of </a:t>
            </a:r>
            <a:r>
              <a:rPr lang="fr-CA" sz="1400" dirty="0" err="1"/>
              <a:t>brain</a:t>
            </a:r>
            <a:endParaRPr lang="fr-CA" sz="1400" dirty="0"/>
          </a:p>
          <a:p>
            <a:r>
              <a:rPr lang="fr-CA" sz="1400" dirty="0"/>
              <a:t>  fr   imagerie par résonance magnétique de l'encéphale (intervention)</a:t>
            </a:r>
            <a:br>
              <a:rPr lang="fr-CA" sz="1400" dirty="0"/>
            </a:br>
            <a:r>
              <a:rPr lang="fr-CA" sz="1400" dirty="0"/>
              <a:t>  fr   IRM (imagerie par résonance magnétique) de l'encéphale</a:t>
            </a:r>
          </a:p>
          <a:p>
            <a:r>
              <a:rPr lang="fr-CA" sz="1400" dirty="0"/>
              <a:t>  fr   imagerie par résonance magnétique de l'encéphale</a:t>
            </a:r>
          </a:p>
          <a:p>
            <a:endParaRPr lang="fr-CA" sz="1400" dirty="0"/>
          </a:p>
          <a:p>
            <a:r>
              <a:rPr lang="fr-CA" sz="1600" i="1" dirty="0">
                <a:solidFill>
                  <a:schemeClr val="accent1"/>
                </a:solidFill>
              </a:rPr>
              <a:t>Au besoin, mettre en SYN ACC « IRM (imagerie par résonance magnétique) cérébrale »?</a:t>
            </a:r>
          </a:p>
          <a:p>
            <a:endParaRPr lang="fr-CA" sz="1600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6CD5E54-6FF8-1086-A847-7A8688C0DCBF}"/>
              </a:ext>
            </a:extLst>
          </p:cNvPr>
          <p:cNvSpPr txBox="1"/>
          <p:nvPr/>
        </p:nvSpPr>
        <p:spPr>
          <a:xfrm>
            <a:off x="6969966" y="2239351"/>
            <a:ext cx="47026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600" dirty="0">
                <a:solidFill>
                  <a:srgbClr val="C00000"/>
                </a:solidFill>
              </a:rPr>
              <a:t>Il n’y a pas de concept « Imaging of </a:t>
            </a:r>
            <a:r>
              <a:rPr lang="fr-CA" sz="1600" dirty="0" err="1">
                <a:solidFill>
                  <a:srgbClr val="C00000"/>
                </a:solidFill>
              </a:rPr>
              <a:t>cerebrum</a:t>
            </a:r>
            <a:r>
              <a:rPr lang="fr-CA" sz="1600" dirty="0">
                <a:solidFill>
                  <a:srgbClr val="C00000"/>
                </a:solidFill>
              </a:rPr>
              <a:t> (</a:t>
            </a:r>
            <a:r>
              <a:rPr lang="fr-CA" sz="1600" dirty="0" err="1">
                <a:solidFill>
                  <a:srgbClr val="C00000"/>
                </a:solidFill>
              </a:rPr>
              <a:t>procedure</a:t>
            </a:r>
            <a:r>
              <a:rPr lang="fr-CA" sz="1600" dirty="0">
                <a:solidFill>
                  <a:srgbClr val="C00000"/>
                </a:solidFill>
              </a:rPr>
              <a:t>) »</a:t>
            </a:r>
          </a:p>
          <a:p>
            <a:endParaRPr lang="fr-CA" sz="1600" dirty="0">
              <a:solidFill>
                <a:srgbClr val="C00000"/>
              </a:solidFill>
            </a:endParaRP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98288507-4FF6-D5C2-4196-0F80FE6A178A}"/>
              </a:ext>
            </a:extLst>
          </p:cNvPr>
          <p:cNvSpPr txBox="1">
            <a:spLocks/>
          </p:cNvSpPr>
          <p:nvPr/>
        </p:nvSpPr>
        <p:spPr>
          <a:xfrm>
            <a:off x="752668" y="378164"/>
            <a:ext cx="9144000" cy="77812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A" sz="2000" b="1" u="sng" dirty="0"/>
              <a:t>Propositions 2/2</a:t>
            </a:r>
            <a:r>
              <a:rPr lang="fr-CA" sz="2000" b="1" dirty="0"/>
              <a:t> </a:t>
            </a:r>
            <a:r>
              <a:rPr lang="fr-CA" sz="2000" b="1" i="1" dirty="0"/>
              <a:t>(suite)</a:t>
            </a:r>
            <a:br>
              <a:rPr lang="fr-CA" sz="2000" b="1" u="sng" dirty="0"/>
            </a:br>
            <a:endParaRPr lang="fr-CA" sz="800" b="1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EFFC3C73-298C-1FE8-9324-CEC845C895E3}"/>
              </a:ext>
            </a:extLst>
          </p:cNvPr>
          <p:cNvSpPr txBox="1"/>
          <p:nvPr/>
        </p:nvSpPr>
        <p:spPr>
          <a:xfrm>
            <a:off x="6969966" y="4203150"/>
            <a:ext cx="47026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600" dirty="0">
                <a:solidFill>
                  <a:srgbClr val="C00000"/>
                </a:solidFill>
              </a:rPr>
              <a:t>Il n’y a pas de concept « Magnetic </a:t>
            </a:r>
            <a:r>
              <a:rPr lang="fr-CA" sz="1600" dirty="0" err="1">
                <a:solidFill>
                  <a:srgbClr val="C00000"/>
                </a:solidFill>
              </a:rPr>
              <a:t>resonance</a:t>
            </a:r>
            <a:r>
              <a:rPr lang="fr-CA" sz="1600" dirty="0">
                <a:solidFill>
                  <a:srgbClr val="C00000"/>
                </a:solidFill>
              </a:rPr>
              <a:t> </a:t>
            </a:r>
            <a:r>
              <a:rPr lang="fr-CA" sz="1600" dirty="0" err="1">
                <a:solidFill>
                  <a:srgbClr val="C00000"/>
                </a:solidFill>
              </a:rPr>
              <a:t>imaging</a:t>
            </a:r>
            <a:r>
              <a:rPr lang="fr-CA" sz="1600" dirty="0">
                <a:solidFill>
                  <a:srgbClr val="C00000"/>
                </a:solidFill>
              </a:rPr>
              <a:t> of </a:t>
            </a:r>
            <a:r>
              <a:rPr lang="fr-CA" sz="1600" dirty="0" err="1">
                <a:solidFill>
                  <a:srgbClr val="C00000"/>
                </a:solidFill>
              </a:rPr>
              <a:t>cerebrum</a:t>
            </a:r>
            <a:r>
              <a:rPr lang="fr-CA" sz="1600" dirty="0">
                <a:solidFill>
                  <a:srgbClr val="C00000"/>
                </a:solidFill>
              </a:rPr>
              <a:t> »</a:t>
            </a:r>
          </a:p>
          <a:p>
            <a:endParaRPr lang="fr-CA" sz="1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735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Inforoute Santé du Canada">
  <a:themeElements>
    <a:clrScheme name="INFOWAY UPDATED 2021">
      <a:dk1>
        <a:srgbClr val="000000"/>
      </a:dk1>
      <a:lt1>
        <a:srgbClr val="FFFFFF"/>
      </a:lt1>
      <a:dk2>
        <a:srgbClr val="E02E3B"/>
      </a:dk2>
      <a:lt2>
        <a:srgbClr val="D8D8D8"/>
      </a:lt2>
      <a:accent1>
        <a:srgbClr val="E02E3B"/>
      </a:accent1>
      <a:accent2>
        <a:srgbClr val="1CA600"/>
      </a:accent2>
      <a:accent3>
        <a:srgbClr val="0094B7"/>
      </a:accent3>
      <a:accent4>
        <a:srgbClr val="4B1D56"/>
      </a:accent4>
      <a:accent5>
        <a:srgbClr val="A4DB99"/>
      </a:accent5>
      <a:accent6>
        <a:srgbClr val="66BFD4"/>
      </a:accent6>
      <a:hlink>
        <a:srgbClr val="E02E3B"/>
      </a:hlink>
      <a:folHlink>
        <a:srgbClr val="E02E3B"/>
      </a:folHlink>
    </a:clrScheme>
    <a:fontScheme name="Canada Health Infoway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algn="l" defTabSz="825500">
          <a:defRPr sz="1600" b="0" cap="none" dirty="0">
            <a:solidFill>
              <a:srgbClr val="FFFFFF"/>
            </a:solidFill>
            <a:ea typeface="Helvetica Neue Light"/>
            <a:cs typeface="Helvetica Neue Light"/>
            <a:sym typeface="Helvetica Neue Light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algn="l" defTabSz="825500">
          <a:defRPr sz="1600" b="0" cap="none" dirty="0" smtClean="0"/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1272</TotalTime>
  <Words>799</Words>
  <Application>Microsoft Office PowerPoint</Application>
  <PresentationFormat>Grand écran</PresentationFormat>
  <Paragraphs>76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Arial</vt:lpstr>
      <vt:lpstr>Calibri</vt:lpstr>
      <vt:lpstr>Helvetica Neue Light</vt:lpstr>
      <vt:lpstr>Inforoute Santé du Canada</vt:lpstr>
      <vt:lpstr>Usage clinique de brain et cerebrum</vt:lpstr>
      <vt:lpstr>Questionnement quant à l’usage clinique de l’adjectif cérébral</vt:lpstr>
      <vt:lpstr>Doublon possible dans l’usage de l’adjectif « cérébral »</vt:lpstr>
      <vt:lpstr>Propositions 1/2 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Gagnon , Marjolaine</dc:creator>
  <cp:lastModifiedBy>Gagnon , Marjolaine</cp:lastModifiedBy>
  <cp:revision>22</cp:revision>
  <dcterms:created xsi:type="dcterms:W3CDTF">2024-08-14T19:39:27Z</dcterms:created>
  <dcterms:modified xsi:type="dcterms:W3CDTF">2024-09-19T16:51:26Z</dcterms:modified>
</cp:coreProperties>
</file>