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EEF52-A524-4E4D-AD2A-D96B884401C4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B4AB3-454D-4931-82E7-BE294AAC6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90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060" indent="-2904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1631" indent="-232326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6283" indent="-232326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0936" indent="-232326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5588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0240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4893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9545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213103-5068-4ABD-8B35-DEA9D0B7B7C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84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6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6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7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3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23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3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2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4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3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61255-B3F7-4161-895E-7AA24A2EBC34}" type="datetimeFigureOut">
              <a:rPr lang="en-US" smtClean="0"/>
              <a:pPr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6A8F7-8F46-4CCC-BBC3-1F291F41C5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2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itle 1"/>
          <p:cNvSpPr>
            <a:spLocks noGrp="1"/>
          </p:cNvSpPr>
          <p:nvPr>
            <p:ph type="title" idx="4294967295"/>
          </p:nvPr>
        </p:nvSpPr>
        <p:spPr>
          <a:xfrm>
            <a:off x="1966913" y="350838"/>
            <a:ext cx="8448325" cy="868362"/>
          </a:xfrm>
        </p:spPr>
        <p:txBody>
          <a:bodyPr>
            <a:noAutofit/>
          </a:bodyPr>
          <a:lstStyle/>
          <a:p>
            <a:r>
              <a:rPr lang="en-US" altLang="en-US" sz="3200" b="1" dirty="0"/>
              <a:t>Completing the Evidence Based Practice Cycle: </a:t>
            </a:r>
            <a:br>
              <a:rPr lang="en-US" altLang="en-US" sz="3200" b="1" dirty="0"/>
            </a:br>
            <a:r>
              <a:rPr lang="en-US" altLang="en-US" sz="3200" b="1" dirty="0"/>
              <a:t>Linking Research with Practice</a:t>
            </a:r>
          </a:p>
        </p:txBody>
      </p:sp>
      <p:sp>
        <p:nvSpPr>
          <p:cNvPr id="53" name="Oval 52"/>
          <p:cNvSpPr/>
          <p:nvPr/>
        </p:nvSpPr>
        <p:spPr>
          <a:xfrm>
            <a:off x="6342063" y="2828925"/>
            <a:ext cx="3384550" cy="27114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9444" name="Group 116"/>
          <p:cNvGrpSpPr>
            <a:grpSpLocks/>
          </p:cNvGrpSpPr>
          <p:nvPr/>
        </p:nvGrpSpPr>
        <p:grpSpPr bwMode="auto">
          <a:xfrm>
            <a:off x="5280026" y="2712823"/>
            <a:ext cx="4190770" cy="2372476"/>
            <a:chOff x="3638347" y="2273522"/>
            <a:chExt cx="4313994" cy="3454125"/>
          </a:xfrm>
        </p:grpSpPr>
        <p:cxnSp>
          <p:nvCxnSpPr>
            <p:cNvPr id="55" name="Curved Connector 54"/>
            <p:cNvCxnSpPr>
              <a:stCxn id="69" idx="1"/>
              <a:endCxn id="72" idx="3"/>
            </p:cNvCxnSpPr>
            <p:nvPr/>
          </p:nvCxnSpPr>
          <p:spPr>
            <a:xfrm rot="10800000" flipV="1">
              <a:off x="3638347" y="3698848"/>
              <a:ext cx="1897281" cy="1340418"/>
            </a:xfrm>
            <a:prstGeom prst="curvedConnector3">
              <a:avLst>
                <a:gd name="adj1" fmla="val 50000"/>
              </a:avLst>
            </a:prstGeom>
            <a:ln w="762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urved Connector 55"/>
            <p:cNvCxnSpPr>
              <a:stCxn id="70" idx="1"/>
              <a:endCxn id="72" idx="3"/>
            </p:cNvCxnSpPr>
            <p:nvPr/>
          </p:nvCxnSpPr>
          <p:spPr>
            <a:xfrm rot="10800000" flipV="1">
              <a:off x="3638347" y="4379975"/>
              <a:ext cx="1897281" cy="659290"/>
            </a:xfrm>
            <a:prstGeom prst="curvedConnector3">
              <a:avLst>
                <a:gd name="adj1" fmla="val 50000"/>
              </a:avLst>
            </a:prstGeom>
            <a:ln w="762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urved Connector 56"/>
            <p:cNvCxnSpPr>
              <a:stCxn id="71" idx="1"/>
              <a:endCxn id="72" idx="3"/>
            </p:cNvCxnSpPr>
            <p:nvPr/>
          </p:nvCxnSpPr>
          <p:spPr>
            <a:xfrm rot="10800000">
              <a:off x="3638347" y="5039268"/>
              <a:ext cx="1897281" cy="22961"/>
            </a:xfrm>
            <a:prstGeom prst="curvedConnector3">
              <a:avLst>
                <a:gd name="adj1" fmla="val 50000"/>
              </a:avLst>
            </a:prstGeom>
            <a:ln w="762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urved Connector 57"/>
            <p:cNvCxnSpPr>
              <a:stCxn id="68" idx="1"/>
              <a:endCxn id="72" idx="3"/>
            </p:cNvCxnSpPr>
            <p:nvPr/>
          </p:nvCxnSpPr>
          <p:spPr>
            <a:xfrm rot="10800000">
              <a:off x="3638347" y="5039268"/>
              <a:ext cx="1882573" cy="688379"/>
            </a:xfrm>
            <a:prstGeom prst="curvedConnector3">
              <a:avLst>
                <a:gd name="adj1" fmla="val 50000"/>
              </a:avLst>
            </a:prstGeom>
            <a:ln w="762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urved Connector 58"/>
            <p:cNvCxnSpPr>
              <a:stCxn id="76" idx="3"/>
              <a:endCxn id="68" idx="3"/>
            </p:cNvCxnSpPr>
            <p:nvPr/>
          </p:nvCxnSpPr>
          <p:spPr>
            <a:xfrm flipH="1">
              <a:off x="7426372" y="2273522"/>
              <a:ext cx="525969" cy="3454123"/>
            </a:xfrm>
            <a:prstGeom prst="curvedConnector3">
              <a:avLst>
                <a:gd name="adj1" fmla="val -50300"/>
              </a:avLst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urved Connector 59"/>
            <p:cNvCxnSpPr>
              <a:stCxn id="76" idx="3"/>
              <a:endCxn id="71" idx="3"/>
            </p:cNvCxnSpPr>
            <p:nvPr/>
          </p:nvCxnSpPr>
          <p:spPr>
            <a:xfrm flipH="1">
              <a:off x="7441080" y="2273522"/>
              <a:ext cx="511261" cy="2788706"/>
            </a:xfrm>
            <a:prstGeom prst="curvedConnector3">
              <a:avLst>
                <a:gd name="adj1" fmla="val -51747"/>
              </a:avLst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urved Connector 60"/>
            <p:cNvCxnSpPr>
              <a:stCxn id="76" idx="3"/>
              <a:endCxn id="70" idx="3"/>
            </p:cNvCxnSpPr>
            <p:nvPr/>
          </p:nvCxnSpPr>
          <p:spPr>
            <a:xfrm flipH="1">
              <a:off x="7441080" y="2273522"/>
              <a:ext cx="511261" cy="2106455"/>
            </a:xfrm>
            <a:prstGeom prst="curvedConnector3">
              <a:avLst>
                <a:gd name="adj1" fmla="val -51747"/>
              </a:avLst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urved Connector 61"/>
            <p:cNvCxnSpPr>
              <a:stCxn id="76" idx="3"/>
              <a:endCxn id="69" idx="3"/>
            </p:cNvCxnSpPr>
            <p:nvPr/>
          </p:nvCxnSpPr>
          <p:spPr>
            <a:xfrm flipH="1">
              <a:off x="7441080" y="2273522"/>
              <a:ext cx="511261" cy="1425327"/>
            </a:xfrm>
            <a:prstGeom prst="curvedConnector3">
              <a:avLst>
                <a:gd name="adj1" fmla="val -51747"/>
              </a:avLst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62"/>
          <p:cNvSpPr/>
          <p:nvPr/>
        </p:nvSpPr>
        <p:spPr>
          <a:xfrm>
            <a:off x="5056188" y="1308101"/>
            <a:ext cx="2220912" cy="16224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Evidence Based Practice Guidelines</a:t>
            </a:r>
          </a:p>
        </p:txBody>
      </p:sp>
      <p:sp>
        <p:nvSpPr>
          <p:cNvPr id="64" name="Oval 63"/>
          <p:cNvSpPr/>
          <p:nvPr/>
        </p:nvSpPr>
        <p:spPr>
          <a:xfrm>
            <a:off x="1966913" y="3716339"/>
            <a:ext cx="2151062" cy="16081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Outcomes Research</a:t>
            </a:r>
          </a:p>
        </p:txBody>
      </p:sp>
      <p:sp>
        <p:nvSpPr>
          <p:cNvPr id="65" name="Right Arrow 64"/>
          <p:cNvSpPr/>
          <p:nvPr/>
        </p:nvSpPr>
        <p:spPr>
          <a:xfrm>
            <a:off x="3595688" y="1884364"/>
            <a:ext cx="1403350" cy="57467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9448" name="TextBox 65"/>
          <p:cNvSpPr txBox="1">
            <a:spLocks noChangeArrowheads="1"/>
          </p:cNvSpPr>
          <p:nvPr/>
        </p:nvSpPr>
        <p:spPr bwMode="auto">
          <a:xfrm>
            <a:off x="6967539" y="2995613"/>
            <a:ext cx="2243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Clinical Practice</a:t>
            </a:r>
          </a:p>
        </p:txBody>
      </p:sp>
      <p:grpSp>
        <p:nvGrpSpPr>
          <p:cNvPr id="189449" name="Group 141"/>
          <p:cNvGrpSpPr>
            <a:grpSpLocks/>
          </p:cNvGrpSpPr>
          <p:nvPr/>
        </p:nvGrpSpPr>
        <p:grpSpPr bwMode="auto">
          <a:xfrm>
            <a:off x="7108826" y="3511462"/>
            <a:ext cx="1865313" cy="1754187"/>
            <a:chOff x="5535020" y="3136672"/>
            <a:chExt cx="1919484" cy="2630037"/>
          </a:xfrm>
        </p:grpSpPr>
        <p:sp>
          <p:nvSpPr>
            <p:cNvPr id="68" name="Rounded Rectangle 67"/>
            <p:cNvSpPr/>
            <p:nvPr/>
          </p:nvSpPr>
          <p:spPr>
            <a:xfrm>
              <a:off x="5535020" y="5225911"/>
              <a:ext cx="1904781" cy="54079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Monitoring &amp; Evaluation</a:t>
              </a: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5549723" y="3136672"/>
              <a:ext cx="1904781" cy="54079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Assessment</a:t>
              </a: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5549723" y="3839248"/>
              <a:ext cx="1904781" cy="5384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Diagnosis</a:t>
              </a:r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5549723" y="4541824"/>
              <a:ext cx="1904781" cy="5384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Intervention</a:t>
              </a:r>
            </a:p>
          </p:txBody>
        </p:sp>
      </p:grpSp>
      <p:sp>
        <p:nvSpPr>
          <p:cNvPr id="72" name="Left Arrow 71"/>
          <p:cNvSpPr/>
          <p:nvPr/>
        </p:nvSpPr>
        <p:spPr>
          <a:xfrm>
            <a:off x="4114801" y="4314826"/>
            <a:ext cx="1165225" cy="595313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4724401" y="4213226"/>
            <a:ext cx="1166813" cy="758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NCPT/ ANDHII</a:t>
            </a:r>
          </a:p>
        </p:txBody>
      </p:sp>
      <p:grpSp>
        <p:nvGrpSpPr>
          <p:cNvPr id="189452" name="Group 114"/>
          <p:cNvGrpSpPr>
            <a:grpSpLocks/>
          </p:cNvGrpSpPr>
          <p:nvPr/>
        </p:nvGrpSpPr>
        <p:grpSpPr bwMode="auto">
          <a:xfrm>
            <a:off x="7419982" y="2017714"/>
            <a:ext cx="2079218" cy="925183"/>
            <a:chOff x="6049324" y="1545264"/>
            <a:chExt cx="2006305" cy="1254089"/>
          </a:xfrm>
        </p:grpSpPr>
        <p:sp>
          <p:nvSpPr>
            <p:cNvPr id="75" name="Right Arrow 74"/>
            <p:cNvSpPr/>
            <p:nvPr/>
          </p:nvSpPr>
          <p:spPr>
            <a:xfrm rot="1167400">
              <a:off x="6049324" y="1545264"/>
              <a:ext cx="1185638" cy="837073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 rot="1167400">
              <a:off x="7095753" y="1726477"/>
              <a:ext cx="959876" cy="107287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NCPT</a:t>
              </a:r>
            </a:p>
          </p:txBody>
        </p:sp>
      </p:grpSp>
      <p:sp>
        <p:nvSpPr>
          <p:cNvPr id="77" name="Rounded Rectangle 76"/>
          <p:cNvSpPr/>
          <p:nvPr/>
        </p:nvSpPr>
        <p:spPr>
          <a:xfrm>
            <a:off x="1858678" y="1873021"/>
            <a:ext cx="1668568" cy="6270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Translational  Research</a:t>
            </a:r>
          </a:p>
        </p:txBody>
      </p:sp>
      <p:sp>
        <p:nvSpPr>
          <p:cNvPr id="78" name="Right Arrow 77"/>
          <p:cNvSpPr/>
          <p:nvPr/>
        </p:nvSpPr>
        <p:spPr>
          <a:xfrm rot="19422662">
            <a:off x="3565526" y="2998788"/>
            <a:ext cx="1781175" cy="57626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Right Arrow 78"/>
          <p:cNvSpPr/>
          <p:nvPr/>
        </p:nvSpPr>
        <p:spPr>
          <a:xfrm rot="1779505">
            <a:off x="3775075" y="5108576"/>
            <a:ext cx="1041400" cy="5762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4838700" y="5422900"/>
            <a:ext cx="1996998" cy="6159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Positions, SOP</a:t>
            </a:r>
            <a:r>
              <a:rPr lang="en-US" sz="1200" b="1" dirty="0">
                <a:solidFill>
                  <a:prstClr val="white"/>
                </a:solidFill>
                <a:latin typeface="Calibri"/>
              </a:rPr>
              <a:t>,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Public Policy and Advocacy</a:t>
            </a:r>
          </a:p>
        </p:txBody>
      </p:sp>
      <p:sp>
        <p:nvSpPr>
          <p:cNvPr id="189457" name="TextBox 1"/>
          <p:cNvSpPr txBox="1">
            <a:spLocks noChangeArrowheads="1"/>
          </p:cNvSpPr>
          <p:nvPr/>
        </p:nvSpPr>
        <p:spPr bwMode="auto">
          <a:xfrm>
            <a:off x="2930526" y="5391150"/>
            <a:ext cx="1184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ANDHII/NRN</a:t>
            </a:r>
          </a:p>
        </p:txBody>
      </p:sp>
      <p:sp>
        <p:nvSpPr>
          <p:cNvPr id="189458" name="TextBox 31"/>
          <p:cNvSpPr txBox="1">
            <a:spLocks noChangeArrowheads="1"/>
          </p:cNvSpPr>
          <p:nvPr/>
        </p:nvSpPr>
        <p:spPr bwMode="auto">
          <a:xfrm>
            <a:off x="1773792" y="6121311"/>
            <a:ext cx="8915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EAL: Evidence Analysis Library; NCP: Nutrition Care Process; NCP: Nutrition Care Process Terminology (formerly IDNT);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ANDHII: Academy of Nutrition and Dietetics Health Informatics Infrastructure, NRN: </a:t>
            </a:r>
            <a:r>
              <a:rPr lang="en-US" altLang="en-US" sz="1100" dirty="0">
                <a:solidFill>
                  <a:prstClr val="black"/>
                </a:solidFill>
              </a:rPr>
              <a:t>Nutrition </a:t>
            </a:r>
            <a: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Research Network, SOP: Standards of Practice</a:t>
            </a:r>
          </a:p>
        </p:txBody>
      </p:sp>
      <p:sp>
        <p:nvSpPr>
          <p:cNvPr id="189459" name="TextBox 32"/>
          <p:cNvSpPr txBox="1">
            <a:spLocks noChangeArrowheads="1"/>
          </p:cNvSpPr>
          <p:nvPr/>
        </p:nvSpPr>
        <p:spPr bwMode="auto">
          <a:xfrm>
            <a:off x="7800976" y="5581650"/>
            <a:ext cx="1184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NCP</a:t>
            </a:r>
          </a:p>
        </p:txBody>
      </p:sp>
      <p:sp>
        <p:nvSpPr>
          <p:cNvPr id="189460" name="TextBox 33"/>
          <p:cNvSpPr txBox="1">
            <a:spLocks noChangeArrowheads="1"/>
          </p:cNvSpPr>
          <p:nvPr/>
        </p:nvSpPr>
        <p:spPr bwMode="auto">
          <a:xfrm>
            <a:off x="6975478" y="1269295"/>
            <a:ext cx="976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EAL</a:t>
            </a:r>
          </a:p>
        </p:txBody>
      </p:sp>
      <p:sp>
        <p:nvSpPr>
          <p:cNvPr id="189461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717171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1107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90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Cambria</vt:lpstr>
      <vt:lpstr>Tahoma</vt:lpstr>
      <vt:lpstr>1_Office Theme</vt:lpstr>
      <vt:lpstr>Completing the Evidence Based Practice Cycle:  Linking Research with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Constantina Papoutsakis</dc:creator>
  <cp:lastModifiedBy>Constantina Papoutsakis</cp:lastModifiedBy>
  <cp:revision>1</cp:revision>
  <dcterms:created xsi:type="dcterms:W3CDTF">2024-11-08T14:53:19Z</dcterms:created>
  <dcterms:modified xsi:type="dcterms:W3CDTF">2024-11-08T15:35:46Z</dcterms:modified>
</cp:coreProperties>
</file>