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omments/modernComment_102_BFCF01ED.xml" ContentType="application/vnd.ms-powerpoint.comments+xml"/>
  <Override PartName="/ppt/comments/modernComment_105_114AE654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7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805B5D2-3987-9C0A-085D-5E3ED3A9D1A4}" name="Gunnar Nordin" initials="GN" userId="S::gunnar.nordin@equalis.se::6e7e4e95-2478-4c33-b865-4a62f5ae5e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8BA1B4-9FDF-4502-A0D8-E5A6DE34AA03}" v="2" dt="2024-10-17T07:46:03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nnar Nordin" userId="6e7e4e95-2478-4c33-b865-4a62f5ae5e8b" providerId="ADAL" clId="{BA8BA1B4-9FDF-4502-A0D8-E5A6DE34AA03}"/>
    <pc:docChg chg="custSel addSld modSld modMainMaster">
      <pc:chgData name="Gunnar Nordin" userId="6e7e4e95-2478-4c33-b865-4a62f5ae5e8b" providerId="ADAL" clId="{BA8BA1B4-9FDF-4502-A0D8-E5A6DE34AA03}" dt="2024-10-17T07:54:26.579" v="476" actId="26606"/>
      <pc:docMkLst>
        <pc:docMk/>
      </pc:docMkLst>
      <pc:sldChg chg="modSp mod">
        <pc:chgData name="Gunnar Nordin" userId="6e7e4e95-2478-4c33-b865-4a62f5ae5e8b" providerId="ADAL" clId="{BA8BA1B4-9FDF-4502-A0D8-E5A6DE34AA03}" dt="2024-10-17T07:10:38.063" v="0" actId="1076"/>
        <pc:sldMkLst>
          <pc:docMk/>
          <pc:sldMk cId="3218014701" sldId="258"/>
        </pc:sldMkLst>
        <pc:spChg chg="mod">
          <ac:chgData name="Gunnar Nordin" userId="6e7e4e95-2478-4c33-b865-4a62f5ae5e8b" providerId="ADAL" clId="{BA8BA1B4-9FDF-4502-A0D8-E5A6DE34AA03}" dt="2024-10-17T07:10:38.063" v="0" actId="1076"/>
          <ac:spMkLst>
            <pc:docMk/>
            <pc:sldMk cId="3218014701" sldId="258"/>
            <ac:spMk id="7" creationId="{5EC693A9-9C4C-7FE5-3D45-897F925B45DD}"/>
          </ac:spMkLst>
        </pc:spChg>
      </pc:sldChg>
      <pc:sldChg chg="addSp delSp modSp new mod modClrScheme chgLayout">
        <pc:chgData name="Gunnar Nordin" userId="6e7e4e95-2478-4c33-b865-4a62f5ae5e8b" providerId="ADAL" clId="{BA8BA1B4-9FDF-4502-A0D8-E5A6DE34AA03}" dt="2024-10-17T07:53:29.304" v="446" actId="20577"/>
        <pc:sldMkLst>
          <pc:docMk/>
          <pc:sldMk cId="2309068437" sldId="265"/>
        </pc:sldMkLst>
        <pc:spChg chg="mod">
          <ac:chgData name="Gunnar Nordin" userId="6e7e4e95-2478-4c33-b865-4a62f5ae5e8b" providerId="ADAL" clId="{BA8BA1B4-9FDF-4502-A0D8-E5A6DE34AA03}" dt="2024-10-17T07:44:12.909" v="5" actId="26606"/>
          <ac:spMkLst>
            <pc:docMk/>
            <pc:sldMk cId="2309068437" sldId="265"/>
            <ac:spMk id="2" creationId="{4729DFED-A19B-D4F3-0620-DD4932256B23}"/>
          </ac:spMkLst>
        </pc:spChg>
        <pc:spChg chg="del">
          <ac:chgData name="Gunnar Nordin" userId="6e7e4e95-2478-4c33-b865-4a62f5ae5e8b" providerId="ADAL" clId="{BA8BA1B4-9FDF-4502-A0D8-E5A6DE34AA03}" dt="2024-10-17T07:44:12.909" v="5" actId="26606"/>
          <ac:spMkLst>
            <pc:docMk/>
            <pc:sldMk cId="2309068437" sldId="265"/>
            <ac:spMk id="3" creationId="{2ECBDF86-1BB8-F194-E237-C9BA4B2B36E3}"/>
          </ac:spMkLst>
        </pc:spChg>
        <pc:spChg chg="del">
          <ac:chgData name="Gunnar Nordin" userId="6e7e4e95-2478-4c33-b865-4a62f5ae5e8b" providerId="ADAL" clId="{BA8BA1B4-9FDF-4502-A0D8-E5A6DE34AA03}" dt="2024-10-17T07:44:12.909" v="5" actId="26606"/>
          <ac:spMkLst>
            <pc:docMk/>
            <pc:sldMk cId="2309068437" sldId="265"/>
            <ac:spMk id="4" creationId="{D615B4C5-EBC9-E8E1-FF98-608168157BA1}"/>
          </ac:spMkLst>
        </pc:spChg>
        <pc:spChg chg="add mod">
          <ac:chgData name="Gunnar Nordin" userId="6e7e4e95-2478-4c33-b865-4a62f5ae5e8b" providerId="ADAL" clId="{BA8BA1B4-9FDF-4502-A0D8-E5A6DE34AA03}" dt="2024-10-17T07:53:29.304" v="446" actId="20577"/>
          <ac:spMkLst>
            <pc:docMk/>
            <pc:sldMk cId="2309068437" sldId="265"/>
            <ac:spMk id="6" creationId="{69C99E0A-E278-F6BC-9B7D-8DD2EF42BBAB}"/>
          </ac:spMkLst>
        </pc:spChg>
        <pc:spChg chg="add mod">
          <ac:chgData name="Gunnar Nordin" userId="6e7e4e95-2478-4c33-b865-4a62f5ae5e8b" providerId="ADAL" clId="{BA8BA1B4-9FDF-4502-A0D8-E5A6DE34AA03}" dt="2024-10-17T07:45:47.300" v="95" actId="20577"/>
          <ac:spMkLst>
            <pc:docMk/>
            <pc:sldMk cId="2309068437" sldId="265"/>
            <ac:spMk id="10" creationId="{E40E257D-86AC-AE8D-EF27-8DB6D850CAA6}"/>
          </ac:spMkLst>
        </pc:spChg>
        <pc:graphicFrameChg chg="add mod modGraphic">
          <ac:chgData name="Gunnar Nordin" userId="6e7e4e95-2478-4c33-b865-4a62f5ae5e8b" providerId="ADAL" clId="{BA8BA1B4-9FDF-4502-A0D8-E5A6DE34AA03}" dt="2024-10-17T07:50:08.351" v="310" actId="1076"/>
          <ac:graphicFrameMkLst>
            <pc:docMk/>
            <pc:sldMk cId="2309068437" sldId="265"/>
            <ac:graphicFrameMk id="5" creationId="{BA25E078-632D-8879-EF97-F667E97FC92C}"/>
          </ac:graphicFrameMkLst>
        </pc:graphicFrameChg>
      </pc:sldChg>
      <pc:sldChg chg="addSp delSp modSp new mod setBg modClrScheme chgLayout">
        <pc:chgData name="Gunnar Nordin" userId="6e7e4e95-2478-4c33-b865-4a62f5ae5e8b" providerId="ADAL" clId="{BA8BA1B4-9FDF-4502-A0D8-E5A6DE34AA03}" dt="2024-10-17T07:54:26.579" v="476" actId="26606"/>
        <pc:sldMkLst>
          <pc:docMk/>
          <pc:sldMk cId="4026251609" sldId="266"/>
        </pc:sldMkLst>
        <pc:spChg chg="del mod ord">
          <ac:chgData name="Gunnar Nordin" userId="6e7e4e95-2478-4c33-b865-4a62f5ae5e8b" providerId="ADAL" clId="{BA8BA1B4-9FDF-4502-A0D8-E5A6DE34AA03}" dt="2024-10-17T07:53:53.241" v="448" actId="700"/>
          <ac:spMkLst>
            <pc:docMk/>
            <pc:sldMk cId="4026251609" sldId="266"/>
            <ac:spMk id="2" creationId="{A3E1DD5D-ADD3-1A9F-CBF9-DAED71C0644A}"/>
          </ac:spMkLst>
        </pc:spChg>
        <pc:spChg chg="del">
          <ac:chgData name="Gunnar Nordin" userId="6e7e4e95-2478-4c33-b865-4a62f5ae5e8b" providerId="ADAL" clId="{BA8BA1B4-9FDF-4502-A0D8-E5A6DE34AA03}" dt="2024-10-17T07:53:53.241" v="448" actId="700"/>
          <ac:spMkLst>
            <pc:docMk/>
            <pc:sldMk cId="4026251609" sldId="266"/>
            <ac:spMk id="3" creationId="{A7480950-8932-241E-B7BC-30634DDA0BD4}"/>
          </ac:spMkLst>
        </pc:spChg>
        <pc:spChg chg="mod or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4" creationId="{8C40E618-5DF2-CA6E-10DA-CE3A398788A5}"/>
          </ac:spMkLst>
        </pc:spChg>
        <pc:spChg chg="del mod ord">
          <ac:chgData name="Gunnar Nordin" userId="6e7e4e95-2478-4c33-b865-4a62f5ae5e8b" providerId="ADAL" clId="{BA8BA1B4-9FDF-4502-A0D8-E5A6DE34AA03}" dt="2024-10-17T07:53:53.241" v="448" actId="700"/>
          <ac:spMkLst>
            <pc:docMk/>
            <pc:sldMk cId="4026251609" sldId="266"/>
            <ac:spMk id="5" creationId="{76F14DB9-1B5E-BB7B-A56C-14801D60930F}"/>
          </ac:spMkLst>
        </pc:spChg>
        <pc:spChg chg="add mod or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6" creationId="{9DFCE7AE-C1D4-B359-A5CB-807BECC577C5}"/>
          </ac:spMkLst>
        </pc:spChg>
        <pc:spChg chg="add mod or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7" creationId="{F765E5F1-03B4-66FD-8CD5-51B77B919591}"/>
          </ac:spMkLst>
        </pc:spChg>
        <pc:spChg chg="ad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12" creationId="{DEE2AD96-B495-4E06-9291-B71706F728CB}"/>
          </ac:spMkLst>
        </pc:spChg>
        <pc:spChg chg="ad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14" creationId="{53CF6D67-C5A8-4ADD-9E8E-1E38CA1D3166}"/>
          </ac:spMkLst>
        </pc:spChg>
        <pc:spChg chg="ad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16" creationId="{86909FA0-B515-4681-B7A8-FA281D133B94}"/>
          </ac:spMkLst>
        </pc:spChg>
        <pc:spChg chg="ad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18" creationId="{21C9FE86-FCC3-4A31-AA1C-C882262B7FE7}"/>
          </ac:spMkLst>
        </pc:spChg>
        <pc:spChg chg="ad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20" creationId="{7D96243B-ECED-4B71-8E06-AE9A285EAD20}"/>
          </ac:spMkLst>
        </pc:spChg>
        <pc:spChg chg="add">
          <ac:chgData name="Gunnar Nordin" userId="6e7e4e95-2478-4c33-b865-4a62f5ae5e8b" providerId="ADAL" clId="{BA8BA1B4-9FDF-4502-A0D8-E5A6DE34AA03}" dt="2024-10-17T07:54:26.579" v="476" actId="26606"/>
          <ac:spMkLst>
            <pc:docMk/>
            <pc:sldMk cId="4026251609" sldId="266"/>
            <ac:spMk id="22" creationId="{A09989E4-EFDC-4A90-A633-E0525FB4139E}"/>
          </ac:spMkLst>
        </pc:spChg>
      </pc:sldChg>
      <pc:sldMasterChg chg="modSldLayout">
        <pc:chgData name="Gunnar Nordin" userId="6e7e4e95-2478-4c33-b865-4a62f5ae5e8b" providerId="ADAL" clId="{BA8BA1B4-9FDF-4502-A0D8-E5A6DE34AA03}" dt="2024-10-17T07:11:38.792" v="2" actId="478"/>
        <pc:sldMasterMkLst>
          <pc:docMk/>
          <pc:sldMasterMk cId="0" sldId="2147483747"/>
        </pc:sldMasterMkLst>
        <pc:sldLayoutChg chg="delSp mod">
          <pc:chgData name="Gunnar Nordin" userId="6e7e4e95-2478-4c33-b865-4a62f5ae5e8b" providerId="ADAL" clId="{BA8BA1B4-9FDF-4502-A0D8-E5A6DE34AA03}" dt="2024-10-17T07:11:12.586" v="1" actId="478"/>
          <pc:sldLayoutMkLst>
            <pc:docMk/>
            <pc:sldMasterMk cId="0" sldId="2147483747"/>
            <pc:sldLayoutMk cId="0" sldId="2147483762"/>
          </pc:sldLayoutMkLst>
          <pc:picChg chg="del">
            <ac:chgData name="Gunnar Nordin" userId="6e7e4e95-2478-4c33-b865-4a62f5ae5e8b" providerId="ADAL" clId="{BA8BA1B4-9FDF-4502-A0D8-E5A6DE34AA03}" dt="2024-10-17T07:11:12.586" v="1" actId="478"/>
            <ac:picMkLst>
              <pc:docMk/>
              <pc:sldMasterMk cId="0" sldId="2147483747"/>
              <pc:sldLayoutMk cId="0" sldId="2147483762"/>
              <ac:picMk id="9" creationId="{00000000-0000-0000-0000-000000000000}"/>
            </ac:picMkLst>
          </pc:picChg>
        </pc:sldLayoutChg>
        <pc:sldLayoutChg chg="delSp mod">
          <pc:chgData name="Gunnar Nordin" userId="6e7e4e95-2478-4c33-b865-4a62f5ae5e8b" providerId="ADAL" clId="{BA8BA1B4-9FDF-4502-A0D8-E5A6DE34AA03}" dt="2024-10-17T07:11:38.792" v="2" actId="478"/>
          <pc:sldLayoutMkLst>
            <pc:docMk/>
            <pc:sldMasterMk cId="0" sldId="2147483747"/>
            <pc:sldLayoutMk cId="570998221" sldId="2147483763"/>
          </pc:sldLayoutMkLst>
          <pc:picChg chg="del">
            <ac:chgData name="Gunnar Nordin" userId="6e7e4e95-2478-4c33-b865-4a62f5ae5e8b" providerId="ADAL" clId="{BA8BA1B4-9FDF-4502-A0D8-E5A6DE34AA03}" dt="2024-10-17T07:11:38.792" v="2" actId="478"/>
            <ac:picMkLst>
              <pc:docMk/>
              <pc:sldMasterMk cId="0" sldId="2147483747"/>
              <pc:sldLayoutMk cId="570998221" sldId="2147483763"/>
              <ac:picMk id="11" creationId="{00000000-0000-0000-0000-000000000000}"/>
            </ac:picMkLst>
          </pc:picChg>
        </pc:sldLayoutChg>
      </pc:sldMasterChg>
    </pc:docChg>
  </pc:docChgLst>
</pc:chgInfo>
</file>

<file path=ppt/comments/modernComment_102_BFCF01E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F5F788D-844F-43F6-AA63-255A2C2F07EF}" authorId="{4805B5D2-3987-9C0A-085D-5E3ED3A9D1A4}" created="2024-10-17T07:19:38.98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18014701" sldId="258"/>
      <ac:spMk id="5" creationId="{47AFD9E3-FCB4-B2BA-8CA3-3DE620159CD0}"/>
    </ac:deMkLst>
    <p188:txBody>
      <a:bodyPr/>
      <a:lstStyle/>
      <a:p>
        <a:r>
          <a:rPr lang="sv-SE"/>
          <a:t>Comment during discussion in the SCT group:
”Incorrect. There is a code for the glucose concentration in plasma in this situation”. Which?? </a:t>
        </a:r>
      </a:p>
    </p188:txBody>
  </p188:cm>
</p188:cmLst>
</file>

<file path=ppt/comments/modernComment_105_114AE65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D817FDB-1A16-44BE-877E-F0FB50C72849}" authorId="{4805B5D2-3987-9C0A-085D-5E3ED3A9D1A4}" created="2024-10-17T07:32:56.193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90121300" sldId="261"/>
      <ac:spMk id="20" creationId="{089261C6-FCAB-E0E2-A280-0F065059B7E0}"/>
    </ac:deMkLst>
    <p188:txBody>
      <a:bodyPr/>
      <a:lstStyle/>
      <a:p>
        <a:r>
          <a:rPr lang="sv-SE"/>
          <a:t>For example 
55776-9 Direct antiglobulin test.IgA specific reagent [Presence] on Red Blood Cells
Compared with
NPU20003 Erythrocytes(Blood)—Immunoglobulin G; arbitrary entitic number(procedure) = ? (procedure defined unit)
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38E9D55-90B6-67B8-B412-BF25A92B92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2B90D32-0A9C-A738-CEE9-989BA3E2BB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88FE893-1037-F60B-0646-ABA2331EC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F713E08-900A-1D0B-8D18-CA0AAABC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A2B190C-E44F-1169-98B1-E7E5CAF05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820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036723-FD54-7615-63DB-DF85AA61D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8B22C1F0-E665-1C0A-21F2-55F577ABC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1DFC8BB-56AA-9B4C-FCAA-5EBB6F4C7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CE9CC79-E27D-B59C-0DEC-3984B4B20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B5D28F2-7C21-C242-19EE-68D3B1B7B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6222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8563EA3B-2183-262B-44A6-D35F984AB1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25F2FC2-A2A4-137A-BAB9-D76EB7785D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D74FEC8-EB1B-5169-687D-87ED7FD15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4CFCF6C-5DB4-92A5-6F45-9C28D54F1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5D98E60-96F2-7EDE-06FB-5E8F1D8E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9011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33650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/>
              </a:defRPr>
            </a:lvl1pPr>
            <a:lvl2pPr>
              <a:defRPr sz="1600">
                <a:latin typeface="Arial"/>
              </a:defRPr>
            </a:lvl2pPr>
            <a:lvl3pPr>
              <a:defRPr sz="16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33650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/>
              </a:defRPr>
            </a:lvl1pPr>
            <a:lvl2pPr>
              <a:defRPr sz="1600">
                <a:latin typeface="Arial"/>
              </a:defRPr>
            </a:lvl2pPr>
            <a:lvl3pPr>
              <a:defRPr sz="16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828799" y="6204251"/>
            <a:ext cx="5198173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10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09600" y="6204251"/>
            <a:ext cx="1219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fld id="{5B928E48-9C7F-8B48-930E-BB418371F9E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Rubrik 10"/>
          <p:cNvSpPr>
            <a:spLocks noGrp="1"/>
          </p:cNvSpPr>
          <p:nvPr>
            <p:ph type="title"/>
          </p:nvPr>
        </p:nvSpPr>
        <p:spPr>
          <a:xfrm>
            <a:off x="609601" y="432987"/>
            <a:ext cx="6751991" cy="865589"/>
          </a:xfrm>
        </p:spPr>
        <p:txBody>
          <a:bodyPr anchor="t"/>
          <a:lstStyle>
            <a:lvl1pPr>
              <a:defRPr sz="22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40719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diagram 9"/>
          <p:cNvSpPr>
            <a:spLocks noGrp="1"/>
          </p:cNvSpPr>
          <p:nvPr>
            <p:ph type="chart" sz="quarter" idx="14"/>
          </p:nvPr>
        </p:nvSpPr>
        <p:spPr>
          <a:xfrm>
            <a:off x="609600" y="1298575"/>
            <a:ext cx="11013957" cy="4425950"/>
          </a:xfrm>
          <a:prstGeom prst="rect">
            <a:avLst/>
          </a:prstGeom>
        </p:spPr>
        <p:txBody>
          <a:bodyPr vert="horz"/>
          <a:lstStyle>
            <a:lvl1pPr>
              <a:defRPr sz="1600"/>
            </a:lvl1pPr>
          </a:lstStyle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11" name="Rubrik 10"/>
          <p:cNvSpPr>
            <a:spLocks noGrp="1"/>
          </p:cNvSpPr>
          <p:nvPr>
            <p:ph type="title"/>
          </p:nvPr>
        </p:nvSpPr>
        <p:spPr>
          <a:xfrm>
            <a:off x="609601" y="432987"/>
            <a:ext cx="6751991" cy="865589"/>
          </a:xfrm>
        </p:spPr>
        <p:txBody>
          <a:bodyPr anchor="t"/>
          <a:lstStyle>
            <a:lvl1pPr>
              <a:defRPr sz="22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828799" y="6204251"/>
            <a:ext cx="5198173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1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09600" y="6204251"/>
            <a:ext cx="1219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fld id="{5B928E48-9C7F-8B48-930E-BB418371F9E4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33650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/>
              </a:defRPr>
            </a:lvl1pPr>
            <a:lvl2pPr>
              <a:defRPr sz="1600">
                <a:latin typeface="Arial"/>
              </a:defRPr>
            </a:lvl2pPr>
            <a:lvl3pPr>
              <a:defRPr sz="16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33650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/>
              </a:defRPr>
            </a:lvl1pPr>
            <a:lvl2pPr>
              <a:defRPr sz="1600">
                <a:latin typeface="Arial"/>
              </a:defRPr>
            </a:lvl2pPr>
            <a:lvl3pPr>
              <a:defRPr sz="16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828799" y="6204251"/>
            <a:ext cx="5198173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10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09600" y="6204251"/>
            <a:ext cx="1219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fld id="{5B928E48-9C7F-8B48-930E-BB418371F9E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Rubrik 10"/>
          <p:cNvSpPr>
            <a:spLocks noGrp="1"/>
          </p:cNvSpPr>
          <p:nvPr>
            <p:ph type="title"/>
          </p:nvPr>
        </p:nvSpPr>
        <p:spPr>
          <a:xfrm>
            <a:off x="609601" y="432987"/>
            <a:ext cx="6751991" cy="865589"/>
          </a:xfrm>
        </p:spPr>
        <p:txBody>
          <a:bodyPr anchor="t"/>
          <a:lstStyle>
            <a:lvl1pPr>
              <a:defRPr sz="22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70998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828799" y="6204251"/>
            <a:ext cx="5198173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12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09600" y="6204251"/>
            <a:ext cx="1219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fld id="{5B928E48-9C7F-8B48-930E-BB418371F9E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Rubrik 10"/>
          <p:cNvSpPr>
            <a:spLocks noGrp="1"/>
          </p:cNvSpPr>
          <p:nvPr>
            <p:ph type="title"/>
          </p:nvPr>
        </p:nvSpPr>
        <p:spPr>
          <a:xfrm>
            <a:off x="609601" y="432987"/>
            <a:ext cx="6751991" cy="865589"/>
          </a:xfrm>
        </p:spPr>
        <p:txBody>
          <a:bodyPr anchor="t"/>
          <a:lstStyle>
            <a:lvl1pPr>
              <a:defRPr sz="22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3"/>
          </p:nvPr>
        </p:nvSpPr>
        <p:spPr>
          <a:xfrm>
            <a:off x="1828800" y="1597234"/>
            <a:ext cx="8536725" cy="3646695"/>
          </a:xfrm>
          <a:prstGeom prst="rect">
            <a:avLst/>
          </a:prstGeom>
        </p:spPr>
        <p:txBody>
          <a:bodyPr vert="horz" anchor="ctr"/>
          <a:lstStyle>
            <a:lvl1pPr algn="ctr">
              <a:defRPr sz="2800">
                <a:solidFill>
                  <a:srgbClr val="006EAB"/>
                </a:solidFill>
              </a:defRPr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81409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2F4DDD3-7C75-2769-C8C1-82DF1B6D3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A3AC56-28EF-1CA1-1FAD-08DE3B6C1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E784350-3A55-3E35-4CC7-FC7D4EA8E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387B048-4326-2A4D-85B9-E8632DB41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17BBF94-FBDB-5E39-BB2F-42575C14F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532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3E92DF5-C5C5-2AEE-CA2E-4727526D1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3B810C-D137-5FD6-7F15-8BC4D0E6B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972662C-148A-2585-EE1E-B9E767EDA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40AF8EC-9CD5-86D1-4C8A-27755E29B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EA8E40-51E2-19F6-1034-B0AB01198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102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C3533A-193E-2765-19BA-47BE04D30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5AC380C-5F3C-0081-6D89-C93EB9015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4ED1385-07C3-8B06-8AC5-44CBD29E0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B5188E7-3837-F08B-4AA8-F267EB59C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D580F27-15B6-0BD2-87E8-3F5B2404A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F695F30-A52C-E561-6EAA-E83A8B734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196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E523CDC-3C16-3892-7113-9DD9F657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8B4DFE9-B733-A837-4248-887300B9F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61F7C34-C0BE-74E4-D0CB-5ECA85B72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4956F3A-3FF7-6E0C-C740-3227AAA8BC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9BF50ED7-69CD-0A0E-A12E-30D11BCD94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56EB9020-59C3-D257-6939-3C547AD3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738BA38-8DC8-E9D8-430D-90BFE41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067C605-054C-42A4-F45C-B758CEF40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56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D22CA6B-6C02-C379-5245-6E173E24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9B90BE5-18E2-FEFD-A30B-8752217BE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45634083-9DD3-BF82-B1EE-782549B55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5704CF1-AFD1-AE02-2726-842A30FFC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533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0E28B09-31DA-C6EB-8278-4675C184D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A641D6D9-2EA4-E29F-7E48-F75E4865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67606CB-A034-A107-354B-87B63651C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0411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20C430-740D-3304-AFDF-C8EB019FD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3F2924C-1E75-BFA5-F83C-697F5E28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44633EB-F20B-CEED-299F-64A7E548E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0B8CC8B-E2D1-6EF2-C274-A10103C1D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37291D2-95A5-1AE0-81A0-77600461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D208658-F06C-5859-8D17-92D4E779D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557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69DC222-B452-AEF8-5D35-9DE9B56B6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F1E3E79-8575-55B7-7102-1EDFBC171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2ED4B9D-6EA4-1DDE-D6C7-869B53948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6DD3C872-7DDF-F8DB-47DC-01B6F85F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6CA5AB-8061-4B88-BB3D-42054ECE1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AE9D786-A4E6-42CC-22F5-68C8E4510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2225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6E390C25-8DE1-084A-ED85-3B96B5222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A0F683A-DE44-C2A3-31C7-FD3EC189E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1AB1C46-3777-49C5-404B-FC2FA58B4F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ACBCE6-94EE-4489-B0E6-5E913F0B8F53}" type="datetimeFigureOut">
              <a:rPr lang="sv-SE" smtClean="0"/>
              <a:t>2024-10-17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8599A3-ED85-C510-A389-048D7B4C3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D4DA840-ED86-80D5-57D6-FA9F3EC10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66F7BB-9A36-498F-9B6F-24840DE17F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157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1" y="4859735"/>
            <a:ext cx="6751991" cy="13673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Presentation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0" y="6204251"/>
            <a:ext cx="3304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/>
              </a:defRPr>
            </a:lvl1pPr>
          </a:lstStyle>
          <a:p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2_BFCF01ED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5_114AE65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DE52A9E-C2F1-798E-5686-0A1EB18ADD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79782" y="2878506"/>
            <a:ext cx="3840018" cy="3359759"/>
          </a:xfrm>
        </p:spPr>
        <p:txBody>
          <a:bodyPr/>
          <a:lstStyle/>
          <a:p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LOINC system </a:t>
            </a:r>
            <a:r>
              <a:rPr lang="sv-SE" sz="2000" dirty="0" err="1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allows</a:t>
            </a:r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b="1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different </a:t>
            </a:r>
            <a:r>
              <a:rPr lang="sv-SE" sz="2000" b="1" dirty="0" err="1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units</a:t>
            </a:r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for </a:t>
            </a:r>
            <a:r>
              <a:rPr lang="sv-SE" sz="2000" dirty="0" err="1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each</a:t>
            </a:r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measurand</a:t>
            </a:r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sv-SE" sz="2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v-SE" sz="2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sz="20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sz="20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sz="20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sz="1600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22F8EBE-C74F-0FC5-E829-A66D2D289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878505"/>
            <a:ext cx="4038598" cy="3359760"/>
          </a:xfrm>
        </p:spPr>
        <p:txBody>
          <a:bodyPr/>
          <a:lstStyle/>
          <a:p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 the NPU system the </a:t>
            </a:r>
            <a:r>
              <a:rPr lang="sv-SE" sz="2000" b="1" dirty="0" err="1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measurement</a:t>
            </a:r>
            <a:r>
              <a:rPr lang="sv-SE" sz="2000" b="1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b="1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units</a:t>
            </a:r>
            <a:r>
              <a:rPr lang="sv-SE" sz="20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for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results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expressed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by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numbers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and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units</a:t>
            </a:r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are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precoordinated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for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each</a:t>
            </a:r>
            <a:r>
              <a:rPr lang="sv-SE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measurand</a:t>
            </a:r>
            <a:r>
              <a:rPr lang="sv-SE" sz="2000" dirty="0"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sv-SE" sz="20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sv-SE" dirty="0"/>
          </a:p>
        </p:txBody>
      </p:sp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9679D4C3-5047-095D-52D3-CF6AA9C7C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8E48-9C7F-8B48-930E-BB418371F9E4}" type="slidenum">
              <a:rPr lang="sv-SE" smtClean="0"/>
              <a:pPr/>
              <a:t>1</a:t>
            </a:fld>
            <a:endParaRPr lang="sv-SE" dirty="0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9E937159-0D0D-27C0-08D8-193E71EF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359096"/>
            <a:ext cx="5063993" cy="865589"/>
          </a:xfrm>
        </p:spPr>
        <p:txBody>
          <a:bodyPr/>
          <a:lstStyle/>
          <a:p>
            <a:r>
              <a:rPr lang="sv-SE" b="1" dirty="0"/>
              <a:t>LOINC and NPU </a:t>
            </a:r>
            <a:br>
              <a:rPr lang="sv-SE" dirty="0"/>
            </a:b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D47A062-505F-A3F8-6F38-A0311C611E79}"/>
              </a:ext>
            </a:extLst>
          </p:cNvPr>
          <p:cNvSpPr/>
          <p:nvPr/>
        </p:nvSpPr>
        <p:spPr>
          <a:xfrm>
            <a:off x="2085266" y="1403316"/>
            <a:ext cx="8026400" cy="104604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wo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terminologies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based</a:t>
            </a:r>
            <a:r>
              <a:rPr lang="sv-SE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on </a:t>
            </a:r>
            <a:r>
              <a:rPr lang="sv-SE" sz="20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similar</a:t>
            </a:r>
            <a:r>
              <a:rPr lang="sv-SE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principles</a:t>
            </a:r>
            <a:r>
              <a:rPr lang="sv-SE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Measurands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are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described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by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three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major </a:t>
            </a:r>
            <a:r>
              <a:rPr lang="sv-SE" sz="20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axes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; </a:t>
            </a:r>
            <a:b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sv-SE" sz="2000" b="1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system, </a:t>
            </a:r>
            <a:r>
              <a:rPr lang="sv-SE" sz="2000" b="1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component</a:t>
            </a:r>
            <a:r>
              <a:rPr lang="sv-SE" sz="2000" b="1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and kind-of-</a:t>
            </a:r>
            <a:r>
              <a:rPr lang="sv-SE" sz="2000" b="1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property</a:t>
            </a:r>
            <a:r>
              <a:rPr lang="sv-SE" sz="20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3934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9DFCE7AE-C1D4-B359-A5CB-807BECC57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endParaRPr lang="sv-SE" sz="4000">
              <a:solidFill>
                <a:srgbClr val="FFFFFF"/>
              </a:solidFill>
            </a:endParaRP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F765E5F1-03B4-66FD-8CD5-51B77B919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sv-SE" sz="2000"/>
              <a:t>gunnar.nordin@equalis.se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C40E618-5DF2-CA6E-10DA-CE3A39878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B928E48-9C7F-8B48-930E-BB418371F9E4}" type="slidenum">
              <a:rPr lang="sv-SE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sv-SE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251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C3EE8233-3CD8-B177-028E-D95E245640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13142" y="1248334"/>
            <a:ext cx="4453522" cy="4336503"/>
          </a:xfrm>
        </p:spPr>
        <p:txBody>
          <a:bodyPr>
            <a:normAutofit lnSpcReduction="10000"/>
          </a:bodyPr>
          <a:lstStyle/>
          <a:p>
            <a:r>
              <a:rPr lang="sv-SE" dirty="0"/>
              <a:t>NPU understands System as the </a:t>
            </a:r>
            <a:r>
              <a:rPr lang="sv-SE" u="sng" dirty="0" err="1"/>
              <a:t>metrological</a:t>
            </a:r>
            <a:r>
              <a:rPr lang="sv-SE" u="sng" dirty="0"/>
              <a:t> system:</a:t>
            </a:r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dirty="0"/>
              <a:t> 1: For </a:t>
            </a:r>
            <a:r>
              <a:rPr lang="sv-SE" dirty="0" err="1"/>
              <a:t>glucose</a:t>
            </a:r>
            <a:r>
              <a:rPr lang="sv-SE" dirty="0"/>
              <a:t> </a:t>
            </a:r>
            <a:r>
              <a:rPr lang="sv-SE" dirty="0" err="1"/>
              <a:t>concentration</a:t>
            </a:r>
            <a:r>
              <a:rPr lang="sv-SE" dirty="0"/>
              <a:t> in </a:t>
            </a:r>
            <a:r>
              <a:rPr lang="sv-SE" dirty="0" err="1"/>
              <a:t>blood</a:t>
            </a:r>
            <a:r>
              <a:rPr lang="sv-SE" dirty="0"/>
              <a:t> plasma, </a:t>
            </a:r>
            <a:r>
              <a:rPr lang="sv-SE" dirty="0" err="1"/>
              <a:t>measured</a:t>
            </a:r>
            <a:r>
              <a:rPr lang="sv-SE" dirty="0"/>
              <a:t> in full </a:t>
            </a:r>
            <a:r>
              <a:rPr lang="sv-SE" dirty="0" err="1"/>
              <a:t>blood</a:t>
            </a:r>
            <a:r>
              <a:rPr lang="sv-SE" dirty="0"/>
              <a:t>, </a:t>
            </a:r>
            <a:r>
              <a:rPr lang="sv-SE" dirty="0" err="1"/>
              <a:t>e.g</a:t>
            </a:r>
            <a:r>
              <a:rPr lang="sv-SE" dirty="0"/>
              <a:t>. by a </a:t>
            </a:r>
            <a:r>
              <a:rPr lang="sv-SE" dirty="0" err="1"/>
              <a:t>blood</a:t>
            </a:r>
            <a:r>
              <a:rPr lang="sv-SE" dirty="0"/>
              <a:t> gas </a:t>
            </a:r>
            <a:r>
              <a:rPr lang="sv-SE" dirty="0" err="1"/>
              <a:t>device</a:t>
            </a:r>
            <a:r>
              <a:rPr lang="sv-SE" dirty="0"/>
              <a:t>, the NPU System is </a:t>
            </a:r>
            <a:r>
              <a:rPr lang="sv-SE" b="1" dirty="0"/>
              <a:t>Plasma</a:t>
            </a:r>
            <a:r>
              <a:rPr lang="sv-SE" dirty="0"/>
              <a:t>.</a:t>
            </a:r>
          </a:p>
          <a:p>
            <a:r>
              <a:rPr lang="sv-SE" dirty="0">
                <a:highlight>
                  <a:srgbClr val="00FF00"/>
                </a:highlight>
              </a:rPr>
              <a:t>NPU02192 </a:t>
            </a:r>
            <a:r>
              <a:rPr lang="sv-SE" b="0" i="0" dirty="0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P—</a:t>
            </a:r>
            <a:r>
              <a:rPr lang="sv-SE" b="0" i="0" dirty="0" err="1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Glucose</a:t>
            </a:r>
            <a:r>
              <a:rPr lang="sv-SE" b="0" i="0" dirty="0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; </a:t>
            </a:r>
            <a:r>
              <a:rPr lang="sv-SE" b="0" i="0" dirty="0" err="1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subst.c</a:t>
            </a:r>
            <a:r>
              <a:rPr lang="sv-SE" b="0" i="0" dirty="0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. = ? </a:t>
            </a:r>
            <a:r>
              <a:rPr lang="sv-SE" b="0" i="0" dirty="0" err="1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mmol</a:t>
            </a:r>
            <a:r>
              <a:rPr lang="sv-SE" b="0" i="0" dirty="0">
                <a:solidFill>
                  <a:srgbClr val="333333"/>
                </a:solidFill>
                <a:effectLst/>
                <a:highlight>
                  <a:srgbClr val="00FF00"/>
                </a:highlight>
              </a:rPr>
              <a:t>/L</a:t>
            </a:r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dirty="0"/>
              <a:t> 2: For the </a:t>
            </a:r>
            <a:r>
              <a:rPr lang="sv-SE" dirty="0" err="1"/>
              <a:t>number</a:t>
            </a:r>
            <a:r>
              <a:rPr lang="sv-SE" dirty="0"/>
              <a:t> </a:t>
            </a:r>
            <a:r>
              <a:rPr lang="sv-SE" dirty="0" err="1"/>
              <a:t>fraction</a:t>
            </a:r>
            <a:r>
              <a:rPr lang="sv-SE" dirty="0"/>
              <a:t> of </a:t>
            </a:r>
            <a:r>
              <a:rPr lang="sv-SE" dirty="0" err="1"/>
              <a:t>lymphocytes</a:t>
            </a:r>
            <a:r>
              <a:rPr lang="sv-SE" dirty="0"/>
              <a:t> in a differential </a:t>
            </a:r>
            <a:r>
              <a:rPr lang="sv-SE" dirty="0" err="1"/>
              <a:t>count</a:t>
            </a:r>
            <a:r>
              <a:rPr lang="sv-SE" dirty="0"/>
              <a:t> of </a:t>
            </a:r>
            <a:r>
              <a:rPr lang="sv-SE" dirty="0" err="1"/>
              <a:t>leukocytes</a:t>
            </a:r>
            <a:r>
              <a:rPr lang="sv-SE" dirty="0"/>
              <a:t>, the NPU System is </a:t>
            </a:r>
            <a:r>
              <a:rPr lang="sv-SE" b="1" dirty="0" err="1"/>
              <a:t>Leukocytes</a:t>
            </a:r>
            <a:r>
              <a:rPr lang="sv-SE" dirty="0"/>
              <a:t>, as the </a:t>
            </a:r>
            <a:r>
              <a:rPr lang="sv-SE" dirty="0" err="1"/>
              <a:t>denominator</a:t>
            </a:r>
            <a:r>
              <a:rPr lang="sv-SE" dirty="0"/>
              <a:t> in the </a:t>
            </a:r>
            <a:r>
              <a:rPr lang="sv-SE" dirty="0" err="1"/>
              <a:t>fraction</a:t>
            </a:r>
            <a:r>
              <a:rPr lang="sv-SE" dirty="0"/>
              <a:t> of </a:t>
            </a:r>
            <a:r>
              <a:rPr lang="sv-SE" dirty="0" err="1"/>
              <a:t>lymphocytes</a:t>
            </a:r>
            <a:r>
              <a:rPr lang="sv-SE" dirty="0"/>
              <a:t>.</a:t>
            </a:r>
          </a:p>
          <a:p>
            <a:r>
              <a:rPr lang="sv-SE" dirty="0">
                <a:highlight>
                  <a:srgbClr val="00FF00"/>
                </a:highlight>
              </a:rPr>
              <a:t>NPU03965 </a:t>
            </a:r>
            <a:r>
              <a:rPr lang="sv-SE" dirty="0" err="1">
                <a:highlight>
                  <a:srgbClr val="00FF00"/>
                </a:highlight>
              </a:rPr>
              <a:t>Lkcs</a:t>
            </a:r>
            <a:r>
              <a:rPr lang="sv-SE" dirty="0">
                <a:highlight>
                  <a:srgbClr val="00FF00"/>
                </a:highlight>
              </a:rPr>
              <a:t>(B)—</a:t>
            </a:r>
            <a:r>
              <a:rPr lang="sv-SE" dirty="0" err="1">
                <a:highlight>
                  <a:srgbClr val="00FF00"/>
                </a:highlight>
              </a:rPr>
              <a:t>Lymphocytes</a:t>
            </a:r>
            <a:r>
              <a:rPr lang="sv-SE" dirty="0">
                <a:highlight>
                  <a:srgbClr val="00FF00"/>
                </a:highlight>
              </a:rPr>
              <a:t>; num.fr. = ?</a:t>
            </a:r>
          </a:p>
          <a:p>
            <a:endParaRPr lang="sv-SE" sz="1600" dirty="0"/>
          </a:p>
          <a:p>
            <a:endParaRPr lang="sv-SE" sz="1800" dirty="0"/>
          </a:p>
          <a:p>
            <a:endParaRPr lang="sv-SE" sz="1800" dirty="0"/>
          </a:p>
          <a:p>
            <a:endParaRPr lang="sv-SE" sz="1600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47AFD9E3-FCB4-B2BA-8CA3-3DE620159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90078" y="1234051"/>
            <a:ext cx="4038600" cy="4336504"/>
          </a:xfrm>
        </p:spPr>
        <p:txBody>
          <a:bodyPr>
            <a:normAutofit lnSpcReduction="10000"/>
          </a:bodyPr>
          <a:lstStyle/>
          <a:p>
            <a:r>
              <a:rPr lang="sv-SE" dirty="0"/>
              <a:t>LOINC understands System as the </a:t>
            </a:r>
            <a:r>
              <a:rPr lang="sv-SE" u="sng" dirty="0"/>
              <a:t>specimen </a:t>
            </a:r>
            <a:r>
              <a:rPr lang="sv-SE" u="sng" dirty="0" err="1"/>
              <a:t>type</a:t>
            </a:r>
            <a:r>
              <a:rPr lang="sv-SE" dirty="0"/>
              <a:t>:</a:t>
            </a:r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dirty="0"/>
              <a:t> 1: For </a:t>
            </a:r>
            <a:r>
              <a:rPr lang="sv-SE" dirty="0" err="1"/>
              <a:t>glucose</a:t>
            </a:r>
            <a:r>
              <a:rPr lang="sv-SE" dirty="0"/>
              <a:t> </a:t>
            </a:r>
            <a:r>
              <a:rPr lang="sv-SE" dirty="0" err="1"/>
              <a:t>concentration</a:t>
            </a:r>
            <a:r>
              <a:rPr lang="sv-SE" dirty="0"/>
              <a:t> in </a:t>
            </a:r>
            <a:r>
              <a:rPr lang="sv-SE" dirty="0" err="1"/>
              <a:t>blood</a:t>
            </a:r>
            <a:r>
              <a:rPr lang="sv-SE" dirty="0"/>
              <a:t> plasma, </a:t>
            </a:r>
            <a:r>
              <a:rPr lang="sv-SE" dirty="0" err="1"/>
              <a:t>measured</a:t>
            </a:r>
            <a:r>
              <a:rPr lang="sv-SE" dirty="0"/>
              <a:t> in full </a:t>
            </a:r>
            <a:r>
              <a:rPr lang="sv-SE" dirty="0" err="1"/>
              <a:t>blood</a:t>
            </a:r>
            <a:r>
              <a:rPr lang="sv-SE" dirty="0"/>
              <a:t> by a </a:t>
            </a:r>
            <a:r>
              <a:rPr lang="sv-SE" dirty="0" err="1"/>
              <a:t>blood</a:t>
            </a:r>
            <a:r>
              <a:rPr lang="sv-SE" dirty="0"/>
              <a:t> gas </a:t>
            </a:r>
            <a:r>
              <a:rPr lang="sv-SE" dirty="0" err="1"/>
              <a:t>device</a:t>
            </a:r>
            <a:r>
              <a:rPr lang="sv-SE" dirty="0"/>
              <a:t>, the LOINC System is </a:t>
            </a:r>
            <a:r>
              <a:rPr lang="sv-SE" b="1" dirty="0" err="1"/>
              <a:t>Blood</a:t>
            </a:r>
            <a:endParaRPr lang="sv-SE" b="1" dirty="0"/>
          </a:p>
          <a:p>
            <a:r>
              <a:rPr lang="sv-SE" dirty="0">
                <a:highlight>
                  <a:srgbClr val="FFFF00"/>
                </a:highlight>
              </a:rPr>
              <a:t>15074-8 </a:t>
            </a:r>
            <a:r>
              <a:rPr lang="sv-SE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Glucose</a:t>
            </a:r>
            <a:r>
              <a:rPr lang="sv-SE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 [</a:t>
            </a:r>
            <a:r>
              <a:rPr lang="sv-SE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Moles</a:t>
            </a:r>
            <a:r>
              <a:rPr lang="sv-SE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/</a:t>
            </a:r>
            <a:r>
              <a:rPr lang="sv-SE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volume</a:t>
            </a:r>
            <a:r>
              <a:rPr lang="sv-SE" i="0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]  in </a:t>
            </a:r>
            <a:r>
              <a:rPr lang="sv-SE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Blood</a:t>
            </a:r>
            <a:endParaRPr lang="sv-SE" i="0" dirty="0">
              <a:solidFill>
                <a:srgbClr val="000000"/>
              </a:solidFill>
              <a:effectLst/>
              <a:highlight>
                <a:srgbClr val="FFFF00"/>
              </a:highlight>
            </a:endParaRPr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dirty="0"/>
              <a:t> 2: For the </a:t>
            </a:r>
            <a:r>
              <a:rPr lang="sv-SE" dirty="0" err="1"/>
              <a:t>number</a:t>
            </a:r>
            <a:r>
              <a:rPr lang="sv-SE" dirty="0"/>
              <a:t> </a:t>
            </a:r>
            <a:r>
              <a:rPr lang="sv-SE" dirty="0" err="1"/>
              <a:t>fraction</a:t>
            </a:r>
            <a:r>
              <a:rPr lang="sv-SE" dirty="0"/>
              <a:t> of </a:t>
            </a:r>
            <a:r>
              <a:rPr lang="sv-SE" dirty="0" err="1"/>
              <a:t>lymphocytes</a:t>
            </a:r>
            <a:r>
              <a:rPr lang="sv-SE" dirty="0"/>
              <a:t> in a differential </a:t>
            </a:r>
            <a:r>
              <a:rPr lang="sv-SE" dirty="0" err="1"/>
              <a:t>count</a:t>
            </a:r>
            <a:r>
              <a:rPr lang="sv-SE" dirty="0"/>
              <a:t> of </a:t>
            </a:r>
            <a:r>
              <a:rPr lang="sv-SE" dirty="0" err="1"/>
              <a:t>leukocytes</a:t>
            </a:r>
            <a:r>
              <a:rPr lang="sv-SE" dirty="0"/>
              <a:t>, the LOINC System is </a:t>
            </a:r>
            <a:r>
              <a:rPr lang="sv-SE" b="1" dirty="0" err="1"/>
              <a:t>Blood</a:t>
            </a:r>
            <a:r>
              <a:rPr lang="sv-SE" dirty="0"/>
              <a:t>, </a:t>
            </a:r>
          </a:p>
          <a:p>
            <a:endParaRPr lang="sv-SE" dirty="0"/>
          </a:p>
          <a:p>
            <a:r>
              <a:rPr lang="en-US" dirty="0">
                <a:highlight>
                  <a:srgbClr val="FFFF00"/>
                </a:highlight>
              </a:rPr>
              <a:t>26478-8	Lymphocytes/100 leukocytes in Blood</a:t>
            </a:r>
            <a:endParaRPr lang="sv-SE" dirty="0">
              <a:highlight>
                <a:srgbClr val="FFFF00"/>
              </a:highlight>
            </a:endParaRPr>
          </a:p>
          <a:p>
            <a:endParaRPr lang="sv-SE" sz="1600" dirty="0"/>
          </a:p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6E729E0A-E2FF-6B93-4FEB-5B1A56FE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90078" y="5760366"/>
            <a:ext cx="914400" cy="365125"/>
          </a:xfrm>
        </p:spPr>
        <p:txBody>
          <a:bodyPr/>
          <a:lstStyle/>
          <a:p>
            <a:fld id="{5B928E48-9C7F-8B48-930E-BB418371F9E4}" type="slidenum">
              <a:rPr lang="sv-SE" smtClean="0"/>
              <a:pPr/>
              <a:t>2</a:t>
            </a:fld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F897D2B3-3280-F7EB-06C7-AF2267D0B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860" y="407576"/>
            <a:ext cx="7095422" cy="865589"/>
          </a:xfrm>
        </p:spPr>
        <p:txBody>
          <a:bodyPr/>
          <a:lstStyle/>
          <a:p>
            <a:r>
              <a:rPr lang="sv-SE" b="1" dirty="0" err="1"/>
              <a:t>Differences</a:t>
            </a:r>
            <a:r>
              <a:rPr lang="sv-SE" b="1" dirty="0"/>
              <a:t> in the </a:t>
            </a:r>
            <a:r>
              <a:rPr lang="sv-SE" b="1" dirty="0" err="1"/>
              <a:t>understanding</a:t>
            </a:r>
            <a:r>
              <a:rPr lang="sv-SE" b="1" dirty="0"/>
              <a:t> of the term ”System</a:t>
            </a:r>
            <a:r>
              <a:rPr lang="sv-SE" dirty="0"/>
              <a:t>”</a:t>
            </a:r>
          </a:p>
        </p:txBody>
      </p:sp>
      <p:sp>
        <p:nvSpPr>
          <p:cNvPr id="6" name="Pratbubbla: rektangel 5">
            <a:extLst>
              <a:ext uri="{FF2B5EF4-FFF2-40B4-BE49-F238E27FC236}">
                <a16:creationId xmlns:a16="http://schemas.microsoft.com/office/drawing/2014/main" id="{A133E801-EC53-FD17-1D7A-2D4E17271691}"/>
              </a:ext>
            </a:extLst>
          </p:cNvPr>
          <p:cNvSpPr/>
          <p:nvPr/>
        </p:nvSpPr>
        <p:spPr>
          <a:xfrm>
            <a:off x="8344462" y="1123928"/>
            <a:ext cx="2073205" cy="1289212"/>
          </a:xfrm>
          <a:prstGeom prst="wedgeRectCallout">
            <a:avLst>
              <a:gd name="adj1" fmla="val 20502"/>
              <a:gd name="adj2" fmla="val 111744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800" dirty="0">
                <a:solidFill>
                  <a:schemeClr val="tx1"/>
                </a:solidFill>
              </a:rPr>
              <a:t>The ”</a:t>
            </a:r>
            <a:r>
              <a:rPr lang="sv-SE" sz="1800" dirty="0" err="1">
                <a:solidFill>
                  <a:schemeClr val="tx1"/>
                </a:solidFill>
              </a:rPr>
              <a:t>Litre</a:t>
            </a:r>
            <a:r>
              <a:rPr lang="sv-SE" sz="1800" dirty="0">
                <a:solidFill>
                  <a:schemeClr val="tx1"/>
                </a:solidFill>
              </a:rPr>
              <a:t>” in the </a:t>
            </a:r>
            <a:r>
              <a:rPr lang="sv-SE" sz="1800" dirty="0" err="1">
                <a:solidFill>
                  <a:schemeClr val="tx1"/>
                </a:solidFill>
              </a:rPr>
              <a:t>unit</a:t>
            </a:r>
            <a:r>
              <a:rPr lang="sv-SE" sz="1800" dirty="0">
                <a:solidFill>
                  <a:schemeClr val="tx1"/>
                </a:solidFill>
              </a:rPr>
              <a:t> </a:t>
            </a:r>
            <a:r>
              <a:rPr lang="sv-SE" sz="1800" dirty="0" err="1">
                <a:solidFill>
                  <a:schemeClr val="tx1"/>
                </a:solidFill>
              </a:rPr>
              <a:t>refers</a:t>
            </a:r>
            <a:r>
              <a:rPr lang="sv-SE" sz="1800" dirty="0">
                <a:solidFill>
                  <a:schemeClr val="tx1"/>
                </a:solidFill>
              </a:rPr>
              <a:t> to </a:t>
            </a:r>
            <a:r>
              <a:rPr lang="sv-SE" sz="1800" dirty="0" err="1">
                <a:solidFill>
                  <a:schemeClr val="tx1"/>
                </a:solidFill>
              </a:rPr>
              <a:t>volume</a:t>
            </a:r>
            <a:r>
              <a:rPr lang="sv-SE" sz="1800" dirty="0">
                <a:solidFill>
                  <a:schemeClr val="tx1"/>
                </a:solidFill>
              </a:rPr>
              <a:t> of the system</a:t>
            </a:r>
          </a:p>
        </p:txBody>
      </p:sp>
      <p:sp>
        <p:nvSpPr>
          <p:cNvPr id="7" name="Pratbubbla: rektangel 6">
            <a:extLst>
              <a:ext uri="{FF2B5EF4-FFF2-40B4-BE49-F238E27FC236}">
                <a16:creationId xmlns:a16="http://schemas.microsoft.com/office/drawing/2014/main" id="{5EC693A9-9C4C-7FE5-3D45-897F925B45DD}"/>
              </a:ext>
            </a:extLst>
          </p:cNvPr>
          <p:cNvSpPr/>
          <p:nvPr/>
        </p:nvSpPr>
        <p:spPr>
          <a:xfrm>
            <a:off x="2447278" y="1462976"/>
            <a:ext cx="2073205" cy="1042386"/>
          </a:xfrm>
          <a:prstGeom prst="wedgeRectCallout">
            <a:avLst>
              <a:gd name="adj1" fmla="val 63271"/>
              <a:gd name="adj2" fmla="val 111028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800" dirty="0">
                <a:solidFill>
                  <a:schemeClr val="tx1"/>
                </a:solidFill>
              </a:rPr>
              <a:t>Not </a:t>
            </a:r>
            <a:r>
              <a:rPr lang="sv-SE" sz="1800" dirty="0" err="1">
                <a:solidFill>
                  <a:schemeClr val="tx1"/>
                </a:solidFill>
              </a:rPr>
              <a:t>clear</a:t>
            </a:r>
            <a:r>
              <a:rPr lang="sv-SE" sz="1800" dirty="0">
                <a:solidFill>
                  <a:schemeClr val="tx1"/>
                </a:solidFill>
              </a:rPr>
              <a:t> </a:t>
            </a:r>
            <a:r>
              <a:rPr lang="sv-SE" sz="1800" dirty="0" err="1">
                <a:solidFill>
                  <a:schemeClr val="tx1"/>
                </a:solidFill>
              </a:rPr>
              <a:t>what</a:t>
            </a:r>
            <a:r>
              <a:rPr lang="sv-SE" sz="1800" dirty="0">
                <a:solidFill>
                  <a:schemeClr val="tx1"/>
                </a:solidFill>
              </a:rPr>
              <a:t>  ”</a:t>
            </a:r>
            <a:r>
              <a:rPr lang="sv-SE" sz="1800" dirty="0" err="1">
                <a:solidFill>
                  <a:schemeClr val="tx1"/>
                </a:solidFill>
              </a:rPr>
              <a:t>volume</a:t>
            </a:r>
            <a:r>
              <a:rPr lang="sv-SE" sz="1800" dirty="0">
                <a:solidFill>
                  <a:schemeClr val="tx1"/>
                </a:solidFill>
              </a:rPr>
              <a:t>” </a:t>
            </a:r>
            <a:r>
              <a:rPr lang="sv-SE" sz="1800" dirty="0" err="1">
                <a:solidFill>
                  <a:schemeClr val="tx1"/>
                </a:solidFill>
              </a:rPr>
              <a:t>refers</a:t>
            </a:r>
            <a:r>
              <a:rPr lang="sv-SE" sz="1800" dirty="0">
                <a:solidFill>
                  <a:schemeClr val="tx1"/>
                </a:solidFill>
              </a:rPr>
              <a:t> to? </a:t>
            </a:r>
          </a:p>
        </p:txBody>
      </p:sp>
    </p:spTree>
    <p:extLst>
      <p:ext uri="{BB962C8B-B14F-4D97-AF65-F5344CB8AC3E}">
        <p14:creationId xmlns:p14="http://schemas.microsoft.com/office/powerpoint/2010/main" val="321801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BD1BE3C2-4DC9-5E6B-0063-DEB7CF876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4196" y="426633"/>
            <a:ext cx="7067550" cy="865589"/>
          </a:xfrm>
        </p:spPr>
        <p:txBody>
          <a:bodyPr>
            <a:normAutofit/>
          </a:bodyPr>
          <a:lstStyle/>
          <a:p>
            <a:r>
              <a:rPr lang="en-US" dirty="0"/>
              <a:t>Differences in spelling for some component terms</a:t>
            </a:r>
          </a:p>
        </p:txBody>
      </p:sp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C4F23DB2-8EE3-48D4-2C44-6262EFD6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81200" y="6204251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B928E48-9C7F-8B48-930E-BB418371F9E4}" type="slidenum">
              <a:rPr lang="sv-SE" smtClean="0"/>
              <a:pPr>
                <a:spcAft>
                  <a:spcPts val="600"/>
                </a:spcAft>
              </a:pPr>
              <a:t>3</a:t>
            </a:fld>
            <a:endParaRPr lang="sv-SE"/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FCC1C31F-1133-0EE8-7694-64AD1BD9AB13}"/>
              </a:ext>
            </a:extLst>
          </p:cNvPr>
          <p:cNvGraphicFramePr>
            <a:graphicFrameLocks noGrp="1"/>
          </p:cNvGraphicFramePr>
          <p:nvPr/>
        </p:nvGraphicFramePr>
        <p:xfrm>
          <a:off x="1981201" y="1440806"/>
          <a:ext cx="8362949" cy="4466278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383447699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18217839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13090524"/>
                    </a:ext>
                  </a:extLst>
                </a:gridCol>
                <a:gridCol w="3238499">
                  <a:extLst>
                    <a:ext uri="{9D8B030D-6E8A-4147-A177-3AD203B41FA5}">
                      <a16:colId xmlns:a16="http://schemas.microsoft.com/office/drawing/2014/main" val="4280060489"/>
                    </a:ext>
                  </a:extLst>
                </a:gridCol>
              </a:tblGrid>
              <a:tr h="483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LOINC term</a:t>
                      </a:r>
                      <a:endParaRPr lang="sv-SE" sz="1400" b="1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b="1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NPU term</a:t>
                      </a:r>
                      <a:endParaRPr lang="sv-SE" sz="1400" b="1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Comment</a:t>
                      </a:r>
                      <a:endParaRPr lang="sv-SE" sz="1400" b="1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3587696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Basophils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Basophilocytes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Unconventional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NPU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spelling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0299126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Creatinine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Creatininium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Unconventional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NPU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spelling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5277582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Eosinophils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Eosinophilocyte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Unconventional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NPU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spelling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129920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C reactive protein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>
                          <a:solidFill>
                            <a:schemeClr val="tx1"/>
                          </a:solidFill>
                          <a:effectLst/>
                        </a:rPr>
                        <a:t>C-reactive protein</a:t>
                      </a:r>
                      <a:endParaRPr lang="sv-SE" sz="1400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spelling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differences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137397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pH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>
                          <a:solidFill>
                            <a:schemeClr val="tx1"/>
                          </a:solidFill>
                          <a:effectLst/>
                        </a:rPr>
                        <a:t>Hydrogen ion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spelling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differences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9759628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Bilirubin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Bilirubins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Random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spelling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differences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3257176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 err="1">
                          <a:solidFill>
                            <a:schemeClr val="tx1"/>
                          </a:solidFill>
                          <a:effectLst/>
                        </a:rPr>
                        <a:t>Hemoglobin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>
                          <a:solidFill>
                            <a:schemeClr val="tx1"/>
                          </a:solidFill>
                          <a:effectLst/>
                        </a:rPr>
                        <a:t>Haemoglobin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versus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language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747373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>
                          <a:solidFill>
                            <a:schemeClr val="tx1"/>
                          </a:solidFill>
                          <a:effectLst/>
                        </a:rPr>
                        <a:t>Epinephrine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Adrenalinium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versus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language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29746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 err="1">
                          <a:solidFill>
                            <a:schemeClr val="tx1"/>
                          </a:solidFill>
                          <a:effectLst/>
                        </a:rPr>
                        <a:t>Norepineprine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Noradrenalinium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versus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language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230240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 err="1">
                          <a:solidFill>
                            <a:schemeClr val="tx1"/>
                          </a:solidFill>
                          <a:effectLst/>
                        </a:rPr>
                        <a:t>glyBURIDE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 err="1">
                          <a:solidFill>
                            <a:schemeClr val="tx1"/>
                          </a:solidFill>
                          <a:effectLst/>
                        </a:rPr>
                        <a:t>Glibenclamide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versus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language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850819"/>
                  </a:ext>
                </a:extLst>
              </a:tr>
              <a:tr h="34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b="0" cap="none" spc="0" dirty="0" err="1">
                          <a:solidFill>
                            <a:schemeClr val="tx1"/>
                          </a:solidFill>
                          <a:effectLst/>
                        </a:rPr>
                        <a:t>Albuterol</a:t>
                      </a:r>
                      <a:endParaRPr lang="sv-SE" sz="1400" b="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HK" sz="1400" cap="none" spc="0" dirty="0">
                          <a:solidFill>
                            <a:schemeClr val="tx1"/>
                          </a:solidFill>
                          <a:effectLst/>
                        </a:rPr>
                        <a:t>Salbutamol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American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versus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sv-SE" sz="14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v-SE" sz="1400" cap="none" spc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language</a:t>
                      </a:r>
                      <a:endParaRPr lang="sv-SE" sz="1400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67" marR="60715" marT="16191" marB="121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0715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73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25BD2EDC-7470-1119-33D9-5869C3A0A74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/>
              <a:t>In the LOINC </a:t>
            </a:r>
            <a:r>
              <a:rPr lang="sv-SE" dirty="0" err="1"/>
              <a:t>terminology</a:t>
            </a:r>
            <a:r>
              <a:rPr lang="sv-SE" dirty="0"/>
              <a:t> the Component is </a:t>
            </a:r>
            <a:r>
              <a:rPr lang="sv-SE" u="sng" dirty="0" err="1"/>
              <a:t>often</a:t>
            </a:r>
            <a:r>
              <a:rPr lang="sv-SE" u="sng" dirty="0"/>
              <a:t> </a:t>
            </a:r>
            <a:r>
              <a:rPr lang="sv-SE" dirty="0"/>
              <a:t>the </a:t>
            </a:r>
            <a:r>
              <a:rPr lang="sv-SE" dirty="0" err="1"/>
              <a:t>name</a:t>
            </a:r>
            <a:r>
              <a:rPr lang="sv-SE" dirty="0"/>
              <a:t> of the </a:t>
            </a:r>
            <a:r>
              <a:rPr lang="sv-SE" dirty="0" err="1"/>
              <a:t>analyte</a:t>
            </a:r>
            <a:r>
              <a:rPr lang="sv-SE" dirty="0"/>
              <a:t>, </a:t>
            </a:r>
            <a:r>
              <a:rPr lang="sv-SE" dirty="0" err="1"/>
              <a:t>but</a:t>
            </a:r>
            <a:r>
              <a:rPr lang="sv-SE" dirty="0"/>
              <a:t> in </a:t>
            </a:r>
            <a:r>
              <a:rPr lang="sv-SE" dirty="0" err="1"/>
              <a:t>some</a:t>
            </a:r>
            <a:r>
              <a:rPr lang="sv-SE" dirty="0"/>
              <a:t> </a:t>
            </a:r>
            <a:r>
              <a:rPr lang="sv-SE" dirty="0" err="1"/>
              <a:t>cases</a:t>
            </a:r>
            <a:r>
              <a:rPr lang="sv-SE" dirty="0"/>
              <a:t> it is a </a:t>
            </a:r>
            <a:r>
              <a:rPr lang="sv-SE" dirty="0" err="1"/>
              <a:t>name</a:t>
            </a:r>
            <a:r>
              <a:rPr lang="sv-SE" dirty="0"/>
              <a:t> of the </a:t>
            </a:r>
            <a:r>
              <a:rPr lang="sv-SE" b="1" dirty="0" err="1"/>
              <a:t>procedure</a:t>
            </a:r>
            <a:r>
              <a:rPr lang="sv-SE" b="1" dirty="0"/>
              <a:t>.</a:t>
            </a:r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dirty="0"/>
              <a:t>:</a:t>
            </a:r>
            <a:br>
              <a:rPr lang="en-US" sz="1600" dirty="0"/>
            </a:br>
            <a:r>
              <a:rPr lang="en-US" sz="1600" dirty="0">
                <a:highlight>
                  <a:srgbClr val="FFFF00"/>
                </a:highlight>
              </a:rPr>
              <a:t>Eosin-5-Maleimide binding </a:t>
            </a:r>
            <a:r>
              <a:rPr lang="en-US" sz="1600" dirty="0"/>
              <a:t>[Presence] in Blood by Flow cytometry (FC)</a:t>
            </a:r>
            <a:endParaRPr lang="sv-SE" sz="1600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D89FE955-81F6-1425-ACEF-BA21414672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/>
              <a:t>In the NPU </a:t>
            </a:r>
            <a:r>
              <a:rPr lang="sv-SE" dirty="0" err="1"/>
              <a:t>terminology</a:t>
            </a:r>
            <a:r>
              <a:rPr lang="sv-SE" dirty="0"/>
              <a:t> the Component is </a:t>
            </a:r>
            <a:r>
              <a:rPr lang="sv-SE" dirty="0" err="1"/>
              <a:t>always</a:t>
            </a:r>
            <a:r>
              <a:rPr lang="sv-SE" dirty="0"/>
              <a:t> the </a:t>
            </a:r>
            <a:r>
              <a:rPr lang="sv-SE" u="sng" dirty="0" err="1"/>
              <a:t>name</a:t>
            </a:r>
            <a:r>
              <a:rPr lang="sv-SE" u="sng" dirty="0"/>
              <a:t> of the </a:t>
            </a:r>
            <a:r>
              <a:rPr lang="sv-SE" u="sng" dirty="0" err="1"/>
              <a:t>analyte</a:t>
            </a:r>
            <a:r>
              <a:rPr lang="sv-SE" u="sng" dirty="0"/>
              <a:t> </a:t>
            </a:r>
            <a:r>
              <a:rPr lang="sv-SE" dirty="0"/>
              <a:t>of the </a:t>
            </a:r>
            <a:r>
              <a:rPr lang="sv-SE" dirty="0" err="1"/>
              <a:t>intended</a:t>
            </a:r>
            <a:r>
              <a:rPr lang="sv-SE" dirty="0"/>
              <a:t> </a:t>
            </a:r>
            <a:r>
              <a:rPr lang="sv-SE" dirty="0" err="1"/>
              <a:t>measurand</a:t>
            </a:r>
            <a:endParaRPr lang="sv-SE" dirty="0"/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sz="1600" dirty="0"/>
              <a:t>:</a:t>
            </a:r>
          </a:p>
          <a:p>
            <a:r>
              <a:rPr lang="sv-SE" sz="1600" dirty="0" err="1"/>
              <a:t>Ercs</a:t>
            </a:r>
            <a:r>
              <a:rPr lang="sv-SE" sz="1600" dirty="0"/>
              <a:t>(B)—</a:t>
            </a:r>
            <a:r>
              <a:rPr lang="sv-SE" sz="1600" dirty="0">
                <a:highlight>
                  <a:srgbClr val="00FF00"/>
                </a:highlight>
              </a:rPr>
              <a:t>Band 3 </a:t>
            </a:r>
            <a:r>
              <a:rPr lang="sv-SE" sz="1600" dirty="0" err="1">
                <a:highlight>
                  <a:srgbClr val="00FF00"/>
                </a:highlight>
              </a:rPr>
              <a:t>anion</a:t>
            </a:r>
            <a:r>
              <a:rPr lang="sv-SE" sz="1600" dirty="0">
                <a:highlight>
                  <a:srgbClr val="00FF00"/>
                </a:highlight>
              </a:rPr>
              <a:t> transport</a:t>
            </a:r>
            <a:br>
              <a:rPr lang="sv-SE" sz="1600" dirty="0">
                <a:highlight>
                  <a:srgbClr val="00FF00"/>
                </a:highlight>
              </a:rPr>
            </a:br>
            <a:r>
              <a:rPr lang="sv-SE" sz="1600" dirty="0">
                <a:highlight>
                  <a:srgbClr val="00FF00"/>
                </a:highlight>
              </a:rPr>
              <a:t> protein</a:t>
            </a:r>
            <a:r>
              <a:rPr lang="sv-SE" sz="1600" dirty="0"/>
              <a:t>; </a:t>
            </a:r>
            <a:r>
              <a:rPr lang="sv-SE" sz="1600" dirty="0" err="1"/>
              <a:t>rel.entitic</a:t>
            </a:r>
            <a:r>
              <a:rPr lang="sv-SE" sz="1600" dirty="0"/>
              <a:t> </a:t>
            </a:r>
            <a:r>
              <a:rPr lang="sv-SE" sz="1600" dirty="0" err="1"/>
              <a:t>num</a:t>
            </a:r>
            <a:endParaRPr lang="sv-SE" sz="1600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50B12766-476A-E1A1-120F-A8FFAFBA5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8E48-9C7F-8B48-930E-BB418371F9E4}" type="slidenum">
              <a:rPr lang="sv-SE" smtClean="0"/>
              <a:pPr/>
              <a:t>4</a:t>
            </a:fld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057F1F0D-9FCA-2085-B391-CA9918C0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Differences</a:t>
            </a:r>
            <a:r>
              <a:rPr lang="sv-SE" dirty="0"/>
              <a:t> in the </a:t>
            </a:r>
            <a:r>
              <a:rPr lang="sv-SE" dirty="0" err="1"/>
              <a:t>principles</a:t>
            </a:r>
            <a:r>
              <a:rPr lang="sv-SE" dirty="0"/>
              <a:t> for </a:t>
            </a:r>
            <a:r>
              <a:rPr lang="sv-SE" dirty="0" err="1"/>
              <a:t>naming</a:t>
            </a:r>
            <a:r>
              <a:rPr lang="sv-SE" dirty="0"/>
              <a:t> </a:t>
            </a:r>
            <a:r>
              <a:rPr lang="sv-SE" dirty="0" err="1"/>
              <a:t>components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35067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E8545DFD-4205-B0E1-0E14-7D98B7451F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91852" y="1563036"/>
            <a:ext cx="4038600" cy="4336503"/>
          </a:xfrm>
        </p:spPr>
        <p:txBody>
          <a:bodyPr/>
          <a:lstStyle/>
          <a:p>
            <a:endParaRPr lang="sv-SE" sz="1600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9BFADF6D-087D-8BAC-D801-B377EA3D7F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1227C510-8EBA-4253-2A59-A2B345C8D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81200" y="5868374"/>
            <a:ext cx="914400" cy="365125"/>
          </a:xfrm>
        </p:spPr>
        <p:txBody>
          <a:bodyPr/>
          <a:lstStyle/>
          <a:p>
            <a:fld id="{5B928E48-9C7F-8B48-930E-BB418371F9E4}" type="slidenum">
              <a:rPr lang="sv-SE" sz="1100" smtClean="0"/>
              <a:pPr/>
              <a:t>5</a:t>
            </a:fld>
            <a:endParaRPr lang="sv-SE" sz="1100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AE7D2976-5ABC-E48E-0DA2-6946E85B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Differences</a:t>
            </a:r>
            <a:r>
              <a:rPr lang="sv-SE" dirty="0"/>
              <a:t> in the </a:t>
            </a:r>
            <a:r>
              <a:rPr lang="sv-SE" dirty="0" err="1"/>
              <a:t>understanding</a:t>
            </a:r>
            <a:r>
              <a:rPr lang="sv-SE" dirty="0"/>
              <a:t> of the </a:t>
            </a:r>
            <a:r>
              <a:rPr lang="sv-SE" dirty="0" err="1"/>
              <a:t>concept</a:t>
            </a:r>
            <a:r>
              <a:rPr lang="sv-SE" dirty="0"/>
              <a:t> ”kind-of-</a:t>
            </a:r>
            <a:r>
              <a:rPr lang="sv-SE" dirty="0" err="1"/>
              <a:t>property</a:t>
            </a:r>
            <a:r>
              <a:rPr lang="sv-SE" dirty="0"/>
              <a:t>”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BCBB79D-4C6F-8CAC-C750-299CC4105E7C}"/>
              </a:ext>
            </a:extLst>
          </p:cNvPr>
          <p:cNvSpPr txBox="1"/>
          <p:nvPr/>
        </p:nvSpPr>
        <p:spPr>
          <a:xfrm>
            <a:off x="2086239" y="2103605"/>
            <a:ext cx="2215671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Entitic</a:t>
            </a:r>
            <a:r>
              <a:rPr lang="sv-SE" sz="1600" dirty="0"/>
              <a:t> </a:t>
            </a:r>
            <a:r>
              <a:rPr lang="sv-SE" sz="1600" dirty="0" err="1"/>
              <a:t>Mass</a:t>
            </a:r>
            <a:r>
              <a:rPr lang="sv-SE" sz="1600" dirty="0"/>
              <a:t> &lt;LOINC&gt;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E6BE6391-1AF9-DDD4-093C-CD9827C55CAC}"/>
              </a:ext>
            </a:extLst>
          </p:cNvPr>
          <p:cNvSpPr txBox="1"/>
          <p:nvPr/>
        </p:nvSpPr>
        <p:spPr>
          <a:xfrm>
            <a:off x="6315742" y="2096793"/>
            <a:ext cx="2542753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entitic</a:t>
            </a:r>
            <a:r>
              <a:rPr lang="sv-SE" sz="1600" dirty="0"/>
              <a:t> </a:t>
            </a:r>
            <a:r>
              <a:rPr lang="sv-SE" sz="1600" dirty="0" err="1"/>
              <a:t>mass</a:t>
            </a:r>
            <a:r>
              <a:rPr lang="sv-SE" sz="1600" dirty="0"/>
              <a:t> &lt;NPU&gt;</a:t>
            </a:r>
          </a:p>
        </p:txBody>
      </p:sp>
      <p:cxnSp>
        <p:nvCxnSpPr>
          <p:cNvPr id="8" name="Rak koppling 7">
            <a:extLst>
              <a:ext uri="{FF2B5EF4-FFF2-40B4-BE49-F238E27FC236}">
                <a16:creationId xmlns:a16="http://schemas.microsoft.com/office/drawing/2014/main" id="{1FD1BC4E-02FB-09BB-E3A3-57BBD65809A5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4301909" y="2266070"/>
            <a:ext cx="2013832" cy="68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ruta 8">
            <a:extLst>
              <a:ext uri="{FF2B5EF4-FFF2-40B4-BE49-F238E27FC236}">
                <a16:creationId xmlns:a16="http://schemas.microsoft.com/office/drawing/2014/main" id="{66BD46D9-14B8-508F-5D08-4FCA116ED5FF}"/>
              </a:ext>
            </a:extLst>
          </p:cNvPr>
          <p:cNvSpPr txBox="1"/>
          <p:nvPr/>
        </p:nvSpPr>
        <p:spPr>
          <a:xfrm>
            <a:off x="2086238" y="2600178"/>
            <a:ext cx="288893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Mass</a:t>
            </a:r>
            <a:r>
              <a:rPr lang="sv-SE" sz="1600" dirty="0"/>
              <a:t> </a:t>
            </a:r>
            <a:r>
              <a:rPr lang="sv-SE" sz="1600" dirty="0" err="1"/>
              <a:t>Concentraton</a:t>
            </a:r>
            <a:r>
              <a:rPr lang="sv-SE" sz="1600" dirty="0"/>
              <a:t> &lt;LOINC&gt;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6FD62170-4EC8-9540-4DC9-C41A7552179D}"/>
              </a:ext>
            </a:extLst>
          </p:cNvPr>
          <p:cNvSpPr txBox="1"/>
          <p:nvPr/>
        </p:nvSpPr>
        <p:spPr>
          <a:xfrm>
            <a:off x="6315741" y="2586405"/>
            <a:ext cx="3238456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mass</a:t>
            </a:r>
            <a:r>
              <a:rPr lang="sv-SE" sz="1600" dirty="0"/>
              <a:t> </a:t>
            </a:r>
            <a:r>
              <a:rPr lang="sv-SE" sz="1600" dirty="0" err="1"/>
              <a:t>concentration</a:t>
            </a:r>
            <a:r>
              <a:rPr lang="sv-SE" sz="1600" dirty="0"/>
              <a:t> &lt;NPU&gt;</a:t>
            </a:r>
          </a:p>
        </p:txBody>
      </p:sp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7F121F1-6E62-9E5B-318D-7AB9CED30D6D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4975171" y="2755683"/>
            <a:ext cx="1340571" cy="137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ruta 14">
            <a:extLst>
              <a:ext uri="{FF2B5EF4-FFF2-40B4-BE49-F238E27FC236}">
                <a16:creationId xmlns:a16="http://schemas.microsoft.com/office/drawing/2014/main" id="{B8E5126D-F386-DC77-BC7A-DFB0A43CE5DB}"/>
              </a:ext>
            </a:extLst>
          </p:cNvPr>
          <p:cNvSpPr txBox="1"/>
          <p:nvPr/>
        </p:nvSpPr>
        <p:spPr>
          <a:xfrm>
            <a:off x="2126960" y="1393758"/>
            <a:ext cx="7036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/>
              <a:t>Most of 150 different kind-of-</a:t>
            </a:r>
            <a:r>
              <a:rPr lang="sv-SE" sz="1600" dirty="0" err="1"/>
              <a:t>properties</a:t>
            </a:r>
            <a:r>
              <a:rPr lang="sv-SE" sz="1600" dirty="0"/>
              <a:t> </a:t>
            </a:r>
            <a:r>
              <a:rPr lang="sv-SE" sz="1600" dirty="0" err="1"/>
              <a:t>have</a:t>
            </a:r>
            <a:r>
              <a:rPr lang="sv-SE" sz="1600" dirty="0"/>
              <a:t> </a:t>
            </a:r>
            <a:r>
              <a:rPr lang="sv-SE" sz="1600" dirty="0" err="1"/>
              <a:t>identical</a:t>
            </a:r>
            <a:r>
              <a:rPr lang="sv-SE" sz="1600" dirty="0"/>
              <a:t> </a:t>
            </a:r>
            <a:r>
              <a:rPr lang="sv-SE" sz="1600" dirty="0" err="1"/>
              <a:t>meanings</a:t>
            </a:r>
            <a:r>
              <a:rPr lang="sv-SE" sz="1600" dirty="0"/>
              <a:t>. </a:t>
            </a:r>
            <a:r>
              <a:rPr lang="sv-SE" sz="1600" dirty="0" err="1"/>
              <a:t>Examples</a:t>
            </a:r>
            <a:r>
              <a:rPr lang="sv-SE" sz="1600" dirty="0"/>
              <a:t>: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E8EF8746-914F-39FE-6F5D-AAD228BF72B2}"/>
              </a:ext>
            </a:extLst>
          </p:cNvPr>
          <p:cNvSpPr txBox="1"/>
          <p:nvPr/>
        </p:nvSpPr>
        <p:spPr>
          <a:xfrm>
            <a:off x="6315741" y="3790418"/>
            <a:ext cx="3895058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arbitrary</a:t>
            </a:r>
            <a:r>
              <a:rPr lang="sv-SE" sz="1600" dirty="0"/>
              <a:t> </a:t>
            </a:r>
            <a:r>
              <a:rPr lang="sv-SE" sz="1600" dirty="0" err="1"/>
              <a:t>concentration</a:t>
            </a:r>
            <a:r>
              <a:rPr lang="sv-SE" sz="1600" dirty="0"/>
              <a:t>&lt;NPU&gt;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1FCF0A5-392C-C73A-2E71-7E1E90C90642}"/>
              </a:ext>
            </a:extLst>
          </p:cNvPr>
          <p:cNvSpPr txBox="1"/>
          <p:nvPr/>
        </p:nvSpPr>
        <p:spPr>
          <a:xfrm>
            <a:off x="2086239" y="4142972"/>
            <a:ext cx="3467555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>
                <a:highlight>
                  <a:srgbClr val="FFFF00"/>
                </a:highlight>
              </a:rPr>
              <a:t>Precence</a:t>
            </a:r>
            <a:r>
              <a:rPr lang="sv-SE" sz="1600" dirty="0">
                <a:highlight>
                  <a:srgbClr val="FFFF00"/>
                </a:highlight>
              </a:rPr>
              <a:t> or </a:t>
            </a:r>
            <a:r>
              <a:rPr lang="sv-SE" sz="1600" dirty="0" err="1">
                <a:highlight>
                  <a:srgbClr val="FFFF00"/>
                </a:highlight>
              </a:rPr>
              <a:t>Threshold</a:t>
            </a:r>
            <a:r>
              <a:rPr lang="sv-SE" sz="1600" dirty="0">
                <a:highlight>
                  <a:srgbClr val="FFFF00"/>
                </a:highlight>
              </a:rPr>
              <a:t>&lt;LOINC&gt;</a:t>
            </a:r>
          </a:p>
        </p:txBody>
      </p:sp>
      <p:cxnSp>
        <p:nvCxnSpPr>
          <p:cNvPr id="19" name="Rak pilkoppling 18">
            <a:extLst>
              <a:ext uri="{FF2B5EF4-FFF2-40B4-BE49-F238E27FC236}">
                <a16:creationId xmlns:a16="http://schemas.microsoft.com/office/drawing/2014/main" id="{ACD7BBA7-59C6-D024-CEF7-441741741906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>
          <a:xfrm flipH="1">
            <a:off x="5553793" y="3959695"/>
            <a:ext cx="761948" cy="3525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ruta 19">
            <a:extLst>
              <a:ext uri="{FF2B5EF4-FFF2-40B4-BE49-F238E27FC236}">
                <a16:creationId xmlns:a16="http://schemas.microsoft.com/office/drawing/2014/main" id="{089261C6-FCAB-E0E2-A280-0F065059B7E0}"/>
              </a:ext>
            </a:extLst>
          </p:cNvPr>
          <p:cNvSpPr txBox="1"/>
          <p:nvPr/>
        </p:nvSpPr>
        <p:spPr>
          <a:xfrm>
            <a:off x="6315741" y="4422637"/>
            <a:ext cx="3895059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arbitrary</a:t>
            </a:r>
            <a:r>
              <a:rPr lang="sv-SE" sz="1600" dirty="0"/>
              <a:t> </a:t>
            </a:r>
            <a:r>
              <a:rPr lang="sv-SE" sz="1600" dirty="0" err="1"/>
              <a:t>entitic</a:t>
            </a:r>
            <a:r>
              <a:rPr lang="sv-SE" sz="1600" dirty="0"/>
              <a:t> </a:t>
            </a:r>
            <a:r>
              <a:rPr lang="sv-SE" sz="1600" dirty="0" err="1"/>
              <a:t>number</a:t>
            </a:r>
            <a:r>
              <a:rPr lang="sv-SE" sz="1600" dirty="0"/>
              <a:t>&lt;NPU&gt;</a:t>
            </a:r>
          </a:p>
        </p:txBody>
      </p:sp>
      <p:cxnSp>
        <p:nvCxnSpPr>
          <p:cNvPr id="21" name="Rak pilkoppling 20">
            <a:extLst>
              <a:ext uri="{FF2B5EF4-FFF2-40B4-BE49-F238E27FC236}">
                <a16:creationId xmlns:a16="http://schemas.microsoft.com/office/drawing/2014/main" id="{30F6202C-2E08-AECE-39F1-A7790F223414}"/>
              </a:ext>
            </a:extLst>
          </p:cNvPr>
          <p:cNvCxnSpPr>
            <a:cxnSpLocks/>
            <a:stCxn id="18" idx="3"/>
            <a:endCxn id="20" idx="1"/>
          </p:cNvCxnSpPr>
          <p:nvPr/>
        </p:nvCxnSpPr>
        <p:spPr>
          <a:xfrm>
            <a:off x="5553794" y="4312250"/>
            <a:ext cx="761947" cy="2796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ruta 21">
            <a:extLst>
              <a:ext uri="{FF2B5EF4-FFF2-40B4-BE49-F238E27FC236}">
                <a16:creationId xmlns:a16="http://schemas.microsoft.com/office/drawing/2014/main" id="{91FBCFE4-EE3D-45E5-4FC3-80684B2C22D5}"/>
              </a:ext>
            </a:extLst>
          </p:cNvPr>
          <p:cNvSpPr txBox="1"/>
          <p:nvPr/>
        </p:nvSpPr>
        <p:spPr>
          <a:xfrm>
            <a:off x="2086239" y="4855668"/>
            <a:ext cx="3378663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Arbitrary</a:t>
            </a:r>
            <a:r>
              <a:rPr lang="sv-SE" sz="1600" dirty="0"/>
              <a:t> </a:t>
            </a:r>
            <a:r>
              <a:rPr lang="sv-SE" sz="1600" dirty="0" err="1"/>
              <a:t>Concentration</a:t>
            </a:r>
            <a:r>
              <a:rPr lang="sv-SE" sz="1600" dirty="0"/>
              <a:t>&lt;LOINC&gt;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986FA144-8DED-C5A5-15D7-98FA39D6922A}"/>
              </a:ext>
            </a:extLst>
          </p:cNvPr>
          <p:cNvSpPr txBox="1"/>
          <p:nvPr/>
        </p:nvSpPr>
        <p:spPr>
          <a:xfrm>
            <a:off x="6315742" y="5221180"/>
            <a:ext cx="3936807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arbitrary</a:t>
            </a:r>
            <a:r>
              <a:rPr lang="sv-SE" sz="1600" dirty="0"/>
              <a:t> </a:t>
            </a:r>
            <a:r>
              <a:rPr lang="sv-SE" sz="1600" dirty="0" err="1"/>
              <a:t>substance</a:t>
            </a:r>
            <a:r>
              <a:rPr lang="sv-SE" sz="1600" dirty="0"/>
              <a:t> </a:t>
            </a:r>
            <a:r>
              <a:rPr lang="sv-SE" sz="1600" dirty="0" err="1"/>
              <a:t>concentration</a:t>
            </a:r>
            <a:r>
              <a:rPr lang="sv-SE" sz="1600" dirty="0"/>
              <a:t> &lt;NPU&gt;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5C79AD9-64E0-CC04-6472-2FA8DDBC00E2}"/>
              </a:ext>
            </a:extLst>
          </p:cNvPr>
          <p:cNvSpPr txBox="1"/>
          <p:nvPr/>
        </p:nvSpPr>
        <p:spPr>
          <a:xfrm>
            <a:off x="2086239" y="5540175"/>
            <a:ext cx="3329941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Dilution</a:t>
            </a:r>
            <a:r>
              <a:rPr lang="sv-SE" sz="1600" dirty="0"/>
              <a:t> </a:t>
            </a:r>
            <a:r>
              <a:rPr lang="sv-SE" sz="1600" dirty="0" err="1"/>
              <a:t>factor</a:t>
            </a:r>
            <a:r>
              <a:rPr lang="sv-SE" sz="1600" dirty="0"/>
              <a:t>&lt;LOINC&gt;</a:t>
            </a:r>
          </a:p>
        </p:txBody>
      </p:sp>
      <p:cxnSp>
        <p:nvCxnSpPr>
          <p:cNvPr id="25" name="Rak pilkoppling 24">
            <a:extLst>
              <a:ext uri="{FF2B5EF4-FFF2-40B4-BE49-F238E27FC236}">
                <a16:creationId xmlns:a16="http://schemas.microsoft.com/office/drawing/2014/main" id="{1B23C333-216E-CC12-1A64-20A26841ED02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5464901" y="5024945"/>
            <a:ext cx="850840" cy="3385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>
            <a:extLst>
              <a:ext uri="{FF2B5EF4-FFF2-40B4-BE49-F238E27FC236}">
                <a16:creationId xmlns:a16="http://schemas.microsoft.com/office/drawing/2014/main" id="{7C6B4FB4-7E32-25EE-C2E9-9401672970A4}"/>
              </a:ext>
            </a:extLst>
          </p:cNvPr>
          <p:cNvCxnSpPr>
            <a:cxnSpLocks/>
            <a:stCxn id="24" idx="3"/>
            <a:endCxn id="23" idx="1"/>
          </p:cNvCxnSpPr>
          <p:nvPr/>
        </p:nvCxnSpPr>
        <p:spPr>
          <a:xfrm flipV="1">
            <a:off x="5416179" y="5390458"/>
            <a:ext cx="899562" cy="3189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ruta 32">
            <a:extLst>
              <a:ext uri="{FF2B5EF4-FFF2-40B4-BE49-F238E27FC236}">
                <a16:creationId xmlns:a16="http://schemas.microsoft.com/office/drawing/2014/main" id="{1C581FDD-A8C8-95EB-2699-2E1D4B089433}"/>
              </a:ext>
            </a:extLst>
          </p:cNvPr>
          <p:cNvSpPr txBox="1"/>
          <p:nvPr/>
        </p:nvSpPr>
        <p:spPr>
          <a:xfrm>
            <a:off x="2086238" y="3268587"/>
            <a:ext cx="76673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600" dirty="0" err="1"/>
              <a:t>Some</a:t>
            </a:r>
            <a:r>
              <a:rPr lang="sv-SE" sz="1600" dirty="0"/>
              <a:t> kind-of-</a:t>
            </a:r>
            <a:r>
              <a:rPr lang="sv-SE" sz="1600" dirty="0" err="1"/>
              <a:t>properties</a:t>
            </a:r>
            <a:r>
              <a:rPr lang="sv-SE" sz="1600" dirty="0"/>
              <a:t> </a:t>
            </a:r>
            <a:r>
              <a:rPr lang="sv-SE" sz="1600" dirty="0" err="1"/>
              <a:t>have</a:t>
            </a:r>
            <a:r>
              <a:rPr lang="sv-SE" sz="1600" dirty="0"/>
              <a:t> </a:t>
            </a:r>
            <a:r>
              <a:rPr lang="sv-SE" sz="1600" dirty="0" err="1"/>
              <a:t>broader</a:t>
            </a:r>
            <a:r>
              <a:rPr lang="sv-SE" sz="1600" dirty="0"/>
              <a:t> or </a:t>
            </a:r>
            <a:r>
              <a:rPr lang="sv-SE" sz="1600" dirty="0" err="1"/>
              <a:t>smaller</a:t>
            </a:r>
            <a:r>
              <a:rPr lang="sv-SE" sz="1600" dirty="0"/>
              <a:t> </a:t>
            </a:r>
            <a:r>
              <a:rPr lang="sv-SE" sz="1600" dirty="0" err="1"/>
              <a:t>meanings</a:t>
            </a:r>
            <a:r>
              <a:rPr lang="sv-SE" sz="1600" dirty="0"/>
              <a:t>. </a:t>
            </a:r>
            <a:r>
              <a:rPr lang="sv-SE" sz="1600" dirty="0" err="1"/>
              <a:t>Examples</a:t>
            </a:r>
            <a:r>
              <a:rPr lang="sv-SE" sz="16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012130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5FED6D86-A2C0-5CDC-8958-EB4E221387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sz="1800" dirty="0"/>
              <a:t>LOINC: Examination </a:t>
            </a:r>
            <a:r>
              <a:rPr lang="sv-SE" sz="1800" dirty="0" err="1"/>
              <a:t>techniques</a:t>
            </a:r>
            <a:r>
              <a:rPr lang="sv-SE" sz="1800" dirty="0"/>
              <a:t> </a:t>
            </a:r>
            <a:r>
              <a:rPr lang="sv-SE" sz="1800" dirty="0" err="1"/>
              <a:t>precoordinated</a:t>
            </a:r>
            <a:r>
              <a:rPr lang="sv-SE" sz="1800" dirty="0"/>
              <a:t> to </a:t>
            </a:r>
            <a:r>
              <a:rPr lang="sv-SE" sz="1800" dirty="0" err="1"/>
              <a:t>to</a:t>
            </a:r>
            <a:r>
              <a:rPr lang="sv-SE" sz="1800" dirty="0"/>
              <a:t> </a:t>
            </a:r>
            <a:r>
              <a:rPr lang="sv-SE" sz="1800" dirty="0" err="1"/>
              <a:t>indicate</a:t>
            </a:r>
            <a:r>
              <a:rPr lang="sv-SE" sz="1800" dirty="0"/>
              <a:t> the </a:t>
            </a:r>
            <a:r>
              <a:rPr lang="sv-SE" sz="1800" u="sng" dirty="0" err="1"/>
              <a:t>quality</a:t>
            </a:r>
            <a:r>
              <a:rPr lang="sv-SE" sz="1800" dirty="0"/>
              <a:t> of the </a:t>
            </a:r>
            <a:r>
              <a:rPr lang="sv-SE" sz="1800" dirty="0" err="1"/>
              <a:t>measurement</a:t>
            </a:r>
            <a:r>
              <a:rPr lang="sv-SE" sz="1800" dirty="0"/>
              <a:t>:</a:t>
            </a:r>
          </a:p>
          <a:p>
            <a:endParaRPr lang="sv-SE" sz="1800" dirty="0"/>
          </a:p>
          <a:p>
            <a:r>
              <a:rPr lang="sv-SE" sz="1800" dirty="0" err="1"/>
              <a:t>Example</a:t>
            </a:r>
            <a:r>
              <a:rPr lang="sv-SE" sz="1800" dirty="0"/>
              <a:t> of </a:t>
            </a:r>
            <a:r>
              <a:rPr lang="sv-SE" sz="1800" dirty="0" err="1"/>
              <a:t>various</a:t>
            </a:r>
            <a:r>
              <a:rPr lang="sv-SE" sz="1800" dirty="0"/>
              <a:t> ”</a:t>
            </a:r>
            <a:r>
              <a:rPr lang="sv-SE" sz="1800" dirty="0" err="1"/>
              <a:t>method</a:t>
            </a:r>
            <a:r>
              <a:rPr lang="sv-SE" sz="1800" dirty="0"/>
              <a:t> </a:t>
            </a:r>
            <a:r>
              <a:rPr lang="sv-SE" sz="1800" dirty="0" err="1"/>
              <a:t>types</a:t>
            </a:r>
            <a:r>
              <a:rPr lang="sv-SE" sz="1800" dirty="0"/>
              <a:t>”:</a:t>
            </a:r>
          </a:p>
          <a:p>
            <a:pPr lvl="1"/>
            <a:r>
              <a:rPr lang="sv-SE" dirty="0">
                <a:highlight>
                  <a:srgbClr val="FFFF00"/>
                </a:highlight>
              </a:rPr>
              <a:t>GC</a:t>
            </a:r>
          </a:p>
          <a:p>
            <a:pPr lvl="1"/>
            <a:r>
              <a:rPr lang="sv-SE" dirty="0" err="1">
                <a:highlight>
                  <a:srgbClr val="FFFF00"/>
                </a:highlight>
              </a:rPr>
              <a:t>Glucometer</a:t>
            </a:r>
            <a:endParaRPr lang="sv-SE" dirty="0">
              <a:highlight>
                <a:srgbClr val="FFFF00"/>
              </a:highlight>
            </a:endParaRPr>
          </a:p>
          <a:p>
            <a:pPr lvl="1"/>
            <a:r>
              <a:rPr lang="sv-SE" dirty="0" err="1">
                <a:highlight>
                  <a:srgbClr val="FFFF00"/>
                </a:highlight>
              </a:rPr>
              <a:t>High</a:t>
            </a:r>
            <a:r>
              <a:rPr lang="sv-SE" dirty="0">
                <a:highlight>
                  <a:srgbClr val="FFFF00"/>
                </a:highlight>
              </a:rPr>
              <a:t> sensitive</a:t>
            </a:r>
          </a:p>
          <a:p>
            <a:pPr lvl="1"/>
            <a:r>
              <a:rPr lang="sv-SE" dirty="0">
                <a:highlight>
                  <a:srgbClr val="FFFF00"/>
                </a:highlight>
              </a:rPr>
              <a:t>IA</a:t>
            </a:r>
          </a:p>
          <a:p>
            <a:pPr lvl="1"/>
            <a:r>
              <a:rPr lang="sv-SE" dirty="0">
                <a:highlight>
                  <a:srgbClr val="FFFF00"/>
                </a:highlight>
              </a:rPr>
              <a:t>IA rapid</a:t>
            </a:r>
          </a:p>
          <a:p>
            <a:pPr lvl="1"/>
            <a:r>
              <a:rPr lang="sv-SE" dirty="0">
                <a:highlight>
                  <a:srgbClr val="FFFF00"/>
                </a:highlight>
              </a:rPr>
              <a:t>ISE</a:t>
            </a:r>
          </a:p>
          <a:p>
            <a:pPr lvl="1"/>
            <a:r>
              <a:rPr lang="sv-SE" dirty="0">
                <a:highlight>
                  <a:srgbClr val="FFFF00"/>
                </a:highlight>
              </a:rPr>
              <a:t>LA</a:t>
            </a:r>
          </a:p>
          <a:p>
            <a:pPr lvl="1"/>
            <a:r>
              <a:rPr lang="sv-SE" dirty="0">
                <a:highlight>
                  <a:srgbClr val="FFFF00"/>
                </a:highlight>
              </a:rPr>
              <a:t>LC/MS/MS</a:t>
            </a:r>
          </a:p>
          <a:p>
            <a:pPr lvl="1"/>
            <a:r>
              <a:rPr lang="sv-SE" dirty="0" err="1">
                <a:highlight>
                  <a:srgbClr val="FFFF00"/>
                </a:highlight>
              </a:rPr>
              <a:t>Nephelometry</a:t>
            </a:r>
            <a:endParaRPr lang="sv-SE" dirty="0">
              <a:highlight>
                <a:srgbClr val="FFFF00"/>
              </a:highlight>
            </a:endParaRPr>
          </a:p>
          <a:p>
            <a:pPr lvl="1"/>
            <a:r>
              <a:rPr lang="sv-SE" dirty="0">
                <a:highlight>
                  <a:srgbClr val="FFFF00"/>
                </a:highlight>
              </a:rPr>
              <a:t>PEG </a:t>
            </a:r>
            <a:r>
              <a:rPr lang="sv-SE" dirty="0" err="1">
                <a:highlight>
                  <a:srgbClr val="FFFF00"/>
                </a:highlight>
              </a:rPr>
              <a:t>assay</a:t>
            </a:r>
            <a:endParaRPr lang="sv-SE" dirty="0">
              <a:highlight>
                <a:srgbClr val="FFFF00"/>
              </a:highlight>
            </a:endParaRPr>
          </a:p>
          <a:p>
            <a:endParaRPr lang="sv-SE" sz="1800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B2CE20D6-5E46-D6B2-7C99-302038BD5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/>
              <a:t>NPU: Examination </a:t>
            </a:r>
            <a:r>
              <a:rPr lang="sv-SE" dirty="0" err="1"/>
              <a:t>principles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included</a:t>
            </a:r>
            <a:r>
              <a:rPr lang="sv-SE" dirty="0"/>
              <a:t> in the </a:t>
            </a:r>
            <a:r>
              <a:rPr lang="sv-SE" dirty="0" err="1"/>
              <a:t>codes</a:t>
            </a:r>
            <a:r>
              <a:rPr lang="sv-SE" dirty="0"/>
              <a:t> </a:t>
            </a:r>
            <a:r>
              <a:rPr lang="sv-SE" dirty="0" err="1"/>
              <a:t>when</a:t>
            </a:r>
            <a:r>
              <a:rPr lang="sv-SE" dirty="0"/>
              <a:t> </a:t>
            </a:r>
            <a:r>
              <a:rPr lang="sv-SE" dirty="0" err="1"/>
              <a:t>needed</a:t>
            </a:r>
            <a:r>
              <a:rPr lang="sv-SE" dirty="0"/>
              <a:t> to </a:t>
            </a:r>
            <a:r>
              <a:rPr lang="sv-SE" dirty="0" err="1"/>
              <a:t>define</a:t>
            </a:r>
            <a:r>
              <a:rPr lang="sv-SE" dirty="0"/>
              <a:t> </a:t>
            </a:r>
            <a:r>
              <a:rPr lang="sv-SE" u="sng" dirty="0" err="1"/>
              <a:t>what</a:t>
            </a:r>
            <a:r>
              <a:rPr lang="sv-SE" dirty="0"/>
              <a:t> is </a:t>
            </a:r>
            <a:r>
              <a:rPr lang="sv-SE" dirty="0" err="1"/>
              <a:t>measured</a:t>
            </a:r>
            <a:r>
              <a:rPr lang="sv-SE" dirty="0"/>
              <a:t>.</a:t>
            </a:r>
          </a:p>
          <a:p>
            <a:endParaRPr lang="sv-SE" dirty="0"/>
          </a:p>
          <a:p>
            <a:r>
              <a:rPr lang="sv-SE" dirty="0" err="1"/>
              <a:t>Example</a:t>
            </a:r>
            <a:r>
              <a:rPr lang="sv-SE" dirty="0"/>
              <a:t> of </a:t>
            </a:r>
            <a:r>
              <a:rPr lang="sv-SE" dirty="0" err="1"/>
              <a:t>method</a:t>
            </a:r>
            <a:r>
              <a:rPr lang="sv-SE" dirty="0"/>
              <a:t> </a:t>
            </a:r>
            <a:r>
              <a:rPr lang="sv-SE" dirty="0" err="1"/>
              <a:t>principles</a:t>
            </a:r>
            <a:r>
              <a:rPr lang="sv-SE" dirty="0"/>
              <a:t> for </a:t>
            </a:r>
            <a:r>
              <a:rPr lang="sv-SE" dirty="0" err="1"/>
              <a:t>measurement</a:t>
            </a:r>
            <a:r>
              <a:rPr lang="sv-SE" dirty="0"/>
              <a:t> of </a:t>
            </a:r>
            <a:r>
              <a:rPr lang="sv-SE" dirty="0" err="1"/>
              <a:t>fibrinogen</a:t>
            </a:r>
            <a:r>
              <a:rPr lang="sv-SE" dirty="0"/>
              <a:t>:</a:t>
            </a:r>
            <a:br>
              <a:rPr lang="sv-SE" dirty="0"/>
            </a:br>
            <a:endParaRPr lang="sv-SE" dirty="0"/>
          </a:p>
          <a:p>
            <a:pPr lvl="1"/>
            <a:r>
              <a:rPr lang="sv-SE" dirty="0" err="1">
                <a:highlight>
                  <a:srgbClr val="00FF00"/>
                </a:highlight>
              </a:rPr>
              <a:t>immunoassay</a:t>
            </a:r>
            <a:endParaRPr lang="sv-SE" dirty="0">
              <a:highlight>
                <a:srgbClr val="00FF00"/>
              </a:highlight>
            </a:endParaRPr>
          </a:p>
          <a:p>
            <a:pPr lvl="1"/>
            <a:r>
              <a:rPr lang="sv-SE" dirty="0" err="1">
                <a:highlight>
                  <a:srgbClr val="00FF00"/>
                </a:highlight>
              </a:rPr>
              <a:t>coagulation</a:t>
            </a:r>
            <a:endParaRPr lang="sv-SE" dirty="0">
              <a:highlight>
                <a:srgbClr val="00FF00"/>
              </a:highlight>
            </a:endParaRPr>
          </a:p>
          <a:p>
            <a:pPr lvl="1"/>
            <a:r>
              <a:rPr lang="sv-SE" dirty="0" err="1">
                <a:highlight>
                  <a:srgbClr val="00FF00"/>
                </a:highlight>
              </a:rPr>
              <a:t>thrombelstography</a:t>
            </a:r>
            <a:endParaRPr lang="sv-SE" dirty="0">
              <a:highlight>
                <a:srgbClr val="00FF00"/>
              </a:highlight>
            </a:endParaRPr>
          </a:p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6018F693-449D-BA1D-B1D2-8AE2CCCEF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8E48-9C7F-8B48-930E-BB418371F9E4}" type="slidenum">
              <a:rPr lang="sv-SE" smtClean="0"/>
              <a:pPr/>
              <a:t>6</a:t>
            </a:fld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B350881A-98A1-FFDB-7218-84589A838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432987"/>
            <a:ext cx="6423891" cy="865589"/>
          </a:xfrm>
        </p:spPr>
        <p:txBody>
          <a:bodyPr>
            <a:normAutofit/>
          </a:bodyPr>
          <a:lstStyle/>
          <a:p>
            <a:r>
              <a:rPr lang="sv-SE" dirty="0" err="1"/>
              <a:t>Differences</a:t>
            </a:r>
            <a:r>
              <a:rPr lang="sv-SE" dirty="0"/>
              <a:t> in </a:t>
            </a:r>
            <a:r>
              <a:rPr lang="sv-SE" dirty="0" err="1"/>
              <a:t>specification</a:t>
            </a:r>
            <a:r>
              <a:rPr lang="sv-SE" dirty="0"/>
              <a:t> of </a:t>
            </a:r>
            <a:r>
              <a:rPr lang="sv-SE" dirty="0" err="1"/>
              <a:t>methods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5562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C54C3642-48F2-3377-1D18-D9C76EFFCD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51251" y="1760000"/>
            <a:ext cx="4336742" cy="4336503"/>
          </a:xfrm>
        </p:spPr>
        <p:txBody>
          <a:bodyPr/>
          <a:lstStyle/>
          <a:p>
            <a:r>
              <a:rPr lang="sv-SE" dirty="0"/>
              <a:t>NPU: For </a:t>
            </a:r>
            <a:r>
              <a:rPr lang="sv-SE" dirty="0" err="1"/>
              <a:t>results</a:t>
            </a:r>
            <a:r>
              <a:rPr lang="sv-SE" dirty="0"/>
              <a:t> </a:t>
            </a:r>
            <a:r>
              <a:rPr lang="sv-SE" dirty="0" err="1"/>
              <a:t>presented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International </a:t>
            </a:r>
            <a:r>
              <a:rPr lang="sv-SE" dirty="0" err="1"/>
              <a:t>Units</a:t>
            </a:r>
            <a:r>
              <a:rPr lang="sv-SE" dirty="0"/>
              <a:t> (IU) </a:t>
            </a:r>
            <a:r>
              <a:rPr lang="sv-SE" dirty="0" err="1"/>
              <a:t>are</a:t>
            </a:r>
            <a:r>
              <a:rPr lang="sv-SE" dirty="0"/>
              <a:t> the definition of the </a:t>
            </a:r>
            <a:r>
              <a:rPr lang="sv-SE" dirty="0" err="1"/>
              <a:t>unit</a:t>
            </a:r>
            <a:r>
              <a:rPr lang="sv-SE" dirty="0"/>
              <a:t> </a:t>
            </a:r>
            <a:r>
              <a:rPr lang="sv-SE" dirty="0" err="1"/>
              <a:t>included</a:t>
            </a:r>
            <a:r>
              <a:rPr lang="sv-SE" dirty="0"/>
              <a:t> as a </a:t>
            </a:r>
            <a:r>
              <a:rPr lang="sv-SE" dirty="0" err="1"/>
              <a:t>specification</a:t>
            </a:r>
            <a:r>
              <a:rPr lang="sv-SE" dirty="0"/>
              <a:t> in the </a:t>
            </a:r>
            <a:r>
              <a:rPr lang="sv-SE" dirty="0" err="1"/>
              <a:t>code</a:t>
            </a:r>
            <a:r>
              <a:rPr lang="sv-SE" dirty="0"/>
              <a:t>.</a:t>
            </a:r>
          </a:p>
          <a:p>
            <a:endParaRPr lang="sv-SE" sz="1050" dirty="0"/>
          </a:p>
          <a:p>
            <a:endParaRPr lang="sv-SE" sz="1050" dirty="0"/>
          </a:p>
          <a:p>
            <a:r>
              <a:rPr lang="sv-SE" sz="1400" dirty="0">
                <a:highlight>
                  <a:srgbClr val="00FF00"/>
                </a:highlight>
              </a:rPr>
              <a:t>NPU02482	P—Immunoglobulin E; </a:t>
            </a:r>
            <a:r>
              <a:rPr lang="sv-SE" sz="1400" dirty="0" err="1">
                <a:highlight>
                  <a:srgbClr val="00FF00"/>
                </a:highlight>
              </a:rPr>
              <a:t>arb.subst.c</a:t>
            </a:r>
            <a:r>
              <a:rPr lang="sv-SE" sz="1400" dirty="0">
                <a:highlight>
                  <a:srgbClr val="00FF00"/>
                </a:highlight>
              </a:rPr>
              <a:t>.(</a:t>
            </a:r>
            <a:r>
              <a:rPr lang="sv-SE" sz="1400" u="sng" dirty="0">
                <a:highlight>
                  <a:srgbClr val="00FF00"/>
                </a:highlight>
              </a:rPr>
              <a:t>IRP 75/502</a:t>
            </a:r>
            <a:r>
              <a:rPr lang="sv-SE" sz="1400" dirty="0">
                <a:highlight>
                  <a:srgbClr val="00FF00"/>
                </a:highlight>
              </a:rPr>
              <a:t>; proc.) = ? × 10³ IU/L</a:t>
            </a:r>
          </a:p>
          <a:p>
            <a:r>
              <a:rPr lang="sv-SE" sz="1400" dirty="0">
                <a:highlight>
                  <a:srgbClr val="00FF00"/>
                </a:highlight>
              </a:rPr>
              <a:t>NPU18868	P—Immunoglobulin E; </a:t>
            </a:r>
            <a:r>
              <a:rPr lang="sv-SE" sz="1400" dirty="0" err="1">
                <a:highlight>
                  <a:srgbClr val="00FF00"/>
                </a:highlight>
              </a:rPr>
              <a:t>arb.subst.c</a:t>
            </a:r>
            <a:r>
              <a:rPr lang="sv-SE" sz="1400" dirty="0">
                <a:highlight>
                  <a:srgbClr val="00FF00"/>
                </a:highlight>
              </a:rPr>
              <a:t>.(</a:t>
            </a:r>
            <a:r>
              <a:rPr lang="sv-SE" sz="1400" u="sng" dirty="0">
                <a:highlight>
                  <a:srgbClr val="00FF00"/>
                </a:highlight>
              </a:rPr>
              <a:t>WHO 68/341</a:t>
            </a:r>
            <a:r>
              <a:rPr lang="sv-SE" sz="1400" dirty="0">
                <a:highlight>
                  <a:srgbClr val="00FF00"/>
                </a:highlight>
              </a:rPr>
              <a:t>; proc.) = ? × 10³ IU/L</a:t>
            </a:r>
          </a:p>
          <a:p>
            <a:r>
              <a:rPr lang="sv-SE" sz="1400" dirty="0">
                <a:highlight>
                  <a:srgbClr val="00FF00"/>
                </a:highlight>
              </a:rPr>
              <a:t>NPU56406	P—Immunoglobulin E; </a:t>
            </a:r>
            <a:r>
              <a:rPr lang="sv-SE" sz="1400" dirty="0" err="1">
                <a:highlight>
                  <a:srgbClr val="00FF00"/>
                </a:highlight>
              </a:rPr>
              <a:t>arb.subst.c</a:t>
            </a:r>
            <a:r>
              <a:rPr lang="sv-SE" sz="1400" dirty="0">
                <a:highlight>
                  <a:srgbClr val="00FF00"/>
                </a:highlight>
              </a:rPr>
              <a:t>.(</a:t>
            </a:r>
            <a:r>
              <a:rPr lang="sv-SE" sz="1400" u="sng" dirty="0">
                <a:highlight>
                  <a:srgbClr val="00FF00"/>
                </a:highlight>
              </a:rPr>
              <a:t>IS 11/234</a:t>
            </a:r>
            <a:r>
              <a:rPr lang="sv-SE" sz="1400" dirty="0">
                <a:highlight>
                  <a:srgbClr val="00FF00"/>
                </a:highlight>
              </a:rPr>
              <a:t>; proc.) = ? × 10³ IU/L</a:t>
            </a:r>
          </a:p>
          <a:p>
            <a:endParaRPr lang="sv-SE" sz="1800" dirty="0"/>
          </a:p>
          <a:p>
            <a:endParaRPr lang="sv-SE" dirty="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27C38BDD-4933-5116-8217-EE2614D3A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32130" y="1759999"/>
            <a:ext cx="4038600" cy="4336504"/>
          </a:xfrm>
        </p:spPr>
        <p:txBody>
          <a:bodyPr/>
          <a:lstStyle/>
          <a:p>
            <a:r>
              <a:rPr lang="sv-SE" dirty="0"/>
              <a:t>LOINC: Information </a:t>
            </a:r>
            <a:r>
              <a:rPr lang="sv-SE" dirty="0" err="1"/>
              <a:t>about</a:t>
            </a:r>
            <a:r>
              <a:rPr lang="sv-SE" dirty="0"/>
              <a:t> standards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normally</a:t>
            </a:r>
            <a:r>
              <a:rPr lang="sv-SE" dirty="0"/>
              <a:t> not </a:t>
            </a:r>
            <a:r>
              <a:rPr lang="sv-SE" dirty="0" err="1"/>
              <a:t>precoordinated</a:t>
            </a:r>
            <a:r>
              <a:rPr lang="sv-SE" dirty="0"/>
              <a:t> </a:t>
            </a:r>
          </a:p>
          <a:p>
            <a:endParaRPr lang="sv-SE" dirty="0"/>
          </a:p>
          <a:p>
            <a:endParaRPr lang="sv-SE" dirty="0"/>
          </a:p>
          <a:p>
            <a:r>
              <a:rPr lang="en-US" sz="1400" dirty="0">
                <a:highlight>
                  <a:srgbClr val="FFFF00"/>
                </a:highlight>
              </a:rPr>
              <a:t>19113-0	</a:t>
            </a:r>
            <a:r>
              <a:rPr lang="en-US" sz="1400" dirty="0" err="1">
                <a:highlight>
                  <a:srgbClr val="FFFF00"/>
                </a:highlight>
              </a:rPr>
              <a:t>IgE</a:t>
            </a:r>
            <a:r>
              <a:rPr lang="en-US" sz="1400" dirty="0">
                <a:highlight>
                  <a:srgbClr val="FFFF00"/>
                </a:highlight>
              </a:rPr>
              <a:t> [Units/volume] in Serum or Plasma</a:t>
            </a:r>
          </a:p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B678AB07-1746-6302-FC40-55FF8294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8E48-9C7F-8B48-930E-BB418371F9E4}" type="slidenum">
              <a:rPr lang="sv-SE" smtClean="0"/>
              <a:pPr/>
              <a:t>7</a:t>
            </a:fld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3B2D7D3A-4754-4ECC-CCBD-A67C9BB95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439" y="461615"/>
            <a:ext cx="6534641" cy="865589"/>
          </a:xfrm>
        </p:spPr>
        <p:txBody>
          <a:bodyPr>
            <a:normAutofit/>
          </a:bodyPr>
          <a:lstStyle/>
          <a:p>
            <a:r>
              <a:rPr lang="sv-SE" dirty="0" err="1"/>
              <a:t>Differences</a:t>
            </a:r>
            <a:r>
              <a:rPr lang="sv-SE" dirty="0"/>
              <a:t> in </a:t>
            </a:r>
            <a:r>
              <a:rPr lang="sv-SE" dirty="0" err="1"/>
              <a:t>specification</a:t>
            </a:r>
            <a:r>
              <a:rPr lang="sv-SE" dirty="0"/>
              <a:t> of standards</a:t>
            </a:r>
          </a:p>
        </p:txBody>
      </p:sp>
    </p:spTree>
    <p:extLst>
      <p:ext uri="{BB962C8B-B14F-4D97-AF65-F5344CB8AC3E}">
        <p14:creationId xmlns:p14="http://schemas.microsoft.com/office/powerpoint/2010/main" val="272158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54C27F9F-9230-B932-AA18-AD55D7501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8E48-9C7F-8B48-930E-BB418371F9E4}" type="slidenum">
              <a:rPr lang="sv-SE" smtClean="0"/>
              <a:pPr/>
              <a:t>8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D6F563ED-D4F2-5771-5C33-E1FCB3C5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609" y="462402"/>
            <a:ext cx="7244217" cy="865589"/>
          </a:xfrm>
        </p:spPr>
        <p:txBody>
          <a:bodyPr>
            <a:normAutofit/>
          </a:bodyPr>
          <a:lstStyle/>
          <a:p>
            <a:r>
              <a:rPr lang="sv-SE" dirty="0" err="1"/>
              <a:t>Summary</a:t>
            </a:r>
            <a:r>
              <a:rPr lang="sv-SE" dirty="0"/>
              <a:t>: </a:t>
            </a:r>
            <a:r>
              <a:rPr lang="sv-SE" dirty="0" err="1"/>
              <a:t>half</a:t>
            </a:r>
            <a:r>
              <a:rPr lang="sv-SE" dirty="0"/>
              <a:t> of the common </a:t>
            </a:r>
            <a:r>
              <a:rPr lang="sv-SE" dirty="0" err="1"/>
              <a:t>measurands</a:t>
            </a:r>
            <a:r>
              <a:rPr lang="sv-SE" dirty="0"/>
              <a:t> </a:t>
            </a:r>
            <a:r>
              <a:rPr lang="sv-SE" dirty="0" err="1"/>
              <a:t>can</a:t>
            </a:r>
            <a:r>
              <a:rPr lang="sv-SE" dirty="0"/>
              <a:t> be </a:t>
            </a:r>
            <a:r>
              <a:rPr lang="sv-SE" dirty="0" err="1"/>
              <a:t>mapped</a:t>
            </a:r>
            <a:r>
              <a:rPr lang="sv-SE" dirty="0"/>
              <a:t> by </a:t>
            </a:r>
            <a:r>
              <a:rPr lang="sv-SE" dirty="0" err="1"/>
              <a:t>logical</a:t>
            </a:r>
            <a:r>
              <a:rPr lang="sv-SE" dirty="0"/>
              <a:t> </a:t>
            </a:r>
            <a:r>
              <a:rPr lang="sv-SE" dirty="0" err="1"/>
              <a:t>rules</a:t>
            </a:r>
            <a:r>
              <a:rPr lang="sv-SE" dirty="0"/>
              <a:t> and string </a:t>
            </a:r>
            <a:r>
              <a:rPr lang="sv-SE" dirty="0" err="1"/>
              <a:t>mapping</a:t>
            </a:r>
            <a:r>
              <a:rPr lang="sv-SE" dirty="0"/>
              <a:t> of terms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F87E338-63CB-4518-8424-F617A2401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367" y="1417739"/>
            <a:ext cx="6683050" cy="4295164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89840F5-6768-7E6C-B569-CAA0678D79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2530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E40E257D-86AC-AE8D-EF27-8DB6D850C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32987"/>
            <a:ext cx="8733575" cy="915979"/>
          </a:xfrm>
        </p:spPr>
        <p:txBody>
          <a:bodyPr/>
          <a:lstStyle/>
          <a:p>
            <a:r>
              <a:rPr lang="en-US" dirty="0"/>
              <a:t>What is the Component when </a:t>
            </a:r>
            <a:r>
              <a:rPr lang="en-US" dirty="0" err="1"/>
              <a:t>coulor</a:t>
            </a:r>
            <a:r>
              <a:rPr lang="en-US" dirty="0"/>
              <a:t> is the Kind-of-property?</a:t>
            </a:r>
          </a:p>
        </p:txBody>
      </p:sp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4729DFED-A19B-D4F3-0620-DD4932256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600" y="6204251"/>
            <a:ext cx="1219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B928E48-9C7F-8B48-930E-BB418371F9E4}" type="slidenum">
              <a:rPr lang="sv-SE" smtClean="0"/>
              <a:pPr>
                <a:spcAft>
                  <a:spcPts val="600"/>
                </a:spcAft>
              </a:pPr>
              <a:t>9</a:t>
            </a:fld>
            <a:endParaRPr lang="sv-SE"/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BA25E078-632D-8879-EF97-F667E97FC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801209"/>
              </p:ext>
            </p:extLst>
          </p:nvPr>
        </p:nvGraphicFramePr>
        <p:xfrm>
          <a:off x="834806" y="2829203"/>
          <a:ext cx="10183262" cy="3375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332">
                  <a:extLst>
                    <a:ext uri="{9D8B030D-6E8A-4147-A177-3AD203B41FA5}">
                      <a16:colId xmlns:a16="http://schemas.microsoft.com/office/drawing/2014/main" val="990819921"/>
                    </a:ext>
                  </a:extLst>
                </a:gridCol>
                <a:gridCol w="8078930">
                  <a:extLst>
                    <a:ext uri="{9D8B030D-6E8A-4147-A177-3AD203B41FA5}">
                      <a16:colId xmlns:a16="http://schemas.microsoft.com/office/drawing/2014/main" val="2351624938"/>
                    </a:ext>
                  </a:extLst>
                </a:gridCol>
              </a:tblGrid>
              <a:tr h="383743">
                <a:tc>
                  <a:txBody>
                    <a:bodyPr/>
                    <a:lstStyle/>
                    <a:p>
                      <a:pPr algn="ctr" fontAlgn="b"/>
                      <a:r>
                        <a:rPr lang="sv-SE" sz="2600" u="none" strike="noStrike" dirty="0">
                          <a:effectLst/>
                        </a:rPr>
                        <a:t>NPU </a:t>
                      </a:r>
                      <a:r>
                        <a:rPr lang="sv-SE" sz="2600" u="none" strike="noStrike" dirty="0" err="1">
                          <a:effectLst/>
                        </a:rPr>
                        <a:t>code</a:t>
                      </a:r>
                      <a:endParaRPr lang="sv-SE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2600" u="none" strike="noStrike" dirty="0">
                          <a:effectLst/>
                        </a:rPr>
                        <a:t>Short definition</a:t>
                      </a:r>
                      <a:endParaRPr lang="sv-SE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3477413378"/>
                  </a:ext>
                </a:extLst>
              </a:tr>
              <a:tr h="430022"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NPU17026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u="none" strike="noStrike">
                          <a:effectLst/>
                        </a:rPr>
                        <a:t>Csf—Cerebrospinal fluid; colour(proc.) = ?</a:t>
                      </a:r>
                      <a:endParaRPr lang="en-US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868980398"/>
                  </a:ext>
                </a:extLst>
              </a:tr>
              <a:tr h="430022"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NPU18210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u="none" strike="noStrike">
                          <a:effectLst/>
                        </a:rPr>
                        <a:t>Asc—Ascitic fluid; colour(proc.) = ?</a:t>
                      </a:r>
                      <a:endParaRPr lang="en-US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3066798036"/>
                  </a:ext>
                </a:extLst>
              </a:tr>
              <a:tr h="430022"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NPU18214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u="none" strike="noStrike">
                          <a:effectLst/>
                        </a:rPr>
                        <a:t>Plf(spec.)—Pleural fluid; colour(proc.) = ?</a:t>
                      </a:r>
                      <a:endParaRPr lang="en-US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2775903724"/>
                  </a:ext>
                </a:extLst>
              </a:tr>
              <a:tr h="430022"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NPU20195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U—Urine; colour(proc.) = ?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564427680"/>
                  </a:ext>
                </a:extLst>
              </a:tr>
              <a:tr h="430022"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NPU21728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u="none" strike="noStrike">
                          <a:effectLst/>
                        </a:rPr>
                        <a:t>Csf—Cerebrospinal fluid; colour(before spinn.; proc.) = ?</a:t>
                      </a:r>
                      <a:endParaRPr lang="en-US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3779710762"/>
                  </a:ext>
                </a:extLst>
              </a:tr>
              <a:tr h="430022">
                <a:tc>
                  <a:txBody>
                    <a:bodyPr/>
                    <a:lstStyle/>
                    <a:p>
                      <a:pPr algn="l" fontAlgn="b"/>
                      <a:r>
                        <a:rPr lang="sv-SE" sz="2600" u="none" strike="noStrike">
                          <a:effectLst/>
                        </a:rPr>
                        <a:t>NPU54861</a:t>
                      </a:r>
                      <a:endParaRPr lang="sv-SE" sz="2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u="none" strike="noStrike" dirty="0" err="1">
                          <a:effectLst/>
                        </a:rPr>
                        <a:t>Asc</a:t>
                      </a:r>
                      <a:r>
                        <a:rPr lang="en-US" sz="2600" u="none" strike="noStrike" dirty="0">
                          <a:effectLst/>
                        </a:rPr>
                        <a:t>—Ascitic fluid; </a:t>
                      </a:r>
                      <a:r>
                        <a:rPr lang="en-US" sz="2600" u="none" strike="noStrike" dirty="0" err="1">
                          <a:effectLst/>
                        </a:rPr>
                        <a:t>colour</a:t>
                      </a:r>
                      <a:r>
                        <a:rPr lang="en-US" sz="2600" u="none" strike="noStrike" dirty="0">
                          <a:effectLst/>
                        </a:rPr>
                        <a:t>(before </a:t>
                      </a:r>
                      <a:r>
                        <a:rPr lang="en-US" sz="2600" u="none" strike="noStrike" dirty="0" err="1">
                          <a:effectLst/>
                        </a:rPr>
                        <a:t>spinn</a:t>
                      </a:r>
                      <a:r>
                        <a:rPr lang="en-US" sz="2600" u="none" strike="noStrike" dirty="0">
                          <a:effectLst/>
                        </a:rPr>
                        <a:t>.; proc.) = ?</a:t>
                      </a:r>
                      <a:endParaRPr lang="en-US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9" marR="18109" marT="18109" marB="0" anchor="b"/>
                </a:tc>
                <a:extLst>
                  <a:ext uri="{0D108BD9-81ED-4DB2-BD59-A6C34878D82A}">
                    <a16:rowId xmlns:a16="http://schemas.microsoft.com/office/drawing/2014/main" val="3085965536"/>
                  </a:ext>
                </a:extLst>
              </a:tr>
            </a:tbl>
          </a:graphicData>
        </a:graphic>
      </p:graphicFrame>
      <p:sp>
        <p:nvSpPr>
          <p:cNvPr id="6" name="textruta 5">
            <a:extLst>
              <a:ext uri="{FF2B5EF4-FFF2-40B4-BE49-F238E27FC236}">
                <a16:creationId xmlns:a16="http://schemas.microsoft.com/office/drawing/2014/main" id="{69C99E0A-E278-F6BC-9B7D-8DD2EF42BBAB}"/>
              </a:ext>
            </a:extLst>
          </p:cNvPr>
          <p:cNvSpPr txBox="1"/>
          <p:nvPr/>
        </p:nvSpPr>
        <p:spPr>
          <a:xfrm>
            <a:off x="726165" y="1499741"/>
            <a:ext cx="102919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v-SE" dirty="0"/>
              <a:t>In the NPU </a:t>
            </a:r>
            <a:r>
              <a:rPr lang="sv-SE" dirty="0" err="1"/>
              <a:t>terminology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System and Component for </a:t>
            </a:r>
            <a:r>
              <a:rPr lang="sv-SE" dirty="0" err="1"/>
              <a:t>physical</a:t>
            </a:r>
            <a:r>
              <a:rPr lang="sv-SE" dirty="0"/>
              <a:t> </a:t>
            </a:r>
            <a:r>
              <a:rPr lang="sv-SE" dirty="0" err="1"/>
              <a:t>properties</a:t>
            </a:r>
            <a:r>
              <a:rPr lang="sv-SE" dirty="0"/>
              <a:t> of </a:t>
            </a:r>
            <a:r>
              <a:rPr lang="sv-SE" dirty="0" err="1"/>
              <a:t>these</a:t>
            </a:r>
            <a:r>
              <a:rPr lang="sv-SE" dirty="0"/>
              <a:t> kinds </a:t>
            </a:r>
            <a:r>
              <a:rPr lang="sv-SE" dirty="0" err="1"/>
              <a:t>often</a:t>
            </a:r>
            <a:r>
              <a:rPr lang="sv-SE" dirty="0"/>
              <a:t> </a:t>
            </a:r>
            <a:r>
              <a:rPr lang="sv-SE" dirty="0" err="1"/>
              <a:t>identical</a:t>
            </a:r>
            <a:r>
              <a:rPr lang="sv-SE" dirty="0"/>
              <a:t> (like a set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only</a:t>
            </a:r>
            <a:r>
              <a:rPr lang="sv-SE" dirty="0"/>
              <a:t> </a:t>
            </a:r>
            <a:r>
              <a:rPr lang="sv-SE" dirty="0" err="1"/>
              <a:t>one</a:t>
            </a:r>
            <a:r>
              <a:rPr lang="sv-SE" dirty="0"/>
              <a:t> element).</a:t>
            </a:r>
          </a:p>
          <a:p>
            <a:r>
              <a:rPr lang="sv-SE" dirty="0" err="1"/>
              <a:t>Some</a:t>
            </a:r>
            <a:r>
              <a:rPr lang="sv-SE" dirty="0"/>
              <a:t> </a:t>
            </a:r>
            <a:r>
              <a:rPr lang="sv-SE" dirty="0" err="1"/>
              <a:t>examples</a:t>
            </a:r>
            <a:r>
              <a:rPr lang="sv-S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309068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EQUALIS">
  <a:themeElements>
    <a:clrScheme name="EQUALIS">
      <a:dk1>
        <a:sysClr val="windowText" lastClr="000000"/>
      </a:dk1>
      <a:lt1>
        <a:sysClr val="window" lastClr="FFFFFF"/>
      </a:lt1>
      <a:dk2>
        <a:srgbClr val="006EAB"/>
      </a:dk2>
      <a:lt2>
        <a:srgbClr val="9A9A9A"/>
      </a:lt2>
      <a:accent1>
        <a:srgbClr val="006EAB"/>
      </a:accent1>
      <a:accent2>
        <a:srgbClr val="7E0081"/>
      </a:accent2>
      <a:accent3>
        <a:srgbClr val="D06800"/>
      </a:accent3>
      <a:accent4>
        <a:srgbClr val="88AB2D"/>
      </a:accent4>
      <a:accent5>
        <a:srgbClr val="B4003A"/>
      </a:accent5>
      <a:accent6>
        <a:srgbClr val="008698"/>
      </a:accent6>
      <a:hlink>
        <a:srgbClr val="006EAB"/>
      </a:hlink>
      <a:folHlink>
        <a:srgbClr val="9A9A9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860</Words>
  <Application>Microsoft Office PowerPoint</Application>
  <PresentationFormat>Bredbild</PresentationFormat>
  <Paragraphs>151</Paragraphs>
  <Slides>10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Office-tema</vt:lpstr>
      <vt:lpstr>EQUALIS</vt:lpstr>
      <vt:lpstr>LOINC and NPU  </vt:lpstr>
      <vt:lpstr>Differences in the understanding of the term ”System”</vt:lpstr>
      <vt:lpstr>Differences in spelling for some component terms</vt:lpstr>
      <vt:lpstr>Differences in the principles for naming components</vt:lpstr>
      <vt:lpstr>Differences in the understanding of the concept ”kind-of-property”</vt:lpstr>
      <vt:lpstr>Differences in specification of methods</vt:lpstr>
      <vt:lpstr>Differences in specification of standards</vt:lpstr>
      <vt:lpstr>Summary: half of the common measurands can be mapped by logical rules and string mapping of terms</vt:lpstr>
      <vt:lpstr>What is the Component when coulor is the Kind-of-property?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Gunnar Nordin</dc:creator>
  <cp:lastModifiedBy>Gunnar Nordin</cp:lastModifiedBy>
  <cp:revision>1</cp:revision>
  <dcterms:created xsi:type="dcterms:W3CDTF">2024-10-14T15:18:25Z</dcterms:created>
  <dcterms:modified xsi:type="dcterms:W3CDTF">2024-10-17T07:54:35Z</dcterms:modified>
</cp:coreProperties>
</file>