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147472593" r:id="rId9"/>
    <p:sldId id="2147472594" r:id="rId10"/>
    <p:sldId id="2147472596" r:id="rId11"/>
    <p:sldId id="2147472599" r:id="rId12"/>
    <p:sldId id="2147472600" r:id="rId13"/>
    <p:sldId id="2147472597" r:id="rId14"/>
    <p:sldId id="2147472595" r:id="rId15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2CC22-5117-4A46-B777-BF40DC2BBB28}" v="1" dt="2024-10-20T01:59:48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0"/>
    <p:restoredTop sz="94660"/>
  </p:normalViewPr>
  <p:slideViewPr>
    <p:cSldViewPr snapToGrid="0">
      <p:cViewPr varScale="1">
        <p:scale>
          <a:sx n="114" d="100"/>
          <a:sy n="114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18F51-D044-D345-A96D-131B7A1AE416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40B6B-ED4A-6D46-A816-49A4F564D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8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strategy for supporting this goal is – as I said – not to but to have the format as ….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A7F80-F256-4EC8-A9CC-1A842C6C514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154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4BDE-431B-136B-BB98-F8450ABA1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9B1D5C-0908-6CCC-482D-D387283875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5ADE5-6BFF-D867-1B76-82282208B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3876A-C6D2-5289-FC44-D9395BE89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C8A6B-7A7E-2EB0-2CA2-0E376BC4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5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A174B-09E5-CDA5-BEE1-FFD8682C1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7E71D-2AA4-57CB-D3B1-0A6419258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F0BBD-95B0-CE7C-B182-6D2DA9F31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25D0B-F6BA-5F70-BC62-B2934A5A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07BB9-D6CF-9017-3CA3-0E686C4D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8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6B1928-C047-0FB1-3410-41D1B0ABCD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305F1-3A00-11EC-4A6D-9FA30D02F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5DD52-D8B5-E474-4DD5-C546D63F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FC16A-E6F5-377D-6A39-0A77C458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CE593-6958-D8FC-8077-8EA85A0C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81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1" y="263372"/>
            <a:ext cx="9652036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00339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141672"/>
            <a:ext cx="11170837" cy="41821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ct val="180000"/>
              <a:buFontTx/>
              <a:buBlip>
                <a:blip r:embed="rId2"/>
              </a:buBlip>
              <a:defRPr>
                <a:latin typeface="Varela Round" panose="00000500000000000000" pitchFamily="2" charset="-79"/>
                <a:cs typeface="Varela Round" panose="00000500000000000000" pitchFamily="2" charset="-79"/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rgbClr val="10C8C6"/>
                </a:solidFill>
                <a:latin typeface="Varela Round" panose="00000500000000000000" pitchFamily="2" charset="-79"/>
                <a:cs typeface="Varela Round" panose="00000500000000000000" pitchFamily="2" charset="-79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4FD7B2-CB48-82C6-6C53-B254FC77CE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67636" y="148673"/>
            <a:ext cx="2059709" cy="81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00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604C-A1D2-5D50-C814-9512D1948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30051-9F89-7C6A-BFF9-9B3480272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39D2B-259C-F617-1581-47A8E42A5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24BA5-F267-1EA3-0F58-5503582E1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060A6-F1E2-97E6-01DF-030F0493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1D3BF-6F38-8D13-2CCA-B4A43A728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8B83C-CF20-8B6F-1727-0113693E9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584D6-B125-1DB2-FCC2-2E0DFBA85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23F62-5D60-BE1B-3A1C-109F5871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445A2-C708-2A8B-D22E-176C657E6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8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1A917-D715-3030-FFCE-0041BBD15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99383-33C9-DB37-0B04-FB7069724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7A6A86-64FF-65AD-8511-15F06484D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54AC88-0CF4-B49C-EA0F-E26282400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8E868-F20D-9CE6-8A0B-C196B3EA6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60142-F166-1A6F-7137-B0BD68FC6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0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4767-8BAF-99E2-9B93-A28CE9D1B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55BB11-5E9C-86BC-798B-203FD28B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6438A-5ACF-8A27-70B8-21113CCED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948D3E-EB03-36BB-783C-6664C9E28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8DFCDF-C186-E1E5-5544-8AD92903F5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627033-295F-13A3-9C78-0A6EB3FF8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7D905A-121E-717C-78CF-C7CB85B27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2768C7-6E30-FC5A-48C7-6DAD47A79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4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77B6D-E2F3-4988-A9A2-8DFDA65DD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BF67F-258B-90A4-F562-763E6DDBB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DE4BC-EFCD-A5A0-C998-F2AC59659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8CB99-E7A9-9640-68FB-570235189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5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917A2B-800C-7019-0234-4E5D0C6E4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71B419-A03A-DA81-311A-630513DF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36E31-23A8-03DB-690E-1FB03C3E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2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8F6A2-3ED5-83B9-E021-DED93E889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1460B-E0C9-CCF2-F28C-D98F9B75E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13270-781C-232B-8732-95C3B224E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758BC5-060D-0E9A-64DC-19B6B192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B5AB8F-5C88-3762-A92A-4D2B6A5BF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3FCD6-DBD7-6E86-7E19-A0ACA57CD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3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DF25-871C-F417-36E6-6C9D1568F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BAE65C-FCCB-2911-0A3C-75D4FDDA28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420C5-5143-F048-C6E3-0EE50BA69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7C5A5-E925-F9A7-1275-E1CC23AF9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F498F-76E6-D6F2-9280-B2AEB1C17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3E5EB-6CA9-7D86-4CEA-D8C54DEB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2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A7B0E7-0B55-CC44-61E3-60C6697BD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0F4E2-A5C9-F36F-55BD-B8E37803D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DEE8E-7AE8-7D45-54AA-0963585114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77370C-8736-C04D-AC3F-931FD1053CA8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F242-3810-176B-4B7B-103BEF0E8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71936-AE2B-C566-2481-5CB21CEBB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69F293-AD7B-C546-A0E3-2F317E6BB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0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Hynek.Kruzik@hl7europe.org" TargetMode="External"/><Relationship Id="rId2" Type="http://schemas.openxmlformats.org/officeDocument/2006/relationships/hyperlink" Target="mailto:Kruzik@gnomon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-ehealth.eu/wp-content/uploads/2022/09/D5.3-Laboratory-Requests-and-Reports-guideline-and-functional-specifications.pdf" TargetMode="External"/><Relationship Id="rId2" Type="http://schemas.openxmlformats.org/officeDocument/2006/relationships/hyperlink" Target="https://www.x-ehealth.e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.fhir.org/ig/hl7-eu/laboratory/index.html" TargetMode="External"/><Relationship Id="rId2" Type="http://schemas.openxmlformats.org/officeDocument/2006/relationships/hyperlink" Target="https://build.fhir.org/ig/hl7-eu/laboratory/StructureDefinition-LabRepor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x-ehealth.min-saude.pt/" TargetMode="External"/><Relationship Id="rId4" Type="http://schemas.openxmlformats.org/officeDocument/2006/relationships/hyperlink" Target="https://build.fhir.org/ig/Xt-EHR/xt-ehr-common/StructureDefinition-EHDSLaboratoryReport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0D19-0B65-50FA-753C-D38CD0A84E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HL7 EU Laboratory semantic WG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FA00EB-2DCE-8037-934B-AEDD6AEB1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Brief introduction</a:t>
            </a:r>
          </a:p>
        </p:txBody>
      </p:sp>
    </p:spTree>
    <p:extLst>
      <p:ext uri="{BB962C8B-B14F-4D97-AF65-F5344CB8AC3E}">
        <p14:creationId xmlns:p14="http://schemas.microsoft.com/office/powerpoint/2010/main" val="4024157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16B4-BA66-7EBC-AE44-E038B0BBC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for possible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40A35-652A-679B-6100-1D93B1071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Evaluation and improvement of the HL7 EU Laboratory report FHIR IG</a:t>
            </a:r>
          </a:p>
          <a:p>
            <a:pPr lvl="1"/>
            <a:r>
              <a:rPr lang="en-US" dirty="0"/>
              <a:t>Provide feedback</a:t>
            </a:r>
          </a:p>
          <a:p>
            <a:pPr lvl="1"/>
            <a:r>
              <a:rPr lang="en-US" dirty="0"/>
              <a:t>Extend guidelines for users and implementers</a:t>
            </a:r>
          </a:p>
          <a:p>
            <a:r>
              <a:rPr lang="en-US" b="1" dirty="0"/>
              <a:t>Standard units for the lab tests</a:t>
            </a:r>
          </a:p>
          <a:p>
            <a:r>
              <a:rPr lang="en-US" dirty="0"/>
              <a:t>Evaluation, comments, improvements of current EU value sets</a:t>
            </a:r>
          </a:p>
          <a:p>
            <a:r>
              <a:rPr lang="en-US" dirty="0"/>
              <a:t>Maintenance of CRM value set</a:t>
            </a:r>
          </a:p>
          <a:p>
            <a:r>
              <a:rPr lang="en-US" dirty="0"/>
              <a:t>Support and marketing for interoperability in the lab domain</a:t>
            </a:r>
          </a:p>
          <a:p>
            <a:r>
              <a:rPr lang="en-US" dirty="0"/>
              <a:t>Standardization of lab orders ?</a:t>
            </a:r>
          </a:p>
          <a:p>
            <a:r>
              <a:rPr lang="en-US" dirty="0"/>
              <a:t>Histopathology, genetic labs ?</a:t>
            </a:r>
          </a:p>
          <a:p>
            <a:r>
              <a:rPr lang="en-US" b="1" dirty="0"/>
              <a:t>Prioritization of standardization works</a:t>
            </a:r>
          </a:p>
          <a:p>
            <a:r>
              <a:rPr lang="en-US" dirty="0"/>
              <a:t>Pre-analytical phase – information needs, errors reporting, …</a:t>
            </a:r>
          </a:p>
          <a:p>
            <a:r>
              <a:rPr lang="en-US" dirty="0"/>
              <a:t>LOINC – NPU – SNOMED mapping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3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2831B-68A5-7786-C68B-24123FD99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24D5C-9B7C-F819-E166-AAD342380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Hynek Kruzik, HL7 EU Laboratory WG leader</a:t>
            </a:r>
          </a:p>
          <a:p>
            <a:r>
              <a:rPr lang="en-US" dirty="0">
                <a:hlinkClick r:id="rId2"/>
              </a:rPr>
              <a:t>Kruzik@gnomon.cz</a:t>
            </a:r>
            <a:endParaRPr lang="en-US" dirty="0"/>
          </a:p>
          <a:p>
            <a:r>
              <a:rPr lang="en-US" dirty="0">
                <a:hlinkClick r:id="rId3"/>
              </a:rPr>
              <a:t>Hynek.Kruzik@hl7europe.org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91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67ABC-3B32-4EB6-BA01-A35293628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DC2C8-C71A-CC2D-99C3-814C6BB36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Established during EU X-eHealth (</a:t>
            </a:r>
            <a:r>
              <a:rPr lang="en-US" dirty="0">
                <a:hlinkClick r:id="rId2"/>
              </a:rPr>
              <a:t>https://www.x-ehealth.eu/</a:t>
            </a:r>
            <a:r>
              <a:rPr lang="en-US" dirty="0"/>
              <a:t>) project in 2021 as WG responsible for Functional specification of EU laboratory ordering and reporting</a:t>
            </a:r>
          </a:p>
          <a:p>
            <a:r>
              <a:rPr lang="en-US" dirty="0"/>
              <a:t>Focus on all lab types except genetics and histopathology</a:t>
            </a:r>
          </a:p>
          <a:p>
            <a:r>
              <a:rPr lang="en-US" dirty="0"/>
              <a:t>Contribution from many EU countries</a:t>
            </a:r>
          </a:p>
          <a:p>
            <a:r>
              <a:rPr lang="en-US" dirty="0"/>
              <a:t>Key Deliverables:</a:t>
            </a:r>
          </a:p>
          <a:p>
            <a:pPr lvl="1"/>
            <a:r>
              <a:rPr lang="en-US" dirty="0"/>
              <a:t>Logical information model</a:t>
            </a:r>
          </a:p>
          <a:p>
            <a:pPr lvl="1"/>
            <a:r>
              <a:rPr lang="en-US" dirty="0"/>
              <a:t>D5.1 - Laboratory Requests and Reports guideline and functional specifications (</a:t>
            </a:r>
            <a:r>
              <a:rPr lang="en-US" dirty="0">
                <a:hlinkClick r:id="rId3"/>
              </a:rPr>
              <a:t>https://www.x-ehealth.eu/wp-content/uploads/2022/09/D5.3-Laboratory-Requests-and-Reports-guideline-and-functional-specifications.pdf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Cover key aspect in all layers of the Re-EIF (European Interoperability Framework), i.e.: legal and regulation, process, information, semantic, technical</a:t>
            </a:r>
          </a:p>
          <a:p>
            <a:pPr lvl="1"/>
            <a:r>
              <a:rPr lang="en-US" dirty="0"/>
              <a:t>FHIR Implementation guide (implementable specification) </a:t>
            </a:r>
          </a:p>
        </p:txBody>
      </p:sp>
    </p:spTree>
    <p:extLst>
      <p:ext uri="{BB962C8B-B14F-4D97-AF65-F5344CB8AC3E}">
        <p14:creationId xmlns:p14="http://schemas.microsoft.com/office/powerpoint/2010/main" val="1876819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67F47-8849-66CC-4502-CF9C26E6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94A4E-FBA1-95E1-E590-5474E23BE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WG continue working on voluntary basis after the end of X-eHealth project and transitioned into HL7 Europe</a:t>
            </a:r>
          </a:p>
          <a:p>
            <a:r>
              <a:rPr lang="en-US" dirty="0"/>
              <a:t>Number of participants and participating countries grown as laboratory interoperability gained huge interest of M/S driven (not only) by EHDS regulation</a:t>
            </a:r>
          </a:p>
          <a:p>
            <a:r>
              <a:rPr lang="en-US" dirty="0"/>
              <a:t>M/S represented in the WG by individuals and/or national organizations or projects: CZ, SE, IT, NO, DE, NL, ES, PT, EE, IE, US, LU, FR, AT, EU (</a:t>
            </a:r>
            <a:r>
              <a:rPr lang="en-US" dirty="0" err="1"/>
              <a:t>MyHealth@EU</a:t>
            </a:r>
            <a:r>
              <a:rPr lang="en-US" dirty="0"/>
              <a:t>)</a:t>
            </a:r>
          </a:p>
          <a:p>
            <a:r>
              <a:rPr lang="en-US" dirty="0"/>
              <a:t>Composition/ expertise: Laboratory medicine, Health Information, Semantic, Terminology, FHIR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95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DAE17-3FCE-8128-A823-7682A814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F2D02-986A-90F5-4C81-41775C7CA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Direct impact on EHN Laboratory guidelines</a:t>
            </a:r>
          </a:p>
          <a:p>
            <a:r>
              <a:rPr lang="en-US" dirty="0"/>
              <a:t>Direct impact on </a:t>
            </a:r>
            <a:r>
              <a:rPr lang="en-US" dirty="0" err="1"/>
              <a:t>MyHealth@EU</a:t>
            </a:r>
            <a:r>
              <a:rPr lang="en-US" dirty="0"/>
              <a:t> project</a:t>
            </a:r>
          </a:p>
          <a:p>
            <a:r>
              <a:rPr lang="en-US" dirty="0"/>
              <a:t>Direct impact on EU and global lab standardization through HL7 EU and participation in EU projects (</a:t>
            </a:r>
            <a:r>
              <a:rPr lang="en-US" dirty="0" err="1"/>
              <a:t>Xpandh</a:t>
            </a:r>
            <a:r>
              <a:rPr lang="en-US" dirty="0"/>
              <a:t>, x-Share, …)</a:t>
            </a:r>
          </a:p>
          <a:p>
            <a:pPr lvl="1"/>
            <a:r>
              <a:rPr lang="en-US" dirty="0"/>
              <a:t>HL7 EU Laboratory FHIR IG released in 2024</a:t>
            </a:r>
          </a:p>
          <a:p>
            <a:pPr lvl="1"/>
            <a:r>
              <a:rPr lang="en-US" dirty="0"/>
              <a:t>Now handed over to HL7 International for balloting as global standard</a:t>
            </a:r>
          </a:p>
          <a:p>
            <a:pPr lvl="1"/>
            <a:r>
              <a:rPr lang="en-US" dirty="0"/>
              <a:t>Objective: </a:t>
            </a:r>
          </a:p>
          <a:p>
            <a:pPr lvl="2"/>
            <a:r>
              <a:rPr lang="en-US" dirty="0"/>
              <a:t>global HL7 standard </a:t>
            </a:r>
          </a:p>
          <a:p>
            <a:pPr lvl="2"/>
            <a:r>
              <a:rPr lang="en-US" dirty="0"/>
              <a:t>ISO/CEN standardization process</a:t>
            </a:r>
          </a:p>
          <a:p>
            <a:r>
              <a:rPr lang="en-US" dirty="0"/>
              <a:t>Impact on EHDS Implementation act through </a:t>
            </a:r>
            <a:r>
              <a:rPr lang="en-US" dirty="0" err="1"/>
              <a:t>Xt</a:t>
            </a:r>
            <a:r>
              <a:rPr lang="en-US" dirty="0"/>
              <a:t>-EHR (EU Joint action)</a:t>
            </a:r>
          </a:p>
        </p:txBody>
      </p:sp>
    </p:spTree>
    <p:extLst>
      <p:ext uri="{BB962C8B-B14F-4D97-AF65-F5344CB8AC3E}">
        <p14:creationId xmlns:p14="http://schemas.microsoft.com/office/powerpoint/2010/main" val="151790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B8E23-F55B-F719-DAC3-9D0057CE7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1BBD4B8C-9ACE-CEA4-5D24-C218DDEF00C3}"/>
              </a:ext>
            </a:extLst>
          </p:cNvPr>
          <p:cNvSpPr/>
          <p:nvPr/>
        </p:nvSpPr>
        <p:spPr>
          <a:xfrm>
            <a:off x="716091" y="3291384"/>
            <a:ext cx="5280000" cy="1379669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b"/>
          <a:lstStyle/>
          <a:p>
            <a:pPr algn="r"/>
            <a:r>
              <a:rPr lang="en-US" sz="1867" b="1" dirty="0"/>
              <a:t>European Auth.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35C0BC1E-41F9-764F-1A17-75530C9BCC84}"/>
              </a:ext>
            </a:extLst>
          </p:cNvPr>
          <p:cNvSpPr/>
          <p:nvPr/>
        </p:nvSpPr>
        <p:spPr>
          <a:xfrm>
            <a:off x="720709" y="1360402"/>
            <a:ext cx="5280000" cy="1840573"/>
          </a:xfrm>
          <a:prstGeom prst="round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en-US" sz="1867" b="1" dirty="0"/>
              <a:t>Standards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680445D-D1CC-E389-401C-8E75B5DAA2DB}"/>
              </a:ext>
            </a:extLst>
          </p:cNvPr>
          <p:cNvSpPr txBox="1"/>
          <p:nvPr/>
        </p:nvSpPr>
        <p:spPr>
          <a:xfrm>
            <a:off x="905416" y="4282773"/>
            <a:ext cx="988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X-Borders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2E586AC-5ACD-90F9-B39C-865CEE491C2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49149" y="3778275"/>
            <a:ext cx="480000" cy="480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6FD8E624-E118-0616-7593-CF979EFAC1C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030A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481383" y="5051349"/>
            <a:ext cx="480000" cy="480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2E44A772-077B-A897-5DD5-512F143A372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481383" y="3784644"/>
            <a:ext cx="480000" cy="480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59F522A-B026-184A-628D-3CEA75D42E69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2481383" y="2424247"/>
            <a:ext cx="480000" cy="4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B42B1B-D4A6-C85C-2C23-18D438F199EF}"/>
              </a:ext>
            </a:extLst>
          </p:cNvPr>
          <p:cNvSpPr txBox="1"/>
          <p:nvPr/>
        </p:nvSpPr>
        <p:spPr>
          <a:xfrm>
            <a:off x="947550" y="2468539"/>
            <a:ext cx="11577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European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7F0C040-18B9-F0A6-1EC6-AC7E6398859D}"/>
              </a:ext>
            </a:extLst>
          </p:cNvPr>
          <p:cNvCxnSpPr>
            <a:cxnSpLocks/>
            <a:stCxn id="14" idx="2"/>
            <a:endCxn id="13" idx="0"/>
          </p:cNvCxnSpPr>
          <p:nvPr/>
        </p:nvCxnSpPr>
        <p:spPr>
          <a:xfrm>
            <a:off x="2721383" y="4264645"/>
            <a:ext cx="0" cy="78670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A6B62994-DC34-9812-60D6-6BB07FB36387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>
            <a:off x="2721383" y="2904247"/>
            <a:ext cx="0" cy="8803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B038558C-A392-1565-96B9-66D872C65CAE}"/>
              </a:ext>
            </a:extLst>
          </p:cNvPr>
          <p:cNvCxnSpPr>
            <a:cxnSpLocks/>
            <a:stCxn id="14" idx="1"/>
            <a:endCxn id="7" idx="3"/>
          </p:cNvCxnSpPr>
          <p:nvPr/>
        </p:nvCxnSpPr>
        <p:spPr>
          <a:xfrm flipH="1" flipV="1">
            <a:off x="1729152" y="4018277"/>
            <a:ext cx="752233" cy="636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0AF52778-E800-ACA0-0FE2-D22A17FFE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strategy</a:t>
            </a:r>
          </a:p>
        </p:txBody>
      </p:sp>
      <p:sp>
        <p:nvSpPr>
          <p:cNvPr id="23" name="Segnaposto numero diapositiva 22">
            <a:extLst>
              <a:ext uri="{FF2B5EF4-FFF2-40B4-BE49-F238E27FC236}">
                <a16:creationId xmlns:a16="http://schemas.microsoft.com/office/drawing/2014/main" id="{08EDA646-22BA-81BD-8DB0-832C132A7A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2E78D80-F69E-4978-8666-591D98E66358}" type="slidenum">
              <a:rPr lang="en-US" smtClean="0"/>
              <a:t>5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810F700-D9D2-3BE2-9E52-2081CCD2F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1727" y="3192603"/>
            <a:ext cx="4164183" cy="1843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8853AD1-DAFE-616B-7F32-4A1994AA8D26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2481383" y="1590387"/>
            <a:ext cx="480000" cy="480000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DDDCF08F-CC5C-E3F3-C921-10CC4B6099C1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>
            <a:off x="2721383" y="2070387"/>
            <a:ext cx="0" cy="35386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93074EE-4154-1233-70BC-9175682C9197}"/>
              </a:ext>
            </a:extLst>
          </p:cNvPr>
          <p:cNvSpPr txBox="1"/>
          <p:nvPr/>
        </p:nvSpPr>
        <p:spPr>
          <a:xfrm>
            <a:off x="931893" y="1656292"/>
            <a:ext cx="901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Global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42AF92D0-1EA9-A3D5-3CB7-6F7E11AE7BF0}"/>
              </a:ext>
            </a:extLst>
          </p:cNvPr>
          <p:cNvSpPr/>
          <p:nvPr/>
        </p:nvSpPr>
        <p:spPr>
          <a:xfrm>
            <a:off x="716091" y="4757074"/>
            <a:ext cx="5280000" cy="903813"/>
          </a:xfrm>
          <a:prstGeom prst="roundRect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b"/>
          <a:lstStyle/>
          <a:p>
            <a:pPr algn="r"/>
            <a:r>
              <a:rPr lang="en-US" sz="1867" b="1" dirty="0">
                <a:solidFill>
                  <a:srgbClr val="7030A0"/>
                </a:solidFill>
              </a:rPr>
              <a:t>National Auth. / Stand.</a:t>
            </a:r>
            <a:endParaRPr lang="en-US" sz="1867" dirty="0"/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CAD14E3B-4FE6-7B50-4EA4-3BEC8C2FAC26}"/>
              </a:ext>
            </a:extLst>
          </p:cNvPr>
          <p:cNvSpPr txBox="1"/>
          <p:nvPr/>
        </p:nvSpPr>
        <p:spPr>
          <a:xfrm>
            <a:off x="6529925" y="1533915"/>
            <a:ext cx="5220369" cy="10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133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 consistent </a:t>
            </a:r>
            <a:r>
              <a:rPr lang="en-US" sz="2133" b="1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system (i.e. a federation) of cooperating, coherent and possibly standard-based specifications</a:t>
            </a:r>
            <a:endParaRPr lang="en-US" sz="3733" b="1" dirty="0"/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9B603E24-0150-93F1-82F4-74E84F22B08F}"/>
              </a:ext>
            </a:extLst>
          </p:cNvPr>
          <p:cNvSpPr txBox="1"/>
          <p:nvPr/>
        </p:nvSpPr>
        <p:spPr>
          <a:xfrm>
            <a:off x="2734398" y="4256328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Common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70F254AC-C2F6-510E-A249-4A2AFFDAD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3629" y="211883"/>
            <a:ext cx="915276" cy="915276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2C5699C-8817-ADF8-340B-44025922A66E}"/>
              </a:ext>
            </a:extLst>
          </p:cNvPr>
          <p:cNvSpPr txBox="1"/>
          <p:nvPr/>
        </p:nvSpPr>
        <p:spPr>
          <a:xfrm>
            <a:off x="270229" y="6321362"/>
            <a:ext cx="20125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Inter"/>
              </a:rPr>
              <a:t>image: Flaticon.com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6" name="Callout: linea 25">
            <a:extLst>
              <a:ext uri="{FF2B5EF4-FFF2-40B4-BE49-F238E27FC236}">
                <a16:creationId xmlns:a16="http://schemas.microsoft.com/office/drawing/2014/main" id="{8ED4011C-E1AA-F0F3-4318-BD51C002A93D}"/>
              </a:ext>
            </a:extLst>
          </p:cNvPr>
          <p:cNvSpPr/>
          <p:nvPr/>
        </p:nvSpPr>
        <p:spPr>
          <a:xfrm>
            <a:off x="3628340" y="3534403"/>
            <a:ext cx="1219200" cy="467620"/>
          </a:xfrm>
          <a:prstGeom prst="borderCallout1">
            <a:avLst>
              <a:gd name="adj1" fmla="val 18750"/>
              <a:gd name="adj2" fmla="val -8333"/>
              <a:gd name="adj3" fmla="val 88513"/>
              <a:gd name="adj4" fmla="val -44733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If needed</a:t>
            </a:r>
          </a:p>
        </p:txBody>
      </p:sp>
      <p:sp>
        <p:nvSpPr>
          <p:cNvPr id="27" name="Callout: linea 26">
            <a:extLst>
              <a:ext uri="{FF2B5EF4-FFF2-40B4-BE49-F238E27FC236}">
                <a16:creationId xmlns:a16="http://schemas.microsoft.com/office/drawing/2014/main" id="{8FE3EC6D-9DA3-2C5A-3574-2D2A12EE20FD}"/>
              </a:ext>
            </a:extLst>
          </p:cNvPr>
          <p:cNvSpPr/>
          <p:nvPr/>
        </p:nvSpPr>
        <p:spPr>
          <a:xfrm>
            <a:off x="3601469" y="1982639"/>
            <a:ext cx="1219200" cy="467620"/>
          </a:xfrm>
          <a:prstGeom prst="borderCallout1">
            <a:avLst>
              <a:gd name="adj1" fmla="val 18750"/>
              <a:gd name="adj2" fmla="val -8333"/>
              <a:gd name="adj3" fmla="val -28292"/>
              <a:gd name="adj4" fmla="val -43933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If exists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BC37DAAD-F01F-E79A-2839-63159B1370DA}"/>
              </a:ext>
            </a:extLst>
          </p:cNvPr>
          <p:cNvCxnSpPr/>
          <p:nvPr/>
        </p:nvCxnSpPr>
        <p:spPr>
          <a:xfrm flipV="1">
            <a:off x="3077261" y="2360371"/>
            <a:ext cx="413336" cy="2147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950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AFD74-1CC1-30CE-16D5-20A74B30F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EFA13-EAEE-6122-482F-B38CD4BE3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Continuation of work on EU value sets and data standards for cross border exchange and basis for national use</a:t>
            </a:r>
          </a:p>
          <a:p>
            <a:r>
              <a:rPr lang="en-US" dirty="0"/>
              <a:t>Improvements of the HL7 EU ang global FHIR laboratory guide esp. for microbiology reporting</a:t>
            </a:r>
          </a:p>
          <a:p>
            <a:r>
              <a:rPr lang="en-US" dirty="0" err="1"/>
              <a:t>EEHRxF</a:t>
            </a:r>
            <a:r>
              <a:rPr lang="en-US" dirty="0"/>
              <a:t> data set  specification for EHDS implementation act</a:t>
            </a:r>
          </a:p>
          <a:p>
            <a:r>
              <a:rPr lang="en-US" dirty="0"/>
              <a:t>EHR requirements for EHDS implementation act</a:t>
            </a:r>
          </a:p>
          <a:p>
            <a:r>
              <a:rPr lang="en-US" dirty="0"/>
              <a:t>Extend collaboration with international expert bodies (</a:t>
            </a: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ESCMID,  EFML, HL7 OO WG, SNOMED Pathology and laboratory CRG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21810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FAB6-ED7A-9B28-3815-CEC19203B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results of our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A4876-7E8E-A912-F5D5-1297285FA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Laboratory reporting data model can be found at HL7 EU </a:t>
            </a:r>
            <a:r>
              <a:rPr lang="en-GB" dirty="0">
                <a:hlinkClick r:id="rId2"/>
              </a:rPr>
              <a:t>A - Laboratory Report - HL7 Europe Laboratory Report v0.2.0-ci (fhir.org)</a:t>
            </a:r>
            <a:endParaRPr lang="en-US" dirty="0"/>
          </a:p>
          <a:p>
            <a:r>
              <a:rPr lang="en-US" dirty="0"/>
              <a:t>HL7 EU FHIR Implementation guide: </a:t>
            </a:r>
            <a:r>
              <a:rPr lang="en-GB" dirty="0">
                <a:hlinkClick r:id="rId3"/>
              </a:rPr>
              <a:t>Home - HL7 Europe Laboratory Report v0.2.0-ci (fhir.org)</a:t>
            </a:r>
            <a:endParaRPr lang="en-GB" dirty="0"/>
          </a:p>
          <a:p>
            <a:r>
              <a:rPr lang="en-GB" dirty="0" err="1"/>
              <a:t>Xt</a:t>
            </a:r>
            <a:r>
              <a:rPr lang="en-GB" dirty="0"/>
              <a:t>-EHR refined logical information models: </a:t>
            </a:r>
            <a:r>
              <a:rPr lang="en-GB" dirty="0">
                <a:hlinkClick r:id="rId4"/>
              </a:rPr>
              <a:t>Laboratory Report (model) - Xt-EHR v0.1.0 (fhir.org)</a:t>
            </a:r>
            <a:endParaRPr lang="en-GB" dirty="0"/>
          </a:p>
          <a:p>
            <a:r>
              <a:rPr lang="en-GB" dirty="0"/>
              <a:t>X-eHealth logical data model: </a:t>
            </a:r>
            <a:r>
              <a:rPr lang="en-GB" dirty="0">
                <a:hlinkClick r:id="rId5"/>
              </a:rPr>
              <a:t>https://x-ehealth.min-saude.pt</a:t>
            </a:r>
            <a:r>
              <a:rPr lang="en-GB">
                <a:hlinkClick r:id="rId5"/>
              </a:rPr>
              <a:t>/</a:t>
            </a:r>
            <a:endParaRPr lang="en-GB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25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1FA4-42AB-89B0-BB56-DD08CA63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lab report logical model (</a:t>
            </a:r>
            <a:r>
              <a:rPr lang="en-US" dirty="0" err="1"/>
              <a:t>Xt</a:t>
            </a:r>
            <a:r>
              <a:rPr lang="en-US" dirty="0"/>
              <a:t>-EHR)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65206D-683B-B0D9-32C4-DC1A48A9EC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9813" y="1672561"/>
            <a:ext cx="8931729" cy="481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30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46F695E-1768-47AF-803A-6EC38F6FA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X-eHealth Component </a:t>
            </a:r>
            <a:r>
              <a:rPr lang="sv-SE" dirty="0" err="1"/>
              <a:t>model</a:t>
            </a:r>
            <a:endParaRPr lang="sv-SE" dirty="0"/>
          </a:p>
        </p:txBody>
      </p:sp>
      <p:pic>
        <p:nvPicPr>
          <p:cNvPr id="4" name="Platshållare för innehåll 3" descr="En bild som visar text, skärmbild, diagram, Parallell&#10;&#10;Automatiskt genererad beskrivning">
            <a:extLst>
              <a:ext uri="{FF2B5EF4-FFF2-40B4-BE49-F238E27FC236}">
                <a16:creationId xmlns:a16="http://schemas.microsoft.com/office/drawing/2014/main" id="{CCEDA20C-E224-ED71-D169-84E28A6BA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1121" y="1423851"/>
            <a:ext cx="5227239" cy="5261535"/>
          </a:xfrm>
        </p:spPr>
      </p:pic>
    </p:spTree>
    <p:extLst>
      <p:ext uri="{BB962C8B-B14F-4D97-AF65-F5344CB8AC3E}">
        <p14:creationId xmlns:p14="http://schemas.microsoft.com/office/powerpoint/2010/main" val="1010389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F1FAFA9508674AAAAD2AC0C63A8369" ma:contentTypeVersion="10" ma:contentTypeDescription="Create a new document." ma:contentTypeScope="" ma:versionID="3c098f53eaad42020131a995828183f0">
  <xsd:schema xmlns:xsd="http://www.w3.org/2001/XMLSchema" xmlns:xs="http://www.w3.org/2001/XMLSchema" xmlns:p="http://schemas.microsoft.com/office/2006/metadata/properties" xmlns:ns2="8a68c815-2fb1-4ae3-84e7-d8708e939c8f" xmlns:ns3="c05617e7-691c-4985-b0c9-d730a2d5fb1a" targetNamespace="http://schemas.microsoft.com/office/2006/metadata/properties" ma:root="true" ma:fieldsID="f5a4c291c93501f58b642f0fb4e89557" ns2:_="" ns3:_="">
    <xsd:import namespace="8a68c815-2fb1-4ae3-84e7-d8708e939c8f"/>
    <xsd:import namespace="c05617e7-691c-4985-b0c9-d730a2d5fb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68c815-2fb1-4ae3-84e7-d8708e939c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5617e7-691c-4985-b0c9-d730a2d5fb1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0DFC67-0885-4EB3-9C56-FDBE1CFDE6E6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8a68c815-2fb1-4ae3-84e7-d8708e939c8f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c05617e7-691c-4985-b0c9-d730a2d5fb1a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DBF116E-9B97-4990-BD0C-16ABA5DA99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5DB9E-617B-41E0-98AA-B856AF88BF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68c815-2fb1-4ae3-84e7-d8708e939c8f"/>
    <ds:schemaRef ds:uri="c05617e7-691c-4985-b0c9-d730a2d5fb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641</Words>
  <Application>Microsoft Macintosh PowerPoint</Application>
  <PresentationFormat>Widescreen</PresentationFormat>
  <Paragraphs>71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-apple-system</vt:lpstr>
      <vt:lpstr>Aptos</vt:lpstr>
      <vt:lpstr>Aptos Display</vt:lpstr>
      <vt:lpstr>Arial</vt:lpstr>
      <vt:lpstr>Inter</vt:lpstr>
      <vt:lpstr>Varela Round</vt:lpstr>
      <vt:lpstr>Office Theme</vt:lpstr>
      <vt:lpstr>HL7 EU Laboratory semantic WG</vt:lpstr>
      <vt:lpstr>History</vt:lpstr>
      <vt:lpstr>Present focus</vt:lpstr>
      <vt:lpstr>Impact</vt:lpstr>
      <vt:lpstr>The strategy</vt:lpstr>
      <vt:lpstr>Plans</vt:lpstr>
      <vt:lpstr>Core results of our work</vt:lpstr>
      <vt:lpstr>Basic lab report logical model (Xt-EHR)</vt:lpstr>
      <vt:lpstr>X-eHealth Component model</vt:lpstr>
      <vt:lpstr>Ideas for possible collaboration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Hynek Kruzik</dc:creator>
  <cp:lastModifiedBy>Hynek Kružík</cp:lastModifiedBy>
  <cp:revision>7</cp:revision>
  <dcterms:created xsi:type="dcterms:W3CDTF">2024-07-12T09:44:54Z</dcterms:created>
  <dcterms:modified xsi:type="dcterms:W3CDTF">2024-10-20T02:00:04Z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0x01010095F1FAFA9508674AAAAD2AC0C63A8369</vt:lpwstr>
  </property>
</Properties>
</file>