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C37202-E6B0-4C47-96AF-D9C31FBC6303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b-NO"/>
        </a:p>
      </dgm:t>
    </dgm:pt>
    <dgm:pt modelId="{8DA878DF-C2C4-4C00-9194-C5F17A48854A}">
      <dgm:prSet phldrT="[Tekst]"/>
      <dgm:spPr/>
      <dgm:t>
        <a:bodyPr/>
        <a:lstStyle/>
        <a:p>
          <a:r>
            <a:rPr lang="nb-NO"/>
            <a:t>Framework of challenges in translation of SNOMED CT</a:t>
          </a:r>
        </a:p>
      </dgm:t>
    </dgm:pt>
    <dgm:pt modelId="{F07B742C-BBAE-4138-B92B-2A54CF095623}" type="parTrans" cxnId="{5E6FE484-6465-460A-9D49-7F86DE4AF640}">
      <dgm:prSet/>
      <dgm:spPr/>
      <dgm:t>
        <a:bodyPr/>
        <a:lstStyle/>
        <a:p>
          <a:endParaRPr lang="nb-NO"/>
        </a:p>
      </dgm:t>
    </dgm:pt>
    <dgm:pt modelId="{A11D66D7-1981-4D5C-8CCB-22D362234BAF}" type="sibTrans" cxnId="{5E6FE484-6465-460A-9D49-7F86DE4AF640}">
      <dgm:prSet/>
      <dgm:spPr/>
      <dgm:t>
        <a:bodyPr/>
        <a:lstStyle/>
        <a:p>
          <a:endParaRPr lang="nb-NO"/>
        </a:p>
      </dgm:t>
    </dgm:pt>
    <dgm:pt modelId="{D6FFDC46-5AE2-496E-AA18-D7135B07CC21}">
      <dgm:prSet phldrT="[Tekst]"/>
      <dgm:spPr/>
      <dgm:t>
        <a:bodyPr/>
        <a:lstStyle/>
        <a:p>
          <a:r>
            <a:rPr lang="nb-NO"/>
            <a:t>1 Conceptual challenges</a:t>
          </a:r>
        </a:p>
      </dgm:t>
    </dgm:pt>
    <dgm:pt modelId="{C988584F-96CE-4CA3-9C19-73CC82856098}" type="parTrans" cxnId="{D19BB31C-3A5A-4112-A37C-90980FF406ED}">
      <dgm:prSet/>
      <dgm:spPr/>
      <dgm:t>
        <a:bodyPr/>
        <a:lstStyle/>
        <a:p>
          <a:endParaRPr lang="nb-NO"/>
        </a:p>
      </dgm:t>
    </dgm:pt>
    <dgm:pt modelId="{10588607-3517-4C90-8CE8-B83AA7C69971}" type="sibTrans" cxnId="{D19BB31C-3A5A-4112-A37C-90980FF406ED}">
      <dgm:prSet/>
      <dgm:spPr/>
      <dgm:t>
        <a:bodyPr/>
        <a:lstStyle/>
        <a:p>
          <a:endParaRPr lang="nb-NO"/>
        </a:p>
      </dgm:t>
    </dgm:pt>
    <dgm:pt modelId="{28511B86-DC2B-4E6B-9B18-5F6F29A61977}">
      <dgm:prSet phldrT="[Tekst]"/>
      <dgm:spPr/>
      <dgm:t>
        <a:bodyPr/>
        <a:lstStyle/>
        <a:p>
          <a:r>
            <a:rPr lang="nb-NO"/>
            <a:t>2 Ontological challenges</a:t>
          </a:r>
        </a:p>
      </dgm:t>
    </dgm:pt>
    <dgm:pt modelId="{47856CCB-BFBF-4900-966B-B2652407A6F4}" type="parTrans" cxnId="{B815A5E5-9B45-42FD-AA21-4AFC87A41E5F}">
      <dgm:prSet/>
      <dgm:spPr/>
      <dgm:t>
        <a:bodyPr/>
        <a:lstStyle/>
        <a:p>
          <a:endParaRPr lang="nb-NO"/>
        </a:p>
      </dgm:t>
    </dgm:pt>
    <dgm:pt modelId="{F39F6BFF-CC08-476F-ACD0-F5111F136103}" type="sibTrans" cxnId="{B815A5E5-9B45-42FD-AA21-4AFC87A41E5F}">
      <dgm:prSet/>
      <dgm:spPr/>
      <dgm:t>
        <a:bodyPr/>
        <a:lstStyle/>
        <a:p>
          <a:endParaRPr lang="nb-NO"/>
        </a:p>
      </dgm:t>
    </dgm:pt>
    <dgm:pt modelId="{C4B3FDF6-FCF5-45BB-96DA-3D415836BAB7}">
      <dgm:prSet phldrT="[Tekst]"/>
      <dgm:spPr/>
      <dgm:t>
        <a:bodyPr/>
        <a:lstStyle/>
        <a:p>
          <a:r>
            <a:rPr lang="nb-NO"/>
            <a:t>3 Linguistic challenges</a:t>
          </a:r>
        </a:p>
      </dgm:t>
    </dgm:pt>
    <dgm:pt modelId="{7F926459-BE6E-4AB5-87CD-994F87847688}" type="parTrans" cxnId="{CAACD0EC-A447-4B63-B6AD-8ACADC21BBFB}">
      <dgm:prSet/>
      <dgm:spPr/>
      <dgm:t>
        <a:bodyPr/>
        <a:lstStyle/>
        <a:p>
          <a:endParaRPr lang="nb-NO"/>
        </a:p>
      </dgm:t>
    </dgm:pt>
    <dgm:pt modelId="{019591CB-DFB4-4938-8B29-88FA80A5CAC8}" type="sibTrans" cxnId="{CAACD0EC-A447-4B63-B6AD-8ACADC21BBFB}">
      <dgm:prSet/>
      <dgm:spPr/>
      <dgm:t>
        <a:bodyPr/>
        <a:lstStyle/>
        <a:p>
          <a:endParaRPr lang="nb-NO"/>
        </a:p>
      </dgm:t>
    </dgm:pt>
    <dgm:pt modelId="{B9A7436B-A41B-4CA6-8BD2-1C6B2E25D900}">
      <dgm:prSet phldrT="[Tekst]"/>
      <dgm:spPr/>
      <dgm:t>
        <a:bodyPr/>
        <a:lstStyle/>
        <a:p>
          <a:r>
            <a:rPr lang="nb-NO"/>
            <a:t>4 Cultural challenges</a:t>
          </a:r>
        </a:p>
      </dgm:t>
    </dgm:pt>
    <dgm:pt modelId="{DBE30117-2204-4FFF-AFD5-382F6B988C8C}" type="parTrans" cxnId="{29210D05-065C-46E0-AEA8-9F5D8E92A4D2}">
      <dgm:prSet/>
      <dgm:spPr/>
      <dgm:t>
        <a:bodyPr/>
        <a:lstStyle/>
        <a:p>
          <a:endParaRPr lang="nb-NO"/>
        </a:p>
      </dgm:t>
    </dgm:pt>
    <dgm:pt modelId="{C5AA3193-F97F-457E-A8A5-A3839A9F3F62}" type="sibTrans" cxnId="{29210D05-065C-46E0-AEA8-9F5D8E92A4D2}">
      <dgm:prSet/>
      <dgm:spPr/>
      <dgm:t>
        <a:bodyPr/>
        <a:lstStyle/>
        <a:p>
          <a:endParaRPr lang="nb-NO"/>
        </a:p>
      </dgm:t>
    </dgm:pt>
    <dgm:pt modelId="{7804EA9F-3291-41C4-B54F-5E460F75507E}" type="pres">
      <dgm:prSet presAssocID="{71C37202-E6B0-4C47-96AF-D9C31FBC6303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1C3EF690-7B90-4007-AD25-467B51425A19}" type="pres">
      <dgm:prSet presAssocID="{71C37202-E6B0-4C47-96AF-D9C31FBC6303}" presName="matrix" presStyleCnt="0"/>
      <dgm:spPr/>
    </dgm:pt>
    <dgm:pt modelId="{901D3A72-C131-4146-8EB1-9C4528269B80}" type="pres">
      <dgm:prSet presAssocID="{71C37202-E6B0-4C47-96AF-D9C31FBC6303}" presName="tile1" presStyleLbl="node1" presStyleIdx="0" presStyleCnt="4"/>
      <dgm:spPr/>
    </dgm:pt>
    <dgm:pt modelId="{CC049D69-0D21-4551-8A69-9160FBE34A14}" type="pres">
      <dgm:prSet presAssocID="{71C37202-E6B0-4C47-96AF-D9C31FBC630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</dgm:pt>
    <dgm:pt modelId="{2011493C-D45F-491C-A3CD-BA3CB848F936}" type="pres">
      <dgm:prSet presAssocID="{71C37202-E6B0-4C47-96AF-D9C31FBC6303}" presName="tile2" presStyleLbl="node1" presStyleIdx="1" presStyleCnt="4"/>
      <dgm:spPr/>
    </dgm:pt>
    <dgm:pt modelId="{C69A5CB5-4B75-4234-B65B-818846856586}" type="pres">
      <dgm:prSet presAssocID="{71C37202-E6B0-4C47-96AF-D9C31FBC630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55AD4B1A-49A3-45F8-A072-F8A302E339FB}" type="pres">
      <dgm:prSet presAssocID="{71C37202-E6B0-4C47-96AF-D9C31FBC6303}" presName="tile3" presStyleLbl="node1" presStyleIdx="2" presStyleCnt="4"/>
      <dgm:spPr/>
    </dgm:pt>
    <dgm:pt modelId="{BE800B38-83D5-41FB-B1A7-1C27069DA8B9}" type="pres">
      <dgm:prSet presAssocID="{71C37202-E6B0-4C47-96AF-D9C31FBC630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50C87017-A89D-4AF4-86D0-481A0180BC24}" type="pres">
      <dgm:prSet presAssocID="{71C37202-E6B0-4C47-96AF-D9C31FBC6303}" presName="tile4" presStyleLbl="node1" presStyleIdx="3" presStyleCnt="4"/>
      <dgm:spPr/>
    </dgm:pt>
    <dgm:pt modelId="{A3388CD5-1A3F-45AD-970A-E645D42A8B88}" type="pres">
      <dgm:prSet presAssocID="{71C37202-E6B0-4C47-96AF-D9C31FBC630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C1357E19-7F58-4C69-AE52-A07062854275}" type="pres">
      <dgm:prSet presAssocID="{71C37202-E6B0-4C47-96AF-D9C31FBC6303}" presName="centerTile" presStyleLbl="fgShp" presStyleIdx="0" presStyleCnt="1">
        <dgm:presLayoutVars>
          <dgm:chMax val="0"/>
          <dgm:chPref val="0"/>
        </dgm:presLayoutVars>
      </dgm:prSet>
      <dgm:spPr/>
    </dgm:pt>
  </dgm:ptLst>
  <dgm:cxnLst>
    <dgm:cxn modelId="{29210D05-065C-46E0-AEA8-9F5D8E92A4D2}" srcId="{8DA878DF-C2C4-4C00-9194-C5F17A48854A}" destId="{B9A7436B-A41B-4CA6-8BD2-1C6B2E25D900}" srcOrd="3" destOrd="0" parTransId="{DBE30117-2204-4FFF-AFD5-382F6B988C8C}" sibTransId="{C5AA3193-F97F-457E-A8A5-A3839A9F3F62}"/>
    <dgm:cxn modelId="{E4A72A18-1267-4D06-892B-709841BAC5A9}" type="presOf" srcId="{D6FFDC46-5AE2-496E-AA18-D7135B07CC21}" destId="{901D3A72-C131-4146-8EB1-9C4528269B80}" srcOrd="0" destOrd="0" presId="urn:microsoft.com/office/officeart/2005/8/layout/matrix1"/>
    <dgm:cxn modelId="{D19BB31C-3A5A-4112-A37C-90980FF406ED}" srcId="{8DA878DF-C2C4-4C00-9194-C5F17A48854A}" destId="{D6FFDC46-5AE2-496E-AA18-D7135B07CC21}" srcOrd="0" destOrd="0" parTransId="{C988584F-96CE-4CA3-9C19-73CC82856098}" sibTransId="{10588607-3517-4C90-8CE8-B83AA7C69971}"/>
    <dgm:cxn modelId="{D04C963D-63ED-4433-8AC1-515B89C74A7A}" type="presOf" srcId="{B9A7436B-A41B-4CA6-8BD2-1C6B2E25D900}" destId="{50C87017-A89D-4AF4-86D0-481A0180BC24}" srcOrd="0" destOrd="0" presId="urn:microsoft.com/office/officeart/2005/8/layout/matrix1"/>
    <dgm:cxn modelId="{5E6FE484-6465-460A-9D49-7F86DE4AF640}" srcId="{71C37202-E6B0-4C47-96AF-D9C31FBC6303}" destId="{8DA878DF-C2C4-4C00-9194-C5F17A48854A}" srcOrd="0" destOrd="0" parTransId="{F07B742C-BBAE-4138-B92B-2A54CF095623}" sibTransId="{A11D66D7-1981-4D5C-8CCB-22D362234BAF}"/>
    <dgm:cxn modelId="{B9DA6899-3FBA-48A2-8503-8D85523CE28D}" type="presOf" srcId="{C4B3FDF6-FCF5-45BB-96DA-3D415836BAB7}" destId="{BE800B38-83D5-41FB-B1A7-1C27069DA8B9}" srcOrd="1" destOrd="0" presId="urn:microsoft.com/office/officeart/2005/8/layout/matrix1"/>
    <dgm:cxn modelId="{4E124B9F-1ABE-460C-98A5-18A202F49E4E}" type="presOf" srcId="{28511B86-DC2B-4E6B-9B18-5F6F29A61977}" destId="{2011493C-D45F-491C-A3CD-BA3CB848F936}" srcOrd="0" destOrd="0" presId="urn:microsoft.com/office/officeart/2005/8/layout/matrix1"/>
    <dgm:cxn modelId="{7641B9AE-F903-4495-98F1-8F6E82E78303}" type="presOf" srcId="{28511B86-DC2B-4E6B-9B18-5F6F29A61977}" destId="{C69A5CB5-4B75-4234-B65B-818846856586}" srcOrd="1" destOrd="0" presId="urn:microsoft.com/office/officeart/2005/8/layout/matrix1"/>
    <dgm:cxn modelId="{5C47E7C5-3BBA-4F8E-ADC4-65D25B3E6F6B}" type="presOf" srcId="{D6FFDC46-5AE2-496E-AA18-D7135B07CC21}" destId="{CC049D69-0D21-4551-8A69-9160FBE34A14}" srcOrd="1" destOrd="0" presId="urn:microsoft.com/office/officeart/2005/8/layout/matrix1"/>
    <dgm:cxn modelId="{830890C7-6F66-48E2-9D09-FC59BEAEBCC4}" type="presOf" srcId="{C4B3FDF6-FCF5-45BB-96DA-3D415836BAB7}" destId="{55AD4B1A-49A3-45F8-A072-F8A302E339FB}" srcOrd="0" destOrd="0" presId="urn:microsoft.com/office/officeart/2005/8/layout/matrix1"/>
    <dgm:cxn modelId="{C245A0C9-2476-4503-9905-D2E1D49B1AB9}" type="presOf" srcId="{71C37202-E6B0-4C47-96AF-D9C31FBC6303}" destId="{7804EA9F-3291-41C4-B54F-5E460F75507E}" srcOrd="0" destOrd="0" presId="urn:microsoft.com/office/officeart/2005/8/layout/matrix1"/>
    <dgm:cxn modelId="{B78368CF-DE0B-415F-8B28-D46FF7ED2C11}" type="presOf" srcId="{8DA878DF-C2C4-4C00-9194-C5F17A48854A}" destId="{C1357E19-7F58-4C69-AE52-A07062854275}" srcOrd="0" destOrd="0" presId="urn:microsoft.com/office/officeart/2005/8/layout/matrix1"/>
    <dgm:cxn modelId="{1E0AAFE2-BD41-44F8-9620-613C544E3AF7}" type="presOf" srcId="{B9A7436B-A41B-4CA6-8BD2-1C6B2E25D900}" destId="{A3388CD5-1A3F-45AD-970A-E645D42A8B88}" srcOrd="1" destOrd="0" presId="urn:microsoft.com/office/officeart/2005/8/layout/matrix1"/>
    <dgm:cxn modelId="{B815A5E5-9B45-42FD-AA21-4AFC87A41E5F}" srcId="{8DA878DF-C2C4-4C00-9194-C5F17A48854A}" destId="{28511B86-DC2B-4E6B-9B18-5F6F29A61977}" srcOrd="1" destOrd="0" parTransId="{47856CCB-BFBF-4900-966B-B2652407A6F4}" sibTransId="{F39F6BFF-CC08-476F-ACD0-F5111F136103}"/>
    <dgm:cxn modelId="{CAACD0EC-A447-4B63-B6AD-8ACADC21BBFB}" srcId="{8DA878DF-C2C4-4C00-9194-C5F17A48854A}" destId="{C4B3FDF6-FCF5-45BB-96DA-3D415836BAB7}" srcOrd="2" destOrd="0" parTransId="{7F926459-BE6E-4AB5-87CD-994F87847688}" sibTransId="{019591CB-DFB4-4938-8B29-88FA80A5CAC8}"/>
    <dgm:cxn modelId="{79A0D5C7-4F80-4483-BACD-760F0274756A}" type="presParOf" srcId="{7804EA9F-3291-41C4-B54F-5E460F75507E}" destId="{1C3EF690-7B90-4007-AD25-467B51425A19}" srcOrd="0" destOrd="0" presId="urn:microsoft.com/office/officeart/2005/8/layout/matrix1"/>
    <dgm:cxn modelId="{41F4A354-065E-4210-8B3C-1D35B21F29AE}" type="presParOf" srcId="{1C3EF690-7B90-4007-AD25-467B51425A19}" destId="{901D3A72-C131-4146-8EB1-9C4528269B80}" srcOrd="0" destOrd="0" presId="urn:microsoft.com/office/officeart/2005/8/layout/matrix1"/>
    <dgm:cxn modelId="{D23FBAB1-02ED-474D-A64A-AB869C8BC636}" type="presParOf" srcId="{1C3EF690-7B90-4007-AD25-467B51425A19}" destId="{CC049D69-0D21-4551-8A69-9160FBE34A14}" srcOrd="1" destOrd="0" presId="urn:microsoft.com/office/officeart/2005/8/layout/matrix1"/>
    <dgm:cxn modelId="{9B4DEF36-4240-4423-BD08-46638034227B}" type="presParOf" srcId="{1C3EF690-7B90-4007-AD25-467B51425A19}" destId="{2011493C-D45F-491C-A3CD-BA3CB848F936}" srcOrd="2" destOrd="0" presId="urn:microsoft.com/office/officeart/2005/8/layout/matrix1"/>
    <dgm:cxn modelId="{B471A5F6-F6FD-481E-B44F-F9FCE8955BE7}" type="presParOf" srcId="{1C3EF690-7B90-4007-AD25-467B51425A19}" destId="{C69A5CB5-4B75-4234-B65B-818846856586}" srcOrd="3" destOrd="0" presId="urn:microsoft.com/office/officeart/2005/8/layout/matrix1"/>
    <dgm:cxn modelId="{EC7BB491-4A9D-4C63-8090-282F5E38DAC4}" type="presParOf" srcId="{1C3EF690-7B90-4007-AD25-467B51425A19}" destId="{55AD4B1A-49A3-45F8-A072-F8A302E339FB}" srcOrd="4" destOrd="0" presId="urn:microsoft.com/office/officeart/2005/8/layout/matrix1"/>
    <dgm:cxn modelId="{716C6942-8492-4681-9368-D53BB2A95D39}" type="presParOf" srcId="{1C3EF690-7B90-4007-AD25-467B51425A19}" destId="{BE800B38-83D5-41FB-B1A7-1C27069DA8B9}" srcOrd="5" destOrd="0" presId="urn:microsoft.com/office/officeart/2005/8/layout/matrix1"/>
    <dgm:cxn modelId="{6C55322C-B5FD-4842-ABF2-422EB83F6BB9}" type="presParOf" srcId="{1C3EF690-7B90-4007-AD25-467B51425A19}" destId="{50C87017-A89D-4AF4-86D0-481A0180BC24}" srcOrd="6" destOrd="0" presId="urn:microsoft.com/office/officeart/2005/8/layout/matrix1"/>
    <dgm:cxn modelId="{CBE7A206-096D-44D9-B7CB-973FC411747D}" type="presParOf" srcId="{1C3EF690-7B90-4007-AD25-467B51425A19}" destId="{A3388CD5-1A3F-45AD-970A-E645D42A8B88}" srcOrd="7" destOrd="0" presId="urn:microsoft.com/office/officeart/2005/8/layout/matrix1"/>
    <dgm:cxn modelId="{00F82989-CD24-40F2-940A-DBEB44624045}" type="presParOf" srcId="{7804EA9F-3291-41C4-B54F-5E460F75507E}" destId="{C1357E19-7F58-4C69-AE52-A0706285427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1D3A72-C131-4146-8EB1-9C4528269B80}">
      <dsp:nvSpPr>
        <dsp:cNvPr id="0" name=""/>
        <dsp:cNvSpPr/>
      </dsp:nvSpPr>
      <dsp:spPr>
        <a:xfrm rot="16200000">
          <a:off x="677333" y="-677333"/>
          <a:ext cx="2709333" cy="4064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1 Conceptual challenges</a:t>
          </a:r>
        </a:p>
      </dsp:txBody>
      <dsp:txXfrm rot="5400000">
        <a:off x="-1" y="1"/>
        <a:ext cx="4064000" cy="2032000"/>
      </dsp:txXfrm>
    </dsp:sp>
    <dsp:sp modelId="{2011493C-D45F-491C-A3CD-BA3CB848F936}">
      <dsp:nvSpPr>
        <dsp:cNvPr id="0" name=""/>
        <dsp:cNvSpPr/>
      </dsp:nvSpPr>
      <dsp:spPr>
        <a:xfrm>
          <a:off x="4064000" y="0"/>
          <a:ext cx="4064000" cy="270933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2 Ontological challenges</a:t>
          </a:r>
        </a:p>
      </dsp:txBody>
      <dsp:txXfrm>
        <a:off x="4064000" y="0"/>
        <a:ext cx="4064000" cy="2032000"/>
      </dsp:txXfrm>
    </dsp:sp>
    <dsp:sp modelId="{55AD4B1A-49A3-45F8-A072-F8A302E339FB}">
      <dsp:nvSpPr>
        <dsp:cNvPr id="0" name=""/>
        <dsp:cNvSpPr/>
      </dsp:nvSpPr>
      <dsp:spPr>
        <a:xfrm rot="10800000">
          <a:off x="0" y="2709333"/>
          <a:ext cx="4064000" cy="2709333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3 Linguistic challenges</a:t>
          </a:r>
        </a:p>
      </dsp:txBody>
      <dsp:txXfrm rot="10800000">
        <a:off x="0" y="3386666"/>
        <a:ext cx="4064000" cy="2032000"/>
      </dsp:txXfrm>
    </dsp:sp>
    <dsp:sp modelId="{50C87017-A89D-4AF4-86D0-481A0180BC24}">
      <dsp:nvSpPr>
        <dsp:cNvPr id="0" name=""/>
        <dsp:cNvSpPr/>
      </dsp:nvSpPr>
      <dsp:spPr>
        <a:xfrm rot="5400000">
          <a:off x="4741333" y="2032000"/>
          <a:ext cx="2709333" cy="40640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4 Cultural challenges</a:t>
          </a:r>
        </a:p>
      </dsp:txBody>
      <dsp:txXfrm rot="-5400000">
        <a:off x="4063999" y="3386666"/>
        <a:ext cx="4064000" cy="2032000"/>
      </dsp:txXfrm>
    </dsp:sp>
    <dsp:sp modelId="{C1357E19-7F58-4C69-AE52-A07062854275}">
      <dsp:nvSpPr>
        <dsp:cNvPr id="0" name=""/>
        <dsp:cNvSpPr/>
      </dsp:nvSpPr>
      <dsp:spPr>
        <a:xfrm>
          <a:off x="2844799" y="2032000"/>
          <a:ext cx="2438400" cy="1354666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b-NO" sz="1900" kern="1200"/>
            <a:t>Framework of challenges in translation of SNOMED CT</a:t>
          </a:r>
        </a:p>
      </dsp:txBody>
      <dsp:txXfrm>
        <a:off x="2910928" y="2098129"/>
        <a:ext cx="2306142" cy="1222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9A3CB91-3099-1855-55F7-D5BBF3E29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41B50FE-D64E-3454-67CD-5CD4F0C691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04AD2E99-D240-87C1-FF90-482A3083C6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423FDB6-CF30-2F09-4A5A-B3743D122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B53F7C35-921C-F040-D196-98F947494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64913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B347036-FF18-FBC8-A2F5-AC396E05D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8214A21E-4CAD-A077-E146-A17804F168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4D8F78BD-E770-6C4D-C2D3-82697C1F7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C5107138-8688-32C1-E6AE-2E50D08E7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9089754C-7419-8D2E-BBB4-0E8D35E19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9113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>
            <a:extLst>
              <a:ext uri="{FF2B5EF4-FFF2-40B4-BE49-F238E27FC236}">
                <a16:creationId xmlns:a16="http://schemas.microsoft.com/office/drawing/2014/main" id="{24A828B8-93B2-2FC4-281B-D8481D0555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>
            <a:extLst>
              <a:ext uri="{FF2B5EF4-FFF2-40B4-BE49-F238E27FC236}">
                <a16:creationId xmlns:a16="http://schemas.microsoft.com/office/drawing/2014/main" id="{C560B1C0-DB52-55DA-C91F-99C8AEFE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F898179-DF35-7EAD-F725-D53DF13EC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634693F-2E6C-81E1-9A27-5637F8703C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16413622-EB40-60B9-EEE7-60B179FE4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1369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2B9DA29-470A-34D6-1BDE-7A4A1A6EC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6E7D9B08-243B-8E73-8978-E651302B3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A62DD401-FE46-310B-6804-BF3F3AD9B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756DA759-4942-CD49-BC48-2FE17CF8A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1EF2035-8405-56BC-AD4F-0756731FA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2773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D5A7DED-1B42-F8B6-20B6-7120C82243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5FBA29B7-BBB7-A8C0-E427-77D96383E6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7CAD944-AE89-38B8-8C78-9D2872791B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8C37DDEA-DC18-BDDB-89FD-81F12E684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E3911590-8F72-AE97-8F49-00F83C6A7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9359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5C88AEF-7AF7-08E0-5038-EB08B7192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6F525DE-107E-802E-4F32-3117FFF95F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B3A4D799-48CD-8AFB-62E4-E7E67DF02E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31A3A689-40C4-ADA4-50D5-5B6191F76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0E5C32AE-ADBE-830B-33D3-5D31BEAE2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3326457-8E67-B861-1BF2-1166E05A5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668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6C78FA8C-17E4-90DA-E658-F7502DA67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B11C8DAE-0638-22A0-459C-8538EFA81A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DAC5D553-1154-295F-F154-6F26717C2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1FF19F67-286B-865B-4A5C-744069308D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7224B068-1806-33E2-55E8-1108B64E71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1B1989AC-7F1D-9D20-5129-5606B347E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CBD4AC54-74D3-7FAF-978E-F50DFAD1D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7D665F2C-109A-EC17-563A-632C00731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916849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3973FFB6-656D-4115-4E05-B8E541BB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>
            <a:extLst>
              <a:ext uri="{FF2B5EF4-FFF2-40B4-BE49-F238E27FC236}">
                <a16:creationId xmlns:a16="http://schemas.microsoft.com/office/drawing/2014/main" id="{0F5FD7FC-247D-C567-D778-387B66B98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4" name="Plassholder for bunntekst 3">
            <a:extLst>
              <a:ext uri="{FF2B5EF4-FFF2-40B4-BE49-F238E27FC236}">
                <a16:creationId xmlns:a16="http://schemas.microsoft.com/office/drawing/2014/main" id="{304E6EB4-EEB2-2AC9-8328-152DF8737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>
            <a:extLst>
              <a:ext uri="{FF2B5EF4-FFF2-40B4-BE49-F238E27FC236}">
                <a16:creationId xmlns:a16="http://schemas.microsoft.com/office/drawing/2014/main" id="{0E6B1C0D-0B67-690A-6744-E71CFCE9A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240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>
            <a:extLst>
              <a:ext uri="{FF2B5EF4-FFF2-40B4-BE49-F238E27FC236}">
                <a16:creationId xmlns:a16="http://schemas.microsoft.com/office/drawing/2014/main" id="{8874860B-BB61-6ED3-8BBD-959775B08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3" name="Plassholder for bunntekst 2">
            <a:extLst>
              <a:ext uri="{FF2B5EF4-FFF2-40B4-BE49-F238E27FC236}">
                <a16:creationId xmlns:a16="http://schemas.microsoft.com/office/drawing/2014/main" id="{A3C1584C-680C-581F-8E96-17DDE3E91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>
            <a:extLst>
              <a:ext uri="{FF2B5EF4-FFF2-40B4-BE49-F238E27FC236}">
                <a16:creationId xmlns:a16="http://schemas.microsoft.com/office/drawing/2014/main" id="{50D75500-DF8D-ACFA-5A1E-73C86175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6790566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64B1682-CE83-F74C-4499-FB9723AD5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B898C902-5345-D631-90C1-86CFA4B32C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EF6760A5-9EC0-4188-1365-B4DDD747BE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6F026179-869B-D4DC-FC16-C57F47FCD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3291BEBE-C3D9-E1BE-8F6C-131599523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3AA71E45-B3DE-5AE4-887C-AD82A0DA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60787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5FB28FE-4E9F-A69A-1BA2-E7F76DFDD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>
            <a:extLst>
              <a:ext uri="{FF2B5EF4-FFF2-40B4-BE49-F238E27FC236}">
                <a16:creationId xmlns:a16="http://schemas.microsoft.com/office/drawing/2014/main" id="{EC46D272-4410-4925-899F-D2037C70B3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>
            <a:extLst>
              <a:ext uri="{FF2B5EF4-FFF2-40B4-BE49-F238E27FC236}">
                <a16:creationId xmlns:a16="http://schemas.microsoft.com/office/drawing/2014/main" id="{D5F8B5CF-D77A-9B90-909A-38781CBFA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>
            <a:extLst>
              <a:ext uri="{FF2B5EF4-FFF2-40B4-BE49-F238E27FC236}">
                <a16:creationId xmlns:a16="http://schemas.microsoft.com/office/drawing/2014/main" id="{D161B930-00A0-82B0-1EAD-08301E3FB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6" name="Plassholder for bunntekst 5">
            <a:extLst>
              <a:ext uri="{FF2B5EF4-FFF2-40B4-BE49-F238E27FC236}">
                <a16:creationId xmlns:a16="http://schemas.microsoft.com/office/drawing/2014/main" id="{93384848-07E9-CE0D-B5C4-EF419A0EB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>
            <a:extLst>
              <a:ext uri="{FF2B5EF4-FFF2-40B4-BE49-F238E27FC236}">
                <a16:creationId xmlns:a16="http://schemas.microsoft.com/office/drawing/2014/main" id="{6D28F430-ED59-469D-4A6E-5DB8F1105F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5718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C0FF011C-CF6D-E231-7F38-5C2DC6AE6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93D6A275-A9FE-F155-130B-B27D870F81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B638093C-D706-8DBB-1460-EFE8A11679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BAF16-6B1D-435E-B1F6-2DB7AB93F672}" type="datetimeFigureOut">
              <a:rPr lang="nb-NO" smtClean="0"/>
              <a:t>17.10.2024</a:t>
            </a:fld>
            <a:endParaRPr lang="nb-NO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18544C80-4046-2776-CC33-6BF8F0756E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08E49BD7-5687-EC7D-2FF0-E649C562D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EFB73-AC8F-40A7-948C-9C6A8F70A124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202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FDD1F760-3E6B-AE18-C64C-7344225EC9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/>
              <a:t>Framework of challenges in translation SNOMED CT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C5E2F61-96AC-B7C1-512B-27FD4BF155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A592490A-07DE-4107-81A8-5E26B67E5BFC}"/>
              </a:ext>
            </a:extLst>
          </p:cNvPr>
          <p:cNvSpPr txBox="1"/>
          <p:nvPr/>
        </p:nvSpPr>
        <p:spPr>
          <a:xfrm>
            <a:off x="8229600" y="462013"/>
            <a:ext cx="343621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600">
                <a:solidFill>
                  <a:srgbClr val="FF0000"/>
                </a:solidFill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822388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56C1238-828B-503D-45A2-EB91302B1E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457961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Sylinder 2">
            <a:extLst>
              <a:ext uri="{FF2B5EF4-FFF2-40B4-BE49-F238E27FC236}">
                <a16:creationId xmlns:a16="http://schemas.microsoft.com/office/drawing/2014/main" id="{FD429A72-A9A6-29DF-72F3-067FBBA19D6E}"/>
              </a:ext>
            </a:extLst>
          </p:cNvPr>
          <p:cNvSpPr txBox="1"/>
          <p:nvPr/>
        </p:nvSpPr>
        <p:spPr>
          <a:xfrm>
            <a:off x="2781701" y="6458552"/>
            <a:ext cx="719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/>
              <a:t>Question: Is the biggest challenge lack of access to clinical specialists?</a:t>
            </a:r>
          </a:p>
        </p:txBody>
      </p:sp>
    </p:spTree>
    <p:extLst>
      <p:ext uri="{BB962C8B-B14F-4D97-AF65-F5344CB8AC3E}">
        <p14:creationId xmlns:p14="http://schemas.microsoft.com/office/powerpoint/2010/main" val="2029855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E6CF7108-1FC4-F393-FE35-B51230C3DC8C}"/>
              </a:ext>
            </a:extLst>
          </p:cNvPr>
          <p:cNvGrpSpPr/>
          <p:nvPr/>
        </p:nvGrpSpPr>
        <p:grpSpPr>
          <a:xfrm>
            <a:off x="0" y="0"/>
            <a:ext cx="4064001" cy="2709333"/>
            <a:chOff x="-1" y="0"/>
            <a:chExt cx="4064001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DA60EA85-44FB-EE6A-1018-3F0B60A5FEBD}"/>
                </a:ext>
              </a:extLst>
            </p:cNvPr>
            <p:cNvSpPr/>
            <p:nvPr/>
          </p:nvSpPr>
          <p:spPr>
            <a:xfrm rot="16200000">
              <a:off x="677333" y="-677333"/>
              <a:ext cx="2709333" cy="4064000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0C755A57-A376-B0C0-7001-15A11E446B96}"/>
                </a:ext>
              </a:extLst>
            </p:cNvPr>
            <p:cNvSpPr txBox="1"/>
            <p:nvPr/>
          </p:nvSpPr>
          <p:spPr>
            <a:xfrm>
              <a:off x="-1" y="1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1 Conceptual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1a Ambiguious FSN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1b FSN not in alignment with EG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1c Not equivalent synonyms 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1d False friends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3695328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C37D9F45-54A5-154C-EB81-EFDEEBCBB0DA}"/>
              </a:ext>
            </a:extLst>
          </p:cNvPr>
          <p:cNvGrpSpPr/>
          <p:nvPr/>
        </p:nvGrpSpPr>
        <p:grpSpPr>
          <a:xfrm>
            <a:off x="0" y="82973"/>
            <a:ext cx="4145280" cy="2709333"/>
            <a:chOff x="3982720" y="0"/>
            <a:chExt cx="4145280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6F99491B-6740-1006-F407-1298B025927D}"/>
                </a:ext>
              </a:extLst>
            </p:cNvPr>
            <p:cNvSpPr/>
            <p:nvPr/>
          </p:nvSpPr>
          <p:spPr>
            <a:xfrm>
              <a:off x="4064000" y="0"/>
              <a:ext cx="4064000" cy="2709333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617730BA-9692-7CD0-4D68-446D9285313B}"/>
                </a:ext>
              </a:extLst>
            </p:cNvPr>
            <p:cNvSpPr txBox="1"/>
            <p:nvPr/>
          </p:nvSpPr>
          <p:spPr>
            <a:xfrm>
              <a:off x="3982720" y="442762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2 Ontological challenges</a:t>
              </a:r>
            </a:p>
            <a:p>
              <a:pPr algn="ctr" defTabSz="844550">
                <a:spcBef>
                  <a:spcPct val="0"/>
                </a:spcBef>
                <a:spcAft>
                  <a:spcPct val="35000"/>
                </a:spcAft>
              </a:pPr>
              <a:r>
                <a:rPr lang="nb-NO" sz="1900"/>
                <a:t>2a Grouper concepts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2b Mismatch between FSN and attributes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2c Parent/child/sibling relationship</a:t>
              </a:r>
            </a:p>
            <a:p>
              <a:pPr marL="0" lvl="0" indent="0" algn="ctr" defTabSz="844550"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b-NO" sz="1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029534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5DA38948-5409-8C0F-0FD3-9F18CE4E1FB8}"/>
              </a:ext>
            </a:extLst>
          </p:cNvPr>
          <p:cNvGrpSpPr/>
          <p:nvPr/>
        </p:nvGrpSpPr>
        <p:grpSpPr>
          <a:xfrm>
            <a:off x="117642" y="110780"/>
            <a:ext cx="4064000" cy="4172462"/>
            <a:chOff x="0" y="2709333"/>
            <a:chExt cx="4064000" cy="3065557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6AF62F5A-04D5-A333-04EF-7444A43C8C6B}"/>
                </a:ext>
              </a:extLst>
            </p:cNvPr>
            <p:cNvSpPr/>
            <p:nvPr/>
          </p:nvSpPr>
          <p:spPr>
            <a:xfrm rot="10800000">
              <a:off x="0" y="2709333"/>
              <a:ext cx="4064000" cy="2709333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AB1D5E1D-7F48-A70C-7173-309B9631D610}"/>
                </a:ext>
              </a:extLst>
            </p:cNvPr>
            <p:cNvSpPr txBox="1"/>
            <p:nvPr/>
          </p:nvSpPr>
          <p:spPr>
            <a:xfrm>
              <a:off x="0" y="3386666"/>
              <a:ext cx="4064000" cy="23882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3 Linguistic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3a Consistency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3b Synonyms: Which one as PT?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3c Unknown term in target language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3d FSN-ian language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3e Inverted word order in source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others?</a:t>
              </a:r>
              <a:endParaRPr lang="nb-NO" sz="1900" kern="1200"/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nb-NO" sz="1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297549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e 1">
            <a:extLst>
              <a:ext uri="{FF2B5EF4-FFF2-40B4-BE49-F238E27FC236}">
                <a16:creationId xmlns:a16="http://schemas.microsoft.com/office/drawing/2014/main" id="{E87E7D86-7AB8-A4F2-44BA-820095F98364}"/>
              </a:ext>
            </a:extLst>
          </p:cNvPr>
          <p:cNvGrpSpPr/>
          <p:nvPr/>
        </p:nvGrpSpPr>
        <p:grpSpPr>
          <a:xfrm>
            <a:off x="88766" y="0"/>
            <a:ext cx="4064001" cy="2709333"/>
            <a:chOff x="4063999" y="2709333"/>
            <a:chExt cx="4064001" cy="2709333"/>
          </a:xfrm>
        </p:grpSpPr>
        <p:sp>
          <p:nvSpPr>
            <p:cNvPr id="3" name="Rektangel: ett avrundet hjørne 2">
              <a:extLst>
                <a:ext uri="{FF2B5EF4-FFF2-40B4-BE49-F238E27FC236}">
                  <a16:creationId xmlns:a16="http://schemas.microsoft.com/office/drawing/2014/main" id="{A13B5614-6BEB-9971-2B20-27AFD91A7455}"/>
                </a:ext>
              </a:extLst>
            </p:cNvPr>
            <p:cNvSpPr/>
            <p:nvPr/>
          </p:nvSpPr>
          <p:spPr>
            <a:xfrm rot="5400000">
              <a:off x="4741333" y="2032000"/>
              <a:ext cx="2709333" cy="4064000"/>
            </a:xfrm>
            <a:prstGeom prst="round1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nb-NO"/>
            </a:p>
          </p:txBody>
        </p:sp>
        <p:sp>
          <p:nvSpPr>
            <p:cNvPr id="4" name="Rektangel: ett avrundet hjørne 4">
              <a:extLst>
                <a:ext uri="{FF2B5EF4-FFF2-40B4-BE49-F238E27FC236}">
                  <a16:creationId xmlns:a16="http://schemas.microsoft.com/office/drawing/2014/main" id="{5167BC61-1FB4-F5D5-D02C-45CC1BECE10A}"/>
                </a:ext>
              </a:extLst>
            </p:cNvPr>
            <p:cNvSpPr txBox="1"/>
            <p:nvPr/>
          </p:nvSpPr>
          <p:spPr>
            <a:xfrm>
              <a:off x="4063999" y="3386666"/>
              <a:ext cx="4064000" cy="2032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5128" tIns="135128" rIns="135128" bIns="135128" numCol="1" spcCol="1270" anchor="ctr" anchorCtr="0">
              <a:noAutofit/>
            </a:bodyPr>
            <a:lstStyle/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2800" kern="1200"/>
                <a:t>4 Cultural challenges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 kern="1200"/>
                <a:t>4a Source concept unknown</a:t>
              </a:r>
            </a:p>
            <a:p>
              <a:pPr marL="0" lvl="0" indent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nb-NO" sz="1900"/>
                <a:t>4b Only partial equivalency</a:t>
              </a:r>
              <a:endParaRPr lang="nb-NO" sz="19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669039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Sylinder 1">
            <a:extLst>
              <a:ext uri="{FF2B5EF4-FFF2-40B4-BE49-F238E27FC236}">
                <a16:creationId xmlns:a16="http://schemas.microsoft.com/office/drawing/2014/main" id="{4D39D1D9-8C4B-09D2-C29C-67B8BB9CF00F}"/>
              </a:ext>
            </a:extLst>
          </p:cNvPr>
          <p:cNvSpPr txBox="1"/>
          <p:nvPr/>
        </p:nvSpPr>
        <p:spPr>
          <a:xfrm>
            <a:off x="3253339" y="1222408"/>
            <a:ext cx="649705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400" b="1"/>
              <a:t>How are these challenges resolved? What translation strategies are adopted?</a:t>
            </a:r>
          </a:p>
        </p:txBody>
      </p:sp>
    </p:spTree>
    <p:extLst>
      <p:ext uri="{BB962C8B-B14F-4D97-AF65-F5344CB8AC3E}">
        <p14:creationId xmlns:p14="http://schemas.microsoft.com/office/powerpoint/2010/main" val="4149764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137</Words>
  <Application>Microsoft Office PowerPoint</Application>
  <PresentationFormat>Widescreen</PresentationFormat>
  <Paragraphs>30</Paragraphs>
  <Slides>7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Office-tema</vt:lpstr>
      <vt:lpstr>Framework of challenges in translation SNOMED CT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Ole Kristian Våge</dc:creator>
  <cp:lastModifiedBy>Ole Kristian Våge</cp:lastModifiedBy>
  <cp:revision>3</cp:revision>
  <dcterms:created xsi:type="dcterms:W3CDTF">2024-09-26T05:46:35Z</dcterms:created>
  <dcterms:modified xsi:type="dcterms:W3CDTF">2024-10-17T09:05:14Z</dcterms:modified>
</cp:coreProperties>
</file>