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37202-E6B0-4C47-96AF-D9C31FBC630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8DA878DF-C2C4-4C00-9194-C5F17A48854A}">
      <dgm:prSet phldrT="[Tekst]"/>
      <dgm:spPr/>
      <dgm:t>
        <a:bodyPr/>
        <a:lstStyle/>
        <a:p>
          <a:r>
            <a:rPr lang="nb-NO"/>
            <a:t>Framework of challenges in translation of SNOMED CT</a:t>
          </a:r>
        </a:p>
      </dgm:t>
    </dgm:pt>
    <dgm:pt modelId="{F07B742C-BBAE-4138-B92B-2A54CF095623}" type="parTrans" cxnId="{5E6FE484-6465-460A-9D49-7F86DE4AF640}">
      <dgm:prSet/>
      <dgm:spPr/>
      <dgm:t>
        <a:bodyPr/>
        <a:lstStyle/>
        <a:p>
          <a:endParaRPr lang="nb-NO"/>
        </a:p>
      </dgm:t>
    </dgm:pt>
    <dgm:pt modelId="{A11D66D7-1981-4D5C-8CCB-22D362234BAF}" type="sibTrans" cxnId="{5E6FE484-6465-460A-9D49-7F86DE4AF640}">
      <dgm:prSet/>
      <dgm:spPr/>
      <dgm:t>
        <a:bodyPr/>
        <a:lstStyle/>
        <a:p>
          <a:endParaRPr lang="nb-NO"/>
        </a:p>
      </dgm:t>
    </dgm:pt>
    <dgm:pt modelId="{D6FFDC46-5AE2-496E-AA18-D7135B07CC21}">
      <dgm:prSet phldrT="[Tekst]"/>
      <dgm:spPr/>
      <dgm:t>
        <a:bodyPr/>
        <a:lstStyle/>
        <a:p>
          <a:r>
            <a:rPr lang="nb-NO"/>
            <a:t>1 Conceptual challenges</a:t>
          </a:r>
        </a:p>
      </dgm:t>
    </dgm:pt>
    <dgm:pt modelId="{C988584F-96CE-4CA3-9C19-73CC82856098}" type="parTrans" cxnId="{D19BB31C-3A5A-4112-A37C-90980FF406ED}">
      <dgm:prSet/>
      <dgm:spPr/>
      <dgm:t>
        <a:bodyPr/>
        <a:lstStyle/>
        <a:p>
          <a:endParaRPr lang="nb-NO"/>
        </a:p>
      </dgm:t>
    </dgm:pt>
    <dgm:pt modelId="{10588607-3517-4C90-8CE8-B83AA7C69971}" type="sibTrans" cxnId="{D19BB31C-3A5A-4112-A37C-90980FF406ED}">
      <dgm:prSet/>
      <dgm:spPr/>
      <dgm:t>
        <a:bodyPr/>
        <a:lstStyle/>
        <a:p>
          <a:endParaRPr lang="nb-NO"/>
        </a:p>
      </dgm:t>
    </dgm:pt>
    <dgm:pt modelId="{28511B86-DC2B-4E6B-9B18-5F6F29A61977}">
      <dgm:prSet phldrT="[Tekst]"/>
      <dgm:spPr/>
      <dgm:t>
        <a:bodyPr/>
        <a:lstStyle/>
        <a:p>
          <a:r>
            <a:rPr lang="nb-NO"/>
            <a:t>2 Ontological challenges</a:t>
          </a:r>
        </a:p>
      </dgm:t>
    </dgm:pt>
    <dgm:pt modelId="{47856CCB-BFBF-4900-966B-B2652407A6F4}" type="parTrans" cxnId="{B815A5E5-9B45-42FD-AA21-4AFC87A41E5F}">
      <dgm:prSet/>
      <dgm:spPr/>
      <dgm:t>
        <a:bodyPr/>
        <a:lstStyle/>
        <a:p>
          <a:endParaRPr lang="nb-NO"/>
        </a:p>
      </dgm:t>
    </dgm:pt>
    <dgm:pt modelId="{F39F6BFF-CC08-476F-ACD0-F5111F136103}" type="sibTrans" cxnId="{B815A5E5-9B45-42FD-AA21-4AFC87A41E5F}">
      <dgm:prSet/>
      <dgm:spPr/>
      <dgm:t>
        <a:bodyPr/>
        <a:lstStyle/>
        <a:p>
          <a:endParaRPr lang="nb-NO"/>
        </a:p>
      </dgm:t>
    </dgm:pt>
    <dgm:pt modelId="{C4B3FDF6-FCF5-45BB-96DA-3D415836BAB7}">
      <dgm:prSet phldrT="[Tekst]"/>
      <dgm:spPr/>
      <dgm:t>
        <a:bodyPr/>
        <a:lstStyle/>
        <a:p>
          <a:r>
            <a:rPr lang="nb-NO"/>
            <a:t>3 Linguistic challenges</a:t>
          </a:r>
        </a:p>
      </dgm:t>
    </dgm:pt>
    <dgm:pt modelId="{7F926459-BE6E-4AB5-87CD-994F87847688}" type="parTrans" cxnId="{CAACD0EC-A447-4B63-B6AD-8ACADC21BBFB}">
      <dgm:prSet/>
      <dgm:spPr/>
      <dgm:t>
        <a:bodyPr/>
        <a:lstStyle/>
        <a:p>
          <a:endParaRPr lang="nb-NO"/>
        </a:p>
      </dgm:t>
    </dgm:pt>
    <dgm:pt modelId="{019591CB-DFB4-4938-8B29-88FA80A5CAC8}" type="sibTrans" cxnId="{CAACD0EC-A447-4B63-B6AD-8ACADC21BBFB}">
      <dgm:prSet/>
      <dgm:spPr/>
      <dgm:t>
        <a:bodyPr/>
        <a:lstStyle/>
        <a:p>
          <a:endParaRPr lang="nb-NO"/>
        </a:p>
      </dgm:t>
    </dgm:pt>
    <dgm:pt modelId="{B9A7436B-A41B-4CA6-8BD2-1C6B2E25D900}">
      <dgm:prSet phldrT="[Tekst]"/>
      <dgm:spPr/>
      <dgm:t>
        <a:bodyPr/>
        <a:lstStyle/>
        <a:p>
          <a:r>
            <a:rPr lang="nb-NO"/>
            <a:t>4 Cultural challenges</a:t>
          </a:r>
        </a:p>
      </dgm:t>
    </dgm:pt>
    <dgm:pt modelId="{DBE30117-2204-4FFF-AFD5-382F6B988C8C}" type="parTrans" cxnId="{29210D05-065C-46E0-AEA8-9F5D8E92A4D2}">
      <dgm:prSet/>
      <dgm:spPr/>
      <dgm:t>
        <a:bodyPr/>
        <a:lstStyle/>
        <a:p>
          <a:endParaRPr lang="nb-NO"/>
        </a:p>
      </dgm:t>
    </dgm:pt>
    <dgm:pt modelId="{C5AA3193-F97F-457E-A8A5-A3839A9F3F62}" type="sibTrans" cxnId="{29210D05-065C-46E0-AEA8-9F5D8E92A4D2}">
      <dgm:prSet/>
      <dgm:spPr/>
      <dgm:t>
        <a:bodyPr/>
        <a:lstStyle/>
        <a:p>
          <a:endParaRPr lang="nb-NO"/>
        </a:p>
      </dgm:t>
    </dgm:pt>
    <dgm:pt modelId="{7804EA9F-3291-41C4-B54F-5E460F75507E}" type="pres">
      <dgm:prSet presAssocID="{71C37202-E6B0-4C47-96AF-D9C31FBC630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C3EF690-7B90-4007-AD25-467B51425A19}" type="pres">
      <dgm:prSet presAssocID="{71C37202-E6B0-4C47-96AF-D9C31FBC6303}" presName="matrix" presStyleCnt="0"/>
      <dgm:spPr/>
    </dgm:pt>
    <dgm:pt modelId="{901D3A72-C131-4146-8EB1-9C4528269B80}" type="pres">
      <dgm:prSet presAssocID="{71C37202-E6B0-4C47-96AF-D9C31FBC6303}" presName="tile1" presStyleLbl="node1" presStyleIdx="0" presStyleCnt="4"/>
      <dgm:spPr/>
    </dgm:pt>
    <dgm:pt modelId="{CC049D69-0D21-4551-8A69-9160FBE34A14}" type="pres">
      <dgm:prSet presAssocID="{71C37202-E6B0-4C47-96AF-D9C31FBC63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011493C-D45F-491C-A3CD-BA3CB848F936}" type="pres">
      <dgm:prSet presAssocID="{71C37202-E6B0-4C47-96AF-D9C31FBC6303}" presName="tile2" presStyleLbl="node1" presStyleIdx="1" presStyleCnt="4"/>
      <dgm:spPr/>
    </dgm:pt>
    <dgm:pt modelId="{C69A5CB5-4B75-4234-B65B-818846856586}" type="pres">
      <dgm:prSet presAssocID="{71C37202-E6B0-4C47-96AF-D9C31FBC63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5AD4B1A-49A3-45F8-A072-F8A302E339FB}" type="pres">
      <dgm:prSet presAssocID="{71C37202-E6B0-4C47-96AF-D9C31FBC6303}" presName="tile3" presStyleLbl="node1" presStyleIdx="2" presStyleCnt="4"/>
      <dgm:spPr/>
    </dgm:pt>
    <dgm:pt modelId="{BE800B38-83D5-41FB-B1A7-1C27069DA8B9}" type="pres">
      <dgm:prSet presAssocID="{71C37202-E6B0-4C47-96AF-D9C31FBC63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0C87017-A89D-4AF4-86D0-481A0180BC24}" type="pres">
      <dgm:prSet presAssocID="{71C37202-E6B0-4C47-96AF-D9C31FBC6303}" presName="tile4" presStyleLbl="node1" presStyleIdx="3" presStyleCnt="4"/>
      <dgm:spPr/>
    </dgm:pt>
    <dgm:pt modelId="{A3388CD5-1A3F-45AD-970A-E645D42A8B88}" type="pres">
      <dgm:prSet presAssocID="{71C37202-E6B0-4C47-96AF-D9C31FBC63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C1357E19-7F58-4C69-AE52-A07062854275}" type="pres">
      <dgm:prSet presAssocID="{71C37202-E6B0-4C47-96AF-D9C31FBC6303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29210D05-065C-46E0-AEA8-9F5D8E92A4D2}" srcId="{8DA878DF-C2C4-4C00-9194-C5F17A48854A}" destId="{B9A7436B-A41B-4CA6-8BD2-1C6B2E25D900}" srcOrd="3" destOrd="0" parTransId="{DBE30117-2204-4FFF-AFD5-382F6B988C8C}" sibTransId="{C5AA3193-F97F-457E-A8A5-A3839A9F3F62}"/>
    <dgm:cxn modelId="{E4A72A18-1267-4D06-892B-709841BAC5A9}" type="presOf" srcId="{D6FFDC46-5AE2-496E-AA18-D7135B07CC21}" destId="{901D3A72-C131-4146-8EB1-9C4528269B80}" srcOrd="0" destOrd="0" presId="urn:microsoft.com/office/officeart/2005/8/layout/matrix1"/>
    <dgm:cxn modelId="{D19BB31C-3A5A-4112-A37C-90980FF406ED}" srcId="{8DA878DF-C2C4-4C00-9194-C5F17A48854A}" destId="{D6FFDC46-5AE2-496E-AA18-D7135B07CC21}" srcOrd="0" destOrd="0" parTransId="{C988584F-96CE-4CA3-9C19-73CC82856098}" sibTransId="{10588607-3517-4C90-8CE8-B83AA7C69971}"/>
    <dgm:cxn modelId="{D04C963D-63ED-4433-8AC1-515B89C74A7A}" type="presOf" srcId="{B9A7436B-A41B-4CA6-8BD2-1C6B2E25D900}" destId="{50C87017-A89D-4AF4-86D0-481A0180BC24}" srcOrd="0" destOrd="0" presId="urn:microsoft.com/office/officeart/2005/8/layout/matrix1"/>
    <dgm:cxn modelId="{5E6FE484-6465-460A-9D49-7F86DE4AF640}" srcId="{71C37202-E6B0-4C47-96AF-D9C31FBC6303}" destId="{8DA878DF-C2C4-4C00-9194-C5F17A48854A}" srcOrd="0" destOrd="0" parTransId="{F07B742C-BBAE-4138-B92B-2A54CF095623}" sibTransId="{A11D66D7-1981-4D5C-8CCB-22D362234BAF}"/>
    <dgm:cxn modelId="{B9DA6899-3FBA-48A2-8503-8D85523CE28D}" type="presOf" srcId="{C4B3FDF6-FCF5-45BB-96DA-3D415836BAB7}" destId="{BE800B38-83D5-41FB-B1A7-1C27069DA8B9}" srcOrd="1" destOrd="0" presId="urn:microsoft.com/office/officeart/2005/8/layout/matrix1"/>
    <dgm:cxn modelId="{4E124B9F-1ABE-460C-98A5-18A202F49E4E}" type="presOf" srcId="{28511B86-DC2B-4E6B-9B18-5F6F29A61977}" destId="{2011493C-D45F-491C-A3CD-BA3CB848F936}" srcOrd="0" destOrd="0" presId="urn:microsoft.com/office/officeart/2005/8/layout/matrix1"/>
    <dgm:cxn modelId="{7641B9AE-F903-4495-98F1-8F6E82E78303}" type="presOf" srcId="{28511B86-DC2B-4E6B-9B18-5F6F29A61977}" destId="{C69A5CB5-4B75-4234-B65B-818846856586}" srcOrd="1" destOrd="0" presId="urn:microsoft.com/office/officeart/2005/8/layout/matrix1"/>
    <dgm:cxn modelId="{5C47E7C5-3BBA-4F8E-ADC4-65D25B3E6F6B}" type="presOf" srcId="{D6FFDC46-5AE2-496E-AA18-D7135B07CC21}" destId="{CC049D69-0D21-4551-8A69-9160FBE34A14}" srcOrd="1" destOrd="0" presId="urn:microsoft.com/office/officeart/2005/8/layout/matrix1"/>
    <dgm:cxn modelId="{830890C7-6F66-48E2-9D09-FC59BEAEBCC4}" type="presOf" srcId="{C4B3FDF6-FCF5-45BB-96DA-3D415836BAB7}" destId="{55AD4B1A-49A3-45F8-A072-F8A302E339FB}" srcOrd="0" destOrd="0" presId="urn:microsoft.com/office/officeart/2005/8/layout/matrix1"/>
    <dgm:cxn modelId="{C245A0C9-2476-4503-9905-D2E1D49B1AB9}" type="presOf" srcId="{71C37202-E6B0-4C47-96AF-D9C31FBC6303}" destId="{7804EA9F-3291-41C4-B54F-5E460F75507E}" srcOrd="0" destOrd="0" presId="urn:microsoft.com/office/officeart/2005/8/layout/matrix1"/>
    <dgm:cxn modelId="{B78368CF-DE0B-415F-8B28-D46FF7ED2C11}" type="presOf" srcId="{8DA878DF-C2C4-4C00-9194-C5F17A48854A}" destId="{C1357E19-7F58-4C69-AE52-A07062854275}" srcOrd="0" destOrd="0" presId="urn:microsoft.com/office/officeart/2005/8/layout/matrix1"/>
    <dgm:cxn modelId="{1E0AAFE2-BD41-44F8-9620-613C544E3AF7}" type="presOf" srcId="{B9A7436B-A41B-4CA6-8BD2-1C6B2E25D900}" destId="{A3388CD5-1A3F-45AD-970A-E645D42A8B88}" srcOrd="1" destOrd="0" presId="urn:microsoft.com/office/officeart/2005/8/layout/matrix1"/>
    <dgm:cxn modelId="{B815A5E5-9B45-42FD-AA21-4AFC87A41E5F}" srcId="{8DA878DF-C2C4-4C00-9194-C5F17A48854A}" destId="{28511B86-DC2B-4E6B-9B18-5F6F29A61977}" srcOrd="1" destOrd="0" parTransId="{47856CCB-BFBF-4900-966B-B2652407A6F4}" sibTransId="{F39F6BFF-CC08-476F-ACD0-F5111F136103}"/>
    <dgm:cxn modelId="{CAACD0EC-A447-4B63-B6AD-8ACADC21BBFB}" srcId="{8DA878DF-C2C4-4C00-9194-C5F17A48854A}" destId="{C4B3FDF6-FCF5-45BB-96DA-3D415836BAB7}" srcOrd="2" destOrd="0" parTransId="{7F926459-BE6E-4AB5-87CD-994F87847688}" sibTransId="{019591CB-DFB4-4938-8B29-88FA80A5CAC8}"/>
    <dgm:cxn modelId="{79A0D5C7-4F80-4483-BACD-760F0274756A}" type="presParOf" srcId="{7804EA9F-3291-41C4-B54F-5E460F75507E}" destId="{1C3EF690-7B90-4007-AD25-467B51425A19}" srcOrd="0" destOrd="0" presId="urn:microsoft.com/office/officeart/2005/8/layout/matrix1"/>
    <dgm:cxn modelId="{41F4A354-065E-4210-8B3C-1D35B21F29AE}" type="presParOf" srcId="{1C3EF690-7B90-4007-AD25-467B51425A19}" destId="{901D3A72-C131-4146-8EB1-9C4528269B80}" srcOrd="0" destOrd="0" presId="urn:microsoft.com/office/officeart/2005/8/layout/matrix1"/>
    <dgm:cxn modelId="{D23FBAB1-02ED-474D-A64A-AB869C8BC636}" type="presParOf" srcId="{1C3EF690-7B90-4007-AD25-467B51425A19}" destId="{CC049D69-0D21-4551-8A69-9160FBE34A14}" srcOrd="1" destOrd="0" presId="urn:microsoft.com/office/officeart/2005/8/layout/matrix1"/>
    <dgm:cxn modelId="{9B4DEF36-4240-4423-BD08-46638034227B}" type="presParOf" srcId="{1C3EF690-7B90-4007-AD25-467B51425A19}" destId="{2011493C-D45F-491C-A3CD-BA3CB848F936}" srcOrd="2" destOrd="0" presId="urn:microsoft.com/office/officeart/2005/8/layout/matrix1"/>
    <dgm:cxn modelId="{B471A5F6-F6FD-481E-B44F-F9FCE8955BE7}" type="presParOf" srcId="{1C3EF690-7B90-4007-AD25-467B51425A19}" destId="{C69A5CB5-4B75-4234-B65B-818846856586}" srcOrd="3" destOrd="0" presId="urn:microsoft.com/office/officeart/2005/8/layout/matrix1"/>
    <dgm:cxn modelId="{EC7BB491-4A9D-4C63-8090-282F5E38DAC4}" type="presParOf" srcId="{1C3EF690-7B90-4007-AD25-467B51425A19}" destId="{55AD4B1A-49A3-45F8-A072-F8A302E339FB}" srcOrd="4" destOrd="0" presId="urn:microsoft.com/office/officeart/2005/8/layout/matrix1"/>
    <dgm:cxn modelId="{716C6942-8492-4681-9368-D53BB2A95D39}" type="presParOf" srcId="{1C3EF690-7B90-4007-AD25-467B51425A19}" destId="{BE800B38-83D5-41FB-B1A7-1C27069DA8B9}" srcOrd="5" destOrd="0" presId="urn:microsoft.com/office/officeart/2005/8/layout/matrix1"/>
    <dgm:cxn modelId="{6C55322C-B5FD-4842-ABF2-422EB83F6BB9}" type="presParOf" srcId="{1C3EF690-7B90-4007-AD25-467B51425A19}" destId="{50C87017-A89D-4AF4-86D0-481A0180BC24}" srcOrd="6" destOrd="0" presId="urn:microsoft.com/office/officeart/2005/8/layout/matrix1"/>
    <dgm:cxn modelId="{CBE7A206-096D-44D9-B7CB-973FC411747D}" type="presParOf" srcId="{1C3EF690-7B90-4007-AD25-467B51425A19}" destId="{A3388CD5-1A3F-45AD-970A-E645D42A8B88}" srcOrd="7" destOrd="0" presId="urn:microsoft.com/office/officeart/2005/8/layout/matrix1"/>
    <dgm:cxn modelId="{00F82989-CD24-40F2-940A-DBEB44624045}" type="presParOf" srcId="{7804EA9F-3291-41C4-B54F-5E460F75507E}" destId="{C1357E19-7F58-4C69-AE52-A0706285427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D3A72-C131-4146-8EB1-9C4528269B80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1 Conceptual challenges</a:t>
          </a:r>
        </a:p>
      </dsp:txBody>
      <dsp:txXfrm rot="5400000">
        <a:off x="-1" y="1"/>
        <a:ext cx="4064000" cy="2032000"/>
      </dsp:txXfrm>
    </dsp:sp>
    <dsp:sp modelId="{2011493C-D45F-491C-A3CD-BA3CB848F936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2 Ontological challenges</a:t>
          </a:r>
        </a:p>
      </dsp:txBody>
      <dsp:txXfrm>
        <a:off x="4064000" y="0"/>
        <a:ext cx="4064000" cy="2032000"/>
      </dsp:txXfrm>
    </dsp:sp>
    <dsp:sp modelId="{55AD4B1A-49A3-45F8-A072-F8A302E339FB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3 Linguistic challenges</a:t>
          </a:r>
        </a:p>
      </dsp:txBody>
      <dsp:txXfrm rot="10800000">
        <a:off x="0" y="3386666"/>
        <a:ext cx="4064000" cy="2032000"/>
      </dsp:txXfrm>
    </dsp:sp>
    <dsp:sp modelId="{50C87017-A89D-4AF4-86D0-481A0180BC24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4 Cultural challenges</a:t>
          </a:r>
        </a:p>
      </dsp:txBody>
      <dsp:txXfrm rot="-5400000">
        <a:off x="4063999" y="3386666"/>
        <a:ext cx="4064000" cy="2032000"/>
      </dsp:txXfrm>
    </dsp:sp>
    <dsp:sp modelId="{C1357E19-7F58-4C69-AE52-A07062854275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Framework of challenges in translation of SNOMED CT</a:t>
          </a:r>
        </a:p>
      </dsp:txBody>
      <dsp:txXfrm>
        <a:off x="2910928" y="2098129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A3CB91-3099-1855-55F7-D5BBF3E29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41B50FE-D64E-3454-67CD-5CD4F0C69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4AD2E99-D240-87C1-FF90-482A3083C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423FDB6-CF30-2F09-4A5A-B3743D12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53F7C35-921C-F040-D196-98F947494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491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347036-FF18-FBC8-A2F5-AC396E05D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214A21E-4CAD-A077-E146-A17804F16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D8F78BD-E770-6C4D-C2D3-82697C1F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5107138-8688-32C1-E6AE-2E50D08E7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089754C-7419-8D2E-BBB4-0E8D35E19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911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24A828B8-93B2-2FC4-281B-D8481D0555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560B1C0-DB52-55DA-C91F-99C8AEFE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F898179-DF35-7EAD-F725-D53DF13EC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634693F-2E6C-81E1-9A27-5637F870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6413622-EB40-60B9-EEE7-60B179FE4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369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B9DA29-470A-34D6-1BDE-7A4A1A6EC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E7D9B08-243B-8E73-8978-E651302B3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62DD401-FE46-310B-6804-BF3F3AD9B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56DA759-4942-CD49-BC48-2FE17CF8A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EF2035-8405-56BC-AD4F-0756731F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773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D5A7DED-1B42-F8B6-20B6-7120C8224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FBA29B7-BBB7-A8C0-E427-77D96383E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7CAD944-AE89-38B8-8C78-9D2872791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C37DDEA-DC18-BDDB-89FD-81F12E684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911590-8F72-AE97-8F49-00F83C6A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935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5C88AEF-7AF7-08E0-5038-EB08B7192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6F525DE-107E-802E-4F32-3117FFF95F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3A4D799-48CD-8AFB-62E4-E7E67DF02E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1A3A689-40C4-ADA4-50D5-5B6191F76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E5C32AE-ADBE-830B-33D3-5D31BEAE2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3326457-8E67-B861-1BF2-1166E05A5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66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C78FA8C-17E4-90DA-E658-F7502DA6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11C8DAE-0638-22A0-459C-8538EFA81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DAC5D553-1154-295F-F154-6F26717C2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1FF19F67-286B-865B-4A5C-744069308D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224B068-1806-33E2-55E8-1108B64E7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1B1989AC-7F1D-9D20-5129-5606B347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CBD4AC54-74D3-7FAF-978E-F50DFAD1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D665F2C-109A-EC17-563A-632C00731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684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973FFB6-656D-4115-4E05-B8E541BB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0F5FD7FC-247D-C567-D778-387B66B98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04E6EB4-EEB2-2AC9-8328-152DF873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0E6B1C0D-0B67-690A-6744-E71CFCE9A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4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8874860B-BB61-6ED3-8BBD-959775B0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3C1584C-680C-581F-8E96-17DDE3E91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0D75500-DF8D-ACFA-5A1E-73C86175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905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64B1682-CE83-F74C-4499-FB9723AD5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898C902-5345-D631-90C1-86CFA4B32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F6760A5-9EC0-4188-1365-B4DDD747B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F026179-869B-D4DC-FC16-C57F47FCD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291BEBE-C3D9-E1BE-8F6C-13159952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AA71E45-B3DE-5AE4-887C-AD82A0D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0787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FB28FE-4E9F-A69A-1BA2-E7F76DFDD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EC46D272-4410-4925-899F-D2037C70B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5F8B5CF-D77A-9B90-909A-38781CBFA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D161B930-00A0-82B0-1EAD-08301E3FB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93384848-07E9-CE0D-B5C4-EF419A0E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D28F430-ED59-469D-4A6E-5DB8F1105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718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C0FF011C-CF6D-E231-7F38-5C2DC6AE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93D6A275-A9FE-F155-130B-B27D870F8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638093C-D706-8DBB-1460-EFE8A1167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BAF16-6B1D-435E-B1F6-2DB7AB93F672}" type="datetimeFigureOut">
              <a:rPr lang="nb-NO" smtClean="0"/>
              <a:t>22.10.2024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8544C80-4046-2776-CC33-6BF8F0756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8E49BD7-5687-EC7D-2FF0-E649C562D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DD1F760-3E6B-AE18-C64C-7344225EC9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Framework of challenges in translation SNOMED CT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C5E2F61-96AC-B7C1-512B-27FD4BF155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A592490A-07DE-4107-81A8-5E26B67E5BFC}"/>
              </a:ext>
            </a:extLst>
          </p:cNvPr>
          <p:cNvSpPr txBox="1"/>
          <p:nvPr/>
        </p:nvSpPr>
        <p:spPr>
          <a:xfrm>
            <a:off x="8229600" y="462013"/>
            <a:ext cx="3436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6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822388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5DA38948-5409-8C0F-0FD3-9F18CE4E1FB8}"/>
              </a:ext>
            </a:extLst>
          </p:cNvPr>
          <p:cNvGrpSpPr/>
          <p:nvPr/>
        </p:nvGrpSpPr>
        <p:grpSpPr>
          <a:xfrm>
            <a:off x="117642" y="110780"/>
            <a:ext cx="4064000" cy="4172462"/>
            <a:chOff x="0" y="2709333"/>
            <a:chExt cx="4064000" cy="3065557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AF62F5A-04D5-A333-04EF-7444A43C8C6B}"/>
                </a:ext>
              </a:extLst>
            </p:cNvPr>
            <p:cNvSpPr/>
            <p:nvPr/>
          </p:nvSpPr>
          <p:spPr>
            <a:xfrm rot="10800000">
              <a:off x="0" y="2709333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AB1D5E1D-7F48-A70C-7173-309B9631D610}"/>
                </a:ext>
              </a:extLst>
            </p:cNvPr>
            <p:cNvSpPr txBox="1"/>
            <p:nvPr/>
          </p:nvSpPr>
          <p:spPr>
            <a:xfrm>
              <a:off x="0" y="3386666"/>
              <a:ext cx="4064000" cy="2388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3 Linguistic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3a Consistency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3b Synonyms: Which one as PT?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3c Unknown term in target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3d FSN-ian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3e Inverted word order in source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39675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B3A575A1-57D7-3EBA-13CD-3AFD53CA5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032" y="615908"/>
            <a:ext cx="5340624" cy="2349621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630197F4-5F53-4E3A-5FED-2FAECC21D0CE}"/>
              </a:ext>
            </a:extLst>
          </p:cNvPr>
          <p:cNvSpPr txBox="1"/>
          <p:nvPr/>
        </p:nvSpPr>
        <p:spPr>
          <a:xfrm>
            <a:off x="3486016" y="81280"/>
            <a:ext cx="626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/>
              <a:t>Linguistic consistency: vertical and horizontal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BDE8658-268D-BEF6-FCFA-D9E306C6C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523" y="4386103"/>
            <a:ext cx="5219968" cy="2521080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18C582F3-FF61-A718-36D3-836E28685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31" y="4166198"/>
            <a:ext cx="4452735" cy="3497052"/>
          </a:xfrm>
          <a:prstGeom prst="rect">
            <a:avLst/>
          </a:prstGeom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D8858B6D-6F9C-8B9C-9A94-D8B23BCBC6D5}"/>
              </a:ext>
            </a:extLst>
          </p:cNvPr>
          <p:cNvSpPr txBox="1"/>
          <p:nvPr/>
        </p:nvSpPr>
        <p:spPr>
          <a:xfrm>
            <a:off x="0" y="972151"/>
            <a:ext cx="1155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 1: vertical (parent-child)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A28EDAC4-F175-BC8C-8B1A-0E9EB99F7D10}"/>
              </a:ext>
            </a:extLst>
          </p:cNvPr>
          <p:cNvSpPr txBox="1"/>
          <p:nvPr/>
        </p:nvSpPr>
        <p:spPr>
          <a:xfrm>
            <a:off x="4429435" y="3739772"/>
            <a:ext cx="313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 3: horizontal (disorder-situation)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C66F89A-9367-0669-06D6-B626A65AB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3723" y="615908"/>
            <a:ext cx="3934529" cy="3056537"/>
          </a:xfrm>
          <a:prstGeom prst="rect">
            <a:avLst/>
          </a:prstGeom>
        </p:spPr>
      </p:pic>
      <p:sp>
        <p:nvSpPr>
          <p:cNvPr id="9" name="TekstSylinder 8">
            <a:extLst>
              <a:ext uri="{FF2B5EF4-FFF2-40B4-BE49-F238E27FC236}">
                <a16:creationId xmlns:a16="http://schemas.microsoft.com/office/drawing/2014/main" id="{A1C45051-ED1A-0DC7-FD49-C8C8EEA064FC}"/>
              </a:ext>
            </a:extLst>
          </p:cNvPr>
          <p:cNvSpPr txBox="1"/>
          <p:nvPr/>
        </p:nvSpPr>
        <p:spPr>
          <a:xfrm>
            <a:off x="6668913" y="1164270"/>
            <a:ext cx="1155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 2: vertical (parent-child)</a:t>
            </a:r>
          </a:p>
        </p:txBody>
      </p:sp>
    </p:spTree>
    <p:extLst>
      <p:ext uri="{BB962C8B-B14F-4D97-AF65-F5344CB8AC3E}">
        <p14:creationId xmlns:p14="http://schemas.microsoft.com/office/powerpoint/2010/main" val="1995873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FA7FC2EA-9B2F-36F0-248F-98B6520F3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346" y="1949374"/>
            <a:ext cx="5969307" cy="2959252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7BDA07FD-41C7-E852-4468-03BFF329FBA3}"/>
              </a:ext>
            </a:extLst>
          </p:cNvPr>
          <p:cNvSpPr txBox="1"/>
          <p:nvPr/>
        </p:nvSpPr>
        <p:spPr>
          <a:xfrm>
            <a:off x="3716488" y="762000"/>
            <a:ext cx="6268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/>
              <a:t>FSN-ian language </a:t>
            </a:r>
          </a:p>
          <a:p>
            <a:r>
              <a:rPr lang="nb-NO"/>
              <a:t>(Translated term is a direct translation of FSN, rendering an unfamiliar term in target language)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DA43C826-A53C-2F01-CCD8-1CF32D5B2F35}"/>
              </a:ext>
            </a:extLst>
          </p:cNvPr>
          <p:cNvSpPr/>
          <p:nvPr/>
        </p:nvSpPr>
        <p:spPr>
          <a:xfrm>
            <a:off x="2704699" y="4408371"/>
            <a:ext cx="4398745" cy="7700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31540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87E7D86-7AB8-A4F2-44BA-820095F98364}"/>
              </a:ext>
            </a:extLst>
          </p:cNvPr>
          <p:cNvGrpSpPr/>
          <p:nvPr/>
        </p:nvGrpSpPr>
        <p:grpSpPr>
          <a:xfrm>
            <a:off x="88766" y="0"/>
            <a:ext cx="4064001" cy="2709333"/>
            <a:chOff x="4063999" y="2709333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A13B5614-6BEB-9971-2B20-27AFD91A7455}"/>
                </a:ext>
              </a:extLst>
            </p:cNvPr>
            <p:cNvSpPr/>
            <p:nvPr/>
          </p:nvSpPr>
          <p:spPr>
            <a:xfrm rot="5400000">
              <a:off x="4741333" y="2032000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5167BC61-1FB4-F5D5-D02C-45CC1BECE10A}"/>
                </a:ext>
              </a:extLst>
            </p:cNvPr>
            <p:cNvSpPr txBox="1"/>
            <p:nvPr/>
          </p:nvSpPr>
          <p:spPr>
            <a:xfrm>
              <a:off x="4063999" y="3386666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4 Cultural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4a Source concept unknown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4b Only partial equivalency</a:t>
              </a:r>
              <a:endParaRPr lang="nb-NO" sz="1900" kern="1200"/>
            </a:p>
          </p:txBody>
        </p:sp>
      </p:grpSp>
      <p:pic>
        <p:nvPicPr>
          <p:cNvPr id="6" name="Bilde 5">
            <a:extLst>
              <a:ext uri="{FF2B5EF4-FFF2-40B4-BE49-F238E27FC236}">
                <a16:creationId xmlns:a16="http://schemas.microsoft.com/office/drawing/2014/main" id="{10CF26E3-6969-4B7C-261F-32975EB61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145" y="275819"/>
            <a:ext cx="4732161" cy="21576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85DB6F01-A0C6-6C66-9643-02338A3B2DE7}"/>
              </a:ext>
            </a:extLst>
          </p:cNvPr>
          <p:cNvSpPr txBox="1"/>
          <p:nvPr/>
        </p:nvSpPr>
        <p:spPr>
          <a:xfrm>
            <a:off x="423511" y="6180667"/>
            <a:ext cx="466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failure vs insuffiscience in French </a:t>
            </a:r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DDB88D8A-4910-F80B-E0EF-1C953A269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145" y="3546416"/>
            <a:ext cx="5378726" cy="230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017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>
            <a:extLst>
              <a:ext uri="{FF2B5EF4-FFF2-40B4-BE49-F238E27FC236}">
                <a16:creationId xmlns:a16="http://schemas.microsoft.com/office/drawing/2014/main" id="{F31D5028-3856-1285-882E-86DF7434DF44}"/>
              </a:ext>
            </a:extLst>
          </p:cNvPr>
          <p:cNvSpPr txBox="1"/>
          <p:nvPr/>
        </p:nvSpPr>
        <p:spPr>
          <a:xfrm>
            <a:off x="2387065" y="2156059"/>
            <a:ext cx="6987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FSN-ian: </a:t>
            </a:r>
            <a:r>
              <a:rPr lang="en-US"/>
              <a:t>718373005 |Cutaneous B-cell pseudolymphoma caused by Borrelia (disorder)|</a:t>
            </a:r>
          </a:p>
          <a:p>
            <a:r>
              <a:rPr lang="en-US"/>
              <a:t>See synonyms!</a:t>
            </a:r>
            <a:endParaRPr lang="nb-NO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6AD05734-E860-5456-EA43-604FAB4DB974}"/>
              </a:ext>
            </a:extLst>
          </p:cNvPr>
          <p:cNvSpPr txBox="1"/>
          <p:nvPr/>
        </p:nvSpPr>
        <p:spPr>
          <a:xfrm>
            <a:off x="3031958" y="654518"/>
            <a:ext cx="570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Other examples (rest of slides)</a:t>
            </a:r>
          </a:p>
        </p:txBody>
      </p:sp>
    </p:spTree>
    <p:extLst>
      <p:ext uri="{BB962C8B-B14F-4D97-AF65-F5344CB8AC3E}">
        <p14:creationId xmlns:p14="http://schemas.microsoft.com/office/powerpoint/2010/main" val="2139663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>
            <a:extLst>
              <a:ext uri="{FF2B5EF4-FFF2-40B4-BE49-F238E27FC236}">
                <a16:creationId xmlns:a16="http://schemas.microsoft.com/office/drawing/2014/main" id="{DC680B48-7F7A-A79C-738C-E47DD08C8BD9}"/>
              </a:ext>
            </a:extLst>
          </p:cNvPr>
          <p:cNvSpPr txBox="1"/>
          <p:nvPr/>
        </p:nvSpPr>
        <p:spPr>
          <a:xfrm>
            <a:off x="3253339" y="2233061"/>
            <a:ext cx="3551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Inverted terms: </a:t>
            </a:r>
          </a:p>
          <a:p>
            <a:r>
              <a:rPr lang="en-US"/>
              <a:t>40144003 |Morning stiffness - joint (finding)|</a:t>
            </a:r>
            <a:endParaRPr lang="nb-NO"/>
          </a:p>
          <a:p>
            <a:r>
              <a:rPr lang="nb-NO"/>
              <a:t>162213003 |Crying, excessive (finding)|</a:t>
            </a:r>
          </a:p>
        </p:txBody>
      </p:sp>
    </p:spTree>
    <p:extLst>
      <p:ext uri="{BB962C8B-B14F-4D97-AF65-F5344CB8AC3E}">
        <p14:creationId xmlns:p14="http://schemas.microsoft.com/office/powerpoint/2010/main" val="1683558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>
            <a:extLst>
              <a:ext uri="{FF2B5EF4-FFF2-40B4-BE49-F238E27FC236}">
                <a16:creationId xmlns:a16="http://schemas.microsoft.com/office/drawing/2014/main" id="{8A59A26E-15D6-4B73-9A2B-50B1D46BBC2B}"/>
              </a:ext>
            </a:extLst>
          </p:cNvPr>
          <p:cNvSpPr txBox="1"/>
          <p:nvPr/>
        </p:nvSpPr>
        <p:spPr>
          <a:xfrm>
            <a:off x="3503596" y="1434164"/>
            <a:ext cx="603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Adjective suffix: several possible outcomes:</a:t>
            </a:r>
          </a:p>
          <a:p>
            <a:r>
              <a:rPr lang="nb-NO"/>
              <a:t>Paroxysmal &gt; paroksysmal/paroksystisk</a:t>
            </a:r>
          </a:p>
        </p:txBody>
      </p:sp>
    </p:spTree>
    <p:extLst>
      <p:ext uri="{BB962C8B-B14F-4D97-AF65-F5344CB8AC3E}">
        <p14:creationId xmlns:p14="http://schemas.microsoft.com/office/powerpoint/2010/main" val="327803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56C1238-828B-503D-45A2-EB91302B1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457961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Sylinder 2">
            <a:extLst>
              <a:ext uri="{FF2B5EF4-FFF2-40B4-BE49-F238E27FC236}">
                <a16:creationId xmlns:a16="http://schemas.microsoft.com/office/drawing/2014/main" id="{FD429A72-A9A6-29DF-72F3-067FBBA19D6E}"/>
              </a:ext>
            </a:extLst>
          </p:cNvPr>
          <p:cNvSpPr txBox="1"/>
          <p:nvPr/>
        </p:nvSpPr>
        <p:spPr>
          <a:xfrm>
            <a:off x="2781701" y="6458552"/>
            <a:ext cx="719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Question: Is the biggest challenge lack of access to clinical specialists?</a:t>
            </a:r>
          </a:p>
        </p:txBody>
      </p:sp>
    </p:spTree>
    <p:extLst>
      <p:ext uri="{BB962C8B-B14F-4D97-AF65-F5344CB8AC3E}">
        <p14:creationId xmlns:p14="http://schemas.microsoft.com/office/powerpoint/2010/main" val="202985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6CF7108-1FC4-F393-FE35-B51230C3DC8C}"/>
              </a:ext>
            </a:extLst>
          </p:cNvPr>
          <p:cNvGrpSpPr/>
          <p:nvPr/>
        </p:nvGrpSpPr>
        <p:grpSpPr>
          <a:xfrm>
            <a:off x="0" y="0"/>
            <a:ext cx="4064001" cy="2709333"/>
            <a:chOff x="-1" y="0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DA60EA85-44FB-EE6A-1018-3F0B60A5FEBD}"/>
                </a:ext>
              </a:extLst>
            </p:cNvPr>
            <p:cNvSpPr/>
            <p:nvPr/>
          </p:nvSpPr>
          <p:spPr>
            <a:xfrm rot="16200000">
              <a:off x="677333" y="-677333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0C755A57-A376-B0C0-7001-15A11E446B96}"/>
                </a:ext>
              </a:extLst>
            </p:cNvPr>
            <p:cNvSpPr txBox="1"/>
            <p:nvPr/>
          </p:nvSpPr>
          <p:spPr>
            <a:xfrm>
              <a:off x="-1" y="1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1 Conceptual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1a Ambiguious FSN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400"/>
                <a:t>(ambigous lexical items?)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1b FSN not in alignment with EG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1c Not equivalent synonyms 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</p:txBody>
        </p:sp>
      </p:grpSp>
      <p:sp>
        <p:nvSpPr>
          <p:cNvPr id="5" name="TekstSylinder 4">
            <a:extLst>
              <a:ext uri="{FF2B5EF4-FFF2-40B4-BE49-F238E27FC236}">
                <a16:creationId xmlns:a16="http://schemas.microsoft.com/office/drawing/2014/main" id="{4CAC3BE8-428B-2B00-C8CE-3B22AAB1DD30}"/>
              </a:ext>
            </a:extLst>
          </p:cNvPr>
          <p:cNvSpPr txBox="1"/>
          <p:nvPr/>
        </p:nvSpPr>
        <p:spPr>
          <a:xfrm>
            <a:off x="6217920" y="1366787"/>
            <a:ext cx="37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136953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C37D9F45-54A5-154C-EB81-EFDEEBCBB0DA}"/>
              </a:ext>
            </a:extLst>
          </p:cNvPr>
          <p:cNvGrpSpPr/>
          <p:nvPr/>
        </p:nvGrpSpPr>
        <p:grpSpPr>
          <a:xfrm>
            <a:off x="0" y="82973"/>
            <a:ext cx="4145280" cy="2709333"/>
            <a:chOff x="3982720" y="0"/>
            <a:chExt cx="4145280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F99491B-6740-1006-F407-1298B025927D}"/>
                </a:ext>
              </a:extLst>
            </p:cNvPr>
            <p:cNvSpPr/>
            <p:nvPr/>
          </p:nvSpPr>
          <p:spPr>
            <a:xfrm>
              <a:off x="4064000" y="0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617730BA-9692-7CD0-4D68-446D9285313B}"/>
                </a:ext>
              </a:extLst>
            </p:cNvPr>
            <p:cNvSpPr txBox="1"/>
            <p:nvPr/>
          </p:nvSpPr>
          <p:spPr>
            <a:xfrm>
              <a:off x="3982720" y="442762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2 Ontological challenges</a:t>
              </a:r>
            </a:p>
            <a:p>
              <a:pPr algn="ctr" defTabSz="844550">
                <a:spcBef>
                  <a:spcPct val="0"/>
                </a:spcBef>
                <a:spcAft>
                  <a:spcPct val="35000"/>
                </a:spcAft>
              </a:pPr>
              <a:r>
                <a:rPr lang="nb-NO" sz="1900"/>
                <a:t>2a Grouper concepts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2b Mismatch between FSN and attributes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2c Parent/child/sibling relationship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  <p:sp>
        <p:nvSpPr>
          <p:cNvPr id="5" name="TekstSylinder 4">
            <a:extLst>
              <a:ext uri="{FF2B5EF4-FFF2-40B4-BE49-F238E27FC236}">
                <a16:creationId xmlns:a16="http://schemas.microsoft.com/office/drawing/2014/main" id="{7C7C27DD-98C0-FAC9-AED7-98388BB86CFA}"/>
              </a:ext>
            </a:extLst>
          </p:cNvPr>
          <p:cNvSpPr txBox="1"/>
          <p:nvPr/>
        </p:nvSpPr>
        <p:spPr>
          <a:xfrm>
            <a:off x="6217920" y="1366787"/>
            <a:ext cx="37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02953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5DA38948-5409-8C0F-0FD3-9F18CE4E1FB8}"/>
              </a:ext>
            </a:extLst>
          </p:cNvPr>
          <p:cNvGrpSpPr/>
          <p:nvPr/>
        </p:nvGrpSpPr>
        <p:grpSpPr>
          <a:xfrm>
            <a:off x="117642" y="110780"/>
            <a:ext cx="4064000" cy="3687613"/>
            <a:chOff x="0" y="2709333"/>
            <a:chExt cx="4064000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AF62F5A-04D5-A333-04EF-7444A43C8C6B}"/>
                </a:ext>
              </a:extLst>
            </p:cNvPr>
            <p:cNvSpPr/>
            <p:nvPr/>
          </p:nvSpPr>
          <p:spPr>
            <a:xfrm rot="10800000">
              <a:off x="0" y="2709333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AB1D5E1D-7F48-A70C-7173-309B9631D610}"/>
                </a:ext>
              </a:extLst>
            </p:cNvPr>
            <p:cNvSpPr txBox="1"/>
            <p:nvPr/>
          </p:nvSpPr>
          <p:spPr>
            <a:xfrm>
              <a:off x="0" y="2869887"/>
              <a:ext cx="4064000" cy="2388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3 Linguistic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3a Consistency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3b Synonyms: Which one as PT?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3c Unknown term in target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3d FSN-ian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3e Inverted word order in source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3f English terms more familiar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  <p:sp>
        <p:nvSpPr>
          <p:cNvPr id="5" name="TekstSylinder 4">
            <a:extLst>
              <a:ext uri="{FF2B5EF4-FFF2-40B4-BE49-F238E27FC236}">
                <a16:creationId xmlns:a16="http://schemas.microsoft.com/office/drawing/2014/main" id="{7460EDFC-8883-8A85-609D-92EEAB17AC8A}"/>
              </a:ext>
            </a:extLst>
          </p:cNvPr>
          <p:cNvSpPr txBox="1"/>
          <p:nvPr/>
        </p:nvSpPr>
        <p:spPr>
          <a:xfrm>
            <a:off x="6217920" y="1366787"/>
            <a:ext cx="37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297549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87E7D86-7AB8-A4F2-44BA-820095F98364}"/>
              </a:ext>
            </a:extLst>
          </p:cNvPr>
          <p:cNvGrpSpPr/>
          <p:nvPr/>
        </p:nvGrpSpPr>
        <p:grpSpPr>
          <a:xfrm>
            <a:off x="88766" y="0"/>
            <a:ext cx="4064001" cy="2709333"/>
            <a:chOff x="4063999" y="2709333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A13B5614-6BEB-9971-2B20-27AFD91A7455}"/>
                </a:ext>
              </a:extLst>
            </p:cNvPr>
            <p:cNvSpPr/>
            <p:nvPr/>
          </p:nvSpPr>
          <p:spPr>
            <a:xfrm rot="5400000">
              <a:off x="4741333" y="2032000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5167BC61-1FB4-F5D5-D02C-45CC1BECE10A}"/>
                </a:ext>
              </a:extLst>
            </p:cNvPr>
            <p:cNvSpPr txBox="1"/>
            <p:nvPr/>
          </p:nvSpPr>
          <p:spPr>
            <a:xfrm>
              <a:off x="4063999" y="3386666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4 Cultural challenges</a:t>
              </a:r>
              <a:endParaRPr lang="nb-NO" sz="20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000" kern="1200"/>
                <a:t>(=different conceptualization)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 4a Source concept unknown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4b Only partial equivalency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4</a:t>
              </a:r>
              <a:r>
                <a:rPr lang="nb-NO" sz="1900"/>
                <a:t>c Multiequivalency</a:t>
              </a:r>
            </a:p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b-NO" sz="1900"/>
                <a:t>4</a:t>
              </a:r>
              <a:r>
                <a:rPr lang="nb-NO" sz="1900" kern="1200"/>
                <a:t>d False friends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  <p:sp>
        <p:nvSpPr>
          <p:cNvPr id="8" name="Ellipse 7">
            <a:extLst>
              <a:ext uri="{FF2B5EF4-FFF2-40B4-BE49-F238E27FC236}">
                <a16:creationId xmlns:a16="http://schemas.microsoft.com/office/drawing/2014/main" id="{A2674850-A017-3966-9208-FFA9E07FFFF9}"/>
              </a:ext>
            </a:extLst>
          </p:cNvPr>
          <p:cNvSpPr/>
          <p:nvPr/>
        </p:nvSpPr>
        <p:spPr>
          <a:xfrm>
            <a:off x="6497054" y="194288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S?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E5254A6-8F04-6B0C-031A-452B1E12034C}"/>
              </a:ext>
            </a:extLst>
          </p:cNvPr>
          <p:cNvSpPr/>
          <p:nvPr/>
        </p:nvSpPr>
        <p:spPr>
          <a:xfrm>
            <a:off x="6497054" y="1501719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76E9323-76CE-F17F-3DD1-8A437987D1FF}"/>
              </a:ext>
            </a:extLst>
          </p:cNvPr>
          <p:cNvSpPr/>
          <p:nvPr/>
        </p:nvSpPr>
        <p:spPr>
          <a:xfrm>
            <a:off x="7313597" y="1501719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E54ED93-29C1-FDDC-6BA3-76B974E70A65}"/>
              </a:ext>
            </a:extLst>
          </p:cNvPr>
          <p:cNvSpPr/>
          <p:nvPr/>
        </p:nvSpPr>
        <p:spPr>
          <a:xfrm>
            <a:off x="6497054" y="3186586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9DC8408-1F1F-84E8-C254-1BF6DDE41A66}"/>
              </a:ext>
            </a:extLst>
          </p:cNvPr>
          <p:cNvSpPr/>
          <p:nvPr/>
        </p:nvSpPr>
        <p:spPr>
          <a:xfrm>
            <a:off x="7746734" y="2703541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7B38619-2DCB-E5B9-F91C-13516265EB3A}"/>
              </a:ext>
            </a:extLst>
          </p:cNvPr>
          <p:cNvSpPr/>
          <p:nvPr/>
        </p:nvSpPr>
        <p:spPr>
          <a:xfrm>
            <a:off x="7746734" y="3760715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cxnSp>
        <p:nvCxnSpPr>
          <p:cNvPr id="17" name="Rett pilkobling 16">
            <a:extLst>
              <a:ext uri="{FF2B5EF4-FFF2-40B4-BE49-F238E27FC236}">
                <a16:creationId xmlns:a16="http://schemas.microsoft.com/office/drawing/2014/main" id="{9102A253-76A9-7197-865F-C06162028850}"/>
              </a:ext>
            </a:extLst>
          </p:cNvPr>
          <p:cNvCxnSpPr>
            <a:stCxn id="13" idx="6"/>
          </p:cNvCxnSpPr>
          <p:nvPr/>
        </p:nvCxnSpPr>
        <p:spPr>
          <a:xfrm flipV="1">
            <a:off x="7611980" y="3272589"/>
            <a:ext cx="25908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pilkobling 18">
            <a:extLst>
              <a:ext uri="{FF2B5EF4-FFF2-40B4-BE49-F238E27FC236}">
                <a16:creationId xmlns:a16="http://schemas.microsoft.com/office/drawing/2014/main" id="{51E9111C-8635-1C4C-EC82-0C31F9C25338}"/>
              </a:ext>
            </a:extLst>
          </p:cNvPr>
          <p:cNvCxnSpPr>
            <a:stCxn id="13" idx="6"/>
            <a:endCxn id="15" idx="2"/>
          </p:cNvCxnSpPr>
          <p:nvPr/>
        </p:nvCxnSpPr>
        <p:spPr>
          <a:xfrm>
            <a:off x="7611980" y="3669631"/>
            <a:ext cx="134754" cy="574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DCC83A9D-268A-3BF8-F6D9-4192E46C157B}"/>
              </a:ext>
            </a:extLst>
          </p:cNvPr>
          <p:cNvSpPr/>
          <p:nvPr/>
        </p:nvSpPr>
        <p:spPr>
          <a:xfrm>
            <a:off x="6635418" y="4817889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0D1B6B0-78FC-4C7F-B8B9-9FF8D23510C5}"/>
              </a:ext>
            </a:extLst>
          </p:cNvPr>
          <p:cNvSpPr/>
          <p:nvPr/>
        </p:nvSpPr>
        <p:spPr>
          <a:xfrm>
            <a:off x="6675724" y="5875063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S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8C5D64AD-FAF4-B80E-1271-663E3396A0C6}"/>
              </a:ext>
            </a:extLst>
          </p:cNvPr>
          <p:cNvSpPr/>
          <p:nvPr/>
        </p:nvSpPr>
        <p:spPr>
          <a:xfrm>
            <a:off x="7830956" y="5346476"/>
            <a:ext cx="1114926" cy="96609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T</a:t>
            </a:r>
          </a:p>
        </p:txBody>
      </p:sp>
      <p:cxnSp>
        <p:nvCxnSpPr>
          <p:cNvPr id="24" name="Rett pilkobling 23">
            <a:extLst>
              <a:ext uri="{FF2B5EF4-FFF2-40B4-BE49-F238E27FC236}">
                <a16:creationId xmlns:a16="http://schemas.microsoft.com/office/drawing/2014/main" id="{2715BB0B-D5FA-B23B-2D16-B3510A932118}"/>
              </a:ext>
            </a:extLst>
          </p:cNvPr>
          <p:cNvCxnSpPr>
            <a:stCxn id="20" idx="6"/>
            <a:endCxn id="22" idx="2"/>
          </p:cNvCxnSpPr>
          <p:nvPr/>
        </p:nvCxnSpPr>
        <p:spPr>
          <a:xfrm>
            <a:off x="7750344" y="5300934"/>
            <a:ext cx="80612" cy="528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tt pilkobling 25">
            <a:extLst>
              <a:ext uri="{FF2B5EF4-FFF2-40B4-BE49-F238E27FC236}">
                <a16:creationId xmlns:a16="http://schemas.microsoft.com/office/drawing/2014/main" id="{306C933E-E869-B849-D603-5E311A7B4EDC}"/>
              </a:ext>
            </a:extLst>
          </p:cNvPr>
          <p:cNvCxnSpPr>
            <a:stCxn id="21" idx="6"/>
            <a:endCxn id="22" idx="2"/>
          </p:cNvCxnSpPr>
          <p:nvPr/>
        </p:nvCxnSpPr>
        <p:spPr>
          <a:xfrm flipV="1">
            <a:off x="7790650" y="5829521"/>
            <a:ext cx="40306" cy="528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Sylinder 26">
            <a:extLst>
              <a:ext uri="{FF2B5EF4-FFF2-40B4-BE49-F238E27FC236}">
                <a16:creationId xmlns:a16="http://schemas.microsoft.com/office/drawing/2014/main" id="{66F49111-1A51-15B6-A0D8-C9541D2E8CF0}"/>
              </a:ext>
            </a:extLst>
          </p:cNvPr>
          <p:cNvSpPr txBox="1"/>
          <p:nvPr/>
        </p:nvSpPr>
        <p:spPr>
          <a:xfrm>
            <a:off x="5694947" y="492667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4a</a:t>
            </a:r>
          </a:p>
        </p:txBody>
      </p:sp>
      <p:sp>
        <p:nvSpPr>
          <p:cNvPr id="28" name="TekstSylinder 27">
            <a:extLst>
              <a:ext uri="{FF2B5EF4-FFF2-40B4-BE49-F238E27FC236}">
                <a16:creationId xmlns:a16="http://schemas.microsoft.com/office/drawing/2014/main" id="{A963EA5F-1495-64AE-2075-6764C4F0285E}"/>
              </a:ext>
            </a:extLst>
          </p:cNvPr>
          <p:cNvSpPr txBox="1"/>
          <p:nvPr/>
        </p:nvSpPr>
        <p:spPr>
          <a:xfrm>
            <a:off x="5694947" y="1676748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4b</a:t>
            </a:r>
          </a:p>
        </p:txBody>
      </p:sp>
      <p:sp>
        <p:nvSpPr>
          <p:cNvPr id="29" name="TekstSylinder 28">
            <a:extLst>
              <a:ext uri="{FF2B5EF4-FFF2-40B4-BE49-F238E27FC236}">
                <a16:creationId xmlns:a16="http://schemas.microsoft.com/office/drawing/2014/main" id="{B0ADFE29-B3A2-2613-005C-DCB8E93CB706}"/>
              </a:ext>
            </a:extLst>
          </p:cNvPr>
          <p:cNvSpPr txBox="1"/>
          <p:nvPr/>
        </p:nvSpPr>
        <p:spPr>
          <a:xfrm>
            <a:off x="5695751" y="3484965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4c1</a:t>
            </a:r>
          </a:p>
        </p:txBody>
      </p:sp>
      <p:sp>
        <p:nvSpPr>
          <p:cNvPr id="30" name="TekstSylinder 29">
            <a:extLst>
              <a:ext uri="{FF2B5EF4-FFF2-40B4-BE49-F238E27FC236}">
                <a16:creationId xmlns:a16="http://schemas.microsoft.com/office/drawing/2014/main" id="{7CF98B2C-284D-BE45-6F8C-6B8DBF7577DF}"/>
              </a:ext>
            </a:extLst>
          </p:cNvPr>
          <p:cNvSpPr txBox="1"/>
          <p:nvPr/>
        </p:nvSpPr>
        <p:spPr>
          <a:xfrm>
            <a:off x="5694947" y="5644855"/>
            <a:ext cx="52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4c2</a:t>
            </a:r>
          </a:p>
        </p:txBody>
      </p:sp>
      <p:sp>
        <p:nvSpPr>
          <p:cNvPr id="31" name="TekstSylinder 30">
            <a:extLst>
              <a:ext uri="{FF2B5EF4-FFF2-40B4-BE49-F238E27FC236}">
                <a16:creationId xmlns:a16="http://schemas.microsoft.com/office/drawing/2014/main" id="{AA3F7218-C5C9-BA4D-8FDE-882C34305948}"/>
              </a:ext>
            </a:extLst>
          </p:cNvPr>
          <p:cNvSpPr txBox="1"/>
          <p:nvPr/>
        </p:nvSpPr>
        <p:spPr>
          <a:xfrm>
            <a:off x="424582" y="3956695"/>
            <a:ext cx="37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266903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>
            <a:extLst>
              <a:ext uri="{FF2B5EF4-FFF2-40B4-BE49-F238E27FC236}">
                <a16:creationId xmlns:a16="http://schemas.microsoft.com/office/drawing/2014/main" id="{4D39D1D9-8C4B-09D2-C29C-67B8BB9CF00F}"/>
              </a:ext>
            </a:extLst>
          </p:cNvPr>
          <p:cNvSpPr txBox="1"/>
          <p:nvPr/>
        </p:nvSpPr>
        <p:spPr>
          <a:xfrm>
            <a:off x="3253339" y="1222408"/>
            <a:ext cx="649705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400" b="1"/>
              <a:t>How are these challenges resolved? What translation strategies are adopted?</a:t>
            </a:r>
          </a:p>
        </p:txBody>
      </p:sp>
    </p:spTree>
    <p:extLst>
      <p:ext uri="{BB962C8B-B14F-4D97-AF65-F5344CB8AC3E}">
        <p14:creationId xmlns:p14="http://schemas.microsoft.com/office/powerpoint/2010/main" val="4149764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6CF7108-1FC4-F393-FE35-B51230C3DC8C}"/>
              </a:ext>
            </a:extLst>
          </p:cNvPr>
          <p:cNvGrpSpPr/>
          <p:nvPr/>
        </p:nvGrpSpPr>
        <p:grpSpPr>
          <a:xfrm>
            <a:off x="0" y="0"/>
            <a:ext cx="4064001" cy="2709333"/>
            <a:chOff x="-1" y="0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DA60EA85-44FB-EE6A-1018-3F0B60A5FEBD}"/>
                </a:ext>
              </a:extLst>
            </p:cNvPr>
            <p:cNvSpPr/>
            <p:nvPr/>
          </p:nvSpPr>
          <p:spPr>
            <a:xfrm rot="16200000">
              <a:off x="677333" y="-677333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0C755A57-A376-B0C0-7001-15A11E446B96}"/>
                </a:ext>
              </a:extLst>
            </p:cNvPr>
            <p:cNvSpPr txBox="1"/>
            <p:nvPr/>
          </p:nvSpPr>
          <p:spPr>
            <a:xfrm>
              <a:off x="-1" y="1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1 Conceptual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1a Ambiguious FSN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1b FSN not in alignment with EG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1c Not equivalent synonyms 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</p:txBody>
        </p:sp>
      </p:grpSp>
      <p:pic>
        <p:nvPicPr>
          <p:cNvPr id="6" name="Bilde 5">
            <a:extLst>
              <a:ext uri="{FF2B5EF4-FFF2-40B4-BE49-F238E27FC236}">
                <a16:creationId xmlns:a16="http://schemas.microsoft.com/office/drawing/2014/main" id="{B807E4CD-8BE4-3013-7A14-4CAA09071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75131"/>
            <a:ext cx="2152761" cy="1682836"/>
          </a:xfrm>
          <a:prstGeom prst="rect">
            <a:avLst/>
          </a:prstGeom>
        </p:spPr>
      </p:pic>
      <p:sp>
        <p:nvSpPr>
          <p:cNvPr id="5" name="TekstSylinder 4">
            <a:extLst>
              <a:ext uri="{FF2B5EF4-FFF2-40B4-BE49-F238E27FC236}">
                <a16:creationId xmlns:a16="http://schemas.microsoft.com/office/drawing/2014/main" id="{7B819C1B-9500-366D-B78D-EDF8B625C55F}"/>
              </a:ext>
            </a:extLst>
          </p:cNvPr>
          <p:cNvSpPr txBox="1"/>
          <p:nvPr/>
        </p:nvSpPr>
        <p:spPr>
          <a:xfrm>
            <a:off x="6187974" y="831335"/>
            <a:ext cx="2916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Examples: Ambigous FSN</a:t>
            </a:r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DA04E683-0AAE-869B-52EC-ACA8EA00F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347" y="3429000"/>
            <a:ext cx="5416828" cy="254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2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C37D9F45-54A5-154C-EB81-EFDEEBCBB0DA}"/>
              </a:ext>
            </a:extLst>
          </p:cNvPr>
          <p:cNvGrpSpPr/>
          <p:nvPr/>
        </p:nvGrpSpPr>
        <p:grpSpPr>
          <a:xfrm>
            <a:off x="0" y="82973"/>
            <a:ext cx="4145280" cy="2709333"/>
            <a:chOff x="3982720" y="0"/>
            <a:chExt cx="4145280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F99491B-6740-1006-F407-1298B025927D}"/>
                </a:ext>
              </a:extLst>
            </p:cNvPr>
            <p:cNvSpPr/>
            <p:nvPr/>
          </p:nvSpPr>
          <p:spPr>
            <a:xfrm>
              <a:off x="4064000" y="0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617730BA-9692-7CD0-4D68-446D9285313B}"/>
                </a:ext>
              </a:extLst>
            </p:cNvPr>
            <p:cNvSpPr txBox="1"/>
            <p:nvPr/>
          </p:nvSpPr>
          <p:spPr>
            <a:xfrm>
              <a:off x="3982720" y="442762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2 Ontological challenges</a:t>
              </a:r>
            </a:p>
            <a:p>
              <a:pPr algn="ctr" defTabSz="844550">
                <a:spcBef>
                  <a:spcPct val="0"/>
                </a:spcBef>
                <a:spcAft>
                  <a:spcPct val="35000"/>
                </a:spcAft>
              </a:pPr>
              <a:r>
                <a:rPr lang="nb-NO" sz="1900"/>
                <a:t>2a Grouper concepts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2b Mismatch between FSN and attributes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2c Parent/child/sibling relationship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  <p:pic>
        <p:nvPicPr>
          <p:cNvPr id="7" name="Bilde 6">
            <a:extLst>
              <a:ext uri="{FF2B5EF4-FFF2-40B4-BE49-F238E27FC236}">
                <a16:creationId xmlns:a16="http://schemas.microsoft.com/office/drawing/2014/main" id="{9756D884-FA84-7AE3-7910-6E3DBAC2F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038" y="630411"/>
            <a:ext cx="5378726" cy="385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8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</TotalTime>
  <Words>364</Words>
  <Application>Microsoft Office PowerPoint</Application>
  <PresentationFormat>Widescreen</PresentationFormat>
  <Paragraphs>87</Paragraphs>
  <Slides>16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16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Office-tema</vt:lpstr>
      <vt:lpstr>Framework of challenges in translation SNOMED CT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Ole Kristian Våge</dc:creator>
  <cp:lastModifiedBy>Ole Kristian Våge</cp:lastModifiedBy>
  <cp:revision>5</cp:revision>
  <dcterms:created xsi:type="dcterms:W3CDTF">2024-09-26T05:46:35Z</dcterms:created>
  <dcterms:modified xsi:type="dcterms:W3CDTF">2024-10-23T04:58:06Z</dcterms:modified>
</cp:coreProperties>
</file>